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90" r:id="rId2"/>
    <p:sldId id="291" r:id="rId3"/>
    <p:sldId id="256" r:id="rId4"/>
    <p:sldId id="261" r:id="rId5"/>
    <p:sldId id="258" r:id="rId6"/>
    <p:sldId id="260" r:id="rId7"/>
    <p:sldId id="292" r:id="rId8"/>
    <p:sldId id="259" r:id="rId9"/>
    <p:sldId id="293" r:id="rId10"/>
    <p:sldId id="266" r:id="rId11"/>
    <p:sldId id="262" r:id="rId12"/>
    <p:sldId id="263" r:id="rId13"/>
    <p:sldId id="294" r:id="rId14"/>
    <p:sldId id="267" r:id="rId15"/>
    <p:sldId id="264" r:id="rId16"/>
    <p:sldId id="295" r:id="rId17"/>
    <p:sldId id="265" r:id="rId18"/>
    <p:sldId id="296" r:id="rId19"/>
    <p:sldId id="268" r:id="rId20"/>
    <p:sldId id="269" r:id="rId21"/>
    <p:sldId id="270" r:id="rId22"/>
    <p:sldId id="289" r:id="rId23"/>
    <p:sldId id="297" r:id="rId24"/>
    <p:sldId id="271" r:id="rId25"/>
    <p:sldId id="298" r:id="rId26"/>
    <p:sldId id="272" r:id="rId27"/>
    <p:sldId id="299" r:id="rId28"/>
    <p:sldId id="273" r:id="rId29"/>
    <p:sldId id="300" r:id="rId30"/>
    <p:sldId id="274" r:id="rId31"/>
    <p:sldId id="301" r:id="rId32"/>
    <p:sldId id="275" r:id="rId33"/>
    <p:sldId id="276" r:id="rId34"/>
    <p:sldId id="277" r:id="rId35"/>
    <p:sldId id="302" r:id="rId36"/>
    <p:sldId id="278" r:id="rId37"/>
    <p:sldId id="287" r:id="rId38"/>
    <p:sldId id="288" r:id="rId39"/>
    <p:sldId id="303" r:id="rId40"/>
    <p:sldId id="286" r:id="rId41"/>
    <p:sldId id="304" r:id="rId42"/>
    <p:sldId id="279" r:id="rId43"/>
    <p:sldId id="305" r:id="rId44"/>
    <p:sldId id="280" r:id="rId45"/>
    <p:sldId id="306" r:id="rId46"/>
    <p:sldId id="281" r:id="rId47"/>
    <p:sldId id="307" r:id="rId48"/>
    <p:sldId id="283" r:id="rId49"/>
    <p:sldId id="285" r:id="rId50"/>
    <p:sldId id="282" r:id="rId51"/>
    <p:sldId id="308" r:id="rId52"/>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nR/A7SMS51Bp025HlkTQQ==" hashData="3N9q1YRsvwTrzdX46mY0H1yWWT3TbXzIeJ5GwZfeubX5IfT+MgszBXE4JwLEanoqnTJlrL1DJ/0CZWo4K2E5u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CCECFF"/>
    <a:srgbClr val="FFCCFF"/>
    <a:srgbClr val="CCFF99"/>
    <a:srgbClr val="FF7C80"/>
    <a:srgbClr val="33CCCC"/>
    <a:srgbClr val="3366FF"/>
    <a:srgbClr val="00808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55" d="100"/>
          <a:sy n="55" d="100"/>
        </p:scale>
        <p:origin x="10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EE66F3B9-16AC-44A5-B11F-FC6B5FAADA7D}" type="datetimeFigureOut">
              <a:rPr lang="ar-SA" smtClean="0"/>
              <a:t>07/09/45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F47244-C29A-489D-919B-58A05AC71834}" type="slidenum">
              <a:rPr lang="ar-SA" smtClean="0"/>
              <a:t>‹#›</a:t>
            </a:fld>
            <a:endParaRPr lang="ar-SA"/>
          </a:p>
        </p:txBody>
      </p:sp>
    </p:spTree>
    <p:extLst>
      <p:ext uri="{BB962C8B-B14F-4D97-AF65-F5344CB8AC3E}">
        <p14:creationId xmlns:p14="http://schemas.microsoft.com/office/powerpoint/2010/main" val="2658247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EE66F3B9-16AC-44A5-B11F-FC6B5FAADA7D}" type="datetimeFigureOut">
              <a:rPr lang="ar-SA" smtClean="0"/>
              <a:t>07/09/45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F47244-C29A-489D-919B-58A05AC71834}" type="slidenum">
              <a:rPr lang="ar-SA" smtClean="0"/>
              <a:t>‹#›</a:t>
            </a:fld>
            <a:endParaRPr lang="ar-SA"/>
          </a:p>
        </p:txBody>
      </p:sp>
    </p:spTree>
    <p:extLst>
      <p:ext uri="{BB962C8B-B14F-4D97-AF65-F5344CB8AC3E}">
        <p14:creationId xmlns:p14="http://schemas.microsoft.com/office/powerpoint/2010/main" val="3172111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EE66F3B9-16AC-44A5-B11F-FC6B5FAADA7D}" type="datetimeFigureOut">
              <a:rPr lang="ar-SA" smtClean="0"/>
              <a:t>07/09/45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F47244-C29A-489D-919B-58A05AC71834}" type="slidenum">
              <a:rPr lang="ar-SA" smtClean="0"/>
              <a:t>‹#›</a:t>
            </a:fld>
            <a:endParaRPr lang="ar-SA"/>
          </a:p>
        </p:txBody>
      </p:sp>
    </p:spTree>
    <p:extLst>
      <p:ext uri="{BB962C8B-B14F-4D97-AF65-F5344CB8AC3E}">
        <p14:creationId xmlns:p14="http://schemas.microsoft.com/office/powerpoint/2010/main" val="285138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EE66F3B9-16AC-44A5-B11F-FC6B5FAADA7D}" type="datetimeFigureOut">
              <a:rPr lang="ar-SA" smtClean="0"/>
              <a:t>07/09/45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F47244-C29A-489D-919B-58A05AC71834}" type="slidenum">
              <a:rPr lang="ar-SA" smtClean="0"/>
              <a:t>‹#›</a:t>
            </a:fld>
            <a:endParaRPr lang="ar-SA"/>
          </a:p>
        </p:txBody>
      </p:sp>
    </p:spTree>
    <p:extLst>
      <p:ext uri="{BB962C8B-B14F-4D97-AF65-F5344CB8AC3E}">
        <p14:creationId xmlns:p14="http://schemas.microsoft.com/office/powerpoint/2010/main" val="1207985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E66F3B9-16AC-44A5-B11F-FC6B5FAADA7D}" type="datetimeFigureOut">
              <a:rPr lang="ar-SA" smtClean="0"/>
              <a:t>07/09/45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7EF47244-C29A-489D-919B-58A05AC71834}" type="slidenum">
              <a:rPr lang="ar-SA" smtClean="0"/>
              <a:t>‹#›</a:t>
            </a:fld>
            <a:endParaRPr lang="ar-SA"/>
          </a:p>
        </p:txBody>
      </p:sp>
    </p:spTree>
    <p:extLst>
      <p:ext uri="{BB962C8B-B14F-4D97-AF65-F5344CB8AC3E}">
        <p14:creationId xmlns:p14="http://schemas.microsoft.com/office/powerpoint/2010/main" val="330010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EE66F3B9-16AC-44A5-B11F-FC6B5FAADA7D}" type="datetimeFigureOut">
              <a:rPr lang="ar-SA" smtClean="0"/>
              <a:t>07/09/45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EF47244-C29A-489D-919B-58A05AC71834}" type="slidenum">
              <a:rPr lang="ar-SA" smtClean="0"/>
              <a:t>‹#›</a:t>
            </a:fld>
            <a:endParaRPr lang="ar-SA"/>
          </a:p>
        </p:txBody>
      </p:sp>
    </p:spTree>
    <p:extLst>
      <p:ext uri="{BB962C8B-B14F-4D97-AF65-F5344CB8AC3E}">
        <p14:creationId xmlns:p14="http://schemas.microsoft.com/office/powerpoint/2010/main" val="388273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EE66F3B9-16AC-44A5-B11F-FC6B5FAADA7D}" type="datetimeFigureOut">
              <a:rPr lang="ar-SA" smtClean="0"/>
              <a:t>07/09/45</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7EF47244-C29A-489D-919B-58A05AC71834}" type="slidenum">
              <a:rPr lang="ar-SA" smtClean="0"/>
              <a:t>‹#›</a:t>
            </a:fld>
            <a:endParaRPr lang="ar-SA"/>
          </a:p>
        </p:txBody>
      </p:sp>
    </p:spTree>
    <p:extLst>
      <p:ext uri="{BB962C8B-B14F-4D97-AF65-F5344CB8AC3E}">
        <p14:creationId xmlns:p14="http://schemas.microsoft.com/office/powerpoint/2010/main" val="1863776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EE66F3B9-16AC-44A5-B11F-FC6B5FAADA7D}" type="datetimeFigureOut">
              <a:rPr lang="ar-SA" smtClean="0"/>
              <a:t>07/09/45</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7EF47244-C29A-489D-919B-58A05AC71834}" type="slidenum">
              <a:rPr lang="ar-SA" smtClean="0"/>
              <a:t>‹#›</a:t>
            </a:fld>
            <a:endParaRPr lang="ar-SA"/>
          </a:p>
        </p:txBody>
      </p:sp>
    </p:spTree>
    <p:extLst>
      <p:ext uri="{BB962C8B-B14F-4D97-AF65-F5344CB8AC3E}">
        <p14:creationId xmlns:p14="http://schemas.microsoft.com/office/powerpoint/2010/main" val="366225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E66F3B9-16AC-44A5-B11F-FC6B5FAADA7D}" type="datetimeFigureOut">
              <a:rPr lang="ar-SA" smtClean="0"/>
              <a:t>07/09/45</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7EF47244-C29A-489D-919B-58A05AC71834}" type="slidenum">
              <a:rPr lang="ar-SA" smtClean="0"/>
              <a:t>‹#›</a:t>
            </a:fld>
            <a:endParaRPr lang="ar-SA"/>
          </a:p>
        </p:txBody>
      </p:sp>
    </p:spTree>
    <p:extLst>
      <p:ext uri="{BB962C8B-B14F-4D97-AF65-F5344CB8AC3E}">
        <p14:creationId xmlns:p14="http://schemas.microsoft.com/office/powerpoint/2010/main" val="2743122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E66F3B9-16AC-44A5-B11F-FC6B5FAADA7D}" type="datetimeFigureOut">
              <a:rPr lang="ar-SA" smtClean="0"/>
              <a:t>07/09/45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EF47244-C29A-489D-919B-58A05AC71834}" type="slidenum">
              <a:rPr lang="ar-SA" smtClean="0"/>
              <a:t>‹#›</a:t>
            </a:fld>
            <a:endParaRPr lang="ar-SA"/>
          </a:p>
        </p:txBody>
      </p:sp>
    </p:spTree>
    <p:extLst>
      <p:ext uri="{BB962C8B-B14F-4D97-AF65-F5344CB8AC3E}">
        <p14:creationId xmlns:p14="http://schemas.microsoft.com/office/powerpoint/2010/main" val="323074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E66F3B9-16AC-44A5-B11F-FC6B5FAADA7D}" type="datetimeFigureOut">
              <a:rPr lang="ar-SA" smtClean="0"/>
              <a:t>07/09/45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7EF47244-C29A-489D-919B-58A05AC71834}" type="slidenum">
              <a:rPr lang="ar-SA" smtClean="0"/>
              <a:t>‹#›</a:t>
            </a:fld>
            <a:endParaRPr lang="ar-SA"/>
          </a:p>
        </p:txBody>
      </p:sp>
    </p:spTree>
    <p:extLst>
      <p:ext uri="{BB962C8B-B14F-4D97-AF65-F5344CB8AC3E}">
        <p14:creationId xmlns:p14="http://schemas.microsoft.com/office/powerpoint/2010/main" val="810305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E66F3B9-16AC-44A5-B11F-FC6B5FAADA7D}" type="datetimeFigureOut">
              <a:rPr lang="ar-SA" smtClean="0"/>
              <a:t>07/09/45</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EF47244-C29A-489D-919B-58A05AC71834}" type="slidenum">
              <a:rPr lang="ar-SA" smtClean="0"/>
              <a:t>‹#›</a:t>
            </a:fld>
            <a:endParaRPr lang="ar-SA"/>
          </a:p>
        </p:txBody>
      </p:sp>
    </p:spTree>
    <p:extLst>
      <p:ext uri="{BB962C8B-B14F-4D97-AF65-F5344CB8AC3E}">
        <p14:creationId xmlns:p14="http://schemas.microsoft.com/office/powerpoint/2010/main" val="1497512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1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2.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3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C5F80EBB-22BF-61F7-3E04-D220B7C98FED}"/>
              </a:ext>
            </a:extLst>
          </p:cNvPr>
          <p:cNvPicPr>
            <a:picLocks noChangeAspect="1"/>
          </p:cNvPicPr>
          <p:nvPr/>
        </p:nvPicPr>
        <p:blipFill>
          <a:blip r:embed="rId2"/>
          <a:stretch>
            <a:fillRect/>
          </a:stretch>
        </p:blipFill>
        <p:spPr>
          <a:xfrm>
            <a:off x="-1" y="8165"/>
            <a:ext cx="12192001" cy="6849835"/>
          </a:xfrm>
          <a:prstGeom prst="rect">
            <a:avLst/>
          </a:prstGeom>
        </p:spPr>
      </p:pic>
      <p:sp>
        <p:nvSpPr>
          <p:cNvPr id="13" name="مستطيل 12">
            <a:extLst>
              <a:ext uri="{FF2B5EF4-FFF2-40B4-BE49-F238E27FC236}">
                <a16:creationId xmlns:a16="http://schemas.microsoft.com/office/drawing/2014/main" id="{61BD80AA-A45A-19FA-8C33-C5F1D56B5C86}"/>
              </a:ext>
            </a:extLst>
          </p:cNvPr>
          <p:cNvSpPr/>
          <p:nvPr/>
        </p:nvSpPr>
        <p:spPr>
          <a:xfrm>
            <a:off x="2126256" y="900490"/>
            <a:ext cx="7401345" cy="3539430"/>
          </a:xfrm>
          <a:prstGeom prst="rect">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ar-SA" sz="4000" b="1" i="0" u="none" strike="noStrike" kern="0" cap="none" spc="0" normalizeH="0" baseline="0" noProof="0" dirty="0">
                <a:ln w="9525">
                  <a:solidFill>
                    <a:srgbClr val="FFFFFF"/>
                  </a:solidFill>
                  <a:prstDash val="solid"/>
                </a:ln>
                <a:solidFill>
                  <a:srgbClr val="000000"/>
                </a:solidFill>
                <a:effectLst/>
                <a:uLnTx/>
                <a:uFillTx/>
                <a:latin typeface="Arial"/>
                <a:ea typeface="+mn-ea"/>
                <a:cs typeface="PT Bold Heading" panose="02010400000000000000" pitchFamily="2" charset="-78"/>
                <a:sym typeface="Arial"/>
              </a:rPr>
              <a:t>المادة/ </a:t>
            </a:r>
            <a:r>
              <a:rPr kumimoji="0" lang="ar-SA" sz="3600" b="1" i="0" u="none" strike="noStrike" kern="0" cap="none" spc="0" normalizeH="0" baseline="0" noProof="0" dirty="0">
                <a:ln w="9525">
                  <a:solidFill>
                    <a:srgbClr val="FFFFFF"/>
                  </a:solidFill>
                  <a:prstDash val="solid"/>
                </a:ln>
                <a:solidFill>
                  <a:srgbClr val="002060"/>
                </a:solidFill>
                <a:effectLst/>
                <a:uLnTx/>
                <a:uFillTx/>
                <a:latin typeface="Arial"/>
                <a:ea typeface="+mn-ea"/>
                <a:cs typeface="PT Bold Heading" panose="02010400000000000000" pitchFamily="2" charset="-78"/>
                <a:sym typeface="Arial"/>
              </a:rPr>
              <a:t>علـــوم</a:t>
            </a:r>
            <a:endParaRPr kumimoji="0" lang="en-US" sz="3600" b="1" i="0" u="none" strike="noStrike" kern="0" cap="none" spc="0" normalizeH="0" baseline="0" noProof="0" dirty="0">
              <a:ln w="9525">
                <a:solidFill>
                  <a:srgbClr val="FFFFFF"/>
                </a:solidFill>
                <a:prstDash val="solid"/>
              </a:ln>
              <a:solidFill>
                <a:srgbClr val="002060"/>
              </a:solidFill>
              <a:effectLst/>
              <a:uLnTx/>
              <a:uFillTx/>
              <a:latin typeface="Arial"/>
              <a:ea typeface="+mn-ea"/>
              <a:cs typeface="PT Bold Heading" panose="02010400000000000000" pitchFamily="2" charset="-78"/>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ar-SA" sz="3600" b="1" i="0" u="none" strike="noStrike" kern="0" cap="none" spc="0" normalizeH="0" baseline="0" noProof="0" dirty="0">
                <a:ln w="9525">
                  <a:solidFill>
                    <a:srgbClr val="FFFFFF"/>
                  </a:solidFill>
                  <a:prstDash val="solid"/>
                </a:ln>
                <a:solidFill>
                  <a:srgbClr val="000000"/>
                </a:solidFill>
                <a:effectLst/>
                <a:uLnTx/>
                <a:uFillTx/>
                <a:latin typeface="Arial"/>
                <a:ea typeface="+mn-ea"/>
                <a:cs typeface="PT Bold Heading" panose="02010400000000000000" pitchFamily="2" charset="-78"/>
                <a:sym typeface="Arial"/>
              </a:rPr>
              <a:t>الوحدة / السادسة-المادة-</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ar-SA" sz="3600" b="1" i="0" u="none" strike="noStrike" kern="0" cap="none" spc="0" normalizeH="0" baseline="0" noProof="0" dirty="0">
                <a:ln w="9525">
                  <a:solidFill>
                    <a:srgbClr val="FFFFFF"/>
                  </a:solidFill>
                  <a:prstDash val="solid"/>
                </a:ln>
                <a:solidFill>
                  <a:srgbClr val="000000"/>
                </a:solidFill>
                <a:effectLst/>
                <a:uLnTx/>
                <a:uFillTx/>
                <a:latin typeface="Arial"/>
                <a:ea typeface="+mn-ea"/>
                <a:cs typeface="PT Bold Heading" panose="02010400000000000000" pitchFamily="2" charset="-78"/>
                <a:sym typeface="Arial"/>
              </a:rPr>
              <a:t>الفصل/ </a:t>
            </a:r>
            <a:r>
              <a:rPr kumimoji="0" lang="ar-SA" sz="3600" b="1" i="0" u="none" strike="noStrike" kern="0" cap="none" spc="0" normalizeH="0" baseline="0" noProof="0" dirty="0">
                <a:ln w="9525">
                  <a:solidFill>
                    <a:srgbClr val="FFFFFF"/>
                  </a:solidFill>
                  <a:prstDash val="solid"/>
                </a:ln>
                <a:solidFill>
                  <a:srgbClr val="002060"/>
                </a:solidFill>
                <a:effectLst/>
                <a:uLnTx/>
                <a:uFillTx/>
                <a:latin typeface="Arial"/>
                <a:ea typeface="+mn-ea"/>
                <a:cs typeface="PT Bold Heading" panose="02010400000000000000" pitchFamily="2" charset="-78"/>
                <a:sym typeface="Arial"/>
              </a:rPr>
              <a:t>الثامن-قياس المادة وتغيرها-</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ar-SA" sz="4000" b="1" i="0" u="none" strike="noStrike" kern="0" cap="none" spc="0" normalizeH="0" baseline="0" noProof="0" dirty="0">
                <a:ln w="9525">
                  <a:solidFill>
                    <a:srgbClr val="FFFFFF"/>
                  </a:solidFill>
                  <a:prstDash val="solid"/>
                </a:ln>
                <a:solidFill>
                  <a:srgbClr val="000000"/>
                </a:solidFill>
                <a:effectLst/>
                <a:uLnTx/>
                <a:uFillTx/>
                <a:latin typeface="Arial"/>
                <a:ea typeface="+mn-ea"/>
                <a:cs typeface="PT Bold Heading" panose="02010400000000000000" pitchFamily="2" charset="-78"/>
                <a:sym typeface="Arial"/>
              </a:rPr>
              <a:t>الموضوع /</a:t>
            </a:r>
            <a:r>
              <a:rPr kumimoji="0" lang="ar-SA" sz="4000" b="1" i="0" u="none" strike="noStrike" kern="0" cap="none" spc="0" normalizeH="0" baseline="0" noProof="0" dirty="0">
                <a:ln w="9525">
                  <a:solidFill>
                    <a:srgbClr val="FFFFFF"/>
                  </a:solidFill>
                  <a:prstDash val="solid"/>
                </a:ln>
                <a:solidFill>
                  <a:srgbClr val="3366FF"/>
                </a:solidFill>
                <a:effectLst/>
                <a:uLnTx/>
                <a:uFillTx/>
                <a:latin typeface="Arial"/>
                <a:ea typeface="+mn-ea"/>
                <a:cs typeface="PT Bold Heading" panose="02010400000000000000" pitchFamily="2" charset="-78"/>
                <a:sym typeface="Arial"/>
              </a:rPr>
              <a:t>المخاليط</a:t>
            </a:r>
            <a:r>
              <a:rPr kumimoji="0" lang="ar-SA" sz="4000" b="1" i="0" u="none" strike="noStrike" kern="0" cap="none" spc="0" normalizeH="0" baseline="0" noProof="0" dirty="0">
                <a:ln w="9525">
                  <a:solidFill>
                    <a:srgbClr val="FFFFFF"/>
                  </a:solidFill>
                  <a:prstDash val="solid"/>
                </a:ln>
                <a:solidFill>
                  <a:srgbClr val="002060"/>
                </a:solidFill>
                <a:effectLst/>
                <a:uLnTx/>
                <a:uFillTx/>
                <a:latin typeface="Arial"/>
                <a:ea typeface="+mn-ea"/>
                <a:cs typeface="PT Bold Heading" panose="02010400000000000000" pitchFamily="2" charset="-78"/>
                <a:sym typeface="Arial"/>
              </a:rPr>
              <a:t> </a:t>
            </a:r>
            <a:endParaRPr kumimoji="0" lang="ar-SA" sz="3600" b="1" i="0" u="none" strike="noStrike" kern="0" cap="none" spc="0" normalizeH="0" baseline="0" noProof="0" dirty="0">
              <a:ln w="9525">
                <a:solidFill>
                  <a:srgbClr val="FFFFFF"/>
                </a:solidFill>
                <a:prstDash val="solid"/>
              </a:ln>
              <a:solidFill>
                <a:srgbClr val="002060"/>
              </a:solidFill>
              <a:effectLst/>
              <a:uLnTx/>
              <a:uFillTx/>
              <a:latin typeface="Arial"/>
              <a:ea typeface="+mn-ea"/>
              <a:cs typeface="PT Bold Heading" panose="02010400000000000000" pitchFamily="2" charset="-78"/>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ar-SA" sz="4000" b="1" i="0" u="none" strike="noStrike" kern="0" cap="none" spc="0" normalizeH="0" baseline="0" noProof="0" dirty="0">
                <a:ln w="9525">
                  <a:solidFill>
                    <a:srgbClr val="FFFFFF"/>
                  </a:solidFill>
                  <a:prstDash val="solid"/>
                </a:ln>
                <a:solidFill>
                  <a:srgbClr val="000000"/>
                </a:solidFill>
                <a:effectLst/>
                <a:uLnTx/>
                <a:uFillTx/>
                <a:latin typeface="Arial"/>
                <a:ea typeface="+mn-ea"/>
                <a:cs typeface="PT Bold Heading" panose="02010400000000000000" pitchFamily="2" charset="-78"/>
                <a:sym typeface="Arial"/>
              </a:rPr>
              <a:t>الصف /</a:t>
            </a:r>
            <a:r>
              <a:rPr kumimoji="0" lang="ar-SA" sz="4000" b="1" i="0" u="none" strike="noStrike" kern="0" cap="none" spc="0" normalizeH="0" baseline="0" noProof="0" dirty="0">
                <a:ln w="9525">
                  <a:solidFill>
                    <a:srgbClr val="FFFFFF"/>
                  </a:solidFill>
                  <a:prstDash val="solid"/>
                </a:ln>
                <a:solidFill>
                  <a:srgbClr val="008080"/>
                </a:solidFill>
                <a:effectLst/>
                <a:uLnTx/>
                <a:uFillTx/>
                <a:latin typeface="Arial"/>
                <a:ea typeface="+mn-ea"/>
                <a:cs typeface="PT Bold Heading" panose="02010400000000000000" pitchFamily="2" charset="-78"/>
                <a:sym typeface="Arial"/>
              </a:rPr>
              <a:t>رابـــــع</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ar-SA" sz="3200" b="1" i="0" u="none" strike="noStrike" kern="0" cap="none" spc="0" normalizeH="0" baseline="0" noProof="0" dirty="0">
                <a:ln w="9525">
                  <a:solidFill>
                    <a:srgbClr val="FFFFFF"/>
                  </a:solidFill>
                  <a:prstDash val="solid"/>
                </a:ln>
                <a:solidFill>
                  <a:srgbClr val="000000"/>
                </a:solidFill>
                <a:effectLst/>
                <a:uLnTx/>
                <a:uFillTx/>
                <a:latin typeface="Arial"/>
                <a:ea typeface="+mn-ea"/>
                <a:cs typeface="PT Bold Heading" panose="02010400000000000000" pitchFamily="2" charset="-78"/>
                <a:sym typeface="Arial"/>
              </a:rPr>
              <a:t>معلمة المادة/ </a:t>
            </a:r>
            <a:r>
              <a:rPr kumimoji="0" lang="ar-SA" sz="2800" b="1" i="0" u="none" strike="noStrike" kern="0" cap="none" spc="0" normalizeH="0" baseline="0" noProof="0" dirty="0">
                <a:ln w="9525">
                  <a:solidFill>
                    <a:srgbClr val="FFFFFF"/>
                  </a:solidFill>
                  <a:prstDash val="solid"/>
                </a:ln>
                <a:solidFill>
                  <a:srgbClr val="000000"/>
                </a:solidFill>
                <a:effectLst/>
                <a:uLnTx/>
                <a:uFillTx/>
                <a:latin typeface="Arial"/>
                <a:ea typeface="+mn-ea"/>
                <a:cs typeface="PT Bold Heading" panose="02010400000000000000" pitchFamily="2" charset="-78"/>
                <a:sym typeface="Arial"/>
              </a:rPr>
              <a:t>عبير الجناعي</a:t>
            </a:r>
            <a:endParaRPr kumimoji="0" lang="en-US" sz="2800" b="1" i="0" u="none" strike="noStrike" kern="0" cap="none" spc="0" normalizeH="0" baseline="0" noProof="0" dirty="0">
              <a:ln w="9525">
                <a:solidFill>
                  <a:srgbClr val="FFFFFF"/>
                </a:solidFill>
                <a:prstDash val="solid"/>
              </a:ln>
              <a:solidFill>
                <a:srgbClr val="000000"/>
              </a:solidFill>
              <a:effectLst/>
              <a:uLnTx/>
              <a:uFillTx/>
              <a:latin typeface="Arial"/>
              <a:ea typeface="+mn-ea"/>
              <a:cs typeface="PT Bold Heading" panose="02010400000000000000" pitchFamily="2" charset="-78"/>
              <a:sym typeface="Arial"/>
            </a:endParaRPr>
          </a:p>
        </p:txBody>
      </p:sp>
    </p:spTree>
    <p:extLst>
      <p:ext uri="{BB962C8B-B14F-4D97-AF65-F5344CB8AC3E}">
        <p14:creationId xmlns:p14="http://schemas.microsoft.com/office/powerpoint/2010/main" val="3709828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878D343-FCDB-4B20-2AFE-D9D02A7EF54B}"/>
              </a:ext>
            </a:extLst>
          </p:cNvPr>
          <p:cNvPicPr>
            <a:picLocks noChangeAspect="1"/>
          </p:cNvPicPr>
          <p:nvPr/>
        </p:nvPicPr>
        <p:blipFill>
          <a:blip r:embed="rId2"/>
          <a:stretch>
            <a:fillRect/>
          </a:stretch>
        </p:blipFill>
        <p:spPr>
          <a:xfrm>
            <a:off x="6095" y="0"/>
            <a:ext cx="12179809" cy="6858000"/>
          </a:xfrm>
          <a:prstGeom prst="rect">
            <a:avLst/>
          </a:prstGeom>
        </p:spPr>
      </p:pic>
      <p:pic>
        <p:nvPicPr>
          <p:cNvPr id="3" name="صورة 2"/>
          <p:cNvPicPr>
            <a:picLocks noChangeAspect="1"/>
          </p:cNvPicPr>
          <p:nvPr/>
        </p:nvPicPr>
        <p:blipFill>
          <a:blip r:embed="rId3"/>
          <a:stretch>
            <a:fillRect/>
          </a:stretch>
        </p:blipFill>
        <p:spPr>
          <a:xfrm>
            <a:off x="5997039" y="307993"/>
            <a:ext cx="5675790" cy="2802771"/>
          </a:xfrm>
          <a:prstGeom prst="rect">
            <a:avLst/>
          </a:prstGeom>
          <a:ln>
            <a:noFill/>
          </a:ln>
          <a:effectLst>
            <a:outerShdw blurRad="292100" dist="139700" dir="2700000" algn="tl" rotWithShape="0">
              <a:srgbClr val="333333">
                <a:alpha val="65000"/>
              </a:srgbClr>
            </a:outerShdw>
          </a:effectLst>
        </p:spPr>
      </p:pic>
      <p:pic>
        <p:nvPicPr>
          <p:cNvPr id="5" name="صورة 4"/>
          <p:cNvPicPr>
            <a:picLocks noChangeAspect="1"/>
          </p:cNvPicPr>
          <p:nvPr/>
        </p:nvPicPr>
        <p:blipFill>
          <a:blip r:embed="rId4"/>
          <a:stretch>
            <a:fillRect/>
          </a:stretch>
        </p:blipFill>
        <p:spPr>
          <a:xfrm>
            <a:off x="5908103" y="3322122"/>
            <a:ext cx="5853662" cy="2965734"/>
          </a:xfrm>
          <a:prstGeom prst="rect">
            <a:avLst/>
          </a:prstGeom>
          <a:ln>
            <a:noFill/>
          </a:ln>
          <a:effectLst>
            <a:outerShdw blurRad="292100" dist="139700" dir="2700000" algn="tl" rotWithShape="0">
              <a:srgbClr val="333333">
                <a:alpha val="65000"/>
              </a:srgbClr>
            </a:outerShdw>
          </a:effectLst>
        </p:spPr>
      </p:pic>
      <p:pic>
        <p:nvPicPr>
          <p:cNvPr id="6" name="صورة 5"/>
          <p:cNvPicPr>
            <a:picLocks noChangeAspect="1"/>
          </p:cNvPicPr>
          <p:nvPr/>
        </p:nvPicPr>
        <p:blipFill>
          <a:blip r:embed="rId5"/>
          <a:stretch>
            <a:fillRect/>
          </a:stretch>
        </p:blipFill>
        <p:spPr>
          <a:xfrm>
            <a:off x="392758" y="307993"/>
            <a:ext cx="5414534" cy="2836702"/>
          </a:xfrm>
          <a:prstGeom prst="rect">
            <a:avLst/>
          </a:prstGeom>
          <a:ln>
            <a:noFill/>
          </a:ln>
          <a:effectLst>
            <a:outerShdw blurRad="292100" dist="139700" dir="2700000" algn="tl" rotWithShape="0">
              <a:srgbClr val="333333">
                <a:alpha val="65000"/>
              </a:srgbClr>
            </a:outerShdw>
          </a:effectLst>
        </p:spPr>
      </p:pic>
      <p:sp>
        <p:nvSpPr>
          <p:cNvPr id="7" name="مستطيل 6"/>
          <p:cNvSpPr/>
          <p:nvPr/>
        </p:nvSpPr>
        <p:spPr>
          <a:xfrm>
            <a:off x="1084729" y="4539682"/>
            <a:ext cx="3389069" cy="923330"/>
          </a:xfrm>
          <a:prstGeom prst="rect">
            <a:avLst/>
          </a:prstGeom>
          <a:solidFill>
            <a:schemeClr val="tx1"/>
          </a:solidFill>
        </p:spPr>
        <p:txBody>
          <a:bodyPr wrap="none" lIns="91440" tIns="45720" rIns="91440" bIns="45720">
            <a:spAutoFit/>
          </a:bodyPr>
          <a:lstStyle/>
          <a:p>
            <a:pPr algn="ctr"/>
            <a:r>
              <a:rPr lang="ar-SA" sz="5400" b="1" cap="none" spc="0" dirty="0">
                <a:ln w="6600">
                  <a:solidFill>
                    <a:schemeClr val="accent2"/>
                  </a:solidFill>
                  <a:prstDash val="solid"/>
                </a:ln>
                <a:solidFill>
                  <a:srgbClr val="FFFFFF"/>
                </a:solidFill>
                <a:effectLst>
                  <a:outerShdw dist="38100" dir="2700000" algn="tl" rotWithShape="0">
                    <a:schemeClr val="accent2"/>
                  </a:outerShdw>
                </a:effectLst>
              </a:rPr>
              <a:t>أنواع المخاليط</a:t>
            </a:r>
          </a:p>
        </p:txBody>
      </p:sp>
    </p:spTree>
    <p:extLst>
      <p:ext uri="{BB962C8B-B14F-4D97-AF65-F5344CB8AC3E}">
        <p14:creationId xmlns:p14="http://schemas.microsoft.com/office/powerpoint/2010/main" val="2820688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079DF91-B2D9-2B82-5644-67E88B270F6C}"/>
              </a:ext>
            </a:extLst>
          </p:cNvPr>
          <p:cNvPicPr>
            <a:picLocks noChangeAspect="1"/>
          </p:cNvPicPr>
          <p:nvPr/>
        </p:nvPicPr>
        <p:blipFill>
          <a:blip r:embed="rId2"/>
          <a:stretch>
            <a:fillRect/>
          </a:stretch>
        </p:blipFill>
        <p:spPr>
          <a:xfrm rot="5400000">
            <a:off x="2626984" y="-2619045"/>
            <a:ext cx="6938032" cy="12192002"/>
          </a:xfrm>
          <a:prstGeom prst="rect">
            <a:avLst/>
          </a:prstGeom>
        </p:spPr>
      </p:pic>
      <p:pic>
        <p:nvPicPr>
          <p:cNvPr id="2" name="صورة 1"/>
          <p:cNvPicPr>
            <a:picLocks noChangeAspect="1"/>
          </p:cNvPicPr>
          <p:nvPr/>
        </p:nvPicPr>
        <p:blipFill>
          <a:blip r:embed="rId3"/>
          <a:stretch>
            <a:fillRect/>
          </a:stretch>
        </p:blipFill>
        <p:spPr>
          <a:xfrm>
            <a:off x="324038" y="1646774"/>
            <a:ext cx="3735015" cy="2490010"/>
          </a:xfrm>
          <a:prstGeom prst="rect">
            <a:avLst/>
          </a:prstGeom>
          <a:ln>
            <a:noFill/>
          </a:ln>
          <a:effectLst>
            <a:outerShdw blurRad="292100" dist="139700" dir="2700000" algn="tl" rotWithShape="0">
              <a:srgbClr val="333333">
                <a:alpha val="65000"/>
              </a:srgbClr>
            </a:outerShdw>
          </a:effectLst>
        </p:spPr>
      </p:pic>
      <p:pic>
        <p:nvPicPr>
          <p:cNvPr id="8" name="صورة 7"/>
          <p:cNvPicPr>
            <a:picLocks noChangeAspect="1"/>
          </p:cNvPicPr>
          <p:nvPr/>
        </p:nvPicPr>
        <p:blipFill>
          <a:blip r:embed="rId4">
            <a:clrChange>
              <a:clrFrom>
                <a:srgbClr val="000000"/>
              </a:clrFrom>
              <a:clrTo>
                <a:srgbClr val="000000">
                  <a:alpha val="0"/>
                </a:srgbClr>
              </a:clrTo>
            </a:clrChange>
          </a:blip>
          <a:stretch>
            <a:fillRect/>
          </a:stretch>
        </p:blipFill>
        <p:spPr>
          <a:xfrm>
            <a:off x="211408" y="3069337"/>
            <a:ext cx="1364523" cy="936536"/>
          </a:xfrm>
          <a:prstGeom prst="rect">
            <a:avLst/>
          </a:prstGeom>
          <a:ln>
            <a:noFill/>
          </a:ln>
          <a:effectLst>
            <a:outerShdw blurRad="292100" dist="139700" dir="2700000" algn="tl" rotWithShape="0">
              <a:srgbClr val="333333">
                <a:alpha val="65000"/>
              </a:srgbClr>
            </a:outerShdw>
          </a:effectLst>
        </p:spPr>
      </p:pic>
      <p:sp>
        <p:nvSpPr>
          <p:cNvPr id="10" name="مستطيل: زوايا قطرية مستديرة 9">
            <a:extLst>
              <a:ext uri="{FF2B5EF4-FFF2-40B4-BE49-F238E27FC236}">
                <a16:creationId xmlns:a16="http://schemas.microsoft.com/office/drawing/2014/main" id="{39778A0C-BA82-ADE0-1C73-AFEC8748129C}"/>
              </a:ext>
            </a:extLst>
          </p:cNvPr>
          <p:cNvSpPr/>
          <p:nvPr/>
        </p:nvSpPr>
        <p:spPr>
          <a:xfrm>
            <a:off x="7836572" y="201610"/>
            <a:ext cx="3459296" cy="1001024"/>
          </a:xfrm>
          <a:prstGeom prst="round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ln w="0"/>
                <a:solidFill>
                  <a:schemeClr val="tx1"/>
                </a:solidFill>
                <a:cs typeface="PT Bold Heading" panose="02010400000000000000" pitchFamily="2" charset="-78"/>
              </a:rPr>
              <a:t>المحاليل مخاليط</a:t>
            </a:r>
          </a:p>
        </p:txBody>
      </p:sp>
      <p:sp>
        <p:nvSpPr>
          <p:cNvPr id="12" name="مربع نص 11">
            <a:extLst>
              <a:ext uri="{FF2B5EF4-FFF2-40B4-BE49-F238E27FC236}">
                <a16:creationId xmlns:a16="http://schemas.microsoft.com/office/drawing/2014/main" id="{78D37F2E-BD76-221E-E0ED-265E8A93E56B}"/>
              </a:ext>
            </a:extLst>
          </p:cNvPr>
          <p:cNvSpPr txBox="1"/>
          <p:nvPr/>
        </p:nvSpPr>
        <p:spPr>
          <a:xfrm>
            <a:off x="379123" y="4257119"/>
            <a:ext cx="3567662" cy="954107"/>
          </a:xfrm>
          <a:prstGeom prst="rect">
            <a:avLst/>
          </a:prstGeom>
          <a:solidFill>
            <a:srgbClr val="008080"/>
          </a:solid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charset="0"/>
                <a:ea typeface="+mn-ea"/>
                <a:cs typeface="Times New Roman" pitchFamily="18" charset="0"/>
              </a:rPr>
              <a:t>شراب الشاي محلول يتكون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charset="0"/>
                <a:ea typeface="+mn-ea"/>
                <a:cs typeface="Times New Roman" pitchFamily="18" charset="0"/>
              </a:rPr>
              <a:t>من الشاي والسكر والماء.</a:t>
            </a:r>
            <a:endParaRPr lang="ar-SA" dirty="0"/>
          </a:p>
        </p:txBody>
      </p:sp>
      <p:sp>
        <p:nvSpPr>
          <p:cNvPr id="5" name="مربع نص 4">
            <a:extLst>
              <a:ext uri="{FF2B5EF4-FFF2-40B4-BE49-F238E27FC236}">
                <a16:creationId xmlns:a16="http://schemas.microsoft.com/office/drawing/2014/main" id="{15E4DE91-B698-3EB2-FFF2-3233C1A3B45F}"/>
              </a:ext>
            </a:extLst>
          </p:cNvPr>
          <p:cNvSpPr txBox="1"/>
          <p:nvPr/>
        </p:nvSpPr>
        <p:spPr>
          <a:xfrm>
            <a:off x="3647477" y="1396304"/>
            <a:ext cx="8378190" cy="4401205"/>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0" i="0" u="sng" strike="noStrike" kern="0" cap="none" spc="0" normalizeH="0" baseline="0" noProof="0" dirty="0">
                <a:ln>
                  <a:noFill/>
                </a:ln>
                <a:solidFill>
                  <a:srgbClr val="FF0000"/>
                </a:solidFill>
                <a:effectLst/>
                <a:uLnTx/>
                <a:uFillTx/>
                <a:latin typeface="Calibri" panose="020F0502020204030204"/>
                <a:ea typeface="+mn-ea"/>
                <a:cs typeface="PT Bold Heading" panose="02010400000000000000" pitchFamily="2" charset="-78"/>
              </a:rPr>
              <a:t>المحلــــول</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0" i="0" u="none" strike="noStrike" kern="0" cap="none" spc="0" normalizeH="0" baseline="0" noProof="0" dirty="0">
                <a:ln>
                  <a:noFill/>
                </a:ln>
                <a:solidFill>
                  <a:srgbClr val="FF0000"/>
                </a:solidFill>
                <a:effectLst/>
                <a:uLnTx/>
                <a:uFillTx/>
                <a:latin typeface="Calibri" panose="020F0502020204030204"/>
                <a:ea typeface="+mn-ea"/>
                <a:cs typeface="PT Bold Heading" panose="02010400000000000000" pitchFamily="2" charset="-78"/>
              </a:rPr>
              <a:t> </a:t>
            </a:r>
            <a:r>
              <a:rPr kumimoji="0" lang="ar-SA" sz="4000" b="0" i="0" u="none" strike="noStrike" kern="0" cap="none" spc="0" normalizeH="0" baseline="0" noProof="0" dirty="0">
                <a:ln>
                  <a:noFill/>
                </a:ln>
                <a:solidFill>
                  <a:srgbClr val="002060"/>
                </a:solidFill>
                <a:effectLst/>
                <a:uLnTx/>
                <a:uFillTx/>
                <a:latin typeface="Calibri" panose="020F0502020204030204"/>
                <a:ea typeface="+mn-ea"/>
                <a:cs typeface="PT Bold Heading" panose="02010400000000000000" pitchFamily="2" charset="-78"/>
              </a:rPr>
              <a:t>مخلوط مكون من مادتين أو أكثر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0" i="0" u="none" strike="noStrike" kern="0" cap="none" spc="0" normalizeH="0" baseline="0" noProof="0" dirty="0" err="1">
                <a:ln>
                  <a:noFill/>
                </a:ln>
                <a:solidFill>
                  <a:srgbClr val="002060"/>
                </a:solidFill>
                <a:effectLst/>
                <a:uLnTx/>
                <a:uFillTx/>
                <a:latin typeface="Calibri" panose="020F0502020204030204"/>
                <a:ea typeface="+mn-ea"/>
                <a:cs typeface="PT Bold Heading" panose="02010400000000000000" pitchFamily="2" charset="-78"/>
              </a:rPr>
              <a:t>ممتزجت</a:t>
            </a:r>
            <a:r>
              <a:rPr kumimoji="0" lang="ar-EG" sz="4000" b="0" i="0" u="none" strike="noStrike" kern="0" cap="none" spc="0" normalizeH="0" baseline="0" noProof="0" dirty="0">
                <a:ln>
                  <a:noFill/>
                </a:ln>
                <a:solidFill>
                  <a:srgbClr val="002060"/>
                </a:solidFill>
                <a:effectLst/>
                <a:uLnTx/>
                <a:uFillTx/>
                <a:latin typeface="Calibri" panose="020F0502020204030204"/>
                <a:ea typeface="+mn-ea"/>
                <a:cs typeface="PT Bold Heading" panose="02010400000000000000" pitchFamily="2" charset="-78"/>
              </a:rPr>
              <a:t>ي</a:t>
            </a:r>
            <a:r>
              <a:rPr kumimoji="0" lang="ar-SA" sz="4000" b="0" i="0" u="none" strike="noStrike" kern="0" cap="none" spc="0" normalizeH="0" baseline="0" noProof="0" dirty="0">
                <a:ln>
                  <a:noFill/>
                </a:ln>
                <a:solidFill>
                  <a:srgbClr val="002060"/>
                </a:solidFill>
                <a:effectLst/>
                <a:uLnTx/>
                <a:uFillTx/>
                <a:latin typeface="Calibri" panose="020F0502020204030204"/>
                <a:ea typeface="+mn-ea"/>
                <a:cs typeface="PT Bold Heading" panose="02010400000000000000" pitchFamily="2" charset="-78"/>
              </a:rPr>
              <a:t>ن معا</a:t>
            </a:r>
            <a:r>
              <a:rPr kumimoji="0" lang="ar-EG" sz="4000" b="0" i="0" u="none" strike="noStrike" kern="0" cap="none" spc="0" normalizeH="0" baseline="0" noProof="0" dirty="0">
                <a:ln>
                  <a:noFill/>
                </a:ln>
                <a:solidFill>
                  <a:srgbClr val="002060"/>
                </a:solidFill>
                <a:effectLst/>
                <a:uLnTx/>
                <a:uFillTx/>
                <a:latin typeface="Calibri" panose="020F0502020204030204"/>
                <a:ea typeface="+mn-ea"/>
                <a:cs typeface="PT Bold Heading" panose="02010400000000000000" pitchFamily="2" charset="-78"/>
              </a:rPr>
              <a:t>ً</a:t>
            </a:r>
            <a:r>
              <a:rPr kumimoji="0" lang="ar-SA" sz="4000" b="0" i="0" u="none" strike="noStrike" kern="0" cap="none" spc="0" normalizeH="0" baseline="0" noProof="0" dirty="0">
                <a:ln>
                  <a:noFill/>
                </a:ln>
                <a:solidFill>
                  <a:srgbClr val="002060"/>
                </a:solidFill>
                <a:effectLst/>
                <a:uLnTx/>
                <a:uFillTx/>
                <a:latin typeface="Calibri" panose="020F0502020204030204"/>
                <a:ea typeface="+mn-ea"/>
                <a:cs typeface="PT Bold Heading" panose="02010400000000000000" pitchFamily="2" charset="-78"/>
              </a:rPr>
              <a:t> امتزاجا تاما</a:t>
            </a:r>
            <a:r>
              <a:rPr kumimoji="0" lang="ar-EG" sz="4000" b="0" i="0" u="none" strike="noStrike" kern="0" cap="none" spc="0" normalizeH="0" baseline="0" noProof="0" dirty="0">
                <a:ln>
                  <a:noFill/>
                </a:ln>
                <a:solidFill>
                  <a:srgbClr val="002060"/>
                </a:solidFill>
                <a:effectLst/>
                <a:uLnTx/>
                <a:uFillTx/>
                <a:latin typeface="Calibri" panose="020F0502020204030204"/>
                <a:ea typeface="+mn-ea"/>
                <a:cs typeface="PT Bold Heading" panose="02010400000000000000" pitchFamily="2" charset="-78"/>
              </a:rPr>
              <a:t>ً</a:t>
            </a:r>
            <a:r>
              <a:rPr kumimoji="0" lang="ar-SA" sz="4000" b="0" i="0" u="none" strike="noStrike" kern="0" cap="none" spc="0" normalizeH="0" baseline="0" noProof="0" dirty="0">
                <a:ln>
                  <a:noFill/>
                </a:ln>
                <a:solidFill>
                  <a:srgbClr val="002060"/>
                </a:solidFill>
                <a:effectLst/>
                <a:uLnTx/>
                <a:uFillTx/>
                <a:latin typeface="Calibri" panose="020F0502020204030204"/>
                <a:ea typeface="+mn-ea"/>
                <a:cs typeface="PT Bold Heading" panose="02010400000000000000" pitchFamily="2" charset="-78"/>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0" i="0" u="none" strike="noStrike" kern="0" cap="none" spc="0" normalizeH="0" baseline="0" noProof="0" dirty="0">
                <a:ln>
                  <a:noFill/>
                </a:ln>
                <a:solidFill>
                  <a:srgbClr val="002060"/>
                </a:solidFill>
                <a:effectLst/>
                <a:uLnTx/>
                <a:uFillTx/>
                <a:latin typeface="Calibri" panose="020F0502020204030204"/>
                <a:ea typeface="+mn-ea"/>
                <a:cs typeface="Akhbar MT" pitchFamily="2" charset="-78"/>
              </a:rPr>
              <a:t> </a:t>
            </a:r>
            <a:r>
              <a:rPr kumimoji="0" lang="ar-EG" sz="40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بعض المواد الصلبة تخلط بسهولة بالسوائل.</a:t>
            </a:r>
            <a:endParaRPr kumimoji="0" lang="ar-SA" sz="40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0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SA" sz="40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فالملح عندما يذوب في الماء يمتزج به تماما</a:t>
            </a:r>
            <a:r>
              <a:rPr kumimoji="0" lang="ar-EG" sz="40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ar-SA" sz="40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حتى يختف</a:t>
            </a:r>
            <a:r>
              <a:rPr kumimoji="0" lang="ar-EG" sz="40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a:t>
            </a:r>
            <a:r>
              <a:rPr kumimoji="0" lang="ar-SA" sz="40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وتصعب رؤيته،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فيصير هذا المخلوط </a:t>
            </a:r>
            <a:r>
              <a:rPr kumimoji="0" lang="ar-SA" sz="4000" b="0" i="0"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محلولا</a:t>
            </a:r>
            <a:r>
              <a:rPr kumimoji="0" lang="ar-EG" sz="4000" b="0" i="0"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a:t>
            </a:r>
            <a:r>
              <a:rPr kumimoji="0" lang="ar-SA" sz="4000" b="0" i="0"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rPr>
              <a:t>.</a:t>
            </a:r>
            <a:endParaRPr kumimoji="0" lang="ar-EG" sz="4400" b="0" i="0" u="none" strike="noStrike" kern="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24844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AC26A689-4548-8504-6C49-A348D8951F1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4"/>
          <p:cNvPicPr>
            <a:picLocks noChangeAspect="1" noChangeArrowheads="1"/>
          </p:cNvPicPr>
          <p:nvPr/>
        </p:nvPicPr>
        <p:blipFill>
          <a:blip r:embed="rId3"/>
          <a:srcRect/>
          <a:stretch>
            <a:fillRect/>
          </a:stretch>
        </p:blipFill>
        <p:spPr bwMode="auto">
          <a:xfrm>
            <a:off x="6489876" y="4437832"/>
            <a:ext cx="1802753" cy="1571177"/>
          </a:xfrm>
          <a:prstGeom prst="rect">
            <a:avLst/>
          </a:prstGeom>
          <a:ln>
            <a:noFill/>
          </a:ln>
          <a:effectLst>
            <a:outerShdw blurRad="292100" dist="139700" dir="2700000" algn="tl" rotWithShape="0">
              <a:srgbClr val="333333">
                <a:alpha val="65000"/>
              </a:srgbClr>
            </a:outerShdw>
          </a:effectLst>
        </p:spPr>
      </p:pic>
      <p:sp>
        <p:nvSpPr>
          <p:cNvPr id="10" name="مربع نص 9">
            <a:extLst>
              <a:ext uri="{FF2B5EF4-FFF2-40B4-BE49-F238E27FC236}">
                <a16:creationId xmlns:a16="http://schemas.microsoft.com/office/drawing/2014/main" id="{0D267221-2A75-F51F-8A28-7A3A9CD7B76D}"/>
              </a:ext>
            </a:extLst>
          </p:cNvPr>
          <p:cNvSpPr txBox="1"/>
          <p:nvPr/>
        </p:nvSpPr>
        <p:spPr>
          <a:xfrm>
            <a:off x="1320187" y="1206178"/>
            <a:ext cx="9551625" cy="3231654"/>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000" b="1" i="0" u="none" strike="noStrike" kern="0" cap="none" spc="0" normalizeH="0" baseline="0" noProof="0" dirty="0">
                <a:ln>
                  <a:noFill/>
                </a:ln>
                <a:solidFill>
                  <a:srgbClr val="003300"/>
                </a:solidFill>
                <a:effectLst/>
                <a:uLnTx/>
                <a:uFillTx/>
                <a:ea typeface="+mn-ea"/>
                <a:cs typeface="Arial" panose="020B0604020202020204" pitchFamily="34" charset="0"/>
              </a:rPr>
              <a:t>عرف الإنسان صن</a:t>
            </a:r>
            <a:r>
              <a:rPr kumimoji="0" lang="ar-SA" sz="4000" b="1" i="0" u="none" strike="noStrike" kern="0" cap="none" spc="0" normalizeH="0" baseline="0" noProof="0" dirty="0">
                <a:ln>
                  <a:noFill/>
                </a:ln>
                <a:solidFill>
                  <a:srgbClr val="003300"/>
                </a:solidFill>
                <a:effectLst/>
                <a:uLnTx/>
                <a:uFillTx/>
                <a:ea typeface="+mn-ea"/>
                <a:cs typeface="Arial" panose="020B0604020202020204" pitchFamily="34" charset="0"/>
              </a:rPr>
              <a:t>ا</a:t>
            </a:r>
            <a:r>
              <a:rPr kumimoji="0" lang="ar-EG" sz="4000" b="1" i="0" u="none" strike="noStrike" kern="0" cap="none" spc="0" normalizeH="0" baseline="0" noProof="0" dirty="0">
                <a:ln>
                  <a:noFill/>
                </a:ln>
                <a:solidFill>
                  <a:srgbClr val="003300"/>
                </a:solidFill>
                <a:effectLst/>
                <a:uLnTx/>
                <a:uFillTx/>
                <a:ea typeface="+mn-ea"/>
                <a:cs typeface="Arial" panose="020B0604020202020204" pitchFamily="34" charset="0"/>
              </a:rPr>
              <a:t>ع</a:t>
            </a:r>
            <a:r>
              <a:rPr kumimoji="0" lang="ar-SA" sz="4000" b="1" i="0" u="none" strike="noStrike" kern="0" cap="none" spc="0" normalizeH="0" baseline="0" noProof="0" dirty="0">
                <a:ln>
                  <a:noFill/>
                </a:ln>
                <a:solidFill>
                  <a:srgbClr val="003300"/>
                </a:solidFill>
                <a:effectLst/>
                <a:uLnTx/>
                <a:uFillTx/>
                <a:ea typeface="+mn-ea"/>
                <a:cs typeface="Arial" panose="020B0604020202020204" pitchFamily="34" charset="0"/>
              </a:rPr>
              <a:t>ة</a:t>
            </a:r>
            <a:r>
              <a:rPr kumimoji="0" lang="ar-EG" sz="4000" b="1" i="0" u="none" strike="noStrike" kern="0" cap="none" spc="0" normalizeH="0" baseline="0" noProof="0" dirty="0">
                <a:ln>
                  <a:noFill/>
                </a:ln>
                <a:solidFill>
                  <a:srgbClr val="003300"/>
                </a:solidFill>
                <a:effectLst/>
                <a:uLnTx/>
                <a:uFillTx/>
                <a:ea typeface="+mn-ea"/>
                <a:cs typeface="Arial" panose="020B0604020202020204" pitchFamily="34" charset="0"/>
              </a:rPr>
              <a:t> البرونز منذ </a:t>
            </a:r>
            <a:r>
              <a:rPr kumimoji="0" lang="ar-SA" sz="4000" b="1" i="0" u="none" strike="noStrike" kern="0" cap="none" spc="0" normalizeH="0" baseline="0" noProof="0" dirty="0">
                <a:ln>
                  <a:noFill/>
                </a:ln>
                <a:solidFill>
                  <a:srgbClr val="003300"/>
                </a:solidFill>
                <a:effectLst/>
                <a:uLnTx/>
                <a:uFillTx/>
                <a:ea typeface="+mn-ea"/>
                <a:cs typeface="Arial" panose="020B0604020202020204" pitchFamily="34" charset="0"/>
              </a:rPr>
              <a:t>آ</a:t>
            </a:r>
            <a:r>
              <a:rPr kumimoji="0" lang="ar-EG" sz="4000" b="1" i="0" u="none" strike="noStrike" kern="0" cap="none" spc="0" normalizeH="0" baseline="0" noProof="0" dirty="0">
                <a:ln>
                  <a:noFill/>
                </a:ln>
                <a:solidFill>
                  <a:srgbClr val="003300"/>
                </a:solidFill>
                <a:effectLst/>
                <a:uLnTx/>
                <a:uFillTx/>
                <a:ea typeface="+mn-ea"/>
                <a:cs typeface="Arial" panose="020B0604020202020204" pitchFamily="34" charset="0"/>
              </a:rPr>
              <a:t>ل</a:t>
            </a:r>
            <a:r>
              <a:rPr kumimoji="0" lang="ar-SA" sz="4000" b="1" i="0" u="none" strike="noStrike" kern="0" cap="none" spc="0" normalizeH="0" baseline="0" noProof="0" dirty="0">
                <a:ln>
                  <a:noFill/>
                </a:ln>
                <a:solidFill>
                  <a:srgbClr val="003300"/>
                </a:solidFill>
                <a:effectLst/>
                <a:uLnTx/>
                <a:uFillTx/>
                <a:ea typeface="+mn-ea"/>
                <a:cs typeface="Arial" panose="020B0604020202020204" pitchFamily="34" charset="0"/>
              </a:rPr>
              <a:t>ا</a:t>
            </a:r>
            <a:r>
              <a:rPr kumimoji="0" lang="ar-EG" sz="4000" b="1" i="0" u="none" strike="noStrike" kern="0" cap="none" spc="0" normalizeH="0" baseline="0" noProof="0" dirty="0">
                <a:ln>
                  <a:noFill/>
                </a:ln>
                <a:solidFill>
                  <a:srgbClr val="003300"/>
                </a:solidFill>
                <a:effectLst/>
                <a:uLnTx/>
                <a:uFillTx/>
                <a:ea typeface="+mn-ea"/>
                <a:cs typeface="Arial" panose="020B0604020202020204" pitchFamily="34" charset="0"/>
              </a:rPr>
              <a:t>ف السنين، وذلك </a:t>
            </a:r>
            <a:r>
              <a:rPr kumimoji="0" lang="ar-SA" sz="4000" b="1" i="0" u="none" strike="noStrike" kern="0" cap="none" spc="0" normalizeH="0" baseline="0" noProof="0" dirty="0">
                <a:ln>
                  <a:noFill/>
                </a:ln>
                <a:solidFill>
                  <a:srgbClr val="003300"/>
                </a:solidFill>
                <a:effectLst/>
                <a:uLnTx/>
                <a:uFillTx/>
                <a:ea typeface="+mn-ea"/>
                <a:cs typeface="Arial" panose="020B0604020202020204" pitchFamily="34" charset="0"/>
              </a:rPr>
              <a:t>ب</a:t>
            </a:r>
            <a:r>
              <a:rPr kumimoji="0" lang="ar-EG" sz="4000" b="1" i="0" u="none" strike="noStrike" kern="0" cap="none" spc="0" normalizeH="0" baseline="0" noProof="0" dirty="0">
                <a:ln>
                  <a:noFill/>
                </a:ln>
                <a:solidFill>
                  <a:srgbClr val="003300"/>
                </a:solidFill>
                <a:effectLst/>
                <a:uLnTx/>
                <a:uFillTx/>
                <a:ea typeface="+mn-ea"/>
                <a:cs typeface="Arial" panose="020B0604020202020204" pitchFamily="34" charset="0"/>
              </a:rPr>
              <a:t>خلط مصهور النحاس والقصدير.</a:t>
            </a:r>
            <a:endParaRPr kumimoji="0" lang="ar-SA" sz="4000" b="1" i="0" u="none" strike="noStrike" kern="0" cap="none" spc="0" normalizeH="0" baseline="0" noProof="0" dirty="0">
              <a:ln>
                <a:noFill/>
              </a:ln>
              <a:solidFill>
                <a:srgbClr val="003300"/>
              </a:solidFill>
              <a:effectLst/>
              <a:uLnTx/>
              <a:uFillTx/>
              <a:ea typeface="+mn-ea"/>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000" b="1" i="0" u="none" strike="noStrike" kern="0" cap="none" spc="0" normalizeH="0" baseline="0" noProof="0" dirty="0">
                <a:ln>
                  <a:noFill/>
                </a:ln>
                <a:solidFill>
                  <a:srgbClr val="003300"/>
                </a:solidFill>
                <a:effectLst/>
                <a:uLnTx/>
                <a:uFillTx/>
                <a:ea typeface="+mn-ea"/>
                <a:cs typeface="Arial" panose="020B0604020202020204" pitchFamily="34" charset="0"/>
              </a:rPr>
              <a:t> والبرونز نوع من المحاليل تسمى</a:t>
            </a:r>
            <a:r>
              <a:rPr lang="ar-SA" sz="4000" b="1" kern="0" dirty="0">
                <a:solidFill>
                  <a:srgbClr val="003300"/>
                </a:solidFill>
                <a:cs typeface="Arial" panose="020B0604020202020204" pitchFamily="34" charset="0"/>
              </a:rPr>
              <a:t> </a:t>
            </a:r>
            <a:r>
              <a:rPr kumimoji="0" lang="ar-SA" sz="4000" b="1" i="0" u="none" strike="noStrike" kern="0" cap="none" spc="0" normalizeH="0" baseline="0" noProof="0" dirty="0">
                <a:ln>
                  <a:noFill/>
                </a:ln>
                <a:solidFill>
                  <a:srgbClr val="003300"/>
                </a:solidFill>
                <a:effectLst/>
                <a:uLnTx/>
                <a:uFillTx/>
                <a:ea typeface="+mn-ea"/>
                <a:cs typeface="Arial" panose="020B0604020202020204" pitchFamily="34" charset="0"/>
              </a:rPr>
              <a:t>السبائك</a:t>
            </a:r>
            <a:r>
              <a:rPr kumimoji="0" lang="ar-EG" sz="4000" b="1" i="0" u="none" strike="noStrike" kern="0" cap="none" spc="0" normalizeH="0" baseline="0" noProof="0" dirty="0">
                <a:ln>
                  <a:noFill/>
                </a:ln>
                <a:solidFill>
                  <a:srgbClr val="003300"/>
                </a:solidFill>
                <a:effectLst/>
                <a:uLnTx/>
                <a:uFillTx/>
                <a:ea typeface="+mn-ea"/>
                <a:cs typeface="Arial" panose="020B0604020202020204" pitchFamily="34" charset="0"/>
              </a:rPr>
              <a:t> </a:t>
            </a:r>
            <a:endParaRPr kumimoji="0" lang="ar-SA" sz="4000" b="1" i="0" u="none" strike="noStrike" kern="0" cap="none" spc="0" normalizeH="0" baseline="0" noProof="0" dirty="0">
              <a:ln>
                <a:noFill/>
              </a:ln>
              <a:solidFill>
                <a:srgbClr val="003300"/>
              </a:solidFill>
              <a:effectLst/>
              <a:uLnTx/>
              <a:uFillTx/>
              <a:ea typeface="+mn-ea"/>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000" b="1" i="0" u="none" strike="noStrike" kern="0" cap="none" spc="0" normalizeH="0" baseline="0" noProof="0" dirty="0">
                <a:ln>
                  <a:noFill/>
                </a:ln>
                <a:solidFill>
                  <a:srgbClr val="F79646">
                    <a:lumMod val="50000"/>
                  </a:srgbClr>
                </a:solidFill>
                <a:effectLst/>
                <a:uLnTx/>
                <a:uFillTx/>
                <a:ea typeface="+mn-ea"/>
                <a:cs typeface="Arial" panose="020B0604020202020204" pitchFamily="34" charset="0"/>
              </a:rPr>
              <a:t>السبائك</a:t>
            </a:r>
            <a:r>
              <a:rPr kumimoji="0" lang="ar-SA" sz="4000" b="1" i="0" u="none" strike="noStrike" kern="0" cap="none" spc="0" normalizeH="0" baseline="0" noProof="0" dirty="0">
                <a:ln>
                  <a:noFill/>
                </a:ln>
                <a:solidFill>
                  <a:srgbClr val="0070C0"/>
                </a:solidFill>
                <a:effectLst/>
                <a:uLnTx/>
                <a:uFillTx/>
                <a:ea typeface="+mn-ea"/>
                <a:cs typeface="Arial" panose="020B0604020202020204" pitchFamily="34" charset="0"/>
              </a:rPr>
              <a:t>// </a:t>
            </a:r>
            <a:r>
              <a:rPr kumimoji="0" lang="ar-EG" sz="4000" b="1" i="0" u="none" strike="noStrike" kern="0" cap="none" spc="0" normalizeH="0" baseline="0" noProof="0" dirty="0">
                <a:ln>
                  <a:noFill/>
                </a:ln>
                <a:solidFill>
                  <a:srgbClr val="0070C0"/>
                </a:solidFill>
                <a:effectLst/>
                <a:uLnTx/>
                <a:uFillTx/>
                <a:ea typeface="+mn-ea"/>
                <a:cs typeface="Arial" panose="020B0604020202020204" pitchFamily="34" charset="0"/>
              </a:rPr>
              <a:t>تنتج عن خلط نوعين</a:t>
            </a:r>
            <a:endParaRPr kumimoji="0" lang="ar-SA" sz="4000" b="1" i="0" u="none" strike="noStrike" kern="0" cap="none" spc="0" normalizeH="0" baseline="0" noProof="0" dirty="0">
              <a:ln>
                <a:noFill/>
              </a:ln>
              <a:solidFill>
                <a:srgbClr val="0070C0"/>
              </a:solidFill>
              <a:effectLst/>
              <a:uLnTx/>
              <a:uFillTx/>
              <a:ea typeface="+mn-ea"/>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000" b="1" i="0" u="none" strike="noStrike" kern="0" cap="none" spc="0" normalizeH="0" baseline="0" noProof="0" dirty="0">
                <a:ln>
                  <a:noFill/>
                </a:ln>
                <a:solidFill>
                  <a:srgbClr val="0070C0"/>
                </a:solidFill>
                <a:effectLst/>
                <a:uLnTx/>
                <a:uFillTx/>
                <a:ea typeface="+mn-ea"/>
                <a:cs typeface="Arial" panose="020B0604020202020204" pitchFamily="34" charset="0"/>
              </a:rPr>
              <a:t> </a:t>
            </a:r>
            <a:r>
              <a:rPr kumimoji="0" lang="ar-SA" sz="4000" b="1" i="0" u="none" strike="noStrike" kern="0" cap="none" spc="0" normalizeH="0" baseline="0" noProof="0" dirty="0">
                <a:ln>
                  <a:noFill/>
                </a:ln>
                <a:solidFill>
                  <a:srgbClr val="0070C0"/>
                </a:solidFill>
                <a:effectLst/>
                <a:uLnTx/>
                <a:uFillTx/>
                <a:ea typeface="+mn-ea"/>
                <a:cs typeface="Arial" panose="020B0604020202020204" pitchFamily="34" charset="0"/>
              </a:rPr>
              <a:t>أ</a:t>
            </a:r>
            <a:r>
              <a:rPr kumimoji="0" lang="ar-EG" sz="4000" b="1" i="0" u="none" strike="noStrike" kern="0" cap="none" spc="0" normalizeH="0" baseline="0" noProof="0" dirty="0">
                <a:ln>
                  <a:noFill/>
                </a:ln>
                <a:solidFill>
                  <a:srgbClr val="0070C0"/>
                </a:solidFill>
                <a:effectLst/>
                <a:uLnTx/>
                <a:uFillTx/>
                <a:ea typeface="+mn-ea"/>
                <a:cs typeface="Arial" panose="020B0604020202020204" pitchFamily="34" charset="0"/>
              </a:rPr>
              <a:t>و </a:t>
            </a:r>
            <a:r>
              <a:rPr kumimoji="0" lang="ar-SA" sz="4000" b="1" i="0" u="none" strike="noStrike" kern="0" cap="none" spc="0" normalizeH="0" baseline="0" noProof="0" dirty="0">
                <a:ln>
                  <a:noFill/>
                </a:ln>
                <a:solidFill>
                  <a:srgbClr val="0070C0"/>
                </a:solidFill>
                <a:effectLst/>
                <a:uLnTx/>
                <a:uFillTx/>
                <a:ea typeface="+mn-ea"/>
                <a:cs typeface="Arial" panose="020B0604020202020204" pitchFamily="34" charset="0"/>
              </a:rPr>
              <a:t>أ</a:t>
            </a:r>
            <a:r>
              <a:rPr kumimoji="0" lang="ar-EG" sz="4000" b="1" i="0" u="none" strike="noStrike" kern="0" cap="none" spc="0" normalizeH="0" baseline="0" noProof="0" dirty="0">
                <a:ln>
                  <a:noFill/>
                </a:ln>
                <a:solidFill>
                  <a:srgbClr val="0070C0"/>
                </a:solidFill>
                <a:effectLst/>
                <a:uLnTx/>
                <a:uFillTx/>
                <a:ea typeface="+mn-ea"/>
                <a:cs typeface="Arial" panose="020B0604020202020204" pitchFamily="34" charset="0"/>
              </a:rPr>
              <a:t>كثر من العناصر أحدهما على الأقل فلز</a:t>
            </a:r>
            <a:r>
              <a:rPr kumimoji="0" lang="ar-EG" sz="4400" b="1" i="0" u="none" strike="noStrike" kern="0" cap="none" spc="0" normalizeH="0" baseline="0" noProof="0" dirty="0">
                <a:ln>
                  <a:noFill/>
                </a:ln>
                <a:solidFill>
                  <a:srgbClr val="0070C0"/>
                </a:solidFill>
                <a:effectLst/>
                <a:uLnTx/>
                <a:uFillTx/>
                <a:ea typeface="+mn-ea"/>
                <a:cs typeface="Arial" panose="020B0604020202020204" pitchFamily="34" charset="0"/>
              </a:rPr>
              <a:t>.</a:t>
            </a:r>
          </a:p>
        </p:txBody>
      </p:sp>
      <p:sp>
        <p:nvSpPr>
          <p:cNvPr id="2" name="مخطط انسيابي: محطة طرفية 1">
            <a:extLst>
              <a:ext uri="{FF2B5EF4-FFF2-40B4-BE49-F238E27FC236}">
                <a16:creationId xmlns:a16="http://schemas.microsoft.com/office/drawing/2014/main" id="{7A3489AA-9F91-019B-0F33-65D5F69F00F1}"/>
              </a:ext>
            </a:extLst>
          </p:cNvPr>
          <p:cNvSpPr/>
          <p:nvPr/>
        </p:nvSpPr>
        <p:spPr>
          <a:xfrm>
            <a:off x="2368627" y="4437832"/>
            <a:ext cx="3333498" cy="1571177"/>
          </a:xfrm>
          <a:prstGeom prst="flowChartTerminator">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0" i="0" u="none" strike="noStrike" kern="0" cap="none" spc="0" normalizeH="0" baseline="0" noProof="0">
                <a:ln w="0"/>
                <a:solidFill>
                  <a:prstClr val="black"/>
                </a:solidFill>
                <a:uLnTx/>
                <a:uFillTx/>
                <a:latin typeface="Arial" charset="0"/>
                <a:cs typeface="PT Bold Heading" panose="02010400000000000000" pitchFamily="2" charset="-78"/>
              </a:rPr>
              <a:t>السبائك مخلوط من مواد صلبة</a:t>
            </a:r>
            <a:endParaRPr kumimoji="0" lang="ar-SA" sz="3600" b="0" i="0" u="none" strike="noStrike" kern="0" cap="none" spc="0" normalizeH="0" baseline="0" noProof="0" dirty="0">
              <a:ln w="0"/>
              <a:solidFill>
                <a:prstClr val="black"/>
              </a:solidFill>
              <a:uLnTx/>
              <a:uFillTx/>
              <a:latin typeface="Arial" charset="0"/>
              <a:cs typeface="PT Bold Heading" panose="02010400000000000000" pitchFamily="2" charset="-78"/>
            </a:endParaRPr>
          </a:p>
        </p:txBody>
      </p:sp>
      <p:pic>
        <p:nvPicPr>
          <p:cNvPr id="4" name="صورة 3">
            <a:extLst>
              <a:ext uri="{FF2B5EF4-FFF2-40B4-BE49-F238E27FC236}">
                <a16:creationId xmlns:a16="http://schemas.microsoft.com/office/drawing/2014/main" id="{21B0D198-7992-BB30-96AA-84325603D5D2}"/>
              </a:ext>
            </a:extLst>
          </p:cNvPr>
          <p:cNvPicPr>
            <a:picLocks noChangeAspect="1"/>
          </p:cNvPicPr>
          <p:nvPr/>
        </p:nvPicPr>
        <p:blipFill>
          <a:blip r:embed="rId4"/>
          <a:stretch>
            <a:fillRect/>
          </a:stretch>
        </p:blipFill>
        <p:spPr>
          <a:xfrm>
            <a:off x="3845949" y="218564"/>
            <a:ext cx="4279763" cy="1260854"/>
          </a:xfrm>
          <a:prstGeom prst="rect">
            <a:avLst/>
          </a:prstGeom>
        </p:spPr>
      </p:pic>
    </p:spTree>
    <p:extLst>
      <p:ext uri="{BB962C8B-B14F-4D97-AF65-F5344CB8AC3E}">
        <p14:creationId xmlns:p14="http://schemas.microsoft.com/office/powerpoint/2010/main" val="43673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AC26A689-4548-8504-6C49-A348D8951F19}"/>
              </a:ext>
            </a:extLst>
          </p:cNvPr>
          <p:cNvPicPr>
            <a:picLocks noChangeAspect="1"/>
          </p:cNvPicPr>
          <p:nvPr/>
        </p:nvPicPr>
        <p:blipFill>
          <a:blip r:embed="rId2"/>
          <a:stretch>
            <a:fillRect/>
          </a:stretch>
        </p:blipFill>
        <p:spPr>
          <a:xfrm>
            <a:off x="0" y="0"/>
            <a:ext cx="12192000" cy="6858000"/>
          </a:xfrm>
          <a:prstGeom prst="rect">
            <a:avLst/>
          </a:prstGeom>
        </p:spPr>
      </p:pic>
      <p:sp>
        <p:nvSpPr>
          <p:cNvPr id="5" name="مربع نص 4">
            <a:extLst>
              <a:ext uri="{FF2B5EF4-FFF2-40B4-BE49-F238E27FC236}">
                <a16:creationId xmlns:a16="http://schemas.microsoft.com/office/drawing/2014/main" id="{6826BCF7-0CCB-DA70-C785-5CC3D2A8ECD2}"/>
              </a:ext>
            </a:extLst>
          </p:cNvPr>
          <p:cNvSpPr txBox="1"/>
          <p:nvPr/>
        </p:nvSpPr>
        <p:spPr>
          <a:xfrm>
            <a:off x="549006" y="1122774"/>
            <a:ext cx="10919553" cy="4756751"/>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rPr>
              <a:t>قد </a:t>
            </a:r>
            <a:r>
              <a:rPr kumimoji="0" lang="ar-EG" sz="4800" b="1" i="0" u="none"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rPr>
              <a:t>تكون السبائك أقوى أو أكثر صلابة</a:t>
            </a:r>
            <a:r>
              <a:rPr kumimoji="0" lang="ar-SA" sz="4800" b="1" i="0" u="none"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rPr>
              <a:t>,</a:t>
            </a:r>
            <a:r>
              <a:rPr kumimoji="0" lang="ar-EG" sz="4800" b="1" i="0" u="none"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rPr>
              <a:t> </a:t>
            </a:r>
            <a:endParaRPr kumimoji="0" lang="ar-SA" sz="4800" b="1" i="0" u="none"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rPr>
              <a:t>وقد تكون أكثر ليونة من المواد التي صنعت منها.</a:t>
            </a:r>
            <a:endParaRPr kumimoji="0" lang="ar-SA" sz="4800" b="1" i="0" u="none"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endParaRPr>
          </a:p>
          <a:p>
            <a:pPr marL="0" marR="0" lvl="0" indent="0" algn="ctr" defTabSz="914400" rtl="1" eaLnBrk="1" fontAlgn="base" latinLnBrk="0" hangingPunct="1">
              <a:lnSpc>
                <a:spcPct val="150000"/>
              </a:lnSpc>
              <a:spcBef>
                <a:spcPct val="0"/>
              </a:spcBef>
              <a:spcAft>
                <a:spcPct val="0"/>
              </a:spcAft>
              <a:buClrTx/>
              <a:buSzTx/>
              <a:buFontTx/>
              <a:buNone/>
              <a:tabLst/>
              <a:defRPr/>
            </a:pPr>
            <a:r>
              <a:rPr kumimoji="0" lang="ar-EG" sz="4800" b="1" i="0" u="sng"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rPr>
              <a:t> </a:t>
            </a:r>
            <a:r>
              <a:rPr kumimoji="0" lang="ar-EG" sz="4800" b="1" i="0" u="sng" strike="noStrike" kern="1200" cap="none" spc="0" normalizeH="0" baseline="0" noProof="0" dirty="0">
                <a:ln w="22225">
                  <a:solidFill>
                    <a:srgbClr val="D55816"/>
                  </a:solidFill>
                  <a:prstDash val="solid"/>
                </a:ln>
                <a:solidFill>
                  <a:srgbClr val="D55816">
                    <a:lumMod val="40000"/>
                    <a:lumOff val="60000"/>
                  </a:srgbClr>
                </a:solidFill>
                <a:effectLst/>
                <a:uLnTx/>
                <a:uFillTx/>
                <a:latin typeface="Calibri" pitchFamily="34" charset="0"/>
                <a:ea typeface="+mn-ea"/>
                <a:cs typeface="Arial" panose="020B0604020202020204" pitchFamily="34" charset="0"/>
              </a:rPr>
              <a:t>فالبرونز</a:t>
            </a:r>
            <a:r>
              <a:rPr kumimoji="0" lang="ar-EG" sz="4800" b="1" i="0" u="sng"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rPr>
              <a:t> أكثر صلابة من النحاس.</a:t>
            </a:r>
            <a:endParaRPr kumimoji="0" lang="ar-SA" sz="4800" b="1" i="0" u="sng"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endParaRPr>
          </a:p>
          <a:p>
            <a:pPr marL="0" marR="0" lvl="0" indent="0" algn="ctr" defTabSz="914400" rtl="1" eaLnBrk="1" fontAlgn="base" latinLnBrk="0" hangingPunct="1">
              <a:lnSpc>
                <a:spcPct val="150000"/>
              </a:lnSpc>
              <a:spcBef>
                <a:spcPct val="0"/>
              </a:spcBef>
              <a:spcAft>
                <a:spcPct val="0"/>
              </a:spcAft>
              <a:buClrTx/>
              <a:buSzTx/>
              <a:buFontTx/>
              <a:buNone/>
              <a:tabLst/>
              <a:defRPr/>
            </a:pPr>
            <a:r>
              <a:rPr kumimoji="0" lang="ar-EG" sz="4800" b="1" i="0" u="sng" strike="noStrike" kern="1200" normalizeH="0" baseline="0" noProof="0" dirty="0">
                <a:ln w="9525">
                  <a:solidFill>
                    <a:schemeClr val="bg1"/>
                  </a:solidFill>
                  <a:prstDash val="solid"/>
                </a:ln>
                <a:effectLst>
                  <a:outerShdw blurRad="12700" dist="38100" dir="2700000" algn="tl" rotWithShape="0">
                    <a:schemeClr val="bg1">
                      <a:lumMod val="50000"/>
                    </a:schemeClr>
                  </a:outerShdw>
                </a:effectLst>
                <a:uLnTx/>
                <a:uFillTx/>
                <a:latin typeface="Calibri" pitchFamily="34" charset="0"/>
                <a:ea typeface="+mn-ea"/>
                <a:cs typeface="Arial" panose="020B0604020202020204" pitchFamily="34" charset="0"/>
              </a:rPr>
              <a:t> </a:t>
            </a:r>
            <a:r>
              <a:rPr kumimoji="0" lang="ar-EG" sz="4400" b="1" i="0" u="sng" strike="noStrike" kern="1200" normalizeH="0" baseline="0" noProof="0" dirty="0">
                <a:ln w="9525">
                  <a:solidFill>
                    <a:schemeClr val="bg1"/>
                  </a:solidFill>
                  <a:prstDash val="solid"/>
                </a:ln>
                <a:effectLst>
                  <a:outerShdw blurRad="12700" dist="38100" dir="2700000" algn="tl" rotWithShape="0">
                    <a:schemeClr val="bg1">
                      <a:lumMod val="50000"/>
                    </a:schemeClr>
                  </a:outerShdw>
                </a:effectLst>
                <a:uLnTx/>
                <a:uFillTx/>
                <a:latin typeface="Calibri" pitchFamily="34" charset="0"/>
                <a:ea typeface="+mn-ea"/>
                <a:cs typeface="Arial" panose="020B0604020202020204" pitchFamily="34" charset="0"/>
              </a:rPr>
              <a:t>والفولاذ </a:t>
            </a:r>
            <a:r>
              <a:rPr kumimoji="0" lang="ar-EG" sz="4400" b="1" i="0" u="sng" strike="noStrike" kern="1200" cap="none" spc="0" normalizeH="0" baseline="0" noProof="0" dirty="0">
                <a:ln>
                  <a:noFill/>
                </a:ln>
                <a:solidFill>
                  <a:srgbClr val="0070C0"/>
                </a:solidFill>
                <a:effectLst/>
                <a:uLnTx/>
                <a:uFillTx/>
                <a:latin typeface="Calibri" pitchFamily="34" charset="0"/>
                <a:ea typeface="+mn-ea"/>
                <a:cs typeface="Arial" panose="020B0604020202020204" pitchFamily="34" charset="0"/>
              </a:rPr>
              <a:t>نوع من السبائك يصنع من الحديد والكربون،</a:t>
            </a:r>
            <a:endParaRPr kumimoji="0" lang="ar-SA" sz="4400" b="1" i="0" u="sng" strike="noStrike" kern="1200" cap="none" spc="0" normalizeH="0" baseline="0" noProof="0" dirty="0">
              <a:ln>
                <a:noFill/>
              </a:ln>
              <a:solidFill>
                <a:srgbClr val="0070C0"/>
              </a:solidFill>
              <a:effectLst/>
              <a:uLnTx/>
              <a:uFillTx/>
              <a:latin typeface="Calibri" pitchFamily="34" charset="0"/>
              <a:ea typeface="+mn-ea"/>
              <a:cs typeface="Arial" panose="020B0604020202020204" pitchFamily="34" charset="0"/>
            </a:endParaRPr>
          </a:p>
          <a:p>
            <a:pPr marL="0" marR="0" lvl="0" indent="0" algn="ctr" defTabSz="914400" rtl="1" eaLnBrk="1" fontAlgn="base" latinLnBrk="0" hangingPunct="1">
              <a:lnSpc>
                <a:spcPct val="15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rPr>
              <a:t> </a:t>
            </a:r>
            <a:r>
              <a:rPr kumimoji="0" lang="ar-EG" sz="4800" b="1" i="0" u="none" strike="noStrike" kern="1200" cap="none" spc="0" normalizeH="0" baseline="0" noProof="0" dirty="0">
                <a:ln>
                  <a:noFill/>
                </a:ln>
                <a:solidFill>
                  <a:srgbClr val="003300"/>
                </a:solidFill>
                <a:effectLst/>
                <a:uLnTx/>
                <a:uFillTx/>
                <a:latin typeface="Calibri" pitchFamily="34" charset="0"/>
                <a:ea typeface="+mn-ea"/>
                <a:cs typeface="Arial" panose="020B0604020202020204" pitchFamily="34" charset="0"/>
              </a:rPr>
              <a:t>وهو أكثر صلابة من الحديد، وأكثر مقاومة للصدأ.</a:t>
            </a:r>
          </a:p>
        </p:txBody>
      </p:sp>
    </p:spTree>
    <p:extLst>
      <p:ext uri="{BB962C8B-B14F-4D97-AF65-F5344CB8AC3E}">
        <p14:creationId xmlns:p14="http://schemas.microsoft.com/office/powerpoint/2010/main" val="955800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94D7FFBB-AF49-4337-91F3-1F53ACFD14F0}"/>
              </a:ext>
            </a:extLst>
          </p:cNvPr>
          <p:cNvPicPr>
            <a:picLocks noChangeAspect="1"/>
          </p:cNvPicPr>
          <p:nvPr/>
        </p:nvPicPr>
        <p:blipFill>
          <a:blip r:embed="rId2"/>
          <a:stretch>
            <a:fillRect/>
          </a:stretch>
        </p:blipFill>
        <p:spPr>
          <a:xfrm>
            <a:off x="0" y="0"/>
            <a:ext cx="12192000" cy="6858000"/>
          </a:xfrm>
          <a:prstGeom prst="rect">
            <a:avLst/>
          </a:prstGeom>
        </p:spPr>
      </p:pic>
      <p:pic>
        <p:nvPicPr>
          <p:cNvPr id="3" name="صورة 2"/>
          <p:cNvPicPr>
            <a:picLocks noChangeAspect="1"/>
          </p:cNvPicPr>
          <p:nvPr/>
        </p:nvPicPr>
        <p:blipFill>
          <a:blip r:embed="rId3"/>
          <a:stretch>
            <a:fillRect/>
          </a:stretch>
        </p:blipFill>
        <p:spPr>
          <a:xfrm>
            <a:off x="6622750" y="799152"/>
            <a:ext cx="3697846" cy="2821072"/>
          </a:xfrm>
          <a:prstGeom prst="rect">
            <a:avLst/>
          </a:prstGeom>
          <a:ln>
            <a:noFill/>
          </a:ln>
          <a:effectLst>
            <a:outerShdw blurRad="292100" dist="139700" dir="2700000" algn="tl" rotWithShape="0">
              <a:srgbClr val="333333">
                <a:alpha val="65000"/>
              </a:srgbClr>
            </a:outerShdw>
          </a:effectLst>
        </p:spPr>
      </p:pic>
      <p:pic>
        <p:nvPicPr>
          <p:cNvPr id="5" name="صورة 4"/>
          <p:cNvPicPr>
            <a:picLocks noChangeAspect="1"/>
          </p:cNvPicPr>
          <p:nvPr/>
        </p:nvPicPr>
        <p:blipFill>
          <a:blip r:embed="rId4"/>
          <a:stretch>
            <a:fillRect/>
          </a:stretch>
        </p:blipFill>
        <p:spPr>
          <a:xfrm>
            <a:off x="1644556" y="910886"/>
            <a:ext cx="3792492" cy="2821071"/>
          </a:xfrm>
          <a:prstGeom prst="rect">
            <a:avLst/>
          </a:prstGeom>
          <a:ln>
            <a:noFill/>
          </a:ln>
          <a:effectLst>
            <a:outerShdw blurRad="292100" dist="139700" dir="2700000" algn="tl" rotWithShape="0">
              <a:srgbClr val="333333">
                <a:alpha val="65000"/>
              </a:srgbClr>
            </a:outerShdw>
          </a:effectLst>
        </p:spPr>
      </p:pic>
      <p:pic>
        <p:nvPicPr>
          <p:cNvPr id="2" name="صورة 1"/>
          <p:cNvPicPr>
            <a:picLocks noChangeAspect="1"/>
          </p:cNvPicPr>
          <p:nvPr/>
        </p:nvPicPr>
        <p:blipFill>
          <a:blip r:embed="rId5"/>
          <a:stretch>
            <a:fillRect/>
          </a:stretch>
        </p:blipFill>
        <p:spPr>
          <a:xfrm>
            <a:off x="4979586" y="3843691"/>
            <a:ext cx="2555951" cy="22151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9296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2EF8E69A-0E20-E536-C9D6-2D740289BB62}"/>
              </a:ext>
            </a:extLst>
          </p:cNvPr>
          <p:cNvPicPr>
            <a:picLocks noChangeAspect="1"/>
          </p:cNvPicPr>
          <p:nvPr/>
        </p:nvPicPr>
        <p:blipFill>
          <a:blip r:embed="rId2"/>
          <a:stretch>
            <a:fillRect/>
          </a:stretch>
        </p:blipFill>
        <p:spPr>
          <a:xfrm>
            <a:off x="0" y="0"/>
            <a:ext cx="12192000" cy="6857999"/>
          </a:xfrm>
          <a:prstGeom prst="rect">
            <a:avLst/>
          </a:prstGeom>
        </p:spPr>
      </p:pic>
      <p:sp>
        <p:nvSpPr>
          <p:cNvPr id="3" name="Regular Pentagon 2"/>
          <p:cNvSpPr/>
          <p:nvPr/>
        </p:nvSpPr>
        <p:spPr>
          <a:xfrm>
            <a:off x="3158622" y="102989"/>
            <a:ext cx="5280298" cy="1002060"/>
          </a:xfrm>
          <a:prstGeom prst="pentagon">
            <a:avLst/>
          </a:prstGeom>
          <a:solidFill>
            <a:srgbClr val="CCFF99"/>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SA" sz="3200" b="0" i="0" u="none" strike="noStrike" kern="0" cap="none" spc="0" normalizeH="0" baseline="0" noProof="0" dirty="0">
                <a:ln>
                  <a:noFill/>
                </a:ln>
                <a:effectLst/>
                <a:uLnTx/>
                <a:uFillTx/>
                <a:latin typeface="Arial" charset="0"/>
                <a:cs typeface="PT Bold Heading" panose="02010400000000000000" pitchFamily="2" charset="-78"/>
              </a:rPr>
              <a:t>الخصائص الكيميائية </a:t>
            </a:r>
            <a:endParaRPr kumimoji="0" lang="ar-SA" sz="4000" b="0" i="0" u="none" strike="noStrike" kern="0" cap="none" spc="0" normalizeH="0" baseline="0" noProof="0" dirty="0">
              <a:ln>
                <a:noFill/>
              </a:ln>
              <a:effectLst/>
              <a:uLnTx/>
              <a:uFillTx/>
              <a:latin typeface="Arial" charset="0"/>
              <a:cs typeface="PT Bold Heading" panose="02010400000000000000" pitchFamily="2" charset="-78"/>
            </a:endParaRPr>
          </a:p>
        </p:txBody>
      </p:sp>
      <p:sp>
        <p:nvSpPr>
          <p:cNvPr id="13" name="مربع نص 12">
            <a:extLst>
              <a:ext uri="{FF2B5EF4-FFF2-40B4-BE49-F238E27FC236}">
                <a16:creationId xmlns:a16="http://schemas.microsoft.com/office/drawing/2014/main" id="{A4A2EB3A-7152-FEE7-89F2-8272A547F6DC}"/>
              </a:ext>
            </a:extLst>
          </p:cNvPr>
          <p:cNvSpPr txBox="1"/>
          <p:nvPr/>
        </p:nvSpPr>
        <p:spPr>
          <a:xfrm>
            <a:off x="914400" y="1208038"/>
            <a:ext cx="10130967" cy="4955203"/>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400" b="0" i="0" u="none" strike="noStrike" kern="0" cap="none" spc="0" normalizeH="0" baseline="0" noProof="0" dirty="0">
                <a:ln w="0"/>
                <a:solidFill>
                  <a:prstClr val="black"/>
                </a:solidFill>
                <a:effectLst/>
                <a:uLnTx/>
                <a:uFillTx/>
                <a:ea typeface="+mn-ea"/>
                <a:cs typeface="Arial" panose="020B0604020202020204" pitchFamily="34" charset="0"/>
              </a:rPr>
              <a:t>عند خلط المواد بعضها ببعض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400" b="0" i="0" u="none" strike="noStrike" kern="0" cap="none" spc="0" normalizeH="0" baseline="0" noProof="0" dirty="0">
                <a:ln w="0"/>
                <a:solidFill>
                  <a:prstClr val="black"/>
                </a:solidFill>
                <a:effectLst/>
                <a:uLnTx/>
                <a:uFillTx/>
                <a:ea typeface="+mn-ea"/>
                <a:cs typeface="Arial" panose="020B0604020202020204" pitchFamily="34" charset="0"/>
              </a:rPr>
              <a:t>قد تتغير بعض الخصائص الفيزيائية لهذه المواد, إلا أنها تحافظ على خصائصها الكيميائية؛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400" b="0" i="0" u="sng" strike="noStrike" kern="0" cap="none" spc="0" normalizeH="0" baseline="0" noProof="0" dirty="0">
                <a:ln w="0"/>
                <a:solidFill>
                  <a:srgbClr val="FF0000"/>
                </a:solidFill>
                <a:effectLst/>
                <a:uLnTx/>
                <a:uFillTx/>
                <a:ea typeface="+mn-ea"/>
                <a:cs typeface="Arial" panose="020B0604020202020204" pitchFamily="34" charset="0"/>
              </a:rPr>
              <a:t> فالخصائص الكيميائية</a:t>
            </a:r>
            <a:r>
              <a:rPr kumimoji="0" lang="ar-EG" sz="4400" b="0" i="0" u="sng" strike="noStrike" kern="0" cap="none" spc="0" normalizeH="0" baseline="0" noProof="0" dirty="0">
                <a:ln w="0"/>
                <a:solidFill>
                  <a:srgbClr val="FF0000"/>
                </a:solidFill>
                <a:effectLst/>
                <a:uLnTx/>
                <a:uFillTx/>
                <a:ea typeface="+mn-ea"/>
                <a:cs typeface="Arial" panose="020B0604020202020204" pitchFamily="34" charset="0"/>
              </a:rPr>
              <a:t> </a:t>
            </a:r>
            <a:r>
              <a:rPr kumimoji="0" lang="ar-SA" sz="4400" b="0" i="0" u="sng" strike="noStrike" kern="0" cap="none" spc="0" normalizeH="0" baseline="0" noProof="0" dirty="0">
                <a:ln w="0"/>
                <a:solidFill>
                  <a:srgbClr val="FF0000"/>
                </a:solidFill>
                <a:effectLst/>
                <a:uLnTx/>
                <a:uFillTx/>
                <a:ea typeface="+mn-ea"/>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400" b="0" i="0" u="none" strike="noStrike" kern="0" cap="none" spc="0" normalizeH="0" baseline="0" noProof="0" dirty="0">
                <a:ln w="0"/>
                <a:solidFill>
                  <a:prstClr val="black"/>
                </a:solidFill>
                <a:effectLst/>
                <a:uLnTx/>
                <a:uFillTx/>
                <a:ea typeface="+mn-ea"/>
                <a:cs typeface="Arial" panose="020B0604020202020204" pitchFamily="34" charset="0"/>
              </a:rPr>
              <a:t>هي الخصائص التي تتغير في أثناء التفاعلات الكيميائية.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0" i="0" u="none" strike="noStrike" kern="0" cap="none" spc="0" normalizeH="0" baseline="0" noProof="0" dirty="0">
                <a:ln w="0"/>
                <a:solidFill>
                  <a:prstClr val="black"/>
                </a:solidFill>
                <a:effectLst/>
                <a:uLnTx/>
                <a:uFillTx/>
                <a:ea typeface="+mn-ea"/>
                <a:cs typeface="Arial" panose="020B0604020202020204" pitchFamily="34" charset="0"/>
              </a:rPr>
              <a:t>وقد</a:t>
            </a:r>
            <a:r>
              <a:rPr kumimoji="0" lang="ar-EG" sz="4800" b="0" i="0" u="none" strike="noStrike" kern="0" cap="none" spc="0" normalizeH="0" baseline="0" noProof="0" dirty="0">
                <a:ln w="0"/>
                <a:solidFill>
                  <a:prstClr val="black"/>
                </a:solidFill>
                <a:effectLst/>
                <a:uLnTx/>
                <a:uFillTx/>
                <a:ea typeface="+mn-ea"/>
                <a:cs typeface="Arial" panose="020B0604020202020204" pitchFamily="34" charset="0"/>
              </a:rPr>
              <a:t> </a:t>
            </a:r>
            <a:r>
              <a:rPr kumimoji="0" lang="ar-SA" sz="4800" b="0" i="0" u="none" strike="noStrike" kern="0" cap="none" spc="0" normalizeH="0" baseline="0" noProof="0" dirty="0">
                <a:ln w="0"/>
                <a:solidFill>
                  <a:prstClr val="black"/>
                </a:solidFill>
                <a:effectLst/>
                <a:uLnTx/>
                <a:uFillTx/>
                <a:ea typeface="+mn-ea"/>
                <a:cs typeface="Arial" panose="020B0604020202020204" pitchFamily="34" charset="0"/>
              </a:rPr>
              <a:t>تكتسب المحاليل خصائص جديدة غير موجودة</a:t>
            </a:r>
            <a:r>
              <a:rPr kumimoji="0" lang="ar-EG" sz="4800" b="0" i="0" u="none" strike="noStrike" kern="0" cap="none" spc="0" normalizeH="0" baseline="0" noProof="0" dirty="0">
                <a:ln w="0"/>
                <a:solidFill>
                  <a:prstClr val="black"/>
                </a:solidFill>
                <a:effectLst/>
                <a:uLnTx/>
                <a:uFillTx/>
                <a:ea typeface="+mn-ea"/>
                <a:cs typeface="Arial" panose="020B0604020202020204" pitchFamily="34" charset="0"/>
              </a:rPr>
              <a:t> في</a:t>
            </a:r>
            <a:r>
              <a:rPr kumimoji="0" lang="ar-SA" sz="4800" b="0" i="0" u="none" strike="noStrike" kern="0" cap="none" spc="0" normalizeH="0" baseline="0" noProof="0" dirty="0">
                <a:ln w="0"/>
                <a:solidFill>
                  <a:prstClr val="black"/>
                </a:solidFill>
                <a:effectLst/>
                <a:uLnTx/>
                <a:uFillTx/>
                <a:ea typeface="+mn-ea"/>
                <a:cs typeface="Arial" panose="020B0604020202020204" pitchFamily="34" charset="0"/>
              </a:rPr>
              <a:t> </a:t>
            </a:r>
            <a:r>
              <a:rPr kumimoji="0" lang="ar-EG" sz="4800" b="0" i="0" u="none" strike="noStrike" kern="0" cap="none" spc="0" normalizeH="0" baseline="0" noProof="0" dirty="0">
                <a:ln w="0"/>
                <a:solidFill>
                  <a:prstClr val="black"/>
                </a:solidFill>
                <a:effectLst/>
                <a:uLnTx/>
                <a:uFillTx/>
                <a:ea typeface="+mn-ea"/>
                <a:cs typeface="Arial" panose="020B0604020202020204" pitchFamily="34" charset="0"/>
              </a:rPr>
              <a:t>ا</a:t>
            </a:r>
            <a:r>
              <a:rPr kumimoji="0" lang="ar-SA" sz="4800" b="0" i="0" u="none" strike="noStrike" kern="0" cap="none" spc="0" normalizeH="0" baseline="0" noProof="0" dirty="0">
                <a:ln w="0"/>
                <a:solidFill>
                  <a:prstClr val="black"/>
                </a:solidFill>
                <a:effectLst/>
                <a:uLnTx/>
                <a:uFillTx/>
                <a:ea typeface="+mn-ea"/>
                <a:cs typeface="Arial" panose="020B0604020202020204" pitchFamily="34" charset="0"/>
              </a:rPr>
              <a:t>لمواد الأصلية.</a:t>
            </a:r>
            <a:endParaRPr kumimoji="0" lang="ar-EG" sz="4800" b="0" i="0" u="none" strike="noStrike" kern="0" cap="none" spc="0" normalizeH="0" baseline="0" noProof="0" dirty="0">
              <a:ln w="0"/>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1752885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2EF8E69A-0E20-E536-C9D6-2D740289BB62}"/>
              </a:ext>
            </a:extLst>
          </p:cNvPr>
          <p:cNvPicPr>
            <a:picLocks noChangeAspect="1"/>
          </p:cNvPicPr>
          <p:nvPr/>
        </p:nvPicPr>
        <p:blipFill>
          <a:blip r:embed="rId2"/>
          <a:stretch>
            <a:fillRect/>
          </a:stretch>
        </p:blipFill>
        <p:spPr>
          <a:xfrm>
            <a:off x="0" y="0"/>
            <a:ext cx="12192000" cy="6857999"/>
          </a:xfrm>
          <a:prstGeom prst="rect">
            <a:avLst/>
          </a:prstGeom>
        </p:spPr>
      </p:pic>
      <p:pic>
        <p:nvPicPr>
          <p:cNvPr id="11" name="صورة 10"/>
          <p:cNvPicPr>
            <a:picLocks noChangeAspect="1"/>
          </p:cNvPicPr>
          <p:nvPr/>
        </p:nvPicPr>
        <p:blipFill>
          <a:blip r:embed="rId3"/>
          <a:stretch>
            <a:fillRect/>
          </a:stretch>
        </p:blipFill>
        <p:spPr>
          <a:xfrm>
            <a:off x="8033548" y="3696662"/>
            <a:ext cx="3152619" cy="2235888"/>
          </a:xfrm>
          <a:prstGeom prst="rect">
            <a:avLst/>
          </a:prstGeom>
          <a:ln>
            <a:noFill/>
          </a:ln>
          <a:effectLst>
            <a:outerShdw blurRad="292100" dist="139700" dir="2700000" algn="tl" rotWithShape="0">
              <a:srgbClr val="333333">
                <a:alpha val="65000"/>
              </a:srgbClr>
            </a:outerShdw>
          </a:effectLst>
        </p:spPr>
      </p:pic>
      <p:pic>
        <p:nvPicPr>
          <p:cNvPr id="10" name="صورة 9"/>
          <p:cNvPicPr>
            <a:picLocks noChangeAspect="1"/>
          </p:cNvPicPr>
          <p:nvPr/>
        </p:nvPicPr>
        <p:blipFill>
          <a:blip r:embed="rId4"/>
          <a:stretch>
            <a:fillRect/>
          </a:stretch>
        </p:blipFill>
        <p:spPr>
          <a:xfrm>
            <a:off x="1303076" y="3640839"/>
            <a:ext cx="2255773" cy="2225829"/>
          </a:xfrm>
          <a:prstGeom prst="rect">
            <a:avLst/>
          </a:prstGeom>
        </p:spPr>
      </p:pic>
      <p:sp>
        <p:nvSpPr>
          <p:cNvPr id="4" name="مربع نص 3">
            <a:extLst>
              <a:ext uri="{FF2B5EF4-FFF2-40B4-BE49-F238E27FC236}">
                <a16:creationId xmlns:a16="http://schemas.microsoft.com/office/drawing/2014/main" id="{5BAD3E2E-C053-3529-E8E5-0A74EA1F4801}"/>
              </a:ext>
            </a:extLst>
          </p:cNvPr>
          <p:cNvSpPr txBox="1"/>
          <p:nvPr/>
        </p:nvSpPr>
        <p:spPr>
          <a:xfrm>
            <a:off x="879513" y="1345474"/>
            <a:ext cx="10432973" cy="2123658"/>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فعلى سبيل المثال، يعد كل من الماء والملح من المواد الضعيفة التوصيل للكهرباء</a:t>
            </a:r>
            <a:r>
              <a:rPr kumimoji="0" lang="ar-EG" sz="4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ar-SA" sz="44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400" b="0" i="0" u="none" strike="noStrike" kern="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 أما محلول الملح</a:t>
            </a:r>
            <a:r>
              <a:rPr kumimoji="0" lang="ar-EG" sz="4400" b="0" i="0" u="none" strike="noStrike" kern="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 و</a:t>
            </a:r>
            <a:r>
              <a:rPr kumimoji="0" lang="ar-SA" sz="4400" b="0" i="0" u="none" strike="noStrike" kern="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 الماء ف</a:t>
            </a:r>
            <a:r>
              <a:rPr kumimoji="0" lang="ar-EG" sz="4400" b="0" i="0" u="none" strike="noStrike" kern="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هو</a:t>
            </a:r>
            <a:r>
              <a:rPr kumimoji="0" lang="ar-SA" sz="4400" b="0" i="0" u="none" strike="noStrike" kern="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 موصل جيد للكهرباء.</a:t>
            </a:r>
            <a:endParaRPr kumimoji="0" lang="ar-EG" sz="4400" b="0" i="0" u="none" strike="noStrike" kern="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endParaRPr>
          </a:p>
        </p:txBody>
      </p:sp>
      <p:sp>
        <p:nvSpPr>
          <p:cNvPr id="12" name="مربع نص 11">
            <a:extLst>
              <a:ext uri="{FF2B5EF4-FFF2-40B4-BE49-F238E27FC236}">
                <a16:creationId xmlns:a16="http://schemas.microsoft.com/office/drawing/2014/main" id="{6F20E0EF-DF11-61C5-F6C4-ACB59CFED79E}"/>
              </a:ext>
            </a:extLst>
          </p:cNvPr>
          <p:cNvSpPr txBox="1"/>
          <p:nvPr/>
        </p:nvSpPr>
        <p:spPr>
          <a:xfrm>
            <a:off x="3852717" y="4152886"/>
            <a:ext cx="3668617" cy="1323439"/>
          </a:xfrm>
          <a:prstGeom prst="rect">
            <a:avLst/>
          </a:prstGeom>
          <a:noFill/>
        </p:spPr>
        <p:txBody>
          <a:bodyPr wrap="square">
            <a:spAutoFit/>
          </a:bodyPr>
          <a:lstStyle/>
          <a:p>
            <a:pPr algn="ctr"/>
            <a:r>
              <a:rPr kumimoji="0" lang="ar-SA" sz="4000" b="0" i="0" u="none" strike="noStrike" kern="0" cap="none" spc="0" normalizeH="0" baseline="0" noProof="0" dirty="0">
                <a:ln>
                  <a:noFill/>
                </a:ln>
                <a:solidFill>
                  <a:srgbClr val="3366FF"/>
                </a:solidFill>
                <a:effectLst/>
                <a:uLnTx/>
                <a:uFillTx/>
                <a:latin typeface="Calibri" panose="020F0502020204030204"/>
                <a:ea typeface="+mn-ea"/>
                <a:cs typeface="Arial" panose="020B0604020202020204" pitchFamily="34" charset="0"/>
              </a:rPr>
              <a:t>فالموصلية الكهربائية</a:t>
            </a:r>
          </a:p>
          <a:p>
            <a:pPr algn="ctr"/>
            <a:r>
              <a:rPr kumimoji="0" lang="ar-SA" sz="4000" b="0" i="0" u="none" strike="noStrike" kern="0" cap="none" spc="0" normalizeH="0" baseline="0" noProof="0" dirty="0">
                <a:ln>
                  <a:noFill/>
                </a:ln>
                <a:solidFill>
                  <a:srgbClr val="3366FF"/>
                </a:solidFill>
                <a:effectLst/>
                <a:uLnTx/>
                <a:uFillTx/>
                <a:latin typeface="Calibri" panose="020F0502020204030204"/>
                <a:ea typeface="+mn-ea"/>
                <a:cs typeface="Arial" panose="020B0604020202020204" pitchFamily="34" charset="0"/>
              </a:rPr>
              <a:t> خاصية كيميائية</a:t>
            </a:r>
            <a:endParaRPr lang="ar-SA" sz="2800" dirty="0">
              <a:solidFill>
                <a:srgbClr val="3366FF"/>
              </a:solidFill>
            </a:endParaRPr>
          </a:p>
        </p:txBody>
      </p:sp>
    </p:spTree>
    <p:extLst>
      <p:ext uri="{BB962C8B-B14F-4D97-AF65-F5344CB8AC3E}">
        <p14:creationId xmlns:p14="http://schemas.microsoft.com/office/powerpoint/2010/main" val="3736056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6431C892-D7AE-5C67-70DE-48EB0AAC5747}"/>
              </a:ext>
            </a:extLst>
          </p:cNvPr>
          <p:cNvPicPr>
            <a:picLocks noChangeAspect="1"/>
          </p:cNvPicPr>
          <p:nvPr/>
        </p:nvPicPr>
        <p:blipFill>
          <a:blip r:embed="rId2"/>
          <a:stretch>
            <a:fillRect/>
          </a:stretch>
        </p:blipFill>
        <p:spPr>
          <a:xfrm>
            <a:off x="0" y="0"/>
            <a:ext cx="12192000" cy="6857999"/>
          </a:xfrm>
          <a:prstGeom prst="rect">
            <a:avLst/>
          </a:prstGeom>
        </p:spPr>
      </p:pic>
      <p:pic>
        <p:nvPicPr>
          <p:cNvPr id="2" name="صورة 1"/>
          <p:cNvPicPr>
            <a:picLocks noChangeAspect="1"/>
          </p:cNvPicPr>
          <p:nvPr/>
        </p:nvPicPr>
        <p:blipFill rotWithShape="1">
          <a:blip r:embed="rId3"/>
          <a:srcRect r="1886" b="58477"/>
          <a:stretch/>
        </p:blipFill>
        <p:spPr>
          <a:xfrm>
            <a:off x="2445928" y="101385"/>
            <a:ext cx="6863326" cy="1329024"/>
          </a:xfrm>
          <a:prstGeom prst="rect">
            <a:avLst/>
          </a:prstGeom>
        </p:spPr>
      </p:pic>
      <p:sp>
        <p:nvSpPr>
          <p:cNvPr id="3" name="مستطيل 2"/>
          <p:cNvSpPr/>
          <p:nvPr/>
        </p:nvSpPr>
        <p:spPr>
          <a:xfrm>
            <a:off x="6943719" y="5616412"/>
            <a:ext cx="4161973" cy="30777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1400" dirty="0">
                <a:solidFill>
                  <a:srgbClr val="FF0000"/>
                </a:solidFill>
              </a:rPr>
              <a:t>https://hulul.online/worksheet/117/take/2b08428511</a:t>
            </a:r>
            <a:endParaRPr lang="ar-SA" sz="1400" dirty="0">
              <a:solidFill>
                <a:srgbClr val="FF0000"/>
              </a:solidFill>
            </a:endParaRPr>
          </a:p>
        </p:txBody>
      </p:sp>
      <p:sp>
        <p:nvSpPr>
          <p:cNvPr id="15" name="مستطيل 14">
            <a:extLst>
              <a:ext uri="{FF2B5EF4-FFF2-40B4-BE49-F238E27FC236}">
                <a16:creationId xmlns:a16="http://schemas.microsoft.com/office/drawing/2014/main" id="{B0D0B56C-2389-3E36-1F16-27E1E8FCD36F}"/>
              </a:ext>
            </a:extLst>
          </p:cNvPr>
          <p:cNvSpPr/>
          <p:nvPr/>
        </p:nvSpPr>
        <p:spPr>
          <a:xfrm>
            <a:off x="1365559" y="1613470"/>
            <a:ext cx="9615133" cy="923330"/>
          </a:xfrm>
          <a:prstGeom prst="rect">
            <a:avLst/>
          </a:prstGeom>
          <a:noFill/>
        </p:spPr>
        <p:txBody>
          <a:bodyPr wrap="none" lIns="91440" tIns="45720" rIns="91440" bIns="45720">
            <a:spAutoFit/>
          </a:bodyPr>
          <a:lstStyle/>
          <a:p>
            <a:pPr algn="ctr"/>
            <a:r>
              <a:rPr lang="ar-SA" sz="5400" b="0" cap="none" spc="0" dirty="0">
                <a:ln w="0"/>
                <a:solidFill>
                  <a:srgbClr val="FF7C80"/>
                </a:solidFill>
              </a:rPr>
              <a:t>أصنف. ما العلاقة بين المحاليل و المخاليط؟</a:t>
            </a:r>
          </a:p>
        </p:txBody>
      </p:sp>
      <p:sp>
        <p:nvSpPr>
          <p:cNvPr id="17" name="مربع نص 16">
            <a:extLst>
              <a:ext uri="{FF2B5EF4-FFF2-40B4-BE49-F238E27FC236}">
                <a16:creationId xmlns:a16="http://schemas.microsoft.com/office/drawing/2014/main" id="{4303833E-B1E1-8655-EF10-837467B26B6A}"/>
              </a:ext>
            </a:extLst>
          </p:cNvPr>
          <p:cNvSpPr txBox="1"/>
          <p:nvPr/>
        </p:nvSpPr>
        <p:spPr>
          <a:xfrm>
            <a:off x="2600164" y="3127739"/>
            <a:ext cx="6345532" cy="1569660"/>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كلاهما يتكون من امتزاج مادتين أو أكثر.</a:t>
            </a:r>
            <a:endParaRPr kumimoji="0" lang="en-US" sz="4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8" name="Picture 2" descr="منهاجي - أولاً: مفهوم الذكاء الاصطناعي">
            <a:extLst>
              <a:ext uri="{FF2B5EF4-FFF2-40B4-BE49-F238E27FC236}">
                <a16:creationId xmlns:a16="http://schemas.microsoft.com/office/drawing/2014/main" id="{3AE4D44A-3FDA-7CC0-F6E7-D470655A7EDA}"/>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86308" y="3819336"/>
            <a:ext cx="2250421" cy="206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662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248F01E3-164E-3D50-F8A9-E743C7D442E5}"/>
              </a:ext>
            </a:extLst>
          </p:cNvPr>
          <p:cNvPicPr>
            <a:picLocks noChangeAspect="1"/>
          </p:cNvPicPr>
          <p:nvPr/>
        </p:nvPicPr>
        <p:blipFill>
          <a:blip r:embed="rId2"/>
          <a:stretch>
            <a:fillRect/>
          </a:stretch>
        </p:blipFill>
        <p:spPr>
          <a:xfrm>
            <a:off x="0" y="1"/>
            <a:ext cx="12192000" cy="6857999"/>
          </a:xfrm>
          <a:prstGeom prst="rect">
            <a:avLst/>
          </a:prstGeom>
        </p:spPr>
      </p:pic>
      <p:pic>
        <p:nvPicPr>
          <p:cNvPr id="7" name="Picture 1" descr="BANNR015.WMF"/>
          <p:cNvPicPr>
            <a:picLocks noChangeAspect="1"/>
          </p:cNvPicPr>
          <p:nvPr/>
        </p:nvPicPr>
        <p:blipFill>
          <a:blip r:embed="rId3"/>
          <a:srcRect/>
          <a:stretch>
            <a:fillRect/>
          </a:stretch>
        </p:blipFill>
        <p:spPr bwMode="auto">
          <a:xfrm>
            <a:off x="3756629" y="755396"/>
            <a:ext cx="4150571" cy="1121988"/>
          </a:xfrm>
          <a:prstGeom prst="rect">
            <a:avLst/>
          </a:prstGeom>
          <a:noFill/>
          <a:ln w="9525">
            <a:noFill/>
            <a:miter lim="800000"/>
            <a:headEnd/>
            <a:tailEnd/>
          </a:ln>
        </p:spPr>
      </p:pic>
      <p:sp>
        <p:nvSpPr>
          <p:cNvPr id="8" name="Rectangle 1"/>
          <p:cNvSpPr>
            <a:spLocks noChangeArrowheads="1"/>
          </p:cNvSpPr>
          <p:nvPr/>
        </p:nvSpPr>
        <p:spPr bwMode="auto">
          <a:xfrm>
            <a:off x="4657675" y="710580"/>
            <a:ext cx="2348478" cy="707886"/>
          </a:xfrm>
          <a:prstGeom prst="rect">
            <a:avLst/>
          </a:prstGeom>
          <a:noFill/>
          <a:ln w="9525">
            <a:noFill/>
            <a:miter lim="800000"/>
            <a:headEnd/>
            <a:tailEnd/>
          </a:ln>
        </p:spPr>
        <p:txBody>
          <a:bodyPr wrap="square" anchor="ctr">
            <a:spAutoFit/>
          </a:bodyPr>
          <a:lstStyle/>
          <a:p>
            <a:pPr algn="justLow" fontAlgn="base">
              <a:spcBef>
                <a:spcPct val="0"/>
              </a:spcBef>
              <a:spcAft>
                <a:spcPct val="0"/>
              </a:spcAft>
              <a:tabLst>
                <a:tab pos="1282700" algn="l"/>
              </a:tabLst>
            </a:pPr>
            <a:r>
              <a:rPr lang="ar-SA" sz="4000" b="1" dirty="0">
                <a:solidFill>
                  <a:srgbClr val="002060"/>
                </a:solidFill>
                <a:latin typeface="Arial" pitchFamily="34" charset="0"/>
                <a:cs typeface="Times New Roman" pitchFamily="18" charset="0"/>
              </a:rPr>
              <a:t>التفكير الناقد</a:t>
            </a:r>
            <a:endParaRPr lang="ar-SA" sz="4800" b="1" dirty="0">
              <a:solidFill>
                <a:srgbClr val="002060"/>
              </a:solidFill>
              <a:latin typeface="Arial" pitchFamily="34" charset="0"/>
            </a:endParaRPr>
          </a:p>
        </p:txBody>
      </p:sp>
      <p:pic>
        <p:nvPicPr>
          <p:cNvPr id="6" name="Picture 2" descr="منهاجي - أولاً: مفهوم الذكاء الاصطناعي">
            <a:extLst>
              <a:ext uri="{FF2B5EF4-FFF2-40B4-BE49-F238E27FC236}">
                <a16:creationId xmlns:a16="http://schemas.microsoft.com/office/drawing/2014/main" id="{B0D4E7CD-F2EC-2EC8-DC6F-F1F45BCB0AFE}"/>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0944" y="4292760"/>
            <a:ext cx="2250421" cy="2064762"/>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a:extLst>
              <a:ext uri="{FF2B5EF4-FFF2-40B4-BE49-F238E27FC236}">
                <a16:creationId xmlns:a16="http://schemas.microsoft.com/office/drawing/2014/main" id="{4C45DDCC-5635-08F2-64DC-3BDDDA335EC5}"/>
              </a:ext>
            </a:extLst>
          </p:cNvPr>
          <p:cNvSpPr txBox="1"/>
          <p:nvPr/>
        </p:nvSpPr>
        <p:spPr>
          <a:xfrm>
            <a:off x="1780075" y="1767682"/>
            <a:ext cx="8926417" cy="1323439"/>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4000" b="1" i="0" u="none" strike="noStrike" kern="1200" cap="none" spc="0" normalizeH="0" baseline="0" noProof="0" dirty="0">
                <a:ln>
                  <a:noFill/>
                </a:ln>
                <a:solidFill>
                  <a:srgbClr val="00B050"/>
                </a:solidFill>
                <a:effectLst/>
                <a:uLnTx/>
                <a:uFillTx/>
                <a:latin typeface="Arial" pitchFamily="34" charset="0"/>
                <a:ea typeface="+mn-ea"/>
                <a:cs typeface="Times New Roman" pitchFamily="18" charset="0"/>
              </a:rPr>
              <a:t>وضعت قطع من الطماطم والجزر مع الخيار في طبق.</a:t>
            </a:r>
          </a:p>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4000" b="1" i="0" u="none" strike="noStrike" kern="1200" cap="none" spc="0" normalizeH="0" baseline="0" noProof="0" dirty="0">
                <a:ln>
                  <a:noFill/>
                </a:ln>
                <a:solidFill>
                  <a:srgbClr val="00B050"/>
                </a:solidFill>
                <a:effectLst/>
                <a:uLnTx/>
                <a:uFillTx/>
                <a:latin typeface="Arial" pitchFamily="34" charset="0"/>
                <a:ea typeface="+mn-ea"/>
                <a:cs typeface="Times New Roman" pitchFamily="18" charset="0"/>
              </a:rPr>
              <a:t> </a:t>
            </a:r>
            <a:r>
              <a:rPr kumimoji="0" lang="ar-SA" sz="3600" b="0" i="0" u="none" strike="noStrike" kern="1200" cap="none" spc="0" normalizeH="0" baseline="0" noProof="0" dirty="0">
                <a:ln>
                  <a:noFill/>
                </a:ln>
                <a:solidFill>
                  <a:srgbClr val="00B050"/>
                </a:solidFill>
                <a:effectLst/>
                <a:uLnTx/>
                <a:uFillTx/>
                <a:latin typeface="Arial" pitchFamily="34" charset="0"/>
                <a:ea typeface="+mn-ea"/>
                <a:cs typeface="Times New Roman" pitchFamily="18" charset="0"/>
              </a:rPr>
              <a:t>هل هذا مخلوط أم محلول؟ </a:t>
            </a:r>
            <a:r>
              <a:rPr kumimoji="0" lang="ar-EG" sz="3600" b="0" i="0" u="none" strike="noStrike" kern="1200" cap="none" spc="0" normalizeH="0" baseline="0" noProof="0" dirty="0">
                <a:ln>
                  <a:noFill/>
                </a:ln>
                <a:solidFill>
                  <a:srgbClr val="00B050"/>
                </a:solidFill>
                <a:effectLst/>
                <a:uLnTx/>
                <a:uFillTx/>
                <a:latin typeface="Arial" pitchFamily="34" charset="0"/>
                <a:ea typeface="+mn-ea"/>
                <a:cs typeface="Times New Roman" pitchFamily="18" charset="0"/>
              </a:rPr>
              <a:t>أ</a:t>
            </a:r>
            <a:r>
              <a:rPr kumimoji="0" lang="ar-SA" sz="3600" b="0" i="0" u="none" strike="noStrike" kern="1200" cap="none" spc="0" normalizeH="0" baseline="0" noProof="0" dirty="0">
                <a:ln>
                  <a:noFill/>
                </a:ln>
                <a:solidFill>
                  <a:srgbClr val="00B050"/>
                </a:solidFill>
                <a:effectLst/>
                <a:uLnTx/>
                <a:uFillTx/>
                <a:latin typeface="Arial" pitchFamily="34" charset="0"/>
                <a:ea typeface="+mn-ea"/>
                <a:cs typeface="Times New Roman" pitchFamily="18" charset="0"/>
              </a:rPr>
              <a:t>وضح </a:t>
            </a:r>
            <a:r>
              <a:rPr kumimoji="0" lang="ar-SA" sz="3600" b="0" i="0" u="none" strike="noStrike" kern="1200" cap="none" spc="0" normalizeH="0" baseline="0" noProof="0" dirty="0" err="1">
                <a:ln>
                  <a:noFill/>
                </a:ln>
                <a:solidFill>
                  <a:srgbClr val="00B050"/>
                </a:solidFill>
                <a:effectLst/>
                <a:uLnTx/>
                <a:uFillTx/>
                <a:latin typeface="Arial" pitchFamily="34" charset="0"/>
                <a:ea typeface="+mn-ea"/>
                <a:cs typeface="Times New Roman" pitchFamily="18" charset="0"/>
              </a:rPr>
              <a:t>إجابت</a:t>
            </a:r>
            <a:r>
              <a:rPr kumimoji="0" lang="ar-EG" sz="3600" b="0" i="0" u="none" strike="noStrike" kern="1200" cap="none" spc="0" normalizeH="0" baseline="0" noProof="0" dirty="0">
                <a:ln>
                  <a:noFill/>
                </a:ln>
                <a:solidFill>
                  <a:srgbClr val="00B050"/>
                </a:solidFill>
                <a:effectLst/>
                <a:uLnTx/>
                <a:uFillTx/>
                <a:latin typeface="Arial" pitchFamily="34" charset="0"/>
                <a:ea typeface="+mn-ea"/>
                <a:cs typeface="Times New Roman" pitchFamily="18" charset="0"/>
              </a:rPr>
              <a:t>ي</a:t>
            </a:r>
            <a:r>
              <a:rPr kumimoji="0" lang="ar-SA" sz="3600" b="0" i="0" u="none" strike="noStrike" kern="1200" cap="none" spc="0" normalizeH="0" baseline="0" noProof="0" dirty="0">
                <a:ln>
                  <a:noFill/>
                </a:ln>
                <a:solidFill>
                  <a:srgbClr val="00B050"/>
                </a:solidFill>
                <a:effectLst/>
                <a:uLnTx/>
                <a:uFillTx/>
                <a:latin typeface="Arial" pitchFamily="34" charset="0"/>
                <a:ea typeface="+mn-ea"/>
                <a:cs typeface="Times New Roman" pitchFamily="18" charset="0"/>
              </a:rPr>
              <a:t>.</a:t>
            </a:r>
            <a:endParaRPr kumimoji="0" lang="ar-SA" sz="4400" b="0" i="0" u="none" strike="noStrike" kern="1200" cap="none" spc="0" normalizeH="0" baseline="0" noProof="0" dirty="0">
              <a:ln>
                <a:noFill/>
              </a:ln>
              <a:solidFill>
                <a:srgbClr val="00B050"/>
              </a:solidFill>
              <a:effectLst/>
              <a:uLnTx/>
              <a:uFillTx/>
              <a:latin typeface="Arial" pitchFamily="34" charset="0"/>
              <a:ea typeface="+mn-ea"/>
              <a:cs typeface="Arial" panose="020B0604020202020204" pitchFamily="34" charset="0"/>
            </a:endParaRPr>
          </a:p>
        </p:txBody>
      </p:sp>
      <p:sp>
        <p:nvSpPr>
          <p:cNvPr id="15" name="مستطيل 14">
            <a:extLst>
              <a:ext uri="{FF2B5EF4-FFF2-40B4-BE49-F238E27FC236}">
                <a16:creationId xmlns:a16="http://schemas.microsoft.com/office/drawing/2014/main" id="{97C7D036-ECD4-A904-E1A1-5F26C91B9BB6}"/>
              </a:ext>
            </a:extLst>
          </p:cNvPr>
          <p:cNvSpPr/>
          <p:nvPr/>
        </p:nvSpPr>
        <p:spPr>
          <a:xfrm>
            <a:off x="1404356" y="3440337"/>
            <a:ext cx="9677854" cy="2308324"/>
          </a:xfrm>
          <a:prstGeom prst="rect">
            <a:avLst/>
          </a:prstGeom>
          <a:noFill/>
        </p:spPr>
        <p:txBody>
          <a:bodyPr wrap="square" lIns="91440" tIns="45720" rIns="91440" bIns="45720">
            <a:spAutoFit/>
          </a:bodyPr>
          <a:lstStyle/>
          <a:p>
            <a:pPr algn="ctr"/>
            <a:r>
              <a:rPr lang="ar-SA" sz="4800" b="0" cap="none" spc="0" dirty="0">
                <a:ln w="0"/>
                <a:solidFill>
                  <a:schemeClr val="tx1"/>
                </a:solidFill>
                <a:cs typeface="PT Bold Heading" panose="02010400000000000000" pitchFamily="2" charset="-78"/>
              </a:rPr>
              <a:t>الناتج هو مخلوط ، حيث تبقى</a:t>
            </a:r>
          </a:p>
          <a:p>
            <a:pPr algn="ctr"/>
            <a:r>
              <a:rPr lang="ar-SA" sz="4800" b="0" cap="none" spc="0" dirty="0">
                <a:ln w="0"/>
                <a:solidFill>
                  <a:schemeClr val="tx1"/>
                </a:solidFill>
                <a:cs typeface="PT Bold Heading" panose="02010400000000000000" pitchFamily="2" charset="-78"/>
              </a:rPr>
              <a:t> قطع الطماطم و الخيار و الجزر محتفظة </a:t>
            </a:r>
          </a:p>
          <a:p>
            <a:pPr algn="ctr"/>
            <a:r>
              <a:rPr lang="ar-SA" sz="4800" b="0" cap="none" spc="0" dirty="0">
                <a:ln w="0"/>
                <a:solidFill>
                  <a:schemeClr val="tx1"/>
                </a:solidFill>
                <a:cs typeface="PT Bold Heading" panose="02010400000000000000" pitchFamily="2" charset="-78"/>
              </a:rPr>
              <a:t>بشكلها وتكون منفصلة بعضها عن بعض </a:t>
            </a:r>
          </a:p>
        </p:txBody>
      </p:sp>
    </p:spTree>
    <p:extLst>
      <p:ext uri="{BB962C8B-B14F-4D97-AF65-F5344CB8AC3E}">
        <p14:creationId xmlns:p14="http://schemas.microsoft.com/office/powerpoint/2010/main" val="3851142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D26CEC5-C8E3-1363-FB7F-DFA380AB6B52}"/>
              </a:ext>
            </a:extLst>
          </p:cNvPr>
          <p:cNvPicPr>
            <a:picLocks noChangeAspect="1"/>
          </p:cNvPicPr>
          <p:nvPr/>
        </p:nvPicPr>
        <p:blipFill>
          <a:blip r:embed="rId2"/>
          <a:stretch>
            <a:fillRect/>
          </a:stretch>
        </p:blipFill>
        <p:spPr>
          <a:xfrm>
            <a:off x="0" y="0"/>
            <a:ext cx="12192000" cy="6857999"/>
          </a:xfrm>
          <a:prstGeom prst="rect">
            <a:avLst/>
          </a:prstGeom>
        </p:spPr>
      </p:pic>
      <p:pic>
        <p:nvPicPr>
          <p:cNvPr id="2" name="صورة 1"/>
          <p:cNvPicPr>
            <a:picLocks noChangeAspect="1"/>
          </p:cNvPicPr>
          <p:nvPr/>
        </p:nvPicPr>
        <p:blipFill>
          <a:blip r:embed="rId3"/>
          <a:stretch>
            <a:fillRect/>
          </a:stretch>
        </p:blipFill>
        <p:spPr>
          <a:xfrm>
            <a:off x="913266" y="1028699"/>
            <a:ext cx="10071847" cy="480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098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C5F80EBB-22BF-61F7-3E04-D220B7C98FED}"/>
              </a:ext>
            </a:extLst>
          </p:cNvPr>
          <p:cNvPicPr>
            <a:picLocks noChangeAspect="1"/>
          </p:cNvPicPr>
          <p:nvPr/>
        </p:nvPicPr>
        <p:blipFill>
          <a:blip r:embed="rId2"/>
          <a:stretch>
            <a:fillRect/>
          </a:stretch>
        </p:blipFill>
        <p:spPr>
          <a:xfrm>
            <a:off x="-1" y="8165"/>
            <a:ext cx="12192001" cy="6849835"/>
          </a:xfrm>
          <a:prstGeom prst="rect">
            <a:avLst/>
          </a:prstGeom>
        </p:spPr>
      </p:pic>
      <p:pic>
        <p:nvPicPr>
          <p:cNvPr id="2" name="صورة 1">
            <a:extLst>
              <a:ext uri="{FF2B5EF4-FFF2-40B4-BE49-F238E27FC236}">
                <a16:creationId xmlns:a16="http://schemas.microsoft.com/office/drawing/2014/main" id="{799A3270-2C0A-E0E7-B302-B33885714BF3}"/>
              </a:ext>
            </a:extLst>
          </p:cNvPr>
          <p:cNvPicPr>
            <a:picLocks noChangeAspect="1"/>
          </p:cNvPicPr>
          <p:nvPr/>
        </p:nvPicPr>
        <p:blipFill>
          <a:blip r:embed="rId3"/>
          <a:stretch>
            <a:fillRect/>
          </a:stretch>
        </p:blipFill>
        <p:spPr>
          <a:xfrm>
            <a:off x="2537058" y="1008023"/>
            <a:ext cx="6496773" cy="3179273"/>
          </a:xfrm>
          <a:prstGeom prst="rect">
            <a:avLst/>
          </a:prstGeom>
        </p:spPr>
      </p:pic>
    </p:spTree>
    <p:extLst>
      <p:ext uri="{BB962C8B-B14F-4D97-AF65-F5344CB8AC3E}">
        <p14:creationId xmlns:p14="http://schemas.microsoft.com/office/powerpoint/2010/main" val="370369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E4EDF3D-120E-223E-EAB8-187B27D0B6CB}"/>
              </a:ext>
            </a:extLst>
          </p:cNvPr>
          <p:cNvPicPr>
            <a:picLocks noChangeAspect="1"/>
          </p:cNvPicPr>
          <p:nvPr/>
        </p:nvPicPr>
        <p:blipFill>
          <a:blip r:embed="rId2"/>
          <a:stretch>
            <a:fillRect/>
          </a:stretch>
        </p:blipFill>
        <p:spPr>
          <a:xfrm>
            <a:off x="0" y="0"/>
            <a:ext cx="12192000" cy="6857999"/>
          </a:xfrm>
          <a:prstGeom prst="rect">
            <a:avLst/>
          </a:prstGeom>
        </p:spPr>
      </p:pic>
      <p:pic>
        <p:nvPicPr>
          <p:cNvPr id="2" name="صورة 1"/>
          <p:cNvPicPr>
            <a:picLocks noChangeAspect="1"/>
          </p:cNvPicPr>
          <p:nvPr/>
        </p:nvPicPr>
        <p:blipFill>
          <a:blip r:embed="rId3"/>
          <a:stretch>
            <a:fillRect/>
          </a:stretch>
        </p:blipFill>
        <p:spPr>
          <a:xfrm>
            <a:off x="984296" y="1306077"/>
            <a:ext cx="10058827" cy="44557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8569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F5173851-D641-A1CE-A549-6C6E41B44725}"/>
              </a:ext>
            </a:extLst>
          </p:cNvPr>
          <p:cNvPicPr>
            <a:picLocks noChangeAspect="1"/>
          </p:cNvPicPr>
          <p:nvPr/>
        </p:nvPicPr>
        <p:blipFill>
          <a:blip r:embed="rId2"/>
          <a:stretch>
            <a:fillRect/>
          </a:stretch>
        </p:blipFill>
        <p:spPr>
          <a:xfrm>
            <a:off x="0" y="0"/>
            <a:ext cx="12192000" cy="6857999"/>
          </a:xfrm>
          <a:prstGeom prst="rect">
            <a:avLst/>
          </a:prstGeom>
        </p:spPr>
      </p:pic>
      <p:pic>
        <p:nvPicPr>
          <p:cNvPr id="2" name="صورة 1"/>
          <p:cNvPicPr>
            <a:picLocks noChangeAspect="1"/>
          </p:cNvPicPr>
          <p:nvPr/>
        </p:nvPicPr>
        <p:blipFill>
          <a:blip r:embed="rId3"/>
          <a:stretch>
            <a:fillRect/>
          </a:stretch>
        </p:blipFill>
        <p:spPr>
          <a:xfrm>
            <a:off x="1136523" y="718436"/>
            <a:ext cx="9763581" cy="5421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7183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67EDA35B-C7D1-CC9C-3F8A-54CE5A6558F9}"/>
              </a:ext>
            </a:extLst>
          </p:cNvPr>
          <p:cNvPicPr>
            <a:picLocks noChangeAspect="1"/>
          </p:cNvPicPr>
          <p:nvPr/>
        </p:nvPicPr>
        <p:blipFill>
          <a:blip r:embed="rId2"/>
          <a:stretch>
            <a:fillRect/>
          </a:stretch>
        </p:blipFill>
        <p:spPr>
          <a:xfrm>
            <a:off x="0" y="0"/>
            <a:ext cx="12192000" cy="6857999"/>
          </a:xfrm>
          <a:prstGeom prst="rect">
            <a:avLst/>
          </a:prstGeom>
        </p:spPr>
      </p:pic>
      <p:pic>
        <p:nvPicPr>
          <p:cNvPr id="3" name="صورة 2"/>
          <p:cNvPicPr>
            <a:picLocks noChangeAspect="1"/>
          </p:cNvPicPr>
          <p:nvPr/>
        </p:nvPicPr>
        <p:blipFill rotWithShape="1">
          <a:blip r:embed="rId3"/>
          <a:srcRect b="7485"/>
          <a:stretch/>
        </p:blipFill>
        <p:spPr>
          <a:xfrm>
            <a:off x="9285426" y="376238"/>
            <a:ext cx="2025857" cy="2635624"/>
          </a:xfrm>
          <a:prstGeom prst="rect">
            <a:avLst/>
          </a:prstGeom>
        </p:spPr>
      </p:pic>
      <p:pic>
        <p:nvPicPr>
          <p:cNvPr id="5" name="صورة 4"/>
          <p:cNvPicPr>
            <a:picLocks noChangeAspect="1"/>
          </p:cNvPicPr>
          <p:nvPr/>
        </p:nvPicPr>
        <p:blipFill>
          <a:blip r:embed="rId4"/>
          <a:stretch>
            <a:fillRect/>
          </a:stretch>
        </p:blipFill>
        <p:spPr>
          <a:xfrm>
            <a:off x="982814" y="278858"/>
            <a:ext cx="3481609" cy="2020589"/>
          </a:xfrm>
          <a:prstGeom prst="rect">
            <a:avLst/>
          </a:prstGeom>
        </p:spPr>
      </p:pic>
      <p:pic>
        <p:nvPicPr>
          <p:cNvPr id="6" name="صورة 5"/>
          <p:cNvPicPr>
            <a:picLocks noChangeAspect="1"/>
          </p:cNvPicPr>
          <p:nvPr/>
        </p:nvPicPr>
        <p:blipFill>
          <a:blip r:embed="rId4"/>
          <a:stretch>
            <a:fillRect/>
          </a:stretch>
        </p:blipFill>
        <p:spPr>
          <a:xfrm>
            <a:off x="1790862" y="2381544"/>
            <a:ext cx="3554343" cy="2087404"/>
          </a:xfrm>
          <a:prstGeom prst="rect">
            <a:avLst/>
          </a:prstGeom>
        </p:spPr>
      </p:pic>
      <p:pic>
        <p:nvPicPr>
          <p:cNvPr id="8" name="صورة 7"/>
          <p:cNvPicPr>
            <a:picLocks noChangeAspect="1"/>
          </p:cNvPicPr>
          <p:nvPr/>
        </p:nvPicPr>
        <p:blipFill>
          <a:blip r:embed="rId4"/>
          <a:stretch>
            <a:fillRect/>
          </a:stretch>
        </p:blipFill>
        <p:spPr>
          <a:xfrm>
            <a:off x="814728" y="4551046"/>
            <a:ext cx="3481609" cy="2020589"/>
          </a:xfrm>
          <a:prstGeom prst="rect">
            <a:avLst/>
          </a:prstGeom>
        </p:spPr>
      </p:pic>
      <p:pic>
        <p:nvPicPr>
          <p:cNvPr id="9" name="صورة 8"/>
          <p:cNvPicPr>
            <a:picLocks noChangeAspect="1"/>
          </p:cNvPicPr>
          <p:nvPr/>
        </p:nvPicPr>
        <p:blipFill rotWithShape="1">
          <a:blip r:embed="rId3"/>
          <a:srcRect b="7485"/>
          <a:stretch/>
        </p:blipFill>
        <p:spPr>
          <a:xfrm>
            <a:off x="9284463" y="3388100"/>
            <a:ext cx="2025857" cy="2635624"/>
          </a:xfrm>
          <a:prstGeom prst="rect">
            <a:avLst/>
          </a:prstGeom>
        </p:spPr>
      </p:pic>
      <p:pic>
        <p:nvPicPr>
          <p:cNvPr id="10" name="صورة 9"/>
          <p:cNvPicPr>
            <a:picLocks noChangeAspect="1"/>
          </p:cNvPicPr>
          <p:nvPr/>
        </p:nvPicPr>
        <p:blipFill rotWithShape="1">
          <a:blip r:embed="rId3"/>
          <a:srcRect b="7485"/>
          <a:stretch/>
        </p:blipFill>
        <p:spPr>
          <a:xfrm>
            <a:off x="6373032" y="1915422"/>
            <a:ext cx="2025857" cy="2635624"/>
          </a:xfrm>
          <a:prstGeom prst="rect">
            <a:avLst/>
          </a:prstGeom>
        </p:spPr>
      </p:pic>
      <p:sp>
        <p:nvSpPr>
          <p:cNvPr id="11" name="مستطيل 10"/>
          <p:cNvSpPr/>
          <p:nvPr/>
        </p:nvSpPr>
        <p:spPr>
          <a:xfrm>
            <a:off x="9538209" y="1755756"/>
            <a:ext cx="1518364" cy="707886"/>
          </a:xfrm>
          <a:prstGeom prst="rect">
            <a:avLst/>
          </a:prstGeom>
          <a:noFill/>
        </p:spPr>
        <p:txBody>
          <a:bodyPr wrap="none" lIns="91440" tIns="45720" rIns="91440" bIns="45720">
            <a:spAutoFit/>
          </a:bodyPr>
          <a:lstStyle/>
          <a:p>
            <a:pPr algn="ctr"/>
            <a:r>
              <a:rPr lang="ar-SA"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المخلوط</a:t>
            </a:r>
          </a:p>
        </p:txBody>
      </p:sp>
      <p:sp>
        <p:nvSpPr>
          <p:cNvPr id="12" name="مستطيل 11"/>
          <p:cNvSpPr/>
          <p:nvPr/>
        </p:nvSpPr>
        <p:spPr>
          <a:xfrm>
            <a:off x="9557445" y="4808518"/>
            <a:ext cx="1479893" cy="707886"/>
          </a:xfrm>
          <a:prstGeom prst="rect">
            <a:avLst/>
          </a:prstGeom>
          <a:noFill/>
        </p:spPr>
        <p:txBody>
          <a:bodyPr wrap="none" lIns="91440" tIns="45720" rIns="91440" bIns="45720">
            <a:spAutoFit/>
          </a:bodyPr>
          <a:lstStyle/>
          <a:p>
            <a:pPr algn="ctr"/>
            <a:r>
              <a:rPr lang="ar-SA"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المحلول</a:t>
            </a:r>
          </a:p>
        </p:txBody>
      </p:sp>
      <p:sp>
        <p:nvSpPr>
          <p:cNvPr id="13" name="مستطيل 12"/>
          <p:cNvSpPr/>
          <p:nvPr/>
        </p:nvSpPr>
        <p:spPr>
          <a:xfrm>
            <a:off x="6646335" y="3322279"/>
            <a:ext cx="1404552" cy="707886"/>
          </a:xfrm>
          <a:prstGeom prst="rect">
            <a:avLst/>
          </a:prstGeom>
          <a:noFill/>
        </p:spPr>
        <p:txBody>
          <a:bodyPr wrap="none" lIns="91440" tIns="45720" rIns="91440" bIns="45720">
            <a:spAutoFit/>
          </a:bodyPr>
          <a:lstStyle/>
          <a:p>
            <a:pPr algn="ctr"/>
            <a:r>
              <a:rPr lang="ar-SA" sz="4000" b="1" cap="none" spc="0" dirty="0">
                <a:ln w="13462">
                  <a:solidFill>
                    <a:srgbClr val="FF7C80"/>
                  </a:solidFill>
                  <a:prstDash val="solid"/>
                </a:ln>
                <a:effectLst>
                  <a:outerShdw dist="38100" dir="2700000" algn="bl" rotWithShape="0">
                    <a:schemeClr val="accent5"/>
                  </a:outerShdw>
                </a:effectLst>
              </a:rPr>
              <a:t>السبائك</a:t>
            </a:r>
          </a:p>
        </p:txBody>
      </p:sp>
      <p:sp>
        <p:nvSpPr>
          <p:cNvPr id="14" name="مستطيل 13"/>
          <p:cNvSpPr/>
          <p:nvPr/>
        </p:nvSpPr>
        <p:spPr>
          <a:xfrm>
            <a:off x="1322017" y="4807680"/>
            <a:ext cx="1982880" cy="1569660"/>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400" cap="none" spc="0" dirty="0">
                <a:ln w="0"/>
                <a:solidFill>
                  <a:schemeClr val="tx1"/>
                </a:solidFill>
                <a:cs typeface="PT Bold Heading" panose="02010400000000000000" pitchFamily="2" charset="-78"/>
              </a:rPr>
              <a:t>مادتان أو أكثر تختلطان معاً </a:t>
            </a:r>
          </a:p>
          <a:p>
            <a:pPr algn="ctr"/>
            <a:r>
              <a:rPr lang="ar-SA" sz="2400" cap="none" spc="0" dirty="0">
                <a:ln w="0"/>
                <a:solidFill>
                  <a:schemeClr val="tx1"/>
                </a:solidFill>
                <a:cs typeface="PT Bold Heading" panose="02010400000000000000" pitchFamily="2" charset="-78"/>
              </a:rPr>
              <a:t>وتحافظ كل مادة على نوعها</a:t>
            </a:r>
          </a:p>
        </p:txBody>
      </p:sp>
      <p:sp>
        <p:nvSpPr>
          <p:cNvPr id="15" name="مستطيل 14"/>
          <p:cNvSpPr/>
          <p:nvPr/>
        </p:nvSpPr>
        <p:spPr>
          <a:xfrm>
            <a:off x="2360365" y="2654396"/>
            <a:ext cx="1982880" cy="1323439"/>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000" b="0" cap="none" spc="0" dirty="0">
                <a:ln w="0"/>
                <a:solidFill>
                  <a:schemeClr val="tx1"/>
                </a:solidFill>
                <a:cs typeface="PT Bold Heading" panose="02010400000000000000" pitchFamily="2" charset="-78"/>
              </a:rPr>
              <a:t>مخلوط مكون من مادتين أو أكثر تمتزجان معاً امتزاجاً تاماً </a:t>
            </a:r>
          </a:p>
        </p:txBody>
      </p:sp>
      <p:sp>
        <p:nvSpPr>
          <p:cNvPr id="16" name="مستطيل 15"/>
          <p:cNvSpPr/>
          <p:nvPr/>
        </p:nvSpPr>
        <p:spPr>
          <a:xfrm>
            <a:off x="1481312" y="712842"/>
            <a:ext cx="2092466" cy="1015663"/>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2000" b="0" cap="none" spc="0" dirty="0">
                <a:ln w="0"/>
                <a:solidFill>
                  <a:schemeClr val="tx1"/>
                </a:solidFill>
                <a:cs typeface="PT Bold Heading" panose="02010400000000000000" pitchFamily="2" charset="-78"/>
              </a:rPr>
              <a:t>مخلوط من نوعين </a:t>
            </a:r>
          </a:p>
          <a:p>
            <a:pPr algn="ctr"/>
            <a:r>
              <a:rPr lang="ar-SA" sz="2000" b="0" cap="none" spc="0" dirty="0">
                <a:ln w="0"/>
                <a:solidFill>
                  <a:schemeClr val="tx1"/>
                </a:solidFill>
                <a:cs typeface="PT Bold Heading" panose="02010400000000000000" pitchFamily="2" charset="-78"/>
              </a:rPr>
              <a:t>أو أكثر من العناصر أحدهما فز</a:t>
            </a:r>
          </a:p>
        </p:txBody>
      </p:sp>
      <p:sp>
        <p:nvSpPr>
          <p:cNvPr id="17" name="مستطيل 16"/>
          <p:cNvSpPr/>
          <p:nvPr/>
        </p:nvSpPr>
        <p:spPr>
          <a:xfrm>
            <a:off x="4864061" y="118442"/>
            <a:ext cx="3789259" cy="1384995"/>
          </a:xfrm>
          <a:prstGeom prst="rect">
            <a:avLst/>
          </a:prstGeom>
          <a:gradFill flip="none" rotWithShape="1">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scene3d>
            <a:camera prst="orthographicFront"/>
            <a:lightRig rig="threePt" dir="t"/>
          </a:scene3d>
          <a:sp3d>
            <a:bevelT prst="angle"/>
          </a:sp3d>
        </p:spPr>
        <p:txBody>
          <a:bodyPr wrap="square" lIns="91440" tIns="45720" rIns="91440" bIns="45720">
            <a:spAutoFit/>
          </a:bodyPr>
          <a:lstStyle/>
          <a:p>
            <a:pPr algn="ctr"/>
            <a:r>
              <a:rPr lang="ar-SA" sz="2800" b="1" cap="none" spc="0" dirty="0">
                <a:ln w="0"/>
                <a:solidFill>
                  <a:schemeClr val="tx1"/>
                </a:solidFill>
              </a:rPr>
              <a:t>جميلتي المبدعة ابحثي عن قرينتك بمطابقة المفردات </a:t>
            </a:r>
          </a:p>
          <a:p>
            <a:pPr algn="ctr"/>
            <a:r>
              <a:rPr lang="ar-SA" sz="2800" b="1" cap="none" spc="0" dirty="0">
                <a:ln w="0"/>
                <a:solidFill>
                  <a:schemeClr val="tx1"/>
                </a:solidFill>
              </a:rPr>
              <a:t>بما يناسبها؟؟؟</a:t>
            </a:r>
          </a:p>
        </p:txBody>
      </p:sp>
    </p:spTree>
    <p:extLst>
      <p:ext uri="{BB962C8B-B14F-4D97-AF65-F5344CB8AC3E}">
        <p14:creationId xmlns:p14="http://schemas.microsoft.com/office/powerpoint/2010/main" val="1035306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DDC2D39-0937-E24C-D212-A2976E65F510}"/>
              </a:ext>
            </a:extLst>
          </p:cNvPr>
          <p:cNvPicPr>
            <a:picLocks noChangeAspect="1"/>
          </p:cNvPicPr>
          <p:nvPr/>
        </p:nvPicPr>
        <p:blipFill>
          <a:blip r:embed="rId2"/>
          <a:stretch>
            <a:fillRect/>
          </a:stretch>
        </p:blipFill>
        <p:spPr>
          <a:xfrm>
            <a:off x="0" y="3048"/>
            <a:ext cx="12192000" cy="6851904"/>
          </a:xfrm>
          <a:prstGeom prst="rect">
            <a:avLst/>
          </a:prstGeom>
        </p:spPr>
      </p:pic>
      <p:sp>
        <p:nvSpPr>
          <p:cNvPr id="5" name="مستطيل 4">
            <a:extLst>
              <a:ext uri="{FF2B5EF4-FFF2-40B4-BE49-F238E27FC236}">
                <a16:creationId xmlns:a16="http://schemas.microsoft.com/office/drawing/2014/main" id="{4A77750D-EAB4-3205-B53B-31C0309C0187}"/>
              </a:ext>
            </a:extLst>
          </p:cNvPr>
          <p:cNvSpPr/>
          <p:nvPr/>
        </p:nvSpPr>
        <p:spPr>
          <a:xfrm>
            <a:off x="1321565" y="2019885"/>
            <a:ext cx="9174306" cy="1200329"/>
          </a:xfrm>
          <a:prstGeom prst="rect">
            <a:avLst/>
          </a:prstGeom>
          <a:noFill/>
        </p:spPr>
        <p:txBody>
          <a:bodyPr wrap="none" lIns="91440" tIns="45720" rIns="91440" bIns="45720">
            <a:spAutoFit/>
          </a:bodyPr>
          <a:lstStyle/>
          <a:p>
            <a:pPr algn="ctr"/>
            <a:r>
              <a:rPr lang="ar-SA"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كيف نفصل مكونات المخلوط؟؟</a:t>
            </a:r>
          </a:p>
        </p:txBody>
      </p:sp>
    </p:spTree>
    <p:extLst>
      <p:ext uri="{BB962C8B-B14F-4D97-AF65-F5344CB8AC3E}">
        <p14:creationId xmlns:p14="http://schemas.microsoft.com/office/powerpoint/2010/main" val="1884672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85CADD84-AA18-61E2-F3C3-AAA412DDE78E}"/>
              </a:ext>
            </a:extLst>
          </p:cNvPr>
          <p:cNvPicPr>
            <a:picLocks noChangeAspect="1"/>
          </p:cNvPicPr>
          <p:nvPr/>
        </p:nvPicPr>
        <p:blipFill>
          <a:blip r:embed="rId2"/>
          <a:stretch>
            <a:fillRect/>
          </a:stretch>
        </p:blipFill>
        <p:spPr>
          <a:xfrm>
            <a:off x="0" y="0"/>
            <a:ext cx="12192000" cy="6857999"/>
          </a:xfrm>
          <a:prstGeom prst="rect">
            <a:avLst/>
          </a:prstGeom>
        </p:spPr>
      </p:pic>
      <p:pic>
        <p:nvPicPr>
          <p:cNvPr id="2" name="صورة 1"/>
          <p:cNvPicPr>
            <a:picLocks noChangeAspect="1"/>
          </p:cNvPicPr>
          <p:nvPr/>
        </p:nvPicPr>
        <p:blipFill>
          <a:blip r:embed="rId3"/>
          <a:stretch>
            <a:fillRect/>
          </a:stretch>
        </p:blipFill>
        <p:spPr>
          <a:xfrm>
            <a:off x="7030389" y="617612"/>
            <a:ext cx="4259078" cy="5622773"/>
          </a:xfrm>
          <a:prstGeom prst="rect">
            <a:avLst/>
          </a:prstGeom>
        </p:spPr>
      </p:pic>
      <p:pic>
        <p:nvPicPr>
          <p:cNvPr id="3" name="صورة 2"/>
          <p:cNvPicPr>
            <a:picLocks noChangeAspect="1"/>
          </p:cNvPicPr>
          <p:nvPr/>
        </p:nvPicPr>
        <p:blipFill>
          <a:blip r:embed="rId4"/>
          <a:stretch>
            <a:fillRect/>
          </a:stretch>
        </p:blipFill>
        <p:spPr>
          <a:xfrm>
            <a:off x="1103959" y="902991"/>
            <a:ext cx="4612342" cy="2351836"/>
          </a:xfrm>
          <a:prstGeom prst="rect">
            <a:avLst/>
          </a:prstGeom>
        </p:spPr>
      </p:pic>
      <p:pic>
        <p:nvPicPr>
          <p:cNvPr id="5" name="صورة 4"/>
          <p:cNvPicPr>
            <a:picLocks noChangeAspect="1"/>
          </p:cNvPicPr>
          <p:nvPr/>
        </p:nvPicPr>
        <p:blipFill>
          <a:blip r:embed="rId5"/>
          <a:stretch>
            <a:fillRect/>
          </a:stretch>
        </p:blipFill>
        <p:spPr>
          <a:xfrm>
            <a:off x="1103959" y="3603173"/>
            <a:ext cx="4523624" cy="2603218"/>
          </a:xfrm>
          <a:prstGeom prst="rect">
            <a:avLst/>
          </a:prstGeom>
        </p:spPr>
      </p:pic>
      <p:pic>
        <p:nvPicPr>
          <p:cNvPr id="6" name="صورة 5"/>
          <p:cNvPicPr>
            <a:picLocks noChangeAspect="1"/>
          </p:cNvPicPr>
          <p:nvPr/>
        </p:nvPicPr>
        <p:blipFill>
          <a:blip r:embed="rId6"/>
          <a:stretch>
            <a:fillRect/>
          </a:stretch>
        </p:blipFill>
        <p:spPr>
          <a:xfrm>
            <a:off x="4547586" y="1618551"/>
            <a:ext cx="1092111" cy="10969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4838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كيف نفصل مكونات المخلوط؟">
            <a:hlinkClick r:id="" action="ppaction://media"/>
            <a:extLst>
              <a:ext uri="{FF2B5EF4-FFF2-40B4-BE49-F238E27FC236}">
                <a16:creationId xmlns:a16="http://schemas.microsoft.com/office/drawing/2014/main" id="{3B98C826-02BB-6D7A-0BC4-9ACA95B666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4814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E97850D8-050E-DE98-AEF8-D9FA52074C36}"/>
              </a:ext>
            </a:extLst>
          </p:cNvPr>
          <p:cNvPicPr>
            <a:picLocks noChangeAspect="1"/>
          </p:cNvPicPr>
          <p:nvPr/>
        </p:nvPicPr>
        <p:blipFill>
          <a:blip r:embed="rId2"/>
          <a:stretch>
            <a:fillRect/>
          </a:stretch>
        </p:blipFill>
        <p:spPr>
          <a:xfrm>
            <a:off x="0" y="0"/>
            <a:ext cx="12192000" cy="6857999"/>
          </a:xfrm>
          <a:prstGeom prst="rect">
            <a:avLst/>
          </a:prstGeom>
        </p:spPr>
      </p:pic>
      <p:pic>
        <p:nvPicPr>
          <p:cNvPr id="2" name="صورة 1"/>
          <p:cNvPicPr>
            <a:picLocks noChangeAspect="1"/>
          </p:cNvPicPr>
          <p:nvPr/>
        </p:nvPicPr>
        <p:blipFill>
          <a:blip r:embed="rId3"/>
          <a:stretch>
            <a:fillRect/>
          </a:stretch>
        </p:blipFill>
        <p:spPr>
          <a:xfrm>
            <a:off x="1947623" y="82989"/>
            <a:ext cx="7405569" cy="1433576"/>
          </a:xfrm>
          <a:prstGeom prst="rect">
            <a:avLst/>
          </a:prstGeom>
        </p:spPr>
      </p:pic>
      <p:sp>
        <p:nvSpPr>
          <p:cNvPr id="11" name="مربع نص 10">
            <a:extLst>
              <a:ext uri="{FF2B5EF4-FFF2-40B4-BE49-F238E27FC236}">
                <a16:creationId xmlns:a16="http://schemas.microsoft.com/office/drawing/2014/main" id="{E08D6E8A-411D-60DC-B826-6CAEE59274CB}"/>
              </a:ext>
            </a:extLst>
          </p:cNvPr>
          <p:cNvSpPr txBox="1"/>
          <p:nvPr/>
        </p:nvSpPr>
        <p:spPr>
          <a:xfrm>
            <a:off x="793214" y="1516565"/>
            <a:ext cx="10443991" cy="3170099"/>
          </a:xfrm>
          <a:prstGeom prst="rect">
            <a:avLst/>
          </a:prstGeom>
          <a:noFill/>
        </p:spPr>
        <p:txBody>
          <a:bodyPr wrap="square">
            <a:spAutoFit/>
          </a:bodyPr>
          <a:lstStyle/>
          <a:p>
            <a:pPr algn="ctr">
              <a:defRPr/>
            </a:pPr>
            <a:r>
              <a:rPr kumimoji="0" lang="ar-EG" sz="4000" b="1" i="0" u="sng" strike="noStrike" kern="0" cap="none" spc="0" normalizeH="0" baseline="0" noProof="0" dirty="0">
                <a:ln>
                  <a:noFill/>
                </a:ln>
                <a:solidFill>
                  <a:prstClr val="black"/>
                </a:solidFill>
                <a:effectLst/>
                <a:uLnTx/>
                <a:uFillTx/>
                <a:latin typeface="Calibri"/>
                <a:ea typeface="+mn-ea"/>
                <a:cs typeface="Arial" panose="020B0604020202020204" pitchFamily="34" charset="0"/>
              </a:rPr>
              <a:t>يمكن استخدام الخصائص الفيزيائية لفصل مكونات المخلوط.</a:t>
            </a:r>
            <a:r>
              <a:rPr lang="ar-SA" sz="4000" b="1" kern="0" dirty="0">
                <a:solidFill>
                  <a:prstClr val="black"/>
                </a:solidFill>
              </a:rPr>
              <a:t> </a:t>
            </a:r>
          </a:p>
          <a:p>
            <a:pPr algn="ctr">
              <a:defRPr/>
            </a:pPr>
            <a:endParaRPr lang="ar-SA" sz="4000" b="1" kern="0" dirty="0">
              <a:solidFill>
                <a:prstClr val="black"/>
              </a:solidFill>
            </a:endParaRPr>
          </a:p>
          <a:p>
            <a:pPr algn="ctr">
              <a:defRPr/>
            </a:pPr>
            <a:r>
              <a:rPr lang="ar-SA" sz="4000" b="1" kern="0" dirty="0">
                <a:solidFill>
                  <a:prstClr val="black"/>
                </a:solidFill>
              </a:rPr>
              <a:t>فعلى سبيل المثال نستطيع أن نفصل أنواعاً مختلفة من العملات النقدية بحسب </a:t>
            </a:r>
            <a:r>
              <a:rPr lang="ar-EG" sz="4000" b="1" kern="0" dirty="0">
                <a:solidFill>
                  <a:prstClr val="black"/>
                </a:solidFill>
              </a:rPr>
              <a:t>اختلاف </a:t>
            </a:r>
            <a:r>
              <a:rPr lang="ar-SA" sz="4000" b="1" kern="0" dirty="0">
                <a:solidFill>
                  <a:prstClr val="black"/>
                </a:solidFill>
              </a:rPr>
              <a:t>الشكل واللون والحجم  والكثافة.</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4000" b="1" i="0" u="sng"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12" name="صورة 11">
            <a:extLst>
              <a:ext uri="{FF2B5EF4-FFF2-40B4-BE49-F238E27FC236}">
                <a16:creationId xmlns:a16="http://schemas.microsoft.com/office/drawing/2014/main" id="{206EB4E6-112B-CA9F-F03C-9DEF497D9415}"/>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3967104" y="3982942"/>
            <a:ext cx="3568433" cy="2032652"/>
          </a:xfrm>
          <a:prstGeom prst="rect">
            <a:avLst/>
          </a:prstGeom>
        </p:spPr>
      </p:pic>
    </p:spTree>
    <p:extLst>
      <p:ext uri="{BB962C8B-B14F-4D97-AF65-F5344CB8AC3E}">
        <p14:creationId xmlns:p14="http://schemas.microsoft.com/office/powerpoint/2010/main" val="3256239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E97850D8-050E-DE98-AEF8-D9FA52074C36}"/>
              </a:ext>
            </a:extLst>
          </p:cNvPr>
          <p:cNvPicPr>
            <a:picLocks noChangeAspect="1"/>
          </p:cNvPicPr>
          <p:nvPr/>
        </p:nvPicPr>
        <p:blipFill>
          <a:blip r:embed="rId3"/>
          <a:stretch>
            <a:fillRect/>
          </a:stretch>
        </p:blipFill>
        <p:spPr>
          <a:xfrm>
            <a:off x="0" y="0"/>
            <a:ext cx="12192000" cy="6857999"/>
          </a:xfrm>
          <a:prstGeom prst="rect">
            <a:avLst/>
          </a:prstGeom>
        </p:spPr>
      </p:pic>
      <p:pic>
        <p:nvPicPr>
          <p:cNvPr id="8" name="Picture 4"/>
          <p:cNvPicPr>
            <a:picLocks noChangeAspect="1" noChangeArrowheads="1"/>
          </p:cNvPicPr>
          <p:nvPr/>
        </p:nvPicPr>
        <p:blipFill>
          <a:blip r:embed="rId4"/>
          <a:srcRect/>
          <a:stretch>
            <a:fillRect/>
          </a:stretch>
        </p:blipFill>
        <p:spPr bwMode="auto">
          <a:xfrm>
            <a:off x="3464948" y="4348032"/>
            <a:ext cx="1389879" cy="1721051"/>
          </a:xfrm>
          <a:prstGeom prst="rect">
            <a:avLst/>
          </a:prstGeom>
          <a:noFill/>
          <a:ln w="9525">
            <a:noFill/>
            <a:miter lim="800000"/>
            <a:headEnd/>
            <a:tailEnd/>
          </a:ln>
          <a:effectLst/>
        </p:spPr>
      </p:pic>
      <p:sp>
        <p:nvSpPr>
          <p:cNvPr id="10" name="مربع نص 9">
            <a:extLst>
              <a:ext uri="{FF2B5EF4-FFF2-40B4-BE49-F238E27FC236}">
                <a16:creationId xmlns:a16="http://schemas.microsoft.com/office/drawing/2014/main" id="{D38EA774-3A6E-C1B8-FF5A-C0F1E2E6F552}"/>
              </a:ext>
            </a:extLst>
          </p:cNvPr>
          <p:cNvSpPr txBox="1"/>
          <p:nvPr/>
        </p:nvSpPr>
        <p:spPr>
          <a:xfrm>
            <a:off x="1211856" y="1197928"/>
            <a:ext cx="9836218" cy="317009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0" cap="none" spc="0" normalizeH="0" baseline="0" noProof="0" dirty="0">
                <a:ln>
                  <a:noFill/>
                </a:ln>
                <a:solidFill>
                  <a:srgbClr val="0000FF"/>
                </a:solidFill>
                <a:effectLst/>
                <a:uLnTx/>
                <a:uFillTx/>
                <a:latin typeface="Microsoft Uighur" panose="02000000000000000000" pitchFamily="2" charset="-78"/>
                <a:cs typeface="PT Bold Heading" panose="02010400000000000000" pitchFamily="2" charset="-78"/>
              </a:rPr>
              <a:t>الترسيب </a:t>
            </a:r>
            <a:r>
              <a:rPr kumimoji="0" lang="ar-EG" sz="4000" b="0" i="0" u="none" strike="noStrike" kern="0" cap="none" spc="0" normalizeH="0" baseline="0" noProof="0" dirty="0">
                <a:ln>
                  <a:noFill/>
                </a:ln>
                <a:solidFill>
                  <a:srgbClr val="0000FF"/>
                </a:solidFill>
                <a:effectLst/>
                <a:uLnTx/>
                <a:uFillTx/>
                <a:latin typeface="Microsoft Uighur" panose="02000000000000000000" pitchFamily="2" charset="-78"/>
                <a:cs typeface="PT Bold Heading" panose="02010400000000000000" pitchFamily="2" charset="-78"/>
              </a:rPr>
              <a:t>من </a:t>
            </a:r>
            <a:r>
              <a:rPr kumimoji="0" lang="ar-SA" sz="4000" b="0" i="0" u="none" strike="noStrike" kern="0" cap="none" spc="0" normalizeH="0" baseline="0" noProof="0" dirty="0">
                <a:ln>
                  <a:noFill/>
                </a:ln>
                <a:solidFill>
                  <a:srgbClr val="0000FF"/>
                </a:solidFill>
                <a:effectLst/>
                <a:uLnTx/>
                <a:uFillTx/>
                <a:latin typeface="Microsoft Uighur" panose="02000000000000000000" pitchFamily="2" charset="-78"/>
                <a:cs typeface="PT Bold Heading" panose="02010400000000000000" pitchFamily="2" charset="-78"/>
              </a:rPr>
              <a:t>طر</a:t>
            </a:r>
            <a:r>
              <a:rPr kumimoji="0" lang="ar-EG" sz="4000" b="0" i="0" u="none" strike="noStrike" kern="0" cap="none" spc="0" normalizeH="0" baseline="0" noProof="0" dirty="0" err="1">
                <a:ln>
                  <a:noFill/>
                </a:ln>
                <a:solidFill>
                  <a:srgbClr val="0000FF"/>
                </a:solidFill>
                <a:effectLst/>
                <a:uLnTx/>
                <a:uFillTx/>
                <a:latin typeface="Microsoft Uighur" panose="02000000000000000000" pitchFamily="2" charset="-78"/>
                <a:cs typeface="PT Bold Heading" panose="02010400000000000000" pitchFamily="2" charset="-78"/>
              </a:rPr>
              <a:t>ائ</a:t>
            </a:r>
            <a:r>
              <a:rPr kumimoji="0" lang="ar-SA" sz="4000" b="0" i="0" u="none" strike="noStrike" kern="0" cap="none" spc="0" normalizeH="0" baseline="0" noProof="0" dirty="0">
                <a:ln>
                  <a:noFill/>
                </a:ln>
                <a:solidFill>
                  <a:srgbClr val="0000FF"/>
                </a:solidFill>
                <a:effectLst/>
                <a:uLnTx/>
                <a:uFillTx/>
                <a:latin typeface="Microsoft Uighur" panose="02000000000000000000" pitchFamily="2" charset="-78"/>
                <a:cs typeface="PT Bold Heading" panose="02010400000000000000" pitchFamily="2" charset="-78"/>
              </a:rPr>
              <a:t>ق فصل مواد المخلوط. يحدث الترسيب عندما تنفصل أجزاء من المخلوط نتيجة اختلاف كثافتها، فمثلا عندما نترك ماء تختلط به بعض الع</a:t>
            </a:r>
            <a:r>
              <a:rPr kumimoji="0" lang="ar-EG" sz="4000" b="0" i="0" u="none" strike="noStrike" kern="0" cap="none" spc="0" normalizeH="0" baseline="0" noProof="0" dirty="0">
                <a:ln>
                  <a:noFill/>
                </a:ln>
                <a:solidFill>
                  <a:srgbClr val="0000FF"/>
                </a:solidFill>
                <a:effectLst/>
                <a:uLnTx/>
                <a:uFillTx/>
                <a:latin typeface="Microsoft Uighur" panose="02000000000000000000" pitchFamily="2" charset="-78"/>
                <a:cs typeface="PT Bold Heading" panose="02010400000000000000" pitchFamily="2" charset="-78"/>
              </a:rPr>
              <a:t>وال</a:t>
            </a:r>
            <a:r>
              <a:rPr kumimoji="0" lang="ar-SA" sz="4000" b="0" i="0" u="none" strike="noStrike" kern="0" cap="none" spc="0" normalizeH="0" baseline="0" noProof="0" dirty="0">
                <a:ln>
                  <a:noFill/>
                </a:ln>
                <a:solidFill>
                  <a:srgbClr val="0000FF"/>
                </a:solidFill>
                <a:effectLst/>
                <a:uLnTx/>
                <a:uFillTx/>
                <a:latin typeface="Microsoft Uighur" panose="02000000000000000000" pitchFamily="2" charset="-78"/>
                <a:cs typeface="PT Bold Heading" panose="02010400000000000000" pitchFamily="2" charset="-78"/>
              </a:rPr>
              <a:t>ق الترابية, في إناء بعض الوقت, فإن الع</a:t>
            </a:r>
            <a:r>
              <a:rPr kumimoji="0" lang="ar-EG" sz="4000" b="0" i="0" u="none" strike="noStrike" kern="0" cap="none" spc="0" normalizeH="0" baseline="0" noProof="0" dirty="0">
                <a:ln>
                  <a:noFill/>
                </a:ln>
                <a:solidFill>
                  <a:srgbClr val="0000FF"/>
                </a:solidFill>
                <a:effectLst/>
                <a:uLnTx/>
                <a:uFillTx/>
                <a:latin typeface="Microsoft Uighur" panose="02000000000000000000" pitchFamily="2" charset="-78"/>
                <a:cs typeface="PT Bold Heading" panose="02010400000000000000" pitchFamily="2" charset="-78"/>
              </a:rPr>
              <a:t>وال</a:t>
            </a:r>
            <a:r>
              <a:rPr kumimoji="0" lang="ar-SA" sz="4000" b="0" i="0" u="none" strike="noStrike" kern="0" cap="none" spc="0" normalizeH="0" baseline="0" noProof="0" dirty="0">
                <a:ln>
                  <a:noFill/>
                </a:ln>
                <a:solidFill>
                  <a:srgbClr val="0000FF"/>
                </a:solidFill>
                <a:effectLst/>
                <a:uLnTx/>
                <a:uFillTx/>
                <a:latin typeface="Microsoft Uighur" panose="02000000000000000000" pitchFamily="2" charset="-78"/>
                <a:cs typeface="PT Bold Heading" panose="02010400000000000000" pitchFamily="2" charset="-78"/>
              </a:rPr>
              <a:t>ق الترابية تترسب في القاع؛ </a:t>
            </a:r>
            <a:r>
              <a:rPr kumimoji="0" lang="ar-SA" sz="4000" b="0" i="0" u="none" strike="noStrike" kern="0" cap="none" spc="0" normalizeH="0" baseline="0" noProof="0" dirty="0" err="1">
                <a:ln>
                  <a:noFill/>
                </a:ln>
                <a:solidFill>
                  <a:srgbClr val="0000FF"/>
                </a:solidFill>
                <a:effectLst/>
                <a:uLnTx/>
                <a:uFillTx/>
                <a:latin typeface="Microsoft Uighur" panose="02000000000000000000" pitchFamily="2" charset="-78"/>
                <a:cs typeface="PT Bold Heading" panose="02010400000000000000" pitchFamily="2" charset="-78"/>
              </a:rPr>
              <a:t>لانها</a:t>
            </a:r>
            <a:r>
              <a:rPr kumimoji="0" lang="ar-SA" sz="4000" b="0" i="0" u="none" strike="noStrike" kern="0" cap="none" spc="0" normalizeH="0" baseline="0" noProof="0" dirty="0">
                <a:ln>
                  <a:noFill/>
                </a:ln>
                <a:solidFill>
                  <a:srgbClr val="0000FF"/>
                </a:solidFill>
                <a:effectLst/>
                <a:uLnTx/>
                <a:uFillTx/>
                <a:latin typeface="Microsoft Uighur" panose="02000000000000000000" pitchFamily="2" charset="-78"/>
                <a:cs typeface="PT Bold Heading" panose="02010400000000000000" pitchFamily="2" charset="-78"/>
              </a:rPr>
              <a:t> أثقل من </a:t>
            </a:r>
            <a:r>
              <a:rPr kumimoji="0" lang="ar-SA" sz="4000" b="1" i="0" u="none" strike="noStrike" kern="0" cap="none" spc="0" normalizeH="0" baseline="0" noProof="0" dirty="0">
                <a:ln>
                  <a:noFill/>
                </a:ln>
                <a:solidFill>
                  <a:srgbClr val="0000FF"/>
                </a:solidFill>
                <a:effectLst/>
                <a:uLnTx/>
                <a:uFillTx/>
                <a:latin typeface="Microsoft Uighur" panose="02000000000000000000" pitchFamily="2" charset="-78"/>
                <a:cs typeface="PT Bold Heading" panose="02010400000000000000" pitchFamily="2" charset="-78"/>
              </a:rPr>
              <a:t>الماء. </a:t>
            </a:r>
            <a:endParaRPr kumimoji="0" lang="ar-EG" sz="4000" b="1" i="0" u="none" strike="noStrike" kern="0" cap="none" spc="0" normalizeH="0" baseline="0" noProof="0" dirty="0">
              <a:ln>
                <a:noFill/>
              </a:ln>
              <a:solidFill>
                <a:srgbClr val="0000FF"/>
              </a:solidFill>
              <a:effectLst/>
              <a:uLnTx/>
              <a:uFillTx/>
              <a:latin typeface="Microsoft Uighur" panose="02000000000000000000" pitchFamily="2" charset="-78"/>
              <a:cs typeface="PT Bold Heading" panose="02010400000000000000" pitchFamily="2" charset="-78"/>
            </a:endParaRPr>
          </a:p>
        </p:txBody>
      </p:sp>
      <p:pic>
        <p:nvPicPr>
          <p:cNvPr id="13" name="صورة 12">
            <a:extLst>
              <a:ext uri="{FF2B5EF4-FFF2-40B4-BE49-F238E27FC236}">
                <a16:creationId xmlns:a16="http://schemas.microsoft.com/office/drawing/2014/main" id="{B84AAF94-E4C3-0466-BC4A-C68EE5210002}"/>
              </a:ext>
            </a:extLst>
          </p:cNvPr>
          <p:cNvPicPr>
            <a:picLocks noChangeAspect="1"/>
          </p:cNvPicPr>
          <p:nvPr/>
        </p:nvPicPr>
        <p:blipFill>
          <a:blip r:embed="rId5"/>
          <a:stretch>
            <a:fillRect/>
          </a:stretch>
        </p:blipFill>
        <p:spPr>
          <a:xfrm>
            <a:off x="5347117" y="4464581"/>
            <a:ext cx="3521604" cy="1764588"/>
          </a:xfrm>
          <a:prstGeom prst="rect">
            <a:avLst/>
          </a:prstGeom>
        </p:spPr>
      </p:pic>
      <p:sp>
        <p:nvSpPr>
          <p:cNvPr id="2" name="مخطط انسيابي: محطة طرفية 1">
            <a:extLst>
              <a:ext uri="{FF2B5EF4-FFF2-40B4-BE49-F238E27FC236}">
                <a16:creationId xmlns:a16="http://schemas.microsoft.com/office/drawing/2014/main" id="{6B6AEEC0-311D-F19C-AB70-D70BC9B008E7}"/>
              </a:ext>
            </a:extLst>
          </p:cNvPr>
          <p:cNvSpPr/>
          <p:nvPr/>
        </p:nvSpPr>
        <p:spPr>
          <a:xfrm>
            <a:off x="4854827" y="286439"/>
            <a:ext cx="3253587" cy="911489"/>
          </a:xfrm>
          <a:prstGeom prst="flowChartTerminator">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4800" dirty="0">
                <a:solidFill>
                  <a:schemeClr val="tx1"/>
                </a:solidFill>
                <a:cs typeface="PT Bold Heading" panose="02010400000000000000" pitchFamily="2" charset="-78"/>
              </a:rPr>
              <a:t>الترسيب </a:t>
            </a:r>
          </a:p>
        </p:txBody>
      </p:sp>
    </p:spTree>
    <p:extLst>
      <p:ext uri="{BB962C8B-B14F-4D97-AF65-F5344CB8AC3E}">
        <p14:creationId xmlns:p14="http://schemas.microsoft.com/office/powerpoint/2010/main" val="20763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تنفصل أجزاء المخلوط بعض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9E010D44-C986-0AE8-CA31-712D308FC368}"/>
              </a:ext>
            </a:extLst>
          </p:cNvPr>
          <p:cNvPicPr>
            <a:picLocks noChangeAspect="1"/>
          </p:cNvPicPr>
          <p:nvPr/>
        </p:nvPicPr>
        <p:blipFill>
          <a:blip r:embed="rId2"/>
          <a:stretch>
            <a:fillRect/>
          </a:stretch>
        </p:blipFill>
        <p:spPr>
          <a:xfrm>
            <a:off x="0" y="0"/>
            <a:ext cx="12192000" cy="6857999"/>
          </a:xfrm>
          <a:prstGeom prst="rect">
            <a:avLst/>
          </a:prstGeom>
        </p:spPr>
      </p:pic>
      <p:sp>
        <p:nvSpPr>
          <p:cNvPr id="10" name="مربع نص 9">
            <a:extLst>
              <a:ext uri="{FF2B5EF4-FFF2-40B4-BE49-F238E27FC236}">
                <a16:creationId xmlns:a16="http://schemas.microsoft.com/office/drawing/2014/main" id="{F56091E3-5F13-D5BD-660E-1E8B8A92A0DA}"/>
              </a:ext>
            </a:extLst>
          </p:cNvPr>
          <p:cNvSpPr txBox="1"/>
          <p:nvPr/>
        </p:nvSpPr>
        <p:spPr>
          <a:xfrm>
            <a:off x="7553870" y="2491381"/>
            <a:ext cx="3573166" cy="2677656"/>
          </a:xfrm>
          <a:prstGeom prst="rect">
            <a:avLst/>
          </a:prstGeom>
          <a:solidFill>
            <a:srgbClr val="33CCCC"/>
          </a:solid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في هذه الصورة الهواء والغبار هو المخلوط الموجود في المنطقة حول السيارة ولكن دقائق الغبار أثقل من الهواء فتترسب على السيارة بمرور الزمن.</a:t>
            </a:r>
            <a:endParaRPr kumimoji="0" lang="en-US" sz="2800" b="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endParaRPr>
          </a:p>
        </p:txBody>
      </p:sp>
      <p:pic>
        <p:nvPicPr>
          <p:cNvPr id="12" name="صورة 11">
            <a:extLst>
              <a:ext uri="{FF2B5EF4-FFF2-40B4-BE49-F238E27FC236}">
                <a16:creationId xmlns:a16="http://schemas.microsoft.com/office/drawing/2014/main" id="{643B24BE-5AD1-1257-F641-1AF3342E9D2F}"/>
              </a:ext>
            </a:extLst>
          </p:cNvPr>
          <p:cNvPicPr>
            <a:picLocks noChangeAspect="1"/>
          </p:cNvPicPr>
          <p:nvPr/>
        </p:nvPicPr>
        <p:blipFill rotWithShape="1">
          <a:blip r:embed="rId3"/>
          <a:srcRect l="24623" t="39358" r="25361" b="6826"/>
          <a:stretch/>
        </p:blipFill>
        <p:spPr>
          <a:xfrm>
            <a:off x="838708" y="1491250"/>
            <a:ext cx="6520560" cy="3946499"/>
          </a:xfrm>
          <a:prstGeom prst="rect">
            <a:avLst/>
          </a:prstGeom>
        </p:spPr>
      </p:pic>
    </p:spTree>
    <p:extLst>
      <p:ext uri="{BB962C8B-B14F-4D97-AF65-F5344CB8AC3E}">
        <p14:creationId xmlns:p14="http://schemas.microsoft.com/office/powerpoint/2010/main" val="3923961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9E010D44-C986-0AE8-CA31-712D308FC368}"/>
              </a:ext>
            </a:extLst>
          </p:cNvPr>
          <p:cNvPicPr>
            <a:picLocks noChangeAspect="1"/>
          </p:cNvPicPr>
          <p:nvPr/>
        </p:nvPicPr>
        <p:blipFill>
          <a:blip r:embed="rId2"/>
          <a:stretch>
            <a:fillRect/>
          </a:stretch>
        </p:blipFill>
        <p:spPr>
          <a:xfrm>
            <a:off x="0" y="1"/>
            <a:ext cx="12192000" cy="6857999"/>
          </a:xfrm>
          <a:prstGeom prst="rect">
            <a:avLst/>
          </a:prstGeom>
        </p:spPr>
      </p:pic>
      <p:pic>
        <p:nvPicPr>
          <p:cNvPr id="8" name="صورة 7"/>
          <p:cNvPicPr>
            <a:picLocks noChangeAspect="1"/>
          </p:cNvPicPr>
          <p:nvPr/>
        </p:nvPicPr>
        <p:blipFill>
          <a:blip r:embed="rId3"/>
          <a:stretch>
            <a:fillRect/>
          </a:stretch>
        </p:blipFill>
        <p:spPr>
          <a:xfrm>
            <a:off x="2957083" y="882664"/>
            <a:ext cx="5711492" cy="2582141"/>
          </a:xfrm>
          <a:prstGeom prst="rect">
            <a:avLst/>
          </a:prstGeom>
        </p:spPr>
      </p:pic>
      <p:pic>
        <p:nvPicPr>
          <p:cNvPr id="9" name="صورة 8"/>
          <p:cNvPicPr>
            <a:picLocks noChangeAspect="1"/>
          </p:cNvPicPr>
          <p:nvPr/>
        </p:nvPicPr>
        <p:blipFill rotWithShape="1">
          <a:blip r:embed="rId4"/>
          <a:srcRect t="25300" r="19000" b="16793"/>
          <a:stretch/>
        </p:blipFill>
        <p:spPr>
          <a:xfrm>
            <a:off x="1921496" y="3466507"/>
            <a:ext cx="7817413" cy="2545485"/>
          </a:xfrm>
          <a:prstGeom prst="rect">
            <a:avLst/>
          </a:prstGeom>
        </p:spPr>
      </p:pic>
    </p:spTree>
    <p:extLst>
      <p:ext uri="{BB962C8B-B14F-4D97-AF65-F5344CB8AC3E}">
        <p14:creationId xmlns:p14="http://schemas.microsoft.com/office/powerpoint/2010/main" val="374811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A86FAB4-4953-8443-925B-B066A7F31E47}"/>
              </a:ext>
            </a:extLst>
          </p:cNvPr>
          <p:cNvPicPr>
            <a:picLocks noChangeAspect="1"/>
          </p:cNvPicPr>
          <p:nvPr/>
        </p:nvPicPr>
        <p:blipFill>
          <a:blip r:embed="rId2"/>
          <a:stretch>
            <a:fillRect/>
          </a:stretch>
        </p:blipFill>
        <p:spPr>
          <a:xfrm rot="5400000">
            <a:off x="2660762" y="-2673238"/>
            <a:ext cx="6870476" cy="12192002"/>
          </a:xfrm>
          <a:prstGeom prst="rect">
            <a:avLst/>
          </a:prstGeom>
        </p:spPr>
      </p:pic>
      <p:pic>
        <p:nvPicPr>
          <p:cNvPr id="5" name="صورة 4"/>
          <p:cNvPicPr>
            <a:picLocks noChangeAspect="1"/>
          </p:cNvPicPr>
          <p:nvPr/>
        </p:nvPicPr>
        <p:blipFill>
          <a:blip r:embed="rId3"/>
          <a:stretch>
            <a:fillRect/>
          </a:stretch>
        </p:blipFill>
        <p:spPr>
          <a:xfrm>
            <a:off x="5634406" y="401710"/>
            <a:ext cx="4994009" cy="6054579"/>
          </a:xfrm>
          <a:prstGeom prst="rect">
            <a:avLst/>
          </a:prstGeom>
        </p:spPr>
      </p:pic>
      <p:pic>
        <p:nvPicPr>
          <p:cNvPr id="6" name="صورة 5"/>
          <p:cNvPicPr>
            <a:picLocks noChangeAspect="1"/>
          </p:cNvPicPr>
          <p:nvPr/>
        </p:nvPicPr>
        <p:blipFill>
          <a:blip r:embed="rId4"/>
          <a:stretch>
            <a:fillRect/>
          </a:stretch>
        </p:blipFill>
        <p:spPr>
          <a:xfrm>
            <a:off x="1079787" y="401710"/>
            <a:ext cx="4554620" cy="6054579"/>
          </a:xfrm>
          <a:prstGeom prst="rect">
            <a:avLst/>
          </a:prstGeom>
        </p:spPr>
      </p:pic>
    </p:spTree>
    <p:extLst>
      <p:ext uri="{BB962C8B-B14F-4D97-AF65-F5344CB8AC3E}">
        <p14:creationId xmlns:p14="http://schemas.microsoft.com/office/powerpoint/2010/main" val="4164773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F836925-874B-34B1-9FCD-13C48C2A0579}"/>
              </a:ext>
            </a:extLst>
          </p:cNvPr>
          <p:cNvPicPr>
            <a:picLocks noChangeAspect="1"/>
          </p:cNvPicPr>
          <p:nvPr/>
        </p:nvPicPr>
        <p:blipFill>
          <a:blip r:embed="rId2"/>
          <a:stretch>
            <a:fillRect/>
          </a:stretch>
        </p:blipFill>
        <p:spPr>
          <a:xfrm>
            <a:off x="0" y="0"/>
            <a:ext cx="12192000" cy="6857999"/>
          </a:xfrm>
          <a:prstGeom prst="rect">
            <a:avLst/>
          </a:prstGeom>
        </p:spPr>
      </p:pic>
      <p:pic>
        <p:nvPicPr>
          <p:cNvPr id="8" name="Picture 4"/>
          <p:cNvPicPr>
            <a:picLocks noChangeAspect="1" noChangeArrowheads="1"/>
          </p:cNvPicPr>
          <p:nvPr/>
        </p:nvPicPr>
        <p:blipFill>
          <a:blip r:embed="rId3"/>
          <a:srcRect/>
          <a:stretch>
            <a:fillRect/>
          </a:stretch>
        </p:blipFill>
        <p:spPr bwMode="auto">
          <a:xfrm>
            <a:off x="2473146" y="4577710"/>
            <a:ext cx="1037871" cy="1159146"/>
          </a:xfrm>
          <a:prstGeom prst="rect">
            <a:avLst/>
          </a:prstGeom>
          <a:ln>
            <a:noFill/>
          </a:ln>
          <a:effectLst>
            <a:outerShdw blurRad="292100" dist="139700" dir="2700000" algn="tl" rotWithShape="0">
              <a:srgbClr val="333333">
                <a:alpha val="65000"/>
              </a:srgbClr>
            </a:outerShdw>
          </a:effectLst>
        </p:spPr>
      </p:pic>
      <p:pic>
        <p:nvPicPr>
          <p:cNvPr id="9" name="صورة 8"/>
          <p:cNvPicPr>
            <a:picLocks noChangeAspect="1"/>
          </p:cNvPicPr>
          <p:nvPr/>
        </p:nvPicPr>
        <p:blipFill rotWithShape="1">
          <a:blip r:embed="rId4"/>
          <a:srcRect t="11563" b="8947"/>
          <a:stretch/>
        </p:blipFill>
        <p:spPr>
          <a:xfrm>
            <a:off x="9865660" y="5341404"/>
            <a:ext cx="1336423" cy="1062317"/>
          </a:xfrm>
          <a:prstGeom prst="rect">
            <a:avLst/>
          </a:prstGeom>
        </p:spPr>
      </p:pic>
      <p:pic>
        <p:nvPicPr>
          <p:cNvPr id="10" name="صورة 9"/>
          <p:cNvPicPr>
            <a:picLocks noChangeAspect="1"/>
          </p:cNvPicPr>
          <p:nvPr/>
        </p:nvPicPr>
        <p:blipFill>
          <a:blip r:embed="rId5"/>
          <a:stretch>
            <a:fillRect/>
          </a:stretch>
        </p:blipFill>
        <p:spPr>
          <a:xfrm>
            <a:off x="8431779" y="4307451"/>
            <a:ext cx="1546251" cy="1153741"/>
          </a:xfrm>
          <a:prstGeom prst="rect">
            <a:avLst/>
          </a:prstGeom>
        </p:spPr>
      </p:pic>
      <p:sp>
        <p:nvSpPr>
          <p:cNvPr id="12" name="مربع نص 11">
            <a:extLst>
              <a:ext uri="{FF2B5EF4-FFF2-40B4-BE49-F238E27FC236}">
                <a16:creationId xmlns:a16="http://schemas.microsoft.com/office/drawing/2014/main" id="{861C16D6-DDD0-8007-9BF6-337E8DCDBB66}"/>
              </a:ext>
            </a:extLst>
          </p:cNvPr>
          <p:cNvSpPr txBox="1"/>
          <p:nvPr/>
        </p:nvSpPr>
        <p:spPr>
          <a:xfrm>
            <a:off x="1035586" y="1391403"/>
            <a:ext cx="9234311" cy="2862322"/>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sng" strike="noStrike" kern="0" cap="none" spc="0" normalizeH="0" baseline="0" noProof="0" dirty="0">
                <a:ln>
                  <a:noFill/>
                </a:ln>
                <a:solidFill>
                  <a:srgbClr val="F79646">
                    <a:lumMod val="50000"/>
                  </a:srgbClr>
                </a:solidFill>
                <a:effectLst/>
                <a:uLnTx/>
                <a:uFillTx/>
                <a:latin typeface="Calibri"/>
                <a:cs typeface="PT Bold Heading" panose="02010400000000000000" pitchFamily="2" charset="-78"/>
              </a:rPr>
              <a:t>المرشح</a:t>
            </a:r>
            <a:r>
              <a:rPr kumimoji="0" lang="ar-SA" sz="3600" b="1" i="0" u="sng" strike="noStrike" kern="0" cap="none" spc="0" normalizeH="0" baseline="0" noProof="0" dirty="0">
                <a:ln>
                  <a:noFill/>
                </a:ln>
                <a:solidFill>
                  <a:srgbClr val="FF33CC"/>
                </a:solidFill>
                <a:effectLst/>
                <a:uLnTx/>
                <a:uFillTx/>
                <a:latin typeface="Calibri"/>
                <a:cs typeface="PT Bold Heading" panose="02010400000000000000" pitchFamily="2" charset="-78"/>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cs typeface="PT Bold Heading" panose="02010400000000000000" pitchFamily="2" charset="-78"/>
              </a:rPr>
              <a:t>أداة تستخدم لفصل الأشياء بحسب أحجامها.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0" i="0" u="none" strike="noStrike" kern="0" cap="none" spc="0" normalizeH="0" baseline="0" noProof="0" dirty="0">
                <a:ln w="0"/>
                <a:solidFill>
                  <a:srgbClr val="002060"/>
                </a:solidFill>
                <a:effectLst/>
                <a:uLnTx/>
                <a:uFillTx/>
                <a:latin typeface="Calibri"/>
                <a:cs typeface="PT Bold Heading" panose="02010400000000000000" pitchFamily="2" charset="-78"/>
              </a:rPr>
              <a:t>والمرشح يكون عادة شبكاً أو مصفاة أو منخلاً؛ حيث تمر منه المواد </a:t>
            </a:r>
            <a:r>
              <a:rPr kumimoji="0" lang="ar-SA" sz="3600" b="0" i="0" u="none" strike="noStrike" kern="0" cap="none" spc="0" normalizeH="0" baseline="0" noProof="0" dirty="0" err="1">
                <a:ln w="0"/>
                <a:solidFill>
                  <a:srgbClr val="002060"/>
                </a:solidFill>
                <a:effectLst/>
                <a:uLnTx/>
                <a:uFillTx/>
                <a:latin typeface="Calibri"/>
                <a:cs typeface="PT Bold Heading" panose="02010400000000000000" pitchFamily="2" charset="-78"/>
              </a:rPr>
              <a:t>التى</a:t>
            </a:r>
            <a:r>
              <a:rPr kumimoji="0" lang="ar-SA" sz="3600" b="0" i="0" u="none" strike="noStrike" kern="0" cap="none" spc="0" normalizeH="0" baseline="0" noProof="0" dirty="0">
                <a:ln w="0"/>
                <a:solidFill>
                  <a:srgbClr val="002060"/>
                </a:solidFill>
                <a:effectLst/>
                <a:uLnTx/>
                <a:uFillTx/>
                <a:latin typeface="Calibri"/>
                <a:cs typeface="PT Bold Heading" panose="02010400000000000000" pitchFamily="2" charset="-78"/>
              </a:rPr>
              <a:t> حجمها </a:t>
            </a:r>
            <a:r>
              <a:rPr kumimoji="0" lang="ar-EG" sz="3600" b="0" i="0" u="none" strike="noStrike" kern="0" cap="none" spc="0" normalizeH="0" baseline="0" noProof="0" dirty="0">
                <a:ln w="0"/>
                <a:solidFill>
                  <a:srgbClr val="002060"/>
                </a:solidFill>
                <a:effectLst/>
                <a:uLnTx/>
                <a:uFillTx/>
                <a:latin typeface="Calibri"/>
                <a:cs typeface="PT Bold Heading" panose="02010400000000000000" pitchFamily="2" charset="-78"/>
              </a:rPr>
              <a:t>أ</a:t>
            </a:r>
            <a:r>
              <a:rPr kumimoji="0" lang="ar-SA" sz="3600" b="0" i="0" u="none" strike="noStrike" kern="0" cap="none" spc="0" normalizeH="0" baseline="0" noProof="0" dirty="0">
                <a:ln w="0"/>
                <a:solidFill>
                  <a:srgbClr val="002060"/>
                </a:solidFill>
                <a:effectLst/>
                <a:uLnTx/>
                <a:uFillTx/>
                <a:latin typeface="Calibri"/>
                <a:cs typeface="PT Bold Heading" panose="02010400000000000000" pitchFamily="2" charset="-78"/>
              </a:rPr>
              <a:t>صغر من ثقوبه, أما المواد التي حجمها أكبر من الثقوب فتحتجز في المرشح ولا تمر.</a:t>
            </a:r>
          </a:p>
        </p:txBody>
      </p:sp>
      <p:sp>
        <p:nvSpPr>
          <p:cNvPr id="3" name="مخطط انسيابي: محطة طرفية 2">
            <a:extLst>
              <a:ext uri="{FF2B5EF4-FFF2-40B4-BE49-F238E27FC236}">
                <a16:creationId xmlns:a16="http://schemas.microsoft.com/office/drawing/2014/main" id="{26B23A9E-C476-639D-06BC-AD23465A3D47}"/>
              </a:ext>
            </a:extLst>
          </p:cNvPr>
          <p:cNvSpPr/>
          <p:nvPr/>
        </p:nvSpPr>
        <p:spPr>
          <a:xfrm>
            <a:off x="4500934" y="4253725"/>
            <a:ext cx="3316077" cy="1807117"/>
          </a:xfrm>
          <a:prstGeom prst="flowChartTerminator">
            <a:avLst/>
          </a:prstGeom>
          <a:solidFill>
            <a:srgbClr val="CCECFF"/>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kumimoji="0" lang="ar-EG" sz="3200" b="1" i="0" u="none" strike="noStrike" kern="0" cap="none" spc="0" normalizeH="0" baseline="0" noProof="0">
                <a:ln>
                  <a:noFill/>
                </a:ln>
                <a:solidFill>
                  <a:prstClr val="black"/>
                </a:solidFill>
                <a:effectLst/>
                <a:uLnTx/>
                <a:uFillTx/>
                <a:latin typeface="Arial" charset="0"/>
                <a:ea typeface="+mn-ea"/>
                <a:cs typeface="Times New Roman" pitchFamily="18" charset="0"/>
              </a:rPr>
              <a:t>تستعمل المصفاة في المنزل لفصل المواد الصلبة عن السائلة</a:t>
            </a:r>
            <a:endParaRPr lang="ar-SA"/>
          </a:p>
        </p:txBody>
      </p:sp>
      <p:sp>
        <p:nvSpPr>
          <p:cNvPr id="4" name="مستطيل: زوايا مستديرة 3">
            <a:extLst>
              <a:ext uri="{FF2B5EF4-FFF2-40B4-BE49-F238E27FC236}">
                <a16:creationId xmlns:a16="http://schemas.microsoft.com/office/drawing/2014/main" id="{6ED876D0-0713-F408-A38A-4DBA4189DCA1}"/>
              </a:ext>
            </a:extLst>
          </p:cNvPr>
          <p:cNvSpPr/>
          <p:nvPr/>
        </p:nvSpPr>
        <p:spPr>
          <a:xfrm>
            <a:off x="8431779" y="826265"/>
            <a:ext cx="2452886" cy="892366"/>
          </a:xfrm>
          <a:custGeom>
            <a:avLst/>
            <a:gdLst>
              <a:gd name="connsiteX0" fmla="*/ 0 w 2452886"/>
              <a:gd name="connsiteY0" fmla="*/ 148731 h 892366"/>
              <a:gd name="connsiteX1" fmla="*/ 148731 w 2452886"/>
              <a:gd name="connsiteY1" fmla="*/ 0 h 892366"/>
              <a:gd name="connsiteX2" fmla="*/ 730695 w 2452886"/>
              <a:gd name="connsiteY2" fmla="*/ 0 h 892366"/>
              <a:gd name="connsiteX3" fmla="*/ 1204889 w 2452886"/>
              <a:gd name="connsiteY3" fmla="*/ 0 h 892366"/>
              <a:gd name="connsiteX4" fmla="*/ 1765299 w 2452886"/>
              <a:gd name="connsiteY4" fmla="*/ 0 h 892366"/>
              <a:gd name="connsiteX5" fmla="*/ 2304155 w 2452886"/>
              <a:gd name="connsiteY5" fmla="*/ 0 h 892366"/>
              <a:gd name="connsiteX6" fmla="*/ 2452886 w 2452886"/>
              <a:gd name="connsiteY6" fmla="*/ 148731 h 892366"/>
              <a:gd name="connsiteX7" fmla="*/ 2452886 w 2452886"/>
              <a:gd name="connsiteY7" fmla="*/ 743635 h 892366"/>
              <a:gd name="connsiteX8" fmla="*/ 2304155 w 2452886"/>
              <a:gd name="connsiteY8" fmla="*/ 892366 h 892366"/>
              <a:gd name="connsiteX9" fmla="*/ 1786853 w 2452886"/>
              <a:gd name="connsiteY9" fmla="*/ 892366 h 892366"/>
              <a:gd name="connsiteX10" fmla="*/ 1291106 w 2452886"/>
              <a:gd name="connsiteY10" fmla="*/ 892366 h 892366"/>
              <a:gd name="connsiteX11" fmla="*/ 730695 w 2452886"/>
              <a:gd name="connsiteY11" fmla="*/ 892366 h 892366"/>
              <a:gd name="connsiteX12" fmla="*/ 148731 w 2452886"/>
              <a:gd name="connsiteY12" fmla="*/ 892366 h 892366"/>
              <a:gd name="connsiteX13" fmla="*/ 0 w 2452886"/>
              <a:gd name="connsiteY13" fmla="*/ 743635 h 892366"/>
              <a:gd name="connsiteX14" fmla="*/ 0 w 2452886"/>
              <a:gd name="connsiteY14" fmla="*/ 148731 h 89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2886" h="892366" fill="none" extrusionOk="0">
                <a:moveTo>
                  <a:pt x="0" y="148731"/>
                </a:moveTo>
                <a:cubicBezTo>
                  <a:pt x="1724" y="65754"/>
                  <a:pt x="65020" y="-998"/>
                  <a:pt x="148731" y="0"/>
                </a:cubicBezTo>
                <a:cubicBezTo>
                  <a:pt x="353095" y="-13030"/>
                  <a:pt x="487972" y="-20690"/>
                  <a:pt x="730695" y="0"/>
                </a:cubicBezTo>
                <a:cubicBezTo>
                  <a:pt x="973418" y="20690"/>
                  <a:pt x="991142" y="3169"/>
                  <a:pt x="1204889" y="0"/>
                </a:cubicBezTo>
                <a:cubicBezTo>
                  <a:pt x="1418636" y="-3169"/>
                  <a:pt x="1644088" y="24524"/>
                  <a:pt x="1765299" y="0"/>
                </a:cubicBezTo>
                <a:cubicBezTo>
                  <a:pt x="1886510" y="-24524"/>
                  <a:pt x="2159482" y="2433"/>
                  <a:pt x="2304155" y="0"/>
                </a:cubicBezTo>
                <a:cubicBezTo>
                  <a:pt x="2379891" y="-18348"/>
                  <a:pt x="2460401" y="64246"/>
                  <a:pt x="2452886" y="148731"/>
                </a:cubicBezTo>
                <a:cubicBezTo>
                  <a:pt x="2453428" y="423358"/>
                  <a:pt x="2432050" y="570654"/>
                  <a:pt x="2452886" y="743635"/>
                </a:cubicBezTo>
                <a:cubicBezTo>
                  <a:pt x="2456058" y="824139"/>
                  <a:pt x="2379887" y="911171"/>
                  <a:pt x="2304155" y="892366"/>
                </a:cubicBezTo>
                <a:cubicBezTo>
                  <a:pt x="2050130" y="897645"/>
                  <a:pt x="1967214" y="874926"/>
                  <a:pt x="1786853" y="892366"/>
                </a:cubicBezTo>
                <a:cubicBezTo>
                  <a:pt x="1606492" y="909806"/>
                  <a:pt x="1494200" y="896575"/>
                  <a:pt x="1291106" y="892366"/>
                </a:cubicBezTo>
                <a:cubicBezTo>
                  <a:pt x="1088012" y="888157"/>
                  <a:pt x="925847" y="883219"/>
                  <a:pt x="730695" y="892366"/>
                </a:cubicBezTo>
                <a:cubicBezTo>
                  <a:pt x="535543" y="901513"/>
                  <a:pt x="312420" y="864920"/>
                  <a:pt x="148731" y="892366"/>
                </a:cubicBezTo>
                <a:cubicBezTo>
                  <a:pt x="64556" y="890127"/>
                  <a:pt x="-14153" y="834320"/>
                  <a:pt x="0" y="743635"/>
                </a:cubicBezTo>
                <a:cubicBezTo>
                  <a:pt x="-24864" y="450582"/>
                  <a:pt x="27479" y="315929"/>
                  <a:pt x="0" y="148731"/>
                </a:cubicBezTo>
                <a:close/>
              </a:path>
              <a:path w="2452886" h="892366" stroke="0" extrusionOk="0">
                <a:moveTo>
                  <a:pt x="0" y="148731"/>
                </a:moveTo>
                <a:cubicBezTo>
                  <a:pt x="804" y="68992"/>
                  <a:pt x="72133" y="-6672"/>
                  <a:pt x="148731" y="0"/>
                </a:cubicBezTo>
                <a:cubicBezTo>
                  <a:pt x="290689" y="13009"/>
                  <a:pt x="514224" y="25717"/>
                  <a:pt x="730695" y="0"/>
                </a:cubicBezTo>
                <a:cubicBezTo>
                  <a:pt x="947166" y="-25717"/>
                  <a:pt x="1099431" y="-2595"/>
                  <a:pt x="1247997" y="0"/>
                </a:cubicBezTo>
                <a:cubicBezTo>
                  <a:pt x="1396563" y="2595"/>
                  <a:pt x="1576521" y="7821"/>
                  <a:pt x="1743745" y="0"/>
                </a:cubicBezTo>
                <a:cubicBezTo>
                  <a:pt x="1910969" y="-7821"/>
                  <a:pt x="2094438" y="25611"/>
                  <a:pt x="2304155" y="0"/>
                </a:cubicBezTo>
                <a:cubicBezTo>
                  <a:pt x="2401623" y="5823"/>
                  <a:pt x="2453119" y="68715"/>
                  <a:pt x="2452886" y="148731"/>
                </a:cubicBezTo>
                <a:cubicBezTo>
                  <a:pt x="2471610" y="373178"/>
                  <a:pt x="2463722" y="517040"/>
                  <a:pt x="2452886" y="743635"/>
                </a:cubicBezTo>
                <a:cubicBezTo>
                  <a:pt x="2454231" y="809809"/>
                  <a:pt x="2388763" y="890762"/>
                  <a:pt x="2304155" y="892366"/>
                </a:cubicBezTo>
                <a:cubicBezTo>
                  <a:pt x="2114263" y="902929"/>
                  <a:pt x="1958991" y="897895"/>
                  <a:pt x="1786853" y="892366"/>
                </a:cubicBezTo>
                <a:cubicBezTo>
                  <a:pt x="1614715" y="886837"/>
                  <a:pt x="1516228" y="914550"/>
                  <a:pt x="1269551" y="892366"/>
                </a:cubicBezTo>
                <a:cubicBezTo>
                  <a:pt x="1022874" y="870182"/>
                  <a:pt x="953105" y="911425"/>
                  <a:pt x="795358" y="892366"/>
                </a:cubicBezTo>
                <a:cubicBezTo>
                  <a:pt x="637611" y="873307"/>
                  <a:pt x="466642" y="919453"/>
                  <a:pt x="148731" y="892366"/>
                </a:cubicBezTo>
                <a:cubicBezTo>
                  <a:pt x="74679" y="883385"/>
                  <a:pt x="2369" y="835900"/>
                  <a:pt x="0" y="743635"/>
                </a:cubicBezTo>
                <a:cubicBezTo>
                  <a:pt x="-795" y="514754"/>
                  <a:pt x="-7516" y="378204"/>
                  <a:pt x="0" y="148731"/>
                </a:cubicBezTo>
                <a:close/>
              </a:path>
            </a:pathLst>
          </a:custGeom>
          <a:solidFill>
            <a:srgbClr val="FFC000"/>
          </a:solidFill>
          <a:ln>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cs typeface="PT Bold Heading" panose="02010400000000000000" pitchFamily="2" charset="-78"/>
              </a:rPr>
              <a:t>الترشيح</a:t>
            </a:r>
          </a:p>
        </p:txBody>
      </p:sp>
    </p:spTree>
    <p:extLst>
      <p:ext uri="{BB962C8B-B14F-4D97-AF65-F5344CB8AC3E}">
        <p14:creationId xmlns:p14="http://schemas.microsoft.com/office/powerpoint/2010/main" val="1813052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F836925-874B-34B1-9FCD-13C48C2A0579}"/>
              </a:ext>
            </a:extLst>
          </p:cNvPr>
          <p:cNvPicPr>
            <a:picLocks noChangeAspect="1"/>
          </p:cNvPicPr>
          <p:nvPr/>
        </p:nvPicPr>
        <p:blipFill>
          <a:blip r:embed="rId2"/>
          <a:stretch>
            <a:fillRect/>
          </a:stretch>
        </p:blipFill>
        <p:spPr>
          <a:xfrm>
            <a:off x="0" y="0"/>
            <a:ext cx="12192000" cy="6857999"/>
          </a:xfrm>
          <a:prstGeom prst="rect">
            <a:avLst/>
          </a:prstGeom>
        </p:spPr>
      </p:pic>
      <p:pic>
        <p:nvPicPr>
          <p:cNvPr id="9" name="صورة 8"/>
          <p:cNvPicPr>
            <a:picLocks noChangeAspect="1"/>
          </p:cNvPicPr>
          <p:nvPr/>
        </p:nvPicPr>
        <p:blipFill rotWithShape="1">
          <a:blip r:embed="rId3"/>
          <a:srcRect t="11563" b="8947"/>
          <a:stretch/>
        </p:blipFill>
        <p:spPr>
          <a:xfrm>
            <a:off x="7559071" y="4261512"/>
            <a:ext cx="2186793" cy="1738273"/>
          </a:xfrm>
          <a:prstGeom prst="rect">
            <a:avLst/>
          </a:prstGeom>
        </p:spPr>
      </p:pic>
      <p:pic>
        <p:nvPicPr>
          <p:cNvPr id="10" name="صورة 9"/>
          <p:cNvPicPr>
            <a:picLocks noChangeAspect="1"/>
          </p:cNvPicPr>
          <p:nvPr/>
        </p:nvPicPr>
        <p:blipFill>
          <a:blip r:embed="rId4"/>
          <a:stretch>
            <a:fillRect/>
          </a:stretch>
        </p:blipFill>
        <p:spPr>
          <a:xfrm>
            <a:off x="2792490" y="4113005"/>
            <a:ext cx="2373351" cy="1770885"/>
          </a:xfrm>
          <a:prstGeom prst="rect">
            <a:avLst/>
          </a:prstGeom>
        </p:spPr>
      </p:pic>
      <p:sp>
        <p:nvSpPr>
          <p:cNvPr id="11" name="مربع نص 10">
            <a:extLst>
              <a:ext uri="{FF2B5EF4-FFF2-40B4-BE49-F238E27FC236}">
                <a16:creationId xmlns:a16="http://schemas.microsoft.com/office/drawing/2014/main" id="{D3E63D6A-5BE8-36CD-D4E5-9D11610E2AAB}"/>
              </a:ext>
            </a:extLst>
          </p:cNvPr>
          <p:cNvSpPr txBox="1"/>
          <p:nvPr/>
        </p:nvSpPr>
        <p:spPr>
          <a:xfrm>
            <a:off x="1718633" y="1481204"/>
            <a:ext cx="8503526" cy="280076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عند إعداد طبق المكرونة تستخدم المصفاة لفصل الماء عن المك</a:t>
            </a:r>
            <a:r>
              <a:rPr kumimoji="0" lang="ar-EG"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ر</a:t>
            </a:r>
            <a:r>
              <a:rPr kumimoji="0" lang="ar-SA"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ونة.</a:t>
            </a:r>
            <a:r>
              <a:rPr kumimoji="0" lang="ar-EG"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 </a:t>
            </a:r>
            <a:r>
              <a:rPr kumimoji="0" lang="ar-SA"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و</a:t>
            </a:r>
            <a:r>
              <a:rPr kumimoji="0" lang="ar-EG" sz="4400" i="0" u="none" strike="noStrike" kern="0" cap="none" spc="0" normalizeH="0" baseline="0" noProof="0" dirty="0" err="1">
                <a:ln>
                  <a:noFill/>
                </a:ln>
                <a:solidFill>
                  <a:srgbClr val="002060"/>
                </a:solidFill>
                <a:effectLst/>
                <a:uLnTx/>
                <a:uFillTx/>
                <a:latin typeface="Calibri"/>
                <a:cs typeface="PT Bold Heading" panose="02010400000000000000" pitchFamily="2" charset="-78"/>
              </a:rPr>
              <a:t>يست</a:t>
            </a:r>
            <a:r>
              <a:rPr kumimoji="0" lang="ar-SA"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خدم</a:t>
            </a:r>
            <a:r>
              <a:rPr kumimoji="0" lang="ar-EG"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 الناس المرشحات</a:t>
            </a:r>
            <a:r>
              <a:rPr kumimoji="0" lang="ar-SA"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 غالباً</a:t>
            </a:r>
            <a:r>
              <a:rPr kumimoji="0" lang="ar-EG"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 لفصل المواد الصلبة عن الس</a:t>
            </a:r>
            <a:r>
              <a:rPr kumimoji="0" lang="ar-SA"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و</a:t>
            </a:r>
            <a:r>
              <a:rPr kumimoji="0" lang="ar-EG" sz="4400" i="0" u="none" strike="noStrike" kern="0" cap="none" spc="0" normalizeH="0" baseline="0" noProof="0" dirty="0" err="1">
                <a:ln>
                  <a:noFill/>
                </a:ln>
                <a:solidFill>
                  <a:srgbClr val="002060"/>
                </a:solidFill>
                <a:effectLst/>
                <a:uLnTx/>
                <a:uFillTx/>
                <a:latin typeface="Calibri"/>
                <a:cs typeface="PT Bold Heading" panose="02010400000000000000" pitchFamily="2" charset="-78"/>
              </a:rPr>
              <a:t>ائل</a:t>
            </a:r>
            <a:r>
              <a:rPr kumimoji="0" lang="ar-SA"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a:t>
            </a:r>
            <a:r>
              <a:rPr kumimoji="0" lang="ar-EG" sz="4400" i="0" u="none" strike="noStrike" kern="0" cap="none" spc="0" normalizeH="0" baseline="0" noProof="0" dirty="0">
                <a:ln>
                  <a:noFill/>
                </a:ln>
                <a:solidFill>
                  <a:srgbClr val="002060"/>
                </a:solidFill>
                <a:effectLst/>
                <a:uLnTx/>
                <a:uFillTx/>
                <a:latin typeface="Calibri"/>
                <a:cs typeface="PT Bold Heading" panose="02010400000000000000" pitchFamily="2" charset="-78"/>
              </a:rPr>
              <a:t> وتسمى هذه الطريقة </a:t>
            </a:r>
            <a:r>
              <a:rPr kumimoji="0" lang="ar-EG" sz="4400" i="0" u="none" strike="noStrike" kern="0" cap="none" spc="0" normalizeH="0" baseline="0" noProof="0" dirty="0">
                <a:ln>
                  <a:noFill/>
                </a:ln>
                <a:solidFill>
                  <a:srgbClr val="F79646">
                    <a:lumMod val="50000"/>
                  </a:srgbClr>
                </a:solidFill>
                <a:effectLst/>
                <a:uLnTx/>
                <a:uFillTx/>
                <a:latin typeface="Calibri"/>
                <a:cs typeface="PT Bold Heading" panose="02010400000000000000" pitchFamily="2" charset="-78"/>
              </a:rPr>
              <a:t>الترشيح.</a:t>
            </a:r>
          </a:p>
        </p:txBody>
      </p:sp>
    </p:spTree>
    <p:extLst>
      <p:ext uri="{BB962C8B-B14F-4D97-AF65-F5344CB8AC3E}">
        <p14:creationId xmlns:p14="http://schemas.microsoft.com/office/powerpoint/2010/main" val="252654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B435D5EB-D574-2D2B-F9C7-27A4498089F2}"/>
              </a:ext>
            </a:extLst>
          </p:cNvPr>
          <p:cNvPicPr>
            <a:picLocks noChangeAspect="1"/>
          </p:cNvPicPr>
          <p:nvPr/>
        </p:nvPicPr>
        <p:blipFill>
          <a:blip r:embed="rId2"/>
          <a:stretch>
            <a:fillRect/>
          </a:stretch>
        </p:blipFill>
        <p:spPr>
          <a:xfrm>
            <a:off x="0" y="1"/>
            <a:ext cx="12192000" cy="6857999"/>
          </a:xfrm>
          <a:prstGeom prst="rect">
            <a:avLst/>
          </a:prstGeom>
        </p:spPr>
      </p:pic>
      <p:pic>
        <p:nvPicPr>
          <p:cNvPr id="2" name="صورة 1"/>
          <p:cNvPicPr>
            <a:picLocks noChangeAspect="1"/>
          </p:cNvPicPr>
          <p:nvPr/>
        </p:nvPicPr>
        <p:blipFill>
          <a:blip r:embed="rId3"/>
          <a:stretch>
            <a:fillRect/>
          </a:stretch>
        </p:blipFill>
        <p:spPr>
          <a:xfrm>
            <a:off x="987720" y="4414823"/>
            <a:ext cx="2949949" cy="1769969"/>
          </a:xfrm>
          <a:prstGeom prst="rect">
            <a:avLst/>
          </a:prstGeom>
          <a:ln>
            <a:noFill/>
          </a:ln>
          <a:effectLst>
            <a:outerShdw blurRad="292100" dist="139700" dir="2700000" algn="tl" rotWithShape="0">
              <a:srgbClr val="333333">
                <a:alpha val="65000"/>
              </a:srgbClr>
            </a:outerShdw>
          </a:effectLst>
        </p:spPr>
      </p:pic>
      <p:pic>
        <p:nvPicPr>
          <p:cNvPr id="6" name="صورة 5"/>
          <p:cNvPicPr>
            <a:picLocks noChangeAspect="1"/>
          </p:cNvPicPr>
          <p:nvPr/>
        </p:nvPicPr>
        <p:blipFill>
          <a:blip r:embed="rId4"/>
          <a:stretch>
            <a:fillRect/>
          </a:stretch>
        </p:blipFill>
        <p:spPr>
          <a:xfrm>
            <a:off x="1446179" y="897049"/>
            <a:ext cx="2071827" cy="3378671"/>
          </a:xfrm>
          <a:prstGeom prst="rect">
            <a:avLst/>
          </a:prstGeom>
          <a:ln>
            <a:noFill/>
          </a:ln>
          <a:effectLst>
            <a:outerShdw blurRad="292100" dist="139700" dir="2700000" algn="tl" rotWithShape="0">
              <a:srgbClr val="333333">
                <a:alpha val="65000"/>
              </a:srgbClr>
            </a:outerShdw>
          </a:effectLst>
        </p:spPr>
      </p:pic>
      <p:sp>
        <p:nvSpPr>
          <p:cNvPr id="9" name="مربع نص 8">
            <a:extLst>
              <a:ext uri="{FF2B5EF4-FFF2-40B4-BE49-F238E27FC236}">
                <a16:creationId xmlns:a16="http://schemas.microsoft.com/office/drawing/2014/main" id="{F33B5A7C-610B-5895-A75C-AFA155C87805}"/>
              </a:ext>
            </a:extLst>
          </p:cNvPr>
          <p:cNvSpPr txBox="1"/>
          <p:nvPr/>
        </p:nvSpPr>
        <p:spPr>
          <a:xfrm>
            <a:off x="3937669" y="2137674"/>
            <a:ext cx="7475806" cy="3547030"/>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نستطيع استخدام المغناطيس لفصل مكونات بعض أنواع المخاليط عن بعض.</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 يستخدم المغناطيس عادة لفصل بعض الم</a:t>
            </a:r>
            <a:r>
              <a:rPr kumimoji="0" lang="ar-EG"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واد</a:t>
            </a:r>
            <a:r>
              <a:rPr kumimoji="0" lang="ar-SA"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 الت</a:t>
            </a:r>
            <a:r>
              <a:rPr kumimoji="0" lang="ar-EG"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ي</a:t>
            </a:r>
            <a:r>
              <a:rPr kumimoji="0" lang="ar-SA"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 يجذبها - </a:t>
            </a:r>
            <a:r>
              <a:rPr kumimoji="0" lang="ar-EG"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ومنها الحديد</a:t>
            </a:r>
            <a:r>
              <a:rPr kumimoji="0" lang="ar-SA"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 -</a:t>
            </a:r>
            <a:r>
              <a:rPr kumimoji="0" lang="ar-EG"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 عن </a:t>
            </a:r>
            <a:r>
              <a:rPr kumimoji="0" lang="ar-SA"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بقية الخرد</a:t>
            </a:r>
            <a:r>
              <a:rPr kumimoji="0" lang="ar-EG"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ة</a:t>
            </a:r>
            <a:r>
              <a:rPr kumimoji="0" lang="ar-SA"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 وهذه الخاصية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i="0" u="none" strike="noStrike" kern="0" cap="none" spc="0" normalizeH="0" baseline="0" noProof="0" dirty="0">
                <a:ln>
                  <a:noFill/>
                </a:ln>
                <a:solidFill>
                  <a:srgbClr val="0000FF"/>
                </a:solidFill>
                <a:effectLst/>
                <a:uLnTx/>
                <a:uFillTx/>
                <a:latin typeface="Arial" charset="0"/>
                <a:cs typeface="PT Bold Heading" panose="02010400000000000000" pitchFamily="2" charset="-78"/>
              </a:rPr>
              <a:t>تعرف بالجاذبية المغناطيسية.</a:t>
            </a:r>
            <a:endParaRPr kumimoji="0" lang="ar-SA" sz="4400" i="0" u="none" strike="noStrike" kern="0" cap="none" spc="0" normalizeH="0" baseline="0" noProof="0" dirty="0">
              <a:ln>
                <a:noFill/>
              </a:ln>
              <a:solidFill>
                <a:srgbClr val="0000FF"/>
              </a:solidFill>
              <a:effectLst/>
              <a:uLnTx/>
              <a:uFillTx/>
              <a:latin typeface="Arial" charset="0"/>
              <a:cs typeface="PT Bold Heading" panose="02010400000000000000" pitchFamily="2" charset="-78"/>
            </a:endParaRPr>
          </a:p>
        </p:txBody>
      </p:sp>
      <p:sp>
        <p:nvSpPr>
          <p:cNvPr id="3" name="موجة مزدوجة 2">
            <a:extLst>
              <a:ext uri="{FF2B5EF4-FFF2-40B4-BE49-F238E27FC236}">
                <a16:creationId xmlns:a16="http://schemas.microsoft.com/office/drawing/2014/main" id="{AF19B2A1-6DFD-F6A6-F1D7-5E2D1C99CD80}"/>
              </a:ext>
            </a:extLst>
          </p:cNvPr>
          <p:cNvSpPr/>
          <p:nvPr/>
        </p:nvSpPr>
        <p:spPr>
          <a:xfrm>
            <a:off x="8154829" y="897049"/>
            <a:ext cx="2831335" cy="1131931"/>
          </a:xfrm>
          <a:prstGeom prst="doubleWave">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tx1"/>
                </a:solidFill>
              </a:rPr>
              <a:t>المغناطيس</a:t>
            </a:r>
          </a:p>
        </p:txBody>
      </p:sp>
    </p:spTree>
    <p:extLst>
      <p:ext uri="{BB962C8B-B14F-4D97-AF65-F5344CB8AC3E}">
        <p14:creationId xmlns:p14="http://schemas.microsoft.com/office/powerpoint/2010/main" val="2318057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414C10F3-149C-897F-4687-D53F2E927FF8}"/>
              </a:ext>
            </a:extLst>
          </p:cNvPr>
          <p:cNvPicPr>
            <a:picLocks noChangeAspect="1"/>
          </p:cNvPicPr>
          <p:nvPr/>
        </p:nvPicPr>
        <p:blipFill>
          <a:blip r:embed="rId2"/>
          <a:stretch>
            <a:fillRect/>
          </a:stretch>
        </p:blipFill>
        <p:spPr>
          <a:xfrm>
            <a:off x="0" y="14598"/>
            <a:ext cx="12192000" cy="6857999"/>
          </a:xfrm>
          <a:prstGeom prst="rect">
            <a:avLst/>
          </a:prstGeom>
        </p:spPr>
      </p:pic>
      <p:sp>
        <p:nvSpPr>
          <p:cNvPr id="5" name="TextBox 8"/>
          <p:cNvSpPr txBox="1">
            <a:spLocks noChangeArrowheads="1"/>
          </p:cNvSpPr>
          <p:nvPr/>
        </p:nvSpPr>
        <p:spPr bwMode="auto">
          <a:xfrm>
            <a:off x="1619238" y="1184152"/>
            <a:ext cx="5630507" cy="2862322"/>
          </a:xfrm>
          <a:prstGeom prst="rect">
            <a:avLst/>
          </a:prstGeom>
          <a:solidFill>
            <a:srgbClr val="99FFCC"/>
          </a:solidFill>
          <a:ln w="9525">
            <a:noFill/>
            <a:miter lim="800000"/>
            <a:headEnd/>
            <a:tailEnd/>
          </a:ln>
          <a:effectLst/>
          <a:scene3d>
            <a:camera prst="orthographicFront">
              <a:rot lat="0" lon="0" rev="0"/>
            </a:camera>
            <a:lightRig rig="chilly" dir="t">
              <a:rot lat="0" lon="0" rev="18480000"/>
            </a:lightRig>
          </a:scene3d>
          <a:sp3d prstMaterial="clear">
            <a:bevelT h="63500"/>
          </a:sp3d>
        </p:spPr>
        <p:txBody>
          <a:bodyPr wrap="square">
            <a:spAutoFit/>
          </a:bodyPr>
          <a:lstStyle/>
          <a:p>
            <a:pPr algn="ctr" fontAlgn="base">
              <a:spcBef>
                <a:spcPct val="0"/>
              </a:spcBef>
              <a:spcAft>
                <a:spcPct val="0"/>
              </a:spcAft>
            </a:pPr>
            <a:r>
              <a:rPr lang="ar-EG" sz="3600" b="1" dirty="0">
                <a:solidFill>
                  <a:prstClr val="black"/>
                </a:solidFill>
                <a:latin typeface="Arial" pitchFamily="34" charset="0"/>
              </a:rPr>
              <a:t>الخصائص الفيزيائية كالحجم والمغناطيسية تستخدم في فصل أجزاء المخلوط فالدقائق الصغيرة مثل الرمل تمر عبر المصفاة، أما المشابك الورقية الفلزية فتنجذب للمغناطيس.</a:t>
            </a:r>
            <a:endParaRPr lang="en-US" sz="3600" dirty="0">
              <a:solidFill>
                <a:prstClr val="black"/>
              </a:solidFill>
              <a:latin typeface="Arial" pitchFamily="34" charset="0"/>
              <a:cs typeface="Arial" pitchFamily="34" charset="0"/>
            </a:endParaRPr>
          </a:p>
        </p:txBody>
      </p:sp>
      <p:sp>
        <p:nvSpPr>
          <p:cNvPr id="3" name="مستطيل 2"/>
          <p:cNvSpPr/>
          <p:nvPr/>
        </p:nvSpPr>
        <p:spPr>
          <a:xfrm>
            <a:off x="2481071" y="4277506"/>
            <a:ext cx="3906839" cy="1569660"/>
          </a:xfrm>
          <a:prstGeom prst="rect">
            <a:avLst/>
          </a:prstGeom>
          <a:solidFill>
            <a:srgbClr val="FF5050"/>
          </a:solidFill>
          <a:ln>
            <a:noFill/>
          </a:ln>
          <a:effectLst/>
          <a:scene3d>
            <a:camera prst="orthographicFront">
              <a:rot lat="0" lon="0" rev="0"/>
            </a:camera>
            <a:lightRig rig="glow" dir="t">
              <a:rot lat="0" lon="0" rev="14100000"/>
            </a:lightRig>
          </a:scene3d>
          <a:sp3d prstMaterial="softEdge">
            <a:bevelT w="127000" prst="artDeco"/>
          </a:sp3d>
        </p:spPr>
        <p:txBody>
          <a:bodyPr wrap="none" lIns="91440" tIns="45720" rIns="91440" bIns="45720">
            <a:spAutoFit/>
          </a:bodyPr>
          <a:lstStyle/>
          <a:p>
            <a:pPr algn="ctr"/>
            <a:r>
              <a:rPr lang="ar-SA" sz="3200" b="0" cap="none" spc="0" dirty="0">
                <a:ln w="0"/>
                <a:solidFill>
                  <a:schemeClr val="bg1"/>
                </a:solidFill>
              </a:rPr>
              <a:t>جميلتي الباحثة المبدعة قومي</a:t>
            </a:r>
          </a:p>
          <a:p>
            <a:pPr algn="ctr"/>
            <a:r>
              <a:rPr lang="ar-SA" sz="3200" b="0" cap="none" spc="0" dirty="0">
                <a:ln w="0"/>
                <a:solidFill>
                  <a:schemeClr val="bg1"/>
                </a:solidFill>
              </a:rPr>
              <a:t> بتنفيذ نشاط فصل المخاليط</a:t>
            </a:r>
          </a:p>
          <a:p>
            <a:pPr algn="ctr"/>
            <a:r>
              <a:rPr lang="ar-SA" sz="3200" b="0" cap="none" spc="0" dirty="0">
                <a:ln w="0"/>
                <a:solidFill>
                  <a:schemeClr val="bg1"/>
                </a:solidFill>
              </a:rPr>
              <a:t> ودوني ملاحظاتك</a:t>
            </a:r>
          </a:p>
        </p:txBody>
      </p:sp>
      <p:pic>
        <p:nvPicPr>
          <p:cNvPr id="9" name="صورة 8">
            <a:extLst>
              <a:ext uri="{FF2B5EF4-FFF2-40B4-BE49-F238E27FC236}">
                <a16:creationId xmlns:a16="http://schemas.microsoft.com/office/drawing/2014/main" id="{DB3E1262-870D-286B-BC74-FCDFF615DE16}"/>
              </a:ext>
            </a:extLst>
          </p:cNvPr>
          <p:cNvPicPr>
            <a:picLocks noChangeAspect="1"/>
          </p:cNvPicPr>
          <p:nvPr/>
        </p:nvPicPr>
        <p:blipFill rotWithShape="1">
          <a:blip r:embed="rId3"/>
          <a:srcRect l="27741" t="18153" r="50913" b="4854"/>
          <a:stretch/>
        </p:blipFill>
        <p:spPr>
          <a:xfrm>
            <a:off x="8325707" y="699134"/>
            <a:ext cx="2602425" cy="5280234"/>
          </a:xfrm>
          <a:prstGeom prst="rect">
            <a:avLst/>
          </a:prstGeom>
        </p:spPr>
      </p:pic>
    </p:spTree>
    <p:extLst>
      <p:ext uri="{BB962C8B-B14F-4D97-AF65-F5344CB8AC3E}">
        <p14:creationId xmlns:p14="http://schemas.microsoft.com/office/powerpoint/2010/main" val="297046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AABF0B50-797A-24CA-77B8-61D88556C950}"/>
              </a:ext>
            </a:extLst>
          </p:cNvPr>
          <p:cNvPicPr>
            <a:picLocks noChangeAspect="1"/>
          </p:cNvPicPr>
          <p:nvPr/>
        </p:nvPicPr>
        <p:blipFill>
          <a:blip r:embed="rId2"/>
          <a:stretch>
            <a:fillRect/>
          </a:stretch>
        </p:blipFill>
        <p:spPr>
          <a:xfrm>
            <a:off x="0" y="0"/>
            <a:ext cx="12192000" cy="6857999"/>
          </a:xfrm>
          <a:prstGeom prst="rect">
            <a:avLst/>
          </a:prstGeom>
        </p:spPr>
      </p:pic>
      <p:pic>
        <p:nvPicPr>
          <p:cNvPr id="12" name="صورة 11">
            <a:extLst>
              <a:ext uri="{FF2B5EF4-FFF2-40B4-BE49-F238E27FC236}">
                <a16:creationId xmlns:a16="http://schemas.microsoft.com/office/drawing/2014/main" id="{98C30F83-0D41-646B-AD5A-1A570241A83D}"/>
              </a:ext>
            </a:extLst>
          </p:cNvPr>
          <p:cNvPicPr>
            <a:picLocks noChangeAspect="1"/>
          </p:cNvPicPr>
          <p:nvPr/>
        </p:nvPicPr>
        <p:blipFill rotWithShape="1">
          <a:blip r:embed="rId3"/>
          <a:srcRect r="1886" b="58477"/>
          <a:stretch/>
        </p:blipFill>
        <p:spPr>
          <a:xfrm>
            <a:off x="2445928" y="101385"/>
            <a:ext cx="6863326" cy="1329024"/>
          </a:xfrm>
          <a:prstGeom prst="rect">
            <a:avLst/>
          </a:prstGeom>
        </p:spPr>
      </p:pic>
      <p:pic>
        <p:nvPicPr>
          <p:cNvPr id="13" name="Picture 2" descr="منهاجي - أولاً: مفهوم الذكاء الاصطناعي">
            <a:extLst>
              <a:ext uri="{FF2B5EF4-FFF2-40B4-BE49-F238E27FC236}">
                <a16:creationId xmlns:a16="http://schemas.microsoft.com/office/drawing/2014/main" id="{443353E9-7355-42B4-9747-A2C964B1FB09}"/>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86308" y="3819336"/>
            <a:ext cx="2250421" cy="2064762"/>
          </a:xfrm>
          <a:prstGeom prst="rect">
            <a:avLst/>
          </a:prstGeom>
          <a:noFill/>
          <a:extLst>
            <a:ext uri="{909E8E84-426E-40DD-AFC4-6F175D3DCCD1}">
              <a14:hiddenFill xmlns:a14="http://schemas.microsoft.com/office/drawing/2010/main">
                <a:solidFill>
                  <a:srgbClr val="FFFFFF"/>
                </a:solidFill>
              </a14:hiddenFill>
            </a:ext>
          </a:extLst>
        </p:spPr>
      </p:pic>
      <p:sp>
        <p:nvSpPr>
          <p:cNvPr id="15" name="مربع نص 14">
            <a:extLst>
              <a:ext uri="{FF2B5EF4-FFF2-40B4-BE49-F238E27FC236}">
                <a16:creationId xmlns:a16="http://schemas.microsoft.com/office/drawing/2014/main" id="{EFF7688B-CB13-3779-1E79-0A8E39368F4C}"/>
              </a:ext>
            </a:extLst>
          </p:cNvPr>
          <p:cNvSpPr txBox="1"/>
          <p:nvPr/>
        </p:nvSpPr>
        <p:spPr>
          <a:xfrm>
            <a:off x="2894682" y="1354982"/>
            <a:ext cx="7108634" cy="1569660"/>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3200" b="0" i="0" u="none" strike="noStrike" kern="1200" cap="none" spc="0" normalizeH="0" baseline="0" noProof="0" dirty="0">
                <a:ln>
                  <a:noFill/>
                </a:ln>
                <a:solidFill>
                  <a:srgbClr val="002060"/>
                </a:solidFill>
                <a:effectLst/>
                <a:uLnTx/>
                <a:uFillTx/>
                <a:latin typeface="Arial" pitchFamily="34" charset="0"/>
                <a:cs typeface="PT Bold Heading" panose="02010400000000000000" pitchFamily="2" charset="-78"/>
              </a:rPr>
              <a:t>أصنف. </a:t>
            </a:r>
            <a:r>
              <a:rPr kumimoji="0" lang="ar-SA" sz="3200" b="0" i="0" u="none" strike="noStrike" kern="1200" cap="none" spc="0" normalizeH="0" baseline="0" noProof="0" dirty="0">
                <a:ln w="0"/>
                <a:solidFill>
                  <a:srgbClr val="C00000"/>
                </a:solidFill>
                <a:effectLst/>
                <a:uLnTx/>
                <a:uFillTx/>
                <a:latin typeface="Arial" pitchFamily="34" charset="0"/>
                <a:cs typeface="PT Bold Heading" panose="02010400000000000000" pitchFamily="2" charset="-78"/>
              </a:rPr>
              <a:t>ما الطريقة الت</a:t>
            </a:r>
            <a:r>
              <a:rPr kumimoji="0" lang="ar-EG" sz="3200" b="0" i="0" u="none" strike="noStrike" kern="1200" cap="none" spc="0" normalizeH="0" baseline="0" noProof="0" dirty="0">
                <a:ln w="0"/>
                <a:solidFill>
                  <a:srgbClr val="C00000"/>
                </a:solidFill>
                <a:effectLst/>
                <a:uLnTx/>
                <a:uFillTx/>
                <a:latin typeface="Arial" pitchFamily="34" charset="0"/>
                <a:cs typeface="PT Bold Heading" panose="02010400000000000000" pitchFamily="2" charset="-78"/>
              </a:rPr>
              <a:t>ي</a:t>
            </a:r>
            <a:r>
              <a:rPr kumimoji="0" lang="ar-SA" sz="3200" b="0" i="0" u="none" strike="noStrike" kern="1200" cap="none" spc="0" normalizeH="0" baseline="0" noProof="0" dirty="0">
                <a:ln w="0"/>
                <a:solidFill>
                  <a:srgbClr val="C00000"/>
                </a:solidFill>
                <a:effectLst/>
                <a:uLnTx/>
                <a:uFillTx/>
                <a:latin typeface="Arial" pitchFamily="34" charset="0"/>
                <a:cs typeface="PT Bold Heading" panose="02010400000000000000" pitchFamily="2" charset="-78"/>
              </a:rPr>
              <a:t> أتبعها لفصل مكونات المخاليط التالية: الرمل والماء,</a:t>
            </a:r>
          </a:p>
          <a:p>
            <a:pPr marL="0" marR="0" lvl="0" indent="0" algn="ctr" defTabSz="914400" rtl="0" eaLnBrk="0" fontAlgn="base" latinLnBrk="0" hangingPunct="0">
              <a:lnSpc>
                <a:spcPct val="100000"/>
              </a:lnSpc>
              <a:spcBef>
                <a:spcPct val="0"/>
              </a:spcBef>
              <a:spcAft>
                <a:spcPct val="0"/>
              </a:spcAft>
              <a:buClrTx/>
              <a:buSzTx/>
              <a:buFontTx/>
              <a:buNone/>
              <a:tabLst>
                <a:tab pos="1282700" algn="l"/>
              </a:tabLst>
              <a:defRPr/>
            </a:pPr>
            <a:r>
              <a:rPr kumimoji="0" lang="ar-SA" sz="3200" b="0" i="0" u="none" strike="noStrike" kern="1200" cap="none" spc="0" normalizeH="0" baseline="0" noProof="0" dirty="0">
                <a:ln w="0"/>
                <a:solidFill>
                  <a:srgbClr val="C00000"/>
                </a:solidFill>
                <a:effectLst/>
                <a:uLnTx/>
                <a:uFillTx/>
                <a:latin typeface="Arial" pitchFamily="34" charset="0"/>
                <a:cs typeface="PT Bold Heading" panose="02010400000000000000" pitchFamily="2" charset="-78"/>
              </a:rPr>
              <a:t>الأز</a:t>
            </a:r>
            <a:r>
              <a:rPr kumimoji="0" lang="ar-EG" sz="3200" b="0" i="0" u="none" strike="noStrike" kern="1200" cap="none" spc="0" normalizeH="0" baseline="0" noProof="0" dirty="0">
                <a:ln w="0"/>
                <a:solidFill>
                  <a:srgbClr val="C00000"/>
                </a:solidFill>
                <a:effectLst/>
                <a:uLnTx/>
                <a:uFillTx/>
                <a:latin typeface="Arial" pitchFamily="34" charset="0"/>
                <a:cs typeface="PT Bold Heading" panose="02010400000000000000" pitchFamily="2" charset="-78"/>
              </a:rPr>
              <a:t>ر</a:t>
            </a:r>
            <a:r>
              <a:rPr kumimoji="0" lang="ar-SA" sz="3200" b="0" i="0" u="none" strike="noStrike" kern="1200" cap="none" spc="0" normalizeH="0" baseline="0" noProof="0" dirty="0">
                <a:ln w="0"/>
                <a:solidFill>
                  <a:srgbClr val="C00000"/>
                </a:solidFill>
                <a:effectLst/>
                <a:uLnTx/>
                <a:uFillTx/>
                <a:latin typeface="Arial" pitchFamily="34" charset="0"/>
                <a:cs typeface="PT Bold Heading" panose="02010400000000000000" pitchFamily="2" charset="-78"/>
              </a:rPr>
              <a:t>ار والخر</a:t>
            </a:r>
            <a:r>
              <a:rPr kumimoji="0" lang="ar-EG" sz="3200" b="0" i="0" u="none" strike="noStrike" kern="1200" cap="none" spc="0" normalizeH="0" baseline="0" noProof="0" dirty="0">
                <a:ln w="0"/>
                <a:solidFill>
                  <a:srgbClr val="C00000"/>
                </a:solidFill>
                <a:effectLst/>
                <a:uLnTx/>
                <a:uFillTx/>
                <a:latin typeface="Arial" pitchFamily="34" charset="0"/>
                <a:cs typeface="PT Bold Heading" panose="02010400000000000000" pitchFamily="2" charset="-78"/>
              </a:rPr>
              <a:t>ز</a:t>
            </a:r>
            <a:r>
              <a:rPr kumimoji="0" lang="ar-SA" sz="3200" b="0" i="0" u="none" strike="noStrike" kern="1200" cap="none" spc="0" normalizeH="0" baseline="0" noProof="0" dirty="0">
                <a:ln w="0"/>
                <a:solidFill>
                  <a:srgbClr val="C00000"/>
                </a:solidFill>
                <a:effectLst/>
                <a:uLnTx/>
                <a:uFillTx/>
                <a:latin typeface="Arial" pitchFamily="34" charset="0"/>
                <a:cs typeface="PT Bold Heading" panose="02010400000000000000" pitchFamily="2" charset="-78"/>
              </a:rPr>
              <a:t>, الأرز والماء؟</a:t>
            </a:r>
            <a:endParaRPr kumimoji="0" lang="ar-SA" sz="4000" b="0" i="0" u="none" strike="noStrike" kern="1200" cap="none" spc="0" normalizeH="0" baseline="0" noProof="0" dirty="0">
              <a:ln w="0"/>
              <a:solidFill>
                <a:srgbClr val="C00000"/>
              </a:solidFill>
              <a:effectLst/>
              <a:uLnTx/>
              <a:uFillTx/>
              <a:latin typeface="Arial" pitchFamily="34" charset="0"/>
              <a:cs typeface="PT Bold Heading" panose="02010400000000000000" pitchFamily="2" charset="-78"/>
            </a:endParaRPr>
          </a:p>
        </p:txBody>
      </p:sp>
      <p:sp>
        <p:nvSpPr>
          <p:cNvPr id="17" name="مربع نص 16">
            <a:extLst>
              <a:ext uri="{FF2B5EF4-FFF2-40B4-BE49-F238E27FC236}">
                <a16:creationId xmlns:a16="http://schemas.microsoft.com/office/drawing/2014/main" id="{5349B006-BEBA-7D0F-5301-C2567816F251}"/>
              </a:ext>
            </a:extLst>
          </p:cNvPr>
          <p:cNvSpPr txBox="1"/>
          <p:nvPr/>
        </p:nvSpPr>
        <p:spPr>
          <a:xfrm>
            <a:off x="3336729" y="3497687"/>
            <a:ext cx="7251853" cy="1815882"/>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الرمل والماء يمكن فصلهما بالترسيب،</a:t>
            </a:r>
            <a:endParaRPr kumimoji="0" lang="ar-SA" sz="28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8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 الأزرار والخرز فيمكن فصلهما باليد (نلتقط كلا منهما)، </a:t>
            </a:r>
            <a:endParaRPr kumimoji="0" lang="ar-SA" sz="28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الأرز والماء يمكن فصلهما بالترشيح.</a:t>
            </a:r>
            <a:endParaRPr kumimoji="0" lang="en-US" sz="28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endParaRPr>
          </a:p>
        </p:txBody>
      </p:sp>
    </p:spTree>
    <p:extLst>
      <p:ext uri="{BB962C8B-B14F-4D97-AF65-F5344CB8AC3E}">
        <p14:creationId xmlns:p14="http://schemas.microsoft.com/office/powerpoint/2010/main" val="144207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AB4C152-5FC4-B8DC-EE65-AF0998CC352D}"/>
              </a:ext>
            </a:extLst>
          </p:cNvPr>
          <p:cNvPicPr>
            <a:picLocks noChangeAspect="1"/>
          </p:cNvPicPr>
          <p:nvPr/>
        </p:nvPicPr>
        <p:blipFill>
          <a:blip r:embed="rId2"/>
          <a:stretch>
            <a:fillRect/>
          </a:stretch>
        </p:blipFill>
        <p:spPr>
          <a:xfrm>
            <a:off x="0" y="0"/>
            <a:ext cx="12192000" cy="6857999"/>
          </a:xfrm>
          <a:prstGeom prst="rect">
            <a:avLst/>
          </a:prstGeom>
        </p:spPr>
      </p:pic>
      <p:pic>
        <p:nvPicPr>
          <p:cNvPr id="6" name="Picture 1" descr="BANNR015.WMF">
            <a:extLst>
              <a:ext uri="{FF2B5EF4-FFF2-40B4-BE49-F238E27FC236}">
                <a16:creationId xmlns:a16="http://schemas.microsoft.com/office/drawing/2014/main" id="{2303C2FC-C510-9774-14D2-6894ACDB2A1B}"/>
              </a:ext>
            </a:extLst>
          </p:cNvPr>
          <p:cNvPicPr>
            <a:picLocks noChangeAspect="1"/>
          </p:cNvPicPr>
          <p:nvPr/>
        </p:nvPicPr>
        <p:blipFill>
          <a:blip r:embed="rId3"/>
          <a:srcRect/>
          <a:stretch>
            <a:fillRect/>
          </a:stretch>
        </p:blipFill>
        <p:spPr bwMode="auto">
          <a:xfrm>
            <a:off x="3602393" y="440876"/>
            <a:ext cx="4150571" cy="1121988"/>
          </a:xfrm>
          <a:prstGeom prst="rect">
            <a:avLst/>
          </a:prstGeom>
          <a:noFill/>
          <a:ln w="9525">
            <a:noFill/>
            <a:miter lim="800000"/>
            <a:headEnd/>
            <a:tailEnd/>
          </a:ln>
        </p:spPr>
      </p:pic>
      <p:sp>
        <p:nvSpPr>
          <p:cNvPr id="11" name="Rectangle 1">
            <a:extLst>
              <a:ext uri="{FF2B5EF4-FFF2-40B4-BE49-F238E27FC236}">
                <a16:creationId xmlns:a16="http://schemas.microsoft.com/office/drawing/2014/main" id="{68C1638B-888D-C31B-210F-B26EAD4670B6}"/>
              </a:ext>
            </a:extLst>
          </p:cNvPr>
          <p:cNvSpPr>
            <a:spLocks noChangeArrowheads="1"/>
          </p:cNvSpPr>
          <p:nvPr/>
        </p:nvSpPr>
        <p:spPr bwMode="auto">
          <a:xfrm>
            <a:off x="4503439" y="440876"/>
            <a:ext cx="2348478" cy="707886"/>
          </a:xfrm>
          <a:prstGeom prst="rect">
            <a:avLst/>
          </a:prstGeom>
          <a:noFill/>
          <a:ln w="9525">
            <a:noFill/>
            <a:miter lim="800000"/>
            <a:headEnd/>
            <a:tailEnd/>
          </a:ln>
        </p:spPr>
        <p:txBody>
          <a:bodyPr wrap="square" anchor="ctr">
            <a:spAutoFit/>
          </a:bodyPr>
          <a:lstStyle/>
          <a:p>
            <a:pPr algn="justLow" fontAlgn="base">
              <a:spcBef>
                <a:spcPct val="0"/>
              </a:spcBef>
              <a:spcAft>
                <a:spcPct val="0"/>
              </a:spcAft>
              <a:tabLst>
                <a:tab pos="1282700" algn="l"/>
              </a:tabLst>
            </a:pPr>
            <a:r>
              <a:rPr lang="ar-SA" sz="4000" b="1" dirty="0">
                <a:solidFill>
                  <a:srgbClr val="002060"/>
                </a:solidFill>
                <a:latin typeface="Arial" pitchFamily="34" charset="0"/>
                <a:cs typeface="Times New Roman" pitchFamily="18" charset="0"/>
              </a:rPr>
              <a:t>التفكير الناقد</a:t>
            </a:r>
            <a:endParaRPr lang="ar-SA" sz="4800" b="1" dirty="0">
              <a:solidFill>
                <a:srgbClr val="002060"/>
              </a:solidFill>
              <a:latin typeface="Arial" pitchFamily="34" charset="0"/>
            </a:endParaRPr>
          </a:p>
        </p:txBody>
      </p:sp>
      <p:pic>
        <p:nvPicPr>
          <p:cNvPr id="12" name="Picture 2" descr="منهاجي - أولاً: مفهوم الذكاء الاصطناعي">
            <a:extLst>
              <a:ext uri="{FF2B5EF4-FFF2-40B4-BE49-F238E27FC236}">
                <a16:creationId xmlns:a16="http://schemas.microsoft.com/office/drawing/2014/main" id="{4DF43231-9951-A994-153E-C32FFDACFF93}"/>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9921" y="4116490"/>
            <a:ext cx="2250421" cy="2064762"/>
          </a:xfrm>
          <a:prstGeom prst="rect">
            <a:avLst/>
          </a:prstGeom>
          <a:noFill/>
          <a:extLst>
            <a:ext uri="{909E8E84-426E-40DD-AFC4-6F175D3DCCD1}">
              <a14:hiddenFill xmlns:a14="http://schemas.microsoft.com/office/drawing/2010/main">
                <a:solidFill>
                  <a:srgbClr val="FFFFFF"/>
                </a:solidFill>
              </a14:hiddenFill>
            </a:ext>
          </a:extLst>
        </p:spPr>
      </p:pic>
      <p:sp>
        <p:nvSpPr>
          <p:cNvPr id="14" name="مربع نص 13">
            <a:extLst>
              <a:ext uri="{FF2B5EF4-FFF2-40B4-BE49-F238E27FC236}">
                <a16:creationId xmlns:a16="http://schemas.microsoft.com/office/drawing/2014/main" id="{C87AE9AC-7F77-64B9-0DDE-1110161233C8}"/>
              </a:ext>
            </a:extLst>
          </p:cNvPr>
          <p:cNvSpPr txBox="1"/>
          <p:nvPr/>
        </p:nvSpPr>
        <p:spPr>
          <a:xfrm>
            <a:off x="2991998" y="1559089"/>
            <a:ext cx="6208004" cy="1200329"/>
          </a:xfrm>
          <a:prstGeom prst="rect">
            <a:avLst/>
          </a:prstGeom>
          <a:noFill/>
        </p:spPr>
        <p:txBody>
          <a:bodyPr wrap="square">
            <a:spAutoFit/>
          </a:bodyPr>
          <a:lstStyle/>
          <a:p>
            <a:pPr algn="ctr"/>
            <a:r>
              <a:rPr kumimoji="0" lang="ar-SA" sz="36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كيف يمكنن</a:t>
            </a:r>
            <a:r>
              <a:rPr kumimoji="0" lang="ar-EG" sz="36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ي</a:t>
            </a:r>
            <a:r>
              <a:rPr kumimoji="0" lang="ar-SA" sz="36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 فصل مكونات مخلوط الرمل والملح؟</a:t>
            </a:r>
            <a:endParaRPr lang="ar-SA" dirty="0">
              <a:cs typeface="PT Bold Heading" panose="02010400000000000000" pitchFamily="2" charset="-78"/>
            </a:endParaRPr>
          </a:p>
        </p:txBody>
      </p:sp>
      <p:sp>
        <p:nvSpPr>
          <p:cNvPr id="16" name="مربع نص 15">
            <a:extLst>
              <a:ext uri="{FF2B5EF4-FFF2-40B4-BE49-F238E27FC236}">
                <a16:creationId xmlns:a16="http://schemas.microsoft.com/office/drawing/2014/main" id="{117CCBA0-6B28-DE6E-B145-C8F9BDDBECF1}"/>
              </a:ext>
            </a:extLst>
          </p:cNvPr>
          <p:cNvSpPr txBox="1"/>
          <p:nvPr/>
        </p:nvSpPr>
        <p:spPr>
          <a:xfrm>
            <a:off x="2390661" y="3125728"/>
            <a:ext cx="8626207" cy="2800767"/>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prstClr val="black"/>
                </a:solidFill>
                <a:effectLst/>
                <a:uLnTx/>
                <a:uFillTx/>
                <a:latin typeface="Arial" pitchFamily="34" charset="0"/>
                <a:ea typeface="+mn-ea"/>
                <a:cs typeface="Arial" panose="020B0604020202020204" pitchFamily="34" charset="0"/>
              </a:rPr>
              <a:t>يمكن فصل المخلوط باستخدام الترشيح حيث تمر حبيبات الملح الصغيرة الناعمة من المرشح بسهولة بينما تبقى حبيبات الرمل كبيرة الحجم دون أن تمر من المرشح.</a:t>
            </a:r>
            <a:endParaRPr kumimoji="0" lang="en-US" sz="4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30047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F518384E-8F4E-F052-90C7-588826CAC3CA}"/>
              </a:ext>
            </a:extLst>
          </p:cNvPr>
          <p:cNvPicPr>
            <a:picLocks noChangeAspect="1"/>
          </p:cNvPicPr>
          <p:nvPr/>
        </p:nvPicPr>
        <p:blipFill>
          <a:blip r:embed="rId2"/>
          <a:stretch>
            <a:fillRect/>
          </a:stretch>
        </p:blipFill>
        <p:spPr>
          <a:xfrm>
            <a:off x="0" y="0"/>
            <a:ext cx="12192000" cy="6857999"/>
          </a:xfrm>
          <a:prstGeom prst="rect">
            <a:avLst/>
          </a:prstGeom>
        </p:spPr>
      </p:pic>
      <p:pic>
        <p:nvPicPr>
          <p:cNvPr id="5" name="صورة 4"/>
          <p:cNvPicPr>
            <a:picLocks noChangeAspect="1"/>
          </p:cNvPicPr>
          <p:nvPr/>
        </p:nvPicPr>
        <p:blipFill>
          <a:blip r:embed="rId3"/>
          <a:stretch>
            <a:fillRect/>
          </a:stretch>
        </p:blipFill>
        <p:spPr>
          <a:xfrm>
            <a:off x="1028701" y="1144253"/>
            <a:ext cx="10134600" cy="4569494"/>
          </a:xfrm>
          <a:prstGeom prst="rect">
            <a:avLst/>
          </a:prstGeom>
        </p:spPr>
      </p:pic>
    </p:spTree>
    <p:extLst>
      <p:ext uri="{BB962C8B-B14F-4D97-AF65-F5344CB8AC3E}">
        <p14:creationId xmlns:p14="http://schemas.microsoft.com/office/powerpoint/2010/main" val="114267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1A9E2A3-E90A-3670-ACE2-9569A08B6ED6}"/>
              </a:ext>
            </a:extLst>
          </p:cNvPr>
          <p:cNvPicPr>
            <a:picLocks noChangeAspect="1"/>
          </p:cNvPicPr>
          <p:nvPr/>
        </p:nvPicPr>
        <p:blipFill>
          <a:blip r:embed="rId2"/>
          <a:stretch>
            <a:fillRect/>
          </a:stretch>
        </p:blipFill>
        <p:spPr>
          <a:xfrm>
            <a:off x="0" y="0"/>
            <a:ext cx="12192000" cy="6857999"/>
          </a:xfrm>
          <a:prstGeom prst="rect">
            <a:avLst/>
          </a:prstGeom>
        </p:spPr>
      </p:pic>
      <p:pic>
        <p:nvPicPr>
          <p:cNvPr id="2" name="صورة 1"/>
          <p:cNvPicPr>
            <a:picLocks noChangeAspect="1"/>
          </p:cNvPicPr>
          <p:nvPr/>
        </p:nvPicPr>
        <p:blipFill>
          <a:blip r:embed="rId3"/>
          <a:stretch>
            <a:fillRect/>
          </a:stretch>
        </p:blipFill>
        <p:spPr>
          <a:xfrm>
            <a:off x="875374" y="1211580"/>
            <a:ext cx="10441254" cy="4434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9715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901598D-655A-B9BA-B914-159A7DA57893}"/>
              </a:ext>
            </a:extLst>
          </p:cNvPr>
          <p:cNvPicPr>
            <a:picLocks noChangeAspect="1"/>
          </p:cNvPicPr>
          <p:nvPr/>
        </p:nvPicPr>
        <p:blipFill>
          <a:blip r:embed="rId2"/>
          <a:stretch>
            <a:fillRect/>
          </a:stretch>
        </p:blipFill>
        <p:spPr>
          <a:xfrm>
            <a:off x="0" y="0"/>
            <a:ext cx="12192000" cy="6857999"/>
          </a:xfrm>
          <a:prstGeom prst="rect">
            <a:avLst/>
          </a:prstGeom>
        </p:spPr>
      </p:pic>
      <p:pic>
        <p:nvPicPr>
          <p:cNvPr id="2" name="صورة 1"/>
          <p:cNvPicPr>
            <a:picLocks noChangeAspect="1"/>
          </p:cNvPicPr>
          <p:nvPr/>
        </p:nvPicPr>
        <p:blipFill>
          <a:blip r:embed="rId3"/>
          <a:stretch>
            <a:fillRect/>
          </a:stretch>
        </p:blipFill>
        <p:spPr>
          <a:xfrm>
            <a:off x="1041604" y="1034885"/>
            <a:ext cx="10108793" cy="5045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936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C5F80EBB-22BF-61F7-3E04-D220B7C98FED}"/>
              </a:ext>
            </a:extLst>
          </p:cNvPr>
          <p:cNvPicPr>
            <a:picLocks noChangeAspect="1"/>
          </p:cNvPicPr>
          <p:nvPr/>
        </p:nvPicPr>
        <p:blipFill>
          <a:blip r:embed="rId2"/>
          <a:stretch>
            <a:fillRect/>
          </a:stretch>
        </p:blipFill>
        <p:spPr>
          <a:xfrm>
            <a:off x="-1" y="8165"/>
            <a:ext cx="12192001" cy="6849835"/>
          </a:xfrm>
          <a:prstGeom prst="rect">
            <a:avLst/>
          </a:prstGeom>
        </p:spPr>
      </p:pic>
      <p:sp>
        <p:nvSpPr>
          <p:cNvPr id="3" name="مستطيل 2">
            <a:extLst>
              <a:ext uri="{FF2B5EF4-FFF2-40B4-BE49-F238E27FC236}">
                <a16:creationId xmlns:a16="http://schemas.microsoft.com/office/drawing/2014/main" id="{CE104DEE-AB46-227D-013B-F47957CB6709}"/>
              </a:ext>
            </a:extLst>
          </p:cNvPr>
          <p:cNvSpPr/>
          <p:nvPr/>
        </p:nvSpPr>
        <p:spPr>
          <a:xfrm>
            <a:off x="712689" y="1986834"/>
            <a:ext cx="10017486" cy="1200329"/>
          </a:xfrm>
          <a:prstGeom prst="rect">
            <a:avLst/>
          </a:prstGeom>
          <a:noFill/>
        </p:spPr>
        <p:txBody>
          <a:bodyPr wrap="none" lIns="91440" tIns="45720" rIns="91440" bIns="45720">
            <a:spAutoFit/>
          </a:bodyPr>
          <a:lstStyle/>
          <a:p>
            <a:pPr algn="ctr"/>
            <a:r>
              <a:rPr lang="ar-SA"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كيف يمكننا فصل أجزاء المحاليل؟</a:t>
            </a:r>
          </a:p>
        </p:txBody>
      </p:sp>
    </p:spTree>
    <p:extLst>
      <p:ext uri="{BB962C8B-B14F-4D97-AF65-F5344CB8AC3E}">
        <p14:creationId xmlns:p14="http://schemas.microsoft.com/office/powerpoint/2010/main" val="2684333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07BB09D-E84D-EA4D-8D17-9739D5808B87}"/>
              </a:ext>
            </a:extLst>
          </p:cNvPr>
          <p:cNvPicPr>
            <a:picLocks noChangeAspect="1"/>
          </p:cNvPicPr>
          <p:nvPr/>
        </p:nvPicPr>
        <p:blipFill>
          <a:blip r:embed="rId4"/>
          <a:stretch>
            <a:fillRect/>
          </a:stretch>
        </p:blipFill>
        <p:spPr>
          <a:xfrm rot="5400000">
            <a:off x="2660762" y="-2673238"/>
            <a:ext cx="6870476" cy="12192002"/>
          </a:xfrm>
          <a:prstGeom prst="rect">
            <a:avLst/>
          </a:prstGeom>
        </p:spPr>
      </p:pic>
      <p:pic>
        <p:nvPicPr>
          <p:cNvPr id="2" name="كيف تخلط المواد الاصلبة معالما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9571" y="450204"/>
            <a:ext cx="11211997" cy="5957592"/>
          </a:xfrm>
          <a:prstGeom prst="rect">
            <a:avLst/>
          </a:prstGeom>
        </p:spPr>
      </p:pic>
    </p:spTree>
    <p:extLst>
      <p:ext uri="{BB962C8B-B14F-4D97-AF65-F5344CB8AC3E}">
        <p14:creationId xmlns:p14="http://schemas.microsoft.com/office/powerpoint/2010/main" val="165833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F81ABAC7-D9FF-E520-38E6-BC19AE7DB40E}"/>
              </a:ext>
            </a:extLst>
          </p:cNvPr>
          <p:cNvPicPr>
            <a:picLocks noChangeAspect="1"/>
          </p:cNvPicPr>
          <p:nvPr/>
        </p:nvPicPr>
        <p:blipFill>
          <a:blip r:embed="rId2"/>
          <a:stretch>
            <a:fillRect/>
          </a:stretch>
        </p:blipFill>
        <p:spPr>
          <a:xfrm>
            <a:off x="0" y="0"/>
            <a:ext cx="12192000" cy="6857999"/>
          </a:xfrm>
          <a:prstGeom prst="rect">
            <a:avLst/>
          </a:prstGeom>
        </p:spPr>
      </p:pic>
      <p:pic>
        <p:nvPicPr>
          <p:cNvPr id="3" name="صورة 2"/>
          <p:cNvPicPr>
            <a:picLocks noChangeAspect="1"/>
          </p:cNvPicPr>
          <p:nvPr/>
        </p:nvPicPr>
        <p:blipFill>
          <a:blip r:embed="rId3"/>
          <a:stretch>
            <a:fillRect/>
          </a:stretch>
        </p:blipFill>
        <p:spPr>
          <a:xfrm>
            <a:off x="849249" y="1192955"/>
            <a:ext cx="4792023" cy="4083225"/>
          </a:xfrm>
          <a:prstGeom prst="rect">
            <a:avLst/>
          </a:prstGeom>
          <a:ln>
            <a:noFill/>
          </a:ln>
          <a:effectLst>
            <a:outerShdw blurRad="292100" dist="139700" dir="2700000" algn="tl" rotWithShape="0">
              <a:srgbClr val="333333">
                <a:alpha val="65000"/>
              </a:srgbClr>
            </a:outerShdw>
          </a:effectLst>
        </p:spPr>
      </p:pic>
      <p:pic>
        <p:nvPicPr>
          <p:cNvPr id="2" name="صورة 1"/>
          <p:cNvPicPr>
            <a:picLocks noChangeAspect="1"/>
          </p:cNvPicPr>
          <p:nvPr/>
        </p:nvPicPr>
        <p:blipFill>
          <a:blip r:embed="rId4"/>
          <a:stretch>
            <a:fillRect/>
          </a:stretch>
        </p:blipFill>
        <p:spPr>
          <a:xfrm>
            <a:off x="5751440" y="2009045"/>
            <a:ext cx="5466823" cy="26052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3401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كيف يمكننا فصل أجزاء المحاليل؟">
            <a:hlinkClick r:id="" action="ppaction://media"/>
            <a:extLst>
              <a:ext uri="{FF2B5EF4-FFF2-40B4-BE49-F238E27FC236}">
                <a16:creationId xmlns:a16="http://schemas.microsoft.com/office/drawing/2014/main" id="{45859DCC-1736-4685-AFE7-8A5BD2B638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8702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E0C6BC4C-5010-FCAC-AB52-8B88DD2A24DB}"/>
              </a:ext>
            </a:extLst>
          </p:cNvPr>
          <p:cNvPicPr>
            <a:picLocks noChangeAspect="1"/>
          </p:cNvPicPr>
          <p:nvPr/>
        </p:nvPicPr>
        <p:blipFill>
          <a:blip r:embed="rId2"/>
          <a:stretch>
            <a:fillRect/>
          </a:stretch>
        </p:blipFill>
        <p:spPr>
          <a:xfrm>
            <a:off x="0" y="0"/>
            <a:ext cx="12192000" cy="6857999"/>
          </a:xfrm>
          <a:prstGeom prst="rect">
            <a:avLst/>
          </a:prstGeom>
        </p:spPr>
      </p:pic>
      <p:sp>
        <p:nvSpPr>
          <p:cNvPr id="15" name="مربع نص 14">
            <a:extLst>
              <a:ext uri="{FF2B5EF4-FFF2-40B4-BE49-F238E27FC236}">
                <a16:creationId xmlns:a16="http://schemas.microsoft.com/office/drawing/2014/main" id="{FD692289-2FC6-354B-877C-73840CBB1150}"/>
              </a:ext>
            </a:extLst>
          </p:cNvPr>
          <p:cNvSpPr txBox="1"/>
          <p:nvPr/>
        </p:nvSpPr>
        <p:spPr>
          <a:xfrm>
            <a:off x="2149665" y="1011447"/>
            <a:ext cx="7892667" cy="830997"/>
          </a:xfrm>
          <a:prstGeom prst="rect">
            <a:avLst/>
          </a:prstGeom>
          <a:solidFill>
            <a:srgbClr val="FF7C80"/>
          </a:solid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كيف يمكننا فصل أجزاء المحاليل؟ </a:t>
            </a:r>
            <a:endParaRPr kumimoji="0" lang="ar-EG" sz="4800" b="0"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7" name="مربع نص 16">
            <a:extLst>
              <a:ext uri="{FF2B5EF4-FFF2-40B4-BE49-F238E27FC236}">
                <a16:creationId xmlns:a16="http://schemas.microsoft.com/office/drawing/2014/main" id="{2A400141-8821-01F1-2304-AA8CD8FFD7AC}"/>
              </a:ext>
            </a:extLst>
          </p:cNvPr>
          <p:cNvSpPr txBox="1"/>
          <p:nvPr/>
        </p:nvSpPr>
        <p:spPr>
          <a:xfrm>
            <a:off x="1533637" y="2391762"/>
            <a:ext cx="9124721" cy="2623795"/>
          </a:xfrm>
          <a:prstGeom prst="rect">
            <a:avLst/>
          </a:prstGeom>
          <a:noFill/>
        </p:spPr>
        <p:txBody>
          <a:bodyPr wrap="square">
            <a:spAutoFit/>
          </a:bodyPr>
          <a:lstStyle/>
          <a:p>
            <a:pPr marL="0" marR="0" lvl="0" indent="0" algn="ctr" defTabSz="914400" rtl="1" eaLnBrk="1" fontAlgn="base" latinLnBrk="0" hangingPunct="1">
              <a:lnSpc>
                <a:spcPct val="150000"/>
              </a:lnSpc>
              <a:spcBef>
                <a:spcPct val="0"/>
              </a:spcBef>
              <a:spcAft>
                <a:spcPct val="0"/>
              </a:spcAft>
              <a:buClrTx/>
              <a:buSzTx/>
              <a:buFontTx/>
              <a:buNone/>
              <a:tabLst>
                <a:tab pos="1282700" algn="l"/>
              </a:tabLst>
              <a:defRPr/>
            </a:pPr>
            <a:r>
              <a:rPr kumimoji="0" lang="ar-SA"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تعرفنا طر</a:t>
            </a:r>
            <a:r>
              <a:rPr kumimoji="0" lang="ar-EG" sz="2800" i="0" u="none" strike="noStrike" kern="0" cap="none" spc="0" normalizeH="0" baseline="0" noProof="0" dirty="0" err="1">
                <a:ln>
                  <a:noFill/>
                </a:ln>
                <a:solidFill>
                  <a:prstClr val="black"/>
                </a:solidFill>
                <a:effectLst/>
                <a:uLnTx/>
                <a:uFillTx/>
                <a:latin typeface="Arial" pitchFamily="34" charset="0"/>
                <a:cs typeface="PT Bold Heading" panose="02010400000000000000" pitchFamily="2" charset="-78"/>
              </a:rPr>
              <a:t>ائق</a:t>
            </a:r>
            <a:r>
              <a:rPr kumimoji="0" lang="ar-SA"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 عدة لفصل المخاليط</a:t>
            </a:r>
            <a:r>
              <a:rPr kumimoji="0" lang="ar-EG"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a:t>
            </a:r>
            <a:r>
              <a:rPr kumimoji="0" lang="ar-SA"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 فكيف </a:t>
            </a:r>
            <a:r>
              <a:rPr kumimoji="0" lang="ar-EG"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يمكننا </a:t>
            </a:r>
            <a:r>
              <a:rPr kumimoji="0" lang="ar-SA"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فصل </a:t>
            </a:r>
            <a:r>
              <a:rPr kumimoji="0" lang="ar-EG"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مكونات المحاليل بعضها عن بعض</a:t>
            </a:r>
            <a:r>
              <a:rPr kumimoji="0" lang="ar-SA"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a:t>
            </a:r>
            <a:r>
              <a:rPr kumimoji="0" lang="ar-EG"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 مثل فصل الملح عن الماء في محلول الملح والماء؟</a:t>
            </a:r>
            <a:endParaRPr kumimoji="0" lang="ar-SA"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endParaRPr>
          </a:p>
          <a:p>
            <a:pPr marL="0" marR="0" lvl="0" indent="0" algn="ctr" defTabSz="914400" rtl="1" eaLnBrk="1" fontAlgn="base" latinLnBrk="0" hangingPunct="1">
              <a:lnSpc>
                <a:spcPct val="150000"/>
              </a:lnSpc>
              <a:spcBef>
                <a:spcPct val="0"/>
              </a:spcBef>
              <a:spcAft>
                <a:spcPct val="0"/>
              </a:spcAft>
              <a:buClrTx/>
              <a:buSzTx/>
              <a:buFontTx/>
              <a:buNone/>
              <a:tabLst>
                <a:tab pos="1282700" algn="l"/>
              </a:tabLst>
              <a:defRPr/>
            </a:pPr>
            <a:r>
              <a:rPr kumimoji="0" lang="ar-EG"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 علينا ألا ننسى</a:t>
            </a:r>
            <a:r>
              <a:rPr kumimoji="0" lang="ar-SA"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 </a:t>
            </a:r>
            <a:r>
              <a:rPr kumimoji="0" lang="ar-EG"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أ</a:t>
            </a:r>
            <a:r>
              <a:rPr kumimoji="0" lang="ar-SA"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ن </a:t>
            </a:r>
            <a:r>
              <a:rPr kumimoji="0" lang="ar-EG"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أ</a:t>
            </a:r>
            <a:r>
              <a:rPr kumimoji="0" lang="ar-SA"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جزاء الملح الصغيرة تمر في المصاف</a:t>
            </a:r>
            <a:r>
              <a:rPr kumimoji="0" lang="ar-EG"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ي</a:t>
            </a:r>
            <a:r>
              <a:rPr kumimoji="0" lang="ar-SA"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 جميعها,</a:t>
            </a:r>
            <a:r>
              <a:rPr kumimoji="0" lang="ar-EG"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 لذلك لابد من استعمال طرائق أخرى لفصل أجزاء المحاليل بعضها عن بعض</a:t>
            </a:r>
            <a:r>
              <a:rPr kumimoji="0" lang="ar-SA" sz="28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rPr>
              <a:t>.</a:t>
            </a:r>
            <a:endParaRPr kumimoji="0" lang="ar-SA" sz="3600" i="0" u="none" strike="noStrike" kern="0" cap="none" spc="0" normalizeH="0" baseline="0" noProof="0" dirty="0">
              <a:ln>
                <a:noFill/>
              </a:ln>
              <a:solidFill>
                <a:prstClr val="black"/>
              </a:solidFill>
              <a:effectLst/>
              <a:uLnTx/>
              <a:uFillTx/>
              <a:latin typeface="Arial" pitchFamily="34" charset="0"/>
              <a:cs typeface="PT Bold Heading" panose="02010400000000000000" pitchFamily="2" charset="-78"/>
            </a:endParaRPr>
          </a:p>
        </p:txBody>
      </p:sp>
    </p:spTree>
    <p:extLst>
      <p:ext uri="{BB962C8B-B14F-4D97-AF65-F5344CB8AC3E}">
        <p14:creationId xmlns:p14="http://schemas.microsoft.com/office/powerpoint/2010/main" val="3138222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E0C6BC4C-5010-FCAC-AB52-8B88DD2A24DB}"/>
              </a:ext>
            </a:extLst>
          </p:cNvPr>
          <p:cNvPicPr>
            <a:picLocks noChangeAspect="1"/>
          </p:cNvPicPr>
          <p:nvPr/>
        </p:nvPicPr>
        <p:blipFill>
          <a:blip r:embed="rId2"/>
          <a:stretch>
            <a:fillRect/>
          </a:stretch>
        </p:blipFill>
        <p:spPr>
          <a:xfrm>
            <a:off x="0" y="0"/>
            <a:ext cx="12192000" cy="6857999"/>
          </a:xfrm>
          <a:prstGeom prst="rect">
            <a:avLst/>
          </a:prstGeom>
        </p:spPr>
      </p:pic>
      <p:sp>
        <p:nvSpPr>
          <p:cNvPr id="7" name="مربع نص 6">
            <a:extLst>
              <a:ext uri="{FF2B5EF4-FFF2-40B4-BE49-F238E27FC236}">
                <a16:creationId xmlns:a16="http://schemas.microsoft.com/office/drawing/2014/main" id="{BEDA0DFB-1517-BDB7-5AFC-A07E2F8C0FF9}"/>
              </a:ext>
            </a:extLst>
          </p:cNvPr>
          <p:cNvSpPr txBox="1"/>
          <p:nvPr/>
        </p:nvSpPr>
        <p:spPr>
          <a:xfrm>
            <a:off x="2255704" y="702775"/>
            <a:ext cx="7879814" cy="3724096"/>
          </a:xfrm>
          <a:prstGeom prst="rect">
            <a:avLst/>
          </a:prstGeom>
          <a:noFill/>
        </p:spPr>
        <p:txBody>
          <a:bodyPr wrap="square">
            <a:spAutoFit/>
          </a:bodyPr>
          <a:lstStyle/>
          <a:p>
            <a:pPr marL="0" marR="0" lvl="0" indent="0" algn="ctr" defTabSz="914400" rtl="1" eaLnBrk="1" fontAlgn="base" latinLnBrk="0" hangingPunct="1">
              <a:lnSpc>
                <a:spcPct val="150000"/>
              </a:lnSpc>
              <a:spcBef>
                <a:spcPct val="0"/>
              </a:spcBef>
              <a:spcAft>
                <a:spcPct val="0"/>
              </a:spcAft>
              <a:buClrTx/>
              <a:buSzTx/>
              <a:buFontTx/>
              <a:buNone/>
              <a:tabLst/>
              <a:defRPr/>
            </a:pPr>
            <a:r>
              <a:rPr kumimoji="0" lang="ar-EG"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يمكن </a:t>
            </a:r>
            <a:r>
              <a:rPr kumimoji="0" lang="ar-SA"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فصل </a:t>
            </a:r>
            <a:r>
              <a:rPr kumimoji="0" lang="ar-EG"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مكونات </a:t>
            </a:r>
            <a:r>
              <a:rPr kumimoji="0" lang="ar-SA"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محاليل </a:t>
            </a:r>
            <a:r>
              <a:rPr kumimoji="0" lang="ar-EG"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المواد </a:t>
            </a:r>
            <a:r>
              <a:rPr kumimoji="0" lang="ar-SA"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الصلبة  </a:t>
            </a:r>
            <a:r>
              <a:rPr kumimoji="0" lang="ar-EG"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و</a:t>
            </a:r>
            <a:r>
              <a:rPr kumimoji="0" lang="ar-SA"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السائلة</a:t>
            </a:r>
            <a:r>
              <a:rPr kumimoji="0" lang="ar-EG"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 بعضها عن بعض باستخدام طريقة التقطير</a:t>
            </a:r>
            <a:r>
              <a:rPr kumimoji="0" lang="ar-SA"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a:t>
            </a:r>
            <a:r>
              <a:rPr kumimoji="0" lang="ar-EG"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 </a:t>
            </a:r>
            <a:endParaRPr kumimoji="0" lang="ar-SA"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endParaRPr>
          </a:p>
          <a:p>
            <a:pPr marL="0" marR="0" lvl="0" indent="0" algn="ctr" defTabSz="914400" rtl="1" eaLnBrk="1" fontAlgn="base" latinLnBrk="0" hangingPunct="1">
              <a:lnSpc>
                <a:spcPct val="150000"/>
              </a:lnSpc>
              <a:spcBef>
                <a:spcPct val="0"/>
              </a:spcBef>
              <a:spcAft>
                <a:spcPct val="0"/>
              </a:spcAft>
              <a:buClrTx/>
              <a:buSzTx/>
              <a:buFontTx/>
              <a:buNone/>
              <a:tabLst/>
              <a:defRPr/>
            </a:pPr>
            <a:r>
              <a:rPr kumimoji="0" lang="ar-SA"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وفى </a:t>
            </a:r>
            <a:r>
              <a:rPr kumimoji="0" lang="ar-SA" sz="3200" i="0" u="none" strike="noStrike" kern="1200" cap="none" spc="0" normalizeH="0" baseline="0" noProof="0" dirty="0">
                <a:ln w="22225">
                  <a:solidFill>
                    <a:srgbClr val="D55816"/>
                  </a:solidFill>
                  <a:prstDash val="solid"/>
                </a:ln>
                <a:solidFill>
                  <a:prstClr val="black"/>
                </a:solidFill>
                <a:effectLst/>
                <a:uLnTx/>
                <a:uFillTx/>
                <a:latin typeface="Calibri" pitchFamily="34" charset="0"/>
                <a:cs typeface="PT Bold Heading" panose="02010400000000000000" pitchFamily="2" charset="-78"/>
              </a:rPr>
              <a:t>التقطير</a:t>
            </a:r>
            <a:r>
              <a:rPr kumimoji="0" lang="ar-SA" sz="3200" i="0" u="none" strike="noStrike" kern="1200" cap="none" spc="0" normalizeH="0" baseline="0" noProof="0" dirty="0">
                <a:ln>
                  <a:noFill/>
                </a:ln>
                <a:solidFill>
                  <a:srgbClr val="00B050"/>
                </a:solidFill>
                <a:effectLst/>
                <a:uLnTx/>
                <a:uFillTx/>
                <a:latin typeface="Calibri" pitchFamily="34" charset="0"/>
                <a:cs typeface="PT Bold Heading" panose="02010400000000000000" pitchFamily="2" charset="-78"/>
              </a:rPr>
              <a:t> </a:t>
            </a:r>
            <a:r>
              <a:rPr kumimoji="0" lang="ar-SA" sz="3200" i="0" u="none" strike="noStrike" kern="1200" cap="none" spc="0" normalizeH="0" baseline="0" noProof="0" dirty="0">
                <a:ln w="0"/>
                <a:solidFill>
                  <a:prstClr val="black"/>
                </a:solidFill>
                <a:effectLst/>
                <a:uLnTx/>
                <a:uFillTx/>
                <a:latin typeface="Calibri" pitchFamily="34" charset="0"/>
                <a:cs typeface="PT Bold Heading" panose="02010400000000000000" pitchFamily="2" charset="-78"/>
              </a:rPr>
              <a:t>يسخن المحلول حتى يتحول السائل إلى غاز، وتتبقى المادة  الصلبة</a:t>
            </a:r>
            <a:r>
              <a:rPr kumimoji="0" lang="ar-EG" sz="3200" i="0" u="none" strike="noStrike" kern="1200" cap="none" spc="0" normalizeH="0" baseline="0" noProof="0" dirty="0">
                <a:ln w="0"/>
                <a:solidFill>
                  <a:prstClr val="black"/>
                </a:solidFill>
                <a:effectLst/>
                <a:uLnTx/>
                <a:uFillTx/>
                <a:latin typeface="Calibri" pitchFamily="34" charset="0"/>
                <a:cs typeface="PT Bold Heading" panose="02010400000000000000" pitchFamily="2" charset="-78"/>
              </a:rPr>
              <a:t>.</a:t>
            </a:r>
            <a:r>
              <a:rPr kumimoji="0" lang="ar-SA" sz="3200" i="0" u="none" strike="noStrike" kern="1200" cap="none" spc="0" normalizeH="0" baseline="0" noProof="0" dirty="0">
                <a:ln w="0"/>
                <a:solidFill>
                  <a:prstClr val="black"/>
                </a:solidFill>
                <a:effectLst/>
                <a:uLnTx/>
                <a:uFillTx/>
                <a:latin typeface="Calibri" pitchFamily="34" charset="0"/>
                <a:cs typeface="PT Bold Heading" panose="02010400000000000000" pitchFamily="2" charset="-78"/>
              </a:rPr>
              <a:t> </a:t>
            </a:r>
            <a:r>
              <a:rPr kumimoji="0" lang="ar-EG" sz="3200" i="0" u="none" strike="noStrike" kern="1200" cap="none" spc="0" normalizeH="0" baseline="0" noProof="0" dirty="0">
                <a:ln w="0"/>
                <a:solidFill>
                  <a:prstClr val="black"/>
                </a:solidFill>
                <a:effectLst/>
                <a:uLnTx/>
                <a:uFillTx/>
                <a:latin typeface="Calibri" pitchFamily="34" charset="0"/>
                <a:cs typeface="PT Bold Heading" panose="02010400000000000000" pitchFamily="2" charset="-78"/>
              </a:rPr>
              <a:t>بعد ذلك يمر</a:t>
            </a:r>
            <a:r>
              <a:rPr kumimoji="0" lang="ar-SA" sz="3200" i="0" u="none" strike="noStrike" kern="1200" cap="none" spc="0" normalizeH="0" baseline="0" noProof="0" dirty="0">
                <a:ln w="0"/>
                <a:solidFill>
                  <a:prstClr val="black"/>
                </a:solidFill>
                <a:effectLst/>
                <a:uLnTx/>
                <a:uFillTx/>
                <a:latin typeface="Calibri" pitchFamily="34" charset="0"/>
                <a:cs typeface="PT Bold Heading" panose="02010400000000000000" pitchFamily="2" charset="-78"/>
              </a:rPr>
              <a:t> الغاز عبر مكثف يبرده ويعيد تجميعه على شكل سائل. </a:t>
            </a:r>
            <a:endParaRPr kumimoji="0" lang="ar-EG" sz="3200" i="0" u="none" strike="noStrike" kern="1200" cap="none" spc="0" normalizeH="0" baseline="0" noProof="0" dirty="0">
              <a:ln w="0"/>
              <a:solidFill>
                <a:prstClr val="black"/>
              </a:solidFill>
              <a:effectLst/>
              <a:uLnTx/>
              <a:uFillTx/>
              <a:latin typeface="Calibri" pitchFamily="34" charset="0"/>
              <a:cs typeface="PT Bold Heading" panose="02010400000000000000" pitchFamily="2" charset="-78"/>
            </a:endParaRPr>
          </a:p>
        </p:txBody>
      </p:sp>
      <p:pic>
        <p:nvPicPr>
          <p:cNvPr id="1026" name="Picture 2">
            <a:extLst>
              <a:ext uri="{FF2B5EF4-FFF2-40B4-BE49-F238E27FC236}">
                <a16:creationId xmlns:a16="http://schemas.microsoft.com/office/drawing/2014/main" id="{4EEC1962-4886-1026-E5C3-B044E9E4DE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0402" y="3612050"/>
            <a:ext cx="3619500"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97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120F5C5-516A-DBAD-E0B8-C09246C8A10B}"/>
              </a:ext>
            </a:extLst>
          </p:cNvPr>
          <p:cNvPicPr>
            <a:picLocks noChangeAspect="1"/>
          </p:cNvPicPr>
          <p:nvPr/>
        </p:nvPicPr>
        <p:blipFill>
          <a:blip r:embed="rId2"/>
          <a:stretch>
            <a:fillRect/>
          </a:stretch>
        </p:blipFill>
        <p:spPr>
          <a:xfrm>
            <a:off x="0" y="0"/>
            <a:ext cx="12192000" cy="6857999"/>
          </a:xfrm>
          <a:prstGeom prst="rect">
            <a:avLst/>
          </a:prstGeom>
        </p:spPr>
      </p:pic>
      <p:sp>
        <p:nvSpPr>
          <p:cNvPr id="10" name="مربع نص 9"/>
          <p:cNvSpPr txBox="1"/>
          <p:nvPr/>
        </p:nvSpPr>
        <p:spPr>
          <a:xfrm>
            <a:off x="2993419" y="1112520"/>
            <a:ext cx="1761064" cy="665344"/>
          </a:xfrm>
          <a:prstGeom prst="rect">
            <a:avLst/>
          </a:prstGeom>
          <a:solidFill>
            <a:schemeClr val="bg1"/>
          </a:solidFill>
        </p:spPr>
        <p:txBody>
          <a:bodyPr wrap="square" rtlCol="1">
            <a:spAutoFit/>
          </a:bodyPr>
          <a:lstStyle/>
          <a:p>
            <a:endParaRPr lang="ar-SA" dirty="0"/>
          </a:p>
        </p:txBody>
      </p:sp>
      <p:sp>
        <p:nvSpPr>
          <p:cNvPr id="7" name="مستطيل 6">
            <a:extLst>
              <a:ext uri="{FF2B5EF4-FFF2-40B4-BE49-F238E27FC236}">
                <a16:creationId xmlns:a16="http://schemas.microsoft.com/office/drawing/2014/main" id="{F42ECA50-2D48-B6E9-2A3F-E1ADC705E44F}"/>
              </a:ext>
            </a:extLst>
          </p:cNvPr>
          <p:cNvSpPr/>
          <p:nvPr/>
        </p:nvSpPr>
        <p:spPr>
          <a:xfrm>
            <a:off x="8637139" y="965131"/>
            <a:ext cx="2299027" cy="923330"/>
          </a:xfrm>
          <a:prstGeom prst="rect">
            <a:avLst/>
          </a:prstGeom>
          <a:noFill/>
        </p:spPr>
        <p:txBody>
          <a:bodyPr wrap="none" lIns="91440" tIns="45720" rIns="91440" bIns="45720">
            <a:spAutoFit/>
          </a:bodyPr>
          <a:lstStyle/>
          <a:p>
            <a:pPr algn="ctr"/>
            <a:r>
              <a:rPr lang="ar-SA"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rPr>
              <a:t>التبخير...</a:t>
            </a:r>
          </a:p>
        </p:txBody>
      </p:sp>
      <p:sp>
        <p:nvSpPr>
          <p:cNvPr id="12" name="مربع نص 11">
            <a:extLst>
              <a:ext uri="{FF2B5EF4-FFF2-40B4-BE49-F238E27FC236}">
                <a16:creationId xmlns:a16="http://schemas.microsoft.com/office/drawing/2014/main" id="{DE7B4CD9-2A79-3A6E-6FE4-2572EECE24C8}"/>
              </a:ext>
            </a:extLst>
          </p:cNvPr>
          <p:cNvSpPr txBox="1"/>
          <p:nvPr/>
        </p:nvSpPr>
        <p:spPr>
          <a:xfrm>
            <a:off x="1348738" y="2009218"/>
            <a:ext cx="9587428" cy="3170099"/>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هناك طريقة أخرى لفصل أجزاء المحاليل تسمى </a:t>
            </a:r>
            <a:r>
              <a:rPr kumimoji="0" lang="ar-SA" sz="4000" b="1" i="0" u="none" strike="noStrike" kern="1200" cap="none" spc="0" normalizeH="0" baseline="0" noProof="0" dirty="0" err="1">
                <a:ln>
                  <a:noFill/>
                </a:ln>
                <a:solidFill>
                  <a:prstClr val="black"/>
                </a:solidFill>
                <a:effectLst/>
                <a:uLnTx/>
                <a:uFillTx/>
                <a:latin typeface="Arial" pitchFamily="34" charset="0"/>
                <a:ea typeface="+mn-ea"/>
                <a:cs typeface="Times New Roman" pitchFamily="18" charset="0"/>
              </a:rPr>
              <a:t>التبخ</a:t>
            </a:r>
            <a:r>
              <a:rPr kumimoji="0" lang="ar-EG"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ي</a:t>
            </a:r>
            <a:r>
              <a:rPr kumimoji="0" lang="ar-SA"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ر. </a:t>
            </a:r>
          </a:p>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عندما يتبخر الماء من المحلول الملح</a:t>
            </a:r>
            <a:r>
              <a:rPr kumimoji="0" lang="ar-EG"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ي</a:t>
            </a:r>
            <a:r>
              <a:rPr kumimoji="0" lang="ar-SA"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 يتحول الماء إلى بخار ماء، ويبقى الملح الصلب متر</a:t>
            </a:r>
            <a:r>
              <a:rPr kumimoji="0" lang="ar-EG"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سب</a:t>
            </a:r>
            <a:r>
              <a:rPr kumimoji="0" lang="ar-SA"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ا</a:t>
            </a:r>
            <a:r>
              <a:rPr kumimoji="0" lang="ar-EG"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a:t>
            </a:r>
            <a:r>
              <a:rPr kumimoji="0" lang="ar-SA"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a:t>
            </a:r>
          </a:p>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 ت</a:t>
            </a:r>
            <a:r>
              <a:rPr kumimoji="0" lang="ar-EG"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ستعمل هذه الطريقة عند الحاجة إلي الحصول على </a:t>
            </a:r>
            <a:r>
              <a:rPr kumimoji="0" lang="ar-SA"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المواد الصلبة من المحاليل</a:t>
            </a:r>
            <a:r>
              <a:rPr kumimoji="0" lang="ar-EG"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a:t>
            </a:r>
            <a:r>
              <a:rPr kumimoji="0" lang="ar-SA"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 حيث يتطاير </a:t>
            </a:r>
            <a:r>
              <a:rPr kumimoji="0" lang="ar-EG"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بخار</a:t>
            </a:r>
            <a:r>
              <a:rPr kumimoji="0" lang="ar-SA" sz="40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 السائل في الهواء.</a:t>
            </a:r>
            <a:endParaRPr kumimoji="0" lang="en-US" sz="3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97901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120F5C5-516A-DBAD-E0B8-C09246C8A10B}"/>
              </a:ext>
            </a:extLst>
          </p:cNvPr>
          <p:cNvPicPr>
            <a:picLocks noChangeAspect="1"/>
          </p:cNvPicPr>
          <p:nvPr/>
        </p:nvPicPr>
        <p:blipFill>
          <a:blip r:embed="rId2"/>
          <a:stretch>
            <a:fillRect/>
          </a:stretch>
        </p:blipFill>
        <p:spPr>
          <a:xfrm>
            <a:off x="0" y="0"/>
            <a:ext cx="12192000" cy="6857999"/>
          </a:xfrm>
          <a:prstGeom prst="rect">
            <a:avLst/>
          </a:prstGeom>
        </p:spPr>
      </p:pic>
      <p:pic>
        <p:nvPicPr>
          <p:cNvPr id="8" name="صورة 7"/>
          <p:cNvPicPr>
            <a:picLocks noChangeAspect="1"/>
          </p:cNvPicPr>
          <p:nvPr/>
        </p:nvPicPr>
        <p:blipFill>
          <a:blip r:embed="rId3"/>
          <a:stretch>
            <a:fillRect/>
          </a:stretch>
        </p:blipFill>
        <p:spPr>
          <a:xfrm>
            <a:off x="950291" y="864593"/>
            <a:ext cx="6309823" cy="5128811"/>
          </a:xfrm>
          <a:prstGeom prst="rect">
            <a:avLst/>
          </a:prstGeom>
        </p:spPr>
      </p:pic>
      <p:pic>
        <p:nvPicPr>
          <p:cNvPr id="9" name="صورة 8"/>
          <p:cNvPicPr>
            <a:picLocks noChangeAspect="1"/>
          </p:cNvPicPr>
          <p:nvPr/>
        </p:nvPicPr>
        <p:blipFill>
          <a:blip r:embed="rId4"/>
          <a:stretch>
            <a:fillRect/>
          </a:stretch>
        </p:blipFill>
        <p:spPr>
          <a:xfrm>
            <a:off x="7373123" y="2806215"/>
            <a:ext cx="3437388" cy="1245570"/>
          </a:xfrm>
          <a:prstGeom prst="rect">
            <a:avLst/>
          </a:prstGeom>
        </p:spPr>
      </p:pic>
      <p:sp>
        <p:nvSpPr>
          <p:cNvPr id="7" name="مستطيل 6">
            <a:extLst>
              <a:ext uri="{FF2B5EF4-FFF2-40B4-BE49-F238E27FC236}">
                <a16:creationId xmlns:a16="http://schemas.microsoft.com/office/drawing/2014/main" id="{F42ECA50-2D48-B6E9-2A3F-E1ADC705E44F}"/>
              </a:ext>
            </a:extLst>
          </p:cNvPr>
          <p:cNvSpPr/>
          <p:nvPr/>
        </p:nvSpPr>
        <p:spPr>
          <a:xfrm>
            <a:off x="8637139" y="965131"/>
            <a:ext cx="2299027" cy="923330"/>
          </a:xfrm>
          <a:prstGeom prst="rect">
            <a:avLst/>
          </a:prstGeom>
          <a:noFill/>
        </p:spPr>
        <p:txBody>
          <a:bodyPr wrap="none" lIns="91440" tIns="45720" rIns="91440" bIns="45720">
            <a:spAutoFit/>
          </a:bodyPr>
          <a:lstStyle/>
          <a:p>
            <a:pPr algn="ctr"/>
            <a:r>
              <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التبخير...</a:t>
            </a:r>
          </a:p>
        </p:txBody>
      </p:sp>
    </p:spTree>
    <p:extLst>
      <p:ext uri="{BB962C8B-B14F-4D97-AF65-F5344CB8AC3E}">
        <p14:creationId xmlns:p14="http://schemas.microsoft.com/office/powerpoint/2010/main" val="597065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E2F2FA9F-535F-8D92-5CB5-07EA1C9EA87E}"/>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1"/>
          <p:cNvSpPr>
            <a:spLocks noChangeArrowheads="1"/>
          </p:cNvSpPr>
          <p:nvPr/>
        </p:nvSpPr>
        <p:spPr bwMode="auto">
          <a:xfrm>
            <a:off x="3992598" y="914012"/>
            <a:ext cx="2542290" cy="769441"/>
          </a:xfrm>
          <a:prstGeom prst="rect">
            <a:avLst/>
          </a:prstGeom>
          <a:solidFill>
            <a:srgbClr val="FFFF00"/>
          </a:solidFill>
          <a:ln w="9525">
            <a:solidFill>
              <a:schemeClr val="tx1"/>
            </a:solidFill>
            <a:miter lim="800000"/>
            <a:headEnd/>
            <a:tailEnd/>
          </a:ln>
        </p:spPr>
        <p:txBody>
          <a:bodyPr wrap="square" anchor="ctr">
            <a:spAutoFit/>
          </a:bodyPr>
          <a:lstStyle/>
          <a:p>
            <a:pPr algn="ctr" fontAlgn="base">
              <a:spcBef>
                <a:spcPct val="0"/>
              </a:spcBef>
              <a:spcAft>
                <a:spcPct val="0"/>
              </a:spcAft>
              <a:tabLst>
                <a:tab pos="1282700" algn="l"/>
              </a:tabLst>
            </a:pPr>
            <a:r>
              <a:rPr lang="ar-SA" sz="4400" b="1" dirty="0">
                <a:solidFill>
                  <a:srgbClr val="002060"/>
                </a:solidFill>
                <a:latin typeface="Arial" pitchFamily="34" charset="0"/>
                <a:cs typeface="Times New Roman" pitchFamily="18" charset="0"/>
              </a:rPr>
              <a:t>أختبر نفس</a:t>
            </a:r>
            <a:r>
              <a:rPr lang="ar-EG" sz="4400" b="1" dirty="0">
                <a:solidFill>
                  <a:srgbClr val="002060"/>
                </a:solidFill>
                <a:latin typeface="Arial" pitchFamily="34" charset="0"/>
                <a:cs typeface="Times New Roman" pitchFamily="18" charset="0"/>
              </a:rPr>
              <a:t>ي</a:t>
            </a:r>
            <a:r>
              <a:rPr lang="ar-SA" sz="4400" b="1" dirty="0">
                <a:solidFill>
                  <a:srgbClr val="002060"/>
                </a:solidFill>
                <a:latin typeface="Arial" pitchFamily="34" charset="0"/>
                <a:cs typeface="Times New Roman" pitchFamily="18" charset="0"/>
              </a:rPr>
              <a:t> </a:t>
            </a:r>
            <a:endParaRPr lang="ar-SA" sz="5400" b="1" dirty="0">
              <a:solidFill>
                <a:srgbClr val="002060"/>
              </a:solidFill>
              <a:latin typeface="Arial" pitchFamily="34" charset="0"/>
            </a:endParaRPr>
          </a:p>
        </p:txBody>
      </p:sp>
      <p:pic>
        <p:nvPicPr>
          <p:cNvPr id="11" name="صورة 10"/>
          <p:cNvPicPr>
            <a:picLocks noChangeAspect="1"/>
          </p:cNvPicPr>
          <p:nvPr/>
        </p:nvPicPr>
        <p:blipFill>
          <a:blip r:embed="rId3">
            <a:clrChange>
              <a:clrFrom>
                <a:srgbClr val="F5F5F5"/>
              </a:clrFrom>
              <a:clrTo>
                <a:srgbClr val="F5F5F5">
                  <a:alpha val="0"/>
                </a:srgbClr>
              </a:clrTo>
            </a:clrChange>
          </a:blip>
          <a:stretch>
            <a:fillRect/>
          </a:stretch>
        </p:blipFill>
        <p:spPr>
          <a:xfrm>
            <a:off x="1571313" y="4097568"/>
            <a:ext cx="1437323" cy="1437323"/>
          </a:xfrm>
          <a:prstGeom prst="rect">
            <a:avLst/>
          </a:prstGeom>
        </p:spPr>
      </p:pic>
      <p:sp>
        <p:nvSpPr>
          <p:cNvPr id="13" name="مربع نص 12">
            <a:extLst>
              <a:ext uri="{FF2B5EF4-FFF2-40B4-BE49-F238E27FC236}">
                <a16:creationId xmlns:a16="http://schemas.microsoft.com/office/drawing/2014/main" id="{773C487A-0A09-125E-B66D-79B05D1D963F}"/>
              </a:ext>
            </a:extLst>
          </p:cNvPr>
          <p:cNvSpPr txBox="1"/>
          <p:nvPr/>
        </p:nvSpPr>
        <p:spPr>
          <a:xfrm>
            <a:off x="2289975" y="1913832"/>
            <a:ext cx="6208004" cy="1446550"/>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4400" i="0" u="none" strike="noStrike" kern="1200" cap="none" spc="0" normalizeH="0" baseline="0" noProof="0" dirty="0">
                <a:ln>
                  <a:noFill/>
                </a:ln>
                <a:solidFill>
                  <a:srgbClr val="FF0000"/>
                </a:solidFill>
                <a:effectLst/>
                <a:uLnTx/>
                <a:uFillTx/>
                <a:latin typeface="Arial" pitchFamily="34" charset="0"/>
                <a:cs typeface="PT Bold Heading" panose="02010400000000000000" pitchFamily="2" charset="-78"/>
              </a:rPr>
              <a:t>أصنف. </a:t>
            </a:r>
            <a:r>
              <a:rPr kumimoji="0" lang="ar-SA" sz="44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ما الطر</a:t>
            </a:r>
            <a:r>
              <a:rPr kumimoji="0" lang="ar-EG" sz="4400" i="0" u="none" strike="noStrike" kern="1200" cap="none" spc="0" normalizeH="0" baseline="0" noProof="0" dirty="0" err="1">
                <a:ln>
                  <a:noFill/>
                </a:ln>
                <a:solidFill>
                  <a:prstClr val="black"/>
                </a:solidFill>
                <a:effectLst/>
                <a:uLnTx/>
                <a:uFillTx/>
                <a:latin typeface="Arial" pitchFamily="34" charset="0"/>
                <a:cs typeface="PT Bold Heading" panose="02010400000000000000" pitchFamily="2" charset="-78"/>
              </a:rPr>
              <a:t>ائ</a:t>
            </a:r>
            <a:r>
              <a:rPr kumimoji="0" lang="ar-SA" sz="44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ق المستخدمة</a:t>
            </a:r>
          </a:p>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44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 في فصل المحاليل؟</a:t>
            </a:r>
            <a:endParaRPr kumimoji="0" lang="ar-SA" sz="54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endParaRPr>
          </a:p>
        </p:txBody>
      </p:sp>
      <p:sp>
        <p:nvSpPr>
          <p:cNvPr id="15" name="مربع نص 14">
            <a:extLst>
              <a:ext uri="{FF2B5EF4-FFF2-40B4-BE49-F238E27FC236}">
                <a16:creationId xmlns:a16="http://schemas.microsoft.com/office/drawing/2014/main" id="{06688DBE-AD55-722A-7D5A-CA46E3D3FFE3}"/>
              </a:ext>
            </a:extLst>
          </p:cNvPr>
          <p:cNvSpPr txBox="1"/>
          <p:nvPr/>
        </p:nvSpPr>
        <p:spPr>
          <a:xfrm>
            <a:off x="3753997" y="4097568"/>
            <a:ext cx="6208004" cy="1323439"/>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0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يمكن فصل المحاليل بالتبخير</a:t>
            </a:r>
            <a:endParaRPr kumimoji="0" lang="ar-SA" sz="40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0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 أو التقطير.</a:t>
            </a:r>
            <a:endParaRPr kumimoji="0" lang="en-US" sz="40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endParaRPr>
          </a:p>
        </p:txBody>
      </p:sp>
    </p:spTree>
    <p:extLst>
      <p:ext uri="{BB962C8B-B14F-4D97-AF65-F5344CB8AC3E}">
        <p14:creationId xmlns:p14="http://schemas.microsoft.com/office/powerpoint/2010/main" val="1428345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081F14BC-381F-427B-E40A-E8260DD5F0F3}"/>
              </a:ext>
            </a:extLst>
          </p:cNvPr>
          <p:cNvPicPr>
            <a:picLocks noChangeAspect="1"/>
          </p:cNvPicPr>
          <p:nvPr/>
        </p:nvPicPr>
        <p:blipFill>
          <a:blip r:embed="rId2"/>
          <a:stretch>
            <a:fillRect/>
          </a:stretch>
        </p:blipFill>
        <p:spPr>
          <a:xfrm>
            <a:off x="0" y="0"/>
            <a:ext cx="12192000" cy="6857999"/>
          </a:xfrm>
          <a:prstGeom prst="rect">
            <a:avLst/>
          </a:prstGeom>
        </p:spPr>
      </p:pic>
      <p:sp>
        <p:nvSpPr>
          <p:cNvPr id="7" name="Rectangle 1"/>
          <p:cNvSpPr>
            <a:spLocks noChangeArrowheads="1"/>
          </p:cNvSpPr>
          <p:nvPr/>
        </p:nvSpPr>
        <p:spPr bwMode="auto">
          <a:xfrm>
            <a:off x="5033049" y="950205"/>
            <a:ext cx="2125902" cy="707886"/>
          </a:xfrm>
          <a:prstGeom prst="rect">
            <a:avLst/>
          </a:prstGeom>
          <a:solidFill>
            <a:srgbClr val="FFFF00"/>
          </a:solidFill>
          <a:ln w="9525">
            <a:solidFill>
              <a:schemeClr val="tx1"/>
            </a:solidFill>
            <a:miter lim="800000"/>
            <a:headEnd/>
            <a:tailEnd/>
          </a:ln>
        </p:spPr>
        <p:txBody>
          <a:bodyPr wrap="none" anchor="ctr">
            <a:spAutoFit/>
          </a:bodyPr>
          <a:lstStyle/>
          <a:p>
            <a:pPr algn="justLow" fontAlgn="base">
              <a:spcBef>
                <a:spcPct val="0"/>
              </a:spcBef>
              <a:spcAft>
                <a:spcPct val="0"/>
              </a:spcAft>
              <a:tabLst>
                <a:tab pos="1282700" algn="l"/>
              </a:tabLst>
            </a:pPr>
            <a:r>
              <a:rPr lang="ar-SA" sz="4000" dirty="0">
                <a:ln>
                  <a:solidFill>
                    <a:schemeClr val="tx1"/>
                  </a:solidFill>
                </a:ln>
                <a:solidFill>
                  <a:srgbClr val="002060"/>
                </a:solidFill>
                <a:latin typeface="Arial" pitchFamily="34" charset="0"/>
                <a:cs typeface="Times New Roman" pitchFamily="18" charset="0"/>
              </a:rPr>
              <a:t>التفكير الناقد</a:t>
            </a:r>
            <a:endParaRPr lang="ar-SA" sz="4800" dirty="0">
              <a:ln>
                <a:solidFill>
                  <a:schemeClr val="tx1"/>
                </a:solidFill>
              </a:ln>
              <a:solidFill>
                <a:srgbClr val="002060"/>
              </a:solidFill>
              <a:latin typeface="Arial" pitchFamily="34" charset="0"/>
            </a:endParaRPr>
          </a:p>
        </p:txBody>
      </p:sp>
      <p:pic>
        <p:nvPicPr>
          <p:cNvPr id="11" name="صورة 10"/>
          <p:cNvPicPr>
            <a:picLocks noChangeAspect="1"/>
          </p:cNvPicPr>
          <p:nvPr/>
        </p:nvPicPr>
        <p:blipFill>
          <a:blip r:embed="rId3">
            <a:clrChange>
              <a:clrFrom>
                <a:srgbClr val="F5F5F5"/>
              </a:clrFrom>
              <a:clrTo>
                <a:srgbClr val="F5F5F5">
                  <a:alpha val="0"/>
                </a:srgbClr>
              </a:clrTo>
            </a:clrChange>
          </a:blip>
          <a:stretch>
            <a:fillRect/>
          </a:stretch>
        </p:blipFill>
        <p:spPr>
          <a:xfrm>
            <a:off x="1419643" y="4555170"/>
            <a:ext cx="1437323" cy="1437323"/>
          </a:xfrm>
          <a:prstGeom prst="rect">
            <a:avLst/>
          </a:prstGeom>
        </p:spPr>
      </p:pic>
      <p:sp>
        <p:nvSpPr>
          <p:cNvPr id="13" name="مربع نص 12">
            <a:extLst>
              <a:ext uri="{FF2B5EF4-FFF2-40B4-BE49-F238E27FC236}">
                <a16:creationId xmlns:a16="http://schemas.microsoft.com/office/drawing/2014/main" id="{311B082D-B1B8-C674-4666-626358273EC9}"/>
              </a:ext>
            </a:extLst>
          </p:cNvPr>
          <p:cNvSpPr txBox="1"/>
          <p:nvPr/>
        </p:nvSpPr>
        <p:spPr>
          <a:xfrm>
            <a:off x="2330975" y="1840982"/>
            <a:ext cx="7374874" cy="1200329"/>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i="0" u="none" strike="noStrike" kern="0" cap="none" spc="0" normalizeH="0" baseline="0" noProof="0" dirty="0">
                <a:ln>
                  <a:noFill/>
                </a:ln>
                <a:solidFill>
                  <a:prstClr val="black"/>
                </a:solidFill>
                <a:effectLst/>
                <a:uLnTx/>
                <a:uFillTx/>
                <a:latin typeface="Calibri" panose="020F0502020204030204"/>
                <a:cs typeface="PT Bold Heading" panose="02010400000000000000" pitchFamily="2" charset="-78"/>
              </a:rPr>
              <a:t>إذا أردنا استخلاص ماء عذب من ماء مالح، فهل نستخدم التقطير أم التبخر؟</a:t>
            </a:r>
            <a:endParaRPr kumimoji="0" lang="ar-EG" sz="3600" i="0" u="none" strike="noStrike" kern="0" cap="none" spc="0" normalizeH="0" baseline="0" noProof="0" dirty="0">
              <a:ln>
                <a:noFill/>
              </a:ln>
              <a:solidFill>
                <a:prstClr val="black"/>
              </a:solidFill>
              <a:effectLst/>
              <a:uLnTx/>
              <a:uFillTx/>
              <a:latin typeface="Calibri" panose="020F0502020204030204"/>
              <a:cs typeface="PT Bold Heading" panose="02010400000000000000" pitchFamily="2" charset="-78"/>
            </a:endParaRPr>
          </a:p>
        </p:txBody>
      </p:sp>
      <p:sp>
        <p:nvSpPr>
          <p:cNvPr id="15" name="مربع نص 14">
            <a:extLst>
              <a:ext uri="{FF2B5EF4-FFF2-40B4-BE49-F238E27FC236}">
                <a16:creationId xmlns:a16="http://schemas.microsoft.com/office/drawing/2014/main" id="{3CD6FF4C-65BB-EF9E-7871-BFCA57FC17FF}"/>
              </a:ext>
            </a:extLst>
          </p:cNvPr>
          <p:cNvSpPr txBox="1"/>
          <p:nvPr/>
        </p:nvSpPr>
        <p:spPr>
          <a:xfrm>
            <a:off x="3346373" y="3816690"/>
            <a:ext cx="7262869" cy="1815882"/>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rPr>
              <a:t>نستخدم التقطير لاستخلاص ماء عذب من ماء مالح فبعد تسخين الماء المالح يتحول الماء إلى بخار ماء ويتبقى الملح الذي يمكن إزالته ثم يمرر بخار الماء داخل مكثف فيقوم بتبريد البخار وتحويله إلى ماء سائل يمكن جمعه.</a:t>
            </a:r>
            <a:endParaRPr kumimoji="0" lang="en-US" sz="2800" i="0" u="none" strike="noStrike" kern="1200" cap="none" spc="0" normalizeH="0" baseline="0" noProof="0" dirty="0">
              <a:ln>
                <a:noFill/>
              </a:ln>
              <a:solidFill>
                <a:prstClr val="black"/>
              </a:solidFill>
              <a:effectLst/>
              <a:uLnTx/>
              <a:uFillTx/>
              <a:latin typeface="Arial" pitchFamily="34" charset="0"/>
              <a:cs typeface="PT Bold Heading" panose="02010400000000000000" pitchFamily="2" charset="-78"/>
            </a:endParaRPr>
          </a:p>
        </p:txBody>
      </p:sp>
    </p:spTree>
    <p:extLst>
      <p:ext uri="{BB962C8B-B14F-4D97-AF65-F5344CB8AC3E}">
        <p14:creationId xmlns:p14="http://schemas.microsoft.com/office/powerpoint/2010/main" val="2374147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E024A637-5F49-4B11-00A1-A5203CDC138D}"/>
              </a:ext>
            </a:extLst>
          </p:cNvPr>
          <p:cNvPicPr>
            <a:picLocks noChangeAspect="1"/>
          </p:cNvPicPr>
          <p:nvPr/>
        </p:nvPicPr>
        <p:blipFill>
          <a:blip r:embed="rId2"/>
          <a:stretch>
            <a:fillRect/>
          </a:stretch>
        </p:blipFill>
        <p:spPr>
          <a:xfrm>
            <a:off x="0" y="0"/>
            <a:ext cx="12192000" cy="6857999"/>
          </a:xfrm>
          <a:prstGeom prst="rect">
            <a:avLst/>
          </a:prstGeom>
        </p:spPr>
      </p:pic>
      <p:pic>
        <p:nvPicPr>
          <p:cNvPr id="2" name="صورة 1"/>
          <p:cNvPicPr>
            <a:picLocks noChangeAspect="1"/>
          </p:cNvPicPr>
          <p:nvPr/>
        </p:nvPicPr>
        <p:blipFill>
          <a:blip r:embed="rId3"/>
          <a:stretch>
            <a:fillRect/>
          </a:stretch>
        </p:blipFill>
        <p:spPr>
          <a:xfrm>
            <a:off x="1029903" y="1488707"/>
            <a:ext cx="9792100" cy="4118718"/>
          </a:xfrm>
          <a:prstGeom prst="rect">
            <a:avLst/>
          </a:prstGeom>
        </p:spPr>
      </p:pic>
    </p:spTree>
    <p:extLst>
      <p:ext uri="{BB962C8B-B14F-4D97-AF65-F5344CB8AC3E}">
        <p14:creationId xmlns:p14="http://schemas.microsoft.com/office/powerpoint/2010/main" val="375968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BFB01259-5579-54B3-279B-130B1ADF4DCF}"/>
              </a:ext>
            </a:extLst>
          </p:cNvPr>
          <p:cNvPicPr>
            <a:picLocks noChangeAspect="1"/>
          </p:cNvPicPr>
          <p:nvPr/>
        </p:nvPicPr>
        <p:blipFill>
          <a:blip r:embed="rId2"/>
          <a:stretch>
            <a:fillRect/>
          </a:stretch>
        </p:blipFill>
        <p:spPr>
          <a:xfrm>
            <a:off x="0" y="0"/>
            <a:ext cx="12192000" cy="6857999"/>
          </a:xfrm>
          <a:prstGeom prst="rect">
            <a:avLst/>
          </a:prstGeom>
        </p:spPr>
      </p:pic>
      <p:pic>
        <p:nvPicPr>
          <p:cNvPr id="2" name="صورة 1"/>
          <p:cNvPicPr>
            <a:picLocks noChangeAspect="1"/>
          </p:cNvPicPr>
          <p:nvPr/>
        </p:nvPicPr>
        <p:blipFill rotWithShape="1">
          <a:blip r:embed="rId3"/>
          <a:srcRect l="1141" t="3072"/>
          <a:stretch/>
        </p:blipFill>
        <p:spPr>
          <a:xfrm>
            <a:off x="1389447" y="1428513"/>
            <a:ext cx="9413106" cy="40009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4778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B6A7231-F83B-1310-02D5-BB8DF5010223}"/>
              </a:ext>
            </a:extLst>
          </p:cNvPr>
          <p:cNvPicPr>
            <a:picLocks noChangeAspect="1"/>
          </p:cNvPicPr>
          <p:nvPr/>
        </p:nvPicPr>
        <p:blipFill>
          <a:blip r:embed="rId2"/>
          <a:stretch>
            <a:fillRect/>
          </a:stretch>
        </p:blipFill>
        <p:spPr>
          <a:xfrm rot="5400000">
            <a:off x="2664876" y="-2669123"/>
            <a:ext cx="6862248" cy="12192000"/>
          </a:xfrm>
          <a:prstGeom prst="rect">
            <a:avLst/>
          </a:prstGeom>
        </p:spPr>
      </p:pic>
      <p:pic>
        <p:nvPicPr>
          <p:cNvPr id="2" name="صورة 1"/>
          <p:cNvPicPr>
            <a:picLocks noChangeAspect="1"/>
          </p:cNvPicPr>
          <p:nvPr/>
        </p:nvPicPr>
        <p:blipFill>
          <a:blip r:embed="rId3"/>
          <a:stretch>
            <a:fillRect/>
          </a:stretch>
        </p:blipFill>
        <p:spPr>
          <a:xfrm>
            <a:off x="7320335" y="300909"/>
            <a:ext cx="4418160" cy="6190645"/>
          </a:xfrm>
          <a:prstGeom prst="rect">
            <a:avLst/>
          </a:prstGeom>
          <a:ln>
            <a:noFill/>
          </a:ln>
          <a:effectLst>
            <a:outerShdw blurRad="292100" dist="139700" dir="2700000" algn="tl" rotWithShape="0">
              <a:srgbClr val="333333">
                <a:alpha val="65000"/>
              </a:srgbClr>
            </a:outerShdw>
          </a:effectLst>
        </p:spPr>
      </p:pic>
      <p:sp>
        <p:nvSpPr>
          <p:cNvPr id="8" name="مستطيل 7"/>
          <p:cNvSpPr/>
          <p:nvPr/>
        </p:nvSpPr>
        <p:spPr>
          <a:xfrm>
            <a:off x="617164" y="3432567"/>
            <a:ext cx="3334567" cy="1015663"/>
          </a:xfrm>
          <a:prstGeom prst="rect">
            <a:avLst/>
          </a:prstGeom>
          <a:solidFill>
            <a:srgbClr val="1CADE4">
              <a:lumMod val="40000"/>
              <a:lumOff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000" i="0" u="none" strike="noStrike" kern="0" normalizeH="0" baseline="0" noProof="0">
                <a:ln w="0"/>
                <a:uLnTx/>
                <a:uFillTx/>
                <a:latin typeface="Tw Cen MT" panose="020B0602020104020603"/>
              </a:rPr>
              <a:t>نقرأ بتمعن </a:t>
            </a:r>
            <a:endParaRPr kumimoji="0" lang="ar-SA" sz="2000" i="0" u="none" strike="noStrike" kern="0" normalizeH="0" baseline="0" noProof="0" dirty="0">
              <a:ln w="0"/>
              <a:uLnTx/>
              <a:uFillTx/>
              <a:latin typeface="Tw Cen MT" panose="020B0602020104020603"/>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000" i="0" u="none" strike="noStrike" kern="0" normalizeH="0" baseline="0" noProof="0" dirty="0">
                <a:ln w="0"/>
                <a:uLnTx/>
                <a:uFillTx/>
                <a:latin typeface="Tw Cen MT" panose="020B0602020104020603"/>
              </a:rPr>
              <a:t>الكتاب صفحة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000" i="0" u="none" strike="noStrike" kern="0" normalizeH="0" baseline="0" noProof="0" dirty="0">
                <a:ln w="0"/>
                <a:uLnTx/>
                <a:uFillTx/>
                <a:latin typeface="Tw Cen MT" panose="020B0602020104020603"/>
              </a:rPr>
              <a:t>24/25لتتعرفي على أهداف درس اليوم</a:t>
            </a:r>
          </a:p>
        </p:txBody>
      </p:sp>
      <p:pic>
        <p:nvPicPr>
          <p:cNvPr id="9" name="صورة 8"/>
          <p:cNvPicPr>
            <a:picLocks noChangeAspect="1"/>
          </p:cNvPicPr>
          <p:nvPr/>
        </p:nvPicPr>
        <p:blipFill>
          <a:blip r:embed="rId4"/>
          <a:stretch>
            <a:fillRect/>
          </a:stretch>
        </p:blipFill>
        <p:spPr>
          <a:xfrm>
            <a:off x="4300909" y="3498461"/>
            <a:ext cx="1188880" cy="1226537"/>
          </a:xfrm>
          <a:prstGeom prst="rect">
            <a:avLst/>
          </a:prstGeom>
          <a:ln>
            <a:noFill/>
          </a:ln>
          <a:effectLst>
            <a:outerShdw blurRad="292100" dist="139700" dir="2700000" algn="tl" rotWithShape="0">
              <a:srgbClr val="333333">
                <a:alpha val="65000"/>
              </a:srgbClr>
            </a:outerShdw>
          </a:effectLst>
        </p:spPr>
      </p:pic>
      <p:sp>
        <p:nvSpPr>
          <p:cNvPr id="10" name="مستطيل مستدير الزوايا 9"/>
          <p:cNvSpPr/>
          <p:nvPr/>
        </p:nvSpPr>
        <p:spPr>
          <a:xfrm>
            <a:off x="4669700" y="5365965"/>
            <a:ext cx="1035423" cy="1169219"/>
          </a:xfrm>
          <a:prstGeom prst="roundRect">
            <a:avLst/>
          </a:prstGeom>
          <a:solidFill>
            <a:srgbClr val="FF66CC"/>
          </a:solidFill>
          <a:ln w="12700" cap="flat" cmpd="sng" algn="ctr">
            <a:solidFill>
              <a:srgbClr val="E32D91">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rPr>
              <a:t>التوقع من خلال الصورة</a:t>
            </a:r>
          </a:p>
        </p:txBody>
      </p:sp>
      <p:sp>
        <p:nvSpPr>
          <p:cNvPr id="11" name="مستطيل مستدير الزوايا 10"/>
          <p:cNvSpPr/>
          <p:nvPr/>
        </p:nvSpPr>
        <p:spPr>
          <a:xfrm>
            <a:off x="3502365" y="5395373"/>
            <a:ext cx="1035423" cy="1169219"/>
          </a:xfrm>
          <a:prstGeom prst="roundRect">
            <a:avLst/>
          </a:prstGeom>
          <a:solidFill>
            <a:srgbClr val="66FF99"/>
          </a:solidFill>
          <a:ln w="12700" cap="flat" cmpd="sng" algn="ctr">
            <a:solidFill>
              <a:srgbClr val="E32D91">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rPr>
              <a:t>التوقع من خلال العنون</a:t>
            </a:r>
          </a:p>
        </p:txBody>
      </p:sp>
      <p:sp>
        <p:nvSpPr>
          <p:cNvPr id="12" name="مستطيل مستدير الزوايا 11"/>
          <p:cNvSpPr/>
          <p:nvPr/>
        </p:nvSpPr>
        <p:spPr>
          <a:xfrm>
            <a:off x="5863106" y="5624569"/>
            <a:ext cx="1299246" cy="866985"/>
          </a:xfrm>
          <a:prstGeom prst="roundRect">
            <a:avLst/>
          </a:prstGeom>
          <a:solidFill>
            <a:srgbClr val="1CADE4">
              <a:lumMod val="40000"/>
              <a:lumOff val="60000"/>
            </a:srgbClr>
          </a:solidFill>
          <a:ln w="12700" cap="flat" cmpd="sng" algn="ctr">
            <a:solidFill>
              <a:srgbClr val="E32D91">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rPr>
              <a:t>التوقع أثناء قراءة النص</a:t>
            </a:r>
          </a:p>
        </p:txBody>
      </p:sp>
      <p:sp>
        <p:nvSpPr>
          <p:cNvPr id="13" name="سهم مخطط إلى اليمين 12"/>
          <p:cNvSpPr/>
          <p:nvPr/>
        </p:nvSpPr>
        <p:spPr>
          <a:xfrm rot="20498324">
            <a:off x="1151820" y="4793809"/>
            <a:ext cx="2718376" cy="1216531"/>
          </a:xfrm>
          <a:prstGeom prst="stripedRightArrow">
            <a:avLst>
              <a:gd name="adj1" fmla="val 50000"/>
              <a:gd name="adj2" fmla="val 84606"/>
            </a:avLst>
          </a:prstGeom>
          <a:solidFill>
            <a:srgbClr val="FFFF00"/>
          </a:solidFill>
          <a:ln w="12700" cap="flat" cmpd="sng" algn="ctr">
            <a:solidFill>
              <a:srgbClr val="E32D91">
                <a:shade val="50000"/>
              </a:srgbClr>
            </a:solidFill>
            <a:prstDash val="solid"/>
            <a:miter lim="800000"/>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prstClr val="black"/>
                </a:solidFill>
                <a:effectLst/>
                <a:uLnTx/>
                <a:uFillTx/>
              </a:rPr>
              <a:t>باستخدام استراتيجيات الفهم القرائي</a:t>
            </a:r>
          </a:p>
        </p:txBody>
      </p:sp>
      <p:pic>
        <p:nvPicPr>
          <p:cNvPr id="14" name="صورة 13"/>
          <p:cNvPicPr>
            <a:picLocks noChangeAspect="1"/>
          </p:cNvPicPr>
          <p:nvPr/>
        </p:nvPicPr>
        <p:blipFill rotWithShape="1">
          <a:blip r:embed="rId5"/>
          <a:srcRect b="67217"/>
          <a:stretch/>
        </p:blipFill>
        <p:spPr>
          <a:xfrm>
            <a:off x="890009" y="663334"/>
            <a:ext cx="4254501" cy="2103214"/>
          </a:xfrm>
          <a:prstGeom prst="rect">
            <a:avLst/>
          </a:prstGeom>
        </p:spPr>
      </p:pic>
      <p:sp>
        <p:nvSpPr>
          <p:cNvPr id="15" name="مستطيل 14"/>
          <p:cNvSpPr/>
          <p:nvPr/>
        </p:nvSpPr>
        <p:spPr>
          <a:xfrm>
            <a:off x="1138316" y="837778"/>
            <a:ext cx="1560042" cy="1754326"/>
          </a:xfrm>
          <a:prstGeom prst="rect">
            <a:avLst/>
          </a:prstGeom>
          <a:noFill/>
        </p:spPr>
        <p:txBody>
          <a:bodyPr wrap="none" lIns="91440" tIns="45720" rIns="91440" bIns="45720">
            <a:spAutoFit/>
          </a:bodyPr>
          <a:lstStyle/>
          <a:p>
            <a:pPr algn="ctr"/>
            <a:r>
              <a:rPr lang="ar-SA" sz="3600" b="0" cap="none" spc="0" dirty="0">
                <a:ln w="0"/>
                <a:solidFill>
                  <a:schemeClr val="tx1"/>
                </a:solidFill>
                <a:cs typeface="PT Bold Heading" panose="02010400000000000000" pitchFamily="2" charset="-78"/>
              </a:rPr>
              <a:t>المخلوط</a:t>
            </a:r>
          </a:p>
          <a:p>
            <a:pPr algn="ctr"/>
            <a:r>
              <a:rPr lang="ar-SA" sz="3600" dirty="0">
                <a:ln w="0"/>
                <a:cs typeface="PT Bold Heading" panose="02010400000000000000" pitchFamily="2" charset="-78"/>
              </a:rPr>
              <a:t>المحلول</a:t>
            </a:r>
          </a:p>
          <a:p>
            <a:pPr algn="ctr"/>
            <a:r>
              <a:rPr lang="ar-SA" sz="3600" b="0" cap="none" spc="0" dirty="0">
                <a:ln w="0"/>
                <a:solidFill>
                  <a:schemeClr val="tx1"/>
                </a:solidFill>
                <a:cs typeface="PT Bold Heading" panose="02010400000000000000" pitchFamily="2" charset="-78"/>
              </a:rPr>
              <a:t>السبائك</a:t>
            </a:r>
          </a:p>
        </p:txBody>
      </p:sp>
      <p:sp>
        <p:nvSpPr>
          <p:cNvPr id="16" name="مستطيل 15"/>
          <p:cNvSpPr/>
          <p:nvPr/>
        </p:nvSpPr>
        <p:spPr>
          <a:xfrm>
            <a:off x="3314957" y="1395247"/>
            <a:ext cx="1544013" cy="646331"/>
          </a:xfrm>
          <a:prstGeom prst="rect">
            <a:avLst/>
          </a:prstGeom>
          <a:noFill/>
        </p:spPr>
        <p:txBody>
          <a:bodyPr wrap="none" lIns="91440" tIns="45720" rIns="91440" bIns="45720">
            <a:spAutoFit/>
          </a:bodyPr>
          <a:lstStyle/>
          <a:p>
            <a:pPr algn="ctr"/>
            <a:r>
              <a:rPr lang="ar-SA" sz="3600" b="1" dirty="0">
                <a:ln w="9525">
                  <a:solidFill>
                    <a:sysClr val="windowText" lastClr="000000"/>
                  </a:solidFill>
                  <a:prstDash val="solid"/>
                </a:ln>
                <a:solidFill>
                  <a:srgbClr val="00B050"/>
                </a:solidFill>
                <a:effectLst>
                  <a:outerShdw blurRad="12700" dist="38100" dir="2700000" algn="tl" rotWithShape="0">
                    <a:schemeClr val="accent5">
                      <a:lumMod val="60000"/>
                      <a:lumOff val="40000"/>
                    </a:schemeClr>
                  </a:outerShdw>
                </a:effectLst>
                <a:cs typeface="PT Bold Heading" panose="02010400000000000000" pitchFamily="2" charset="-78"/>
              </a:rPr>
              <a:t>المفردات</a:t>
            </a:r>
          </a:p>
        </p:txBody>
      </p:sp>
      <p:pic>
        <p:nvPicPr>
          <p:cNvPr id="5" name="Picture 2" descr="Reading Gif - IceGif">
            <a:extLst>
              <a:ext uri="{FF2B5EF4-FFF2-40B4-BE49-F238E27FC236}">
                <a16:creationId xmlns:a16="http://schemas.microsoft.com/office/drawing/2014/main" id="{99DC8C9D-E401-047B-A03B-4AA5C556C6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4921" y="736215"/>
            <a:ext cx="2315004" cy="2091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18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20156764-6E98-E118-0317-849ACC05BE77}"/>
              </a:ext>
            </a:extLst>
          </p:cNvPr>
          <p:cNvPicPr>
            <a:picLocks noChangeAspect="1"/>
          </p:cNvPicPr>
          <p:nvPr/>
        </p:nvPicPr>
        <p:blipFill>
          <a:blip r:embed="rId2"/>
          <a:stretch>
            <a:fillRect/>
          </a:stretch>
        </p:blipFill>
        <p:spPr>
          <a:xfrm>
            <a:off x="0" y="0"/>
            <a:ext cx="12192000" cy="6857999"/>
          </a:xfrm>
          <a:prstGeom prst="rect">
            <a:avLst/>
          </a:prstGeom>
        </p:spPr>
      </p:pic>
      <p:pic>
        <p:nvPicPr>
          <p:cNvPr id="6" name="صورة 5"/>
          <p:cNvPicPr>
            <a:picLocks noChangeAspect="1"/>
          </p:cNvPicPr>
          <p:nvPr/>
        </p:nvPicPr>
        <p:blipFill>
          <a:blip r:embed="rId3"/>
          <a:stretch>
            <a:fillRect/>
          </a:stretch>
        </p:blipFill>
        <p:spPr>
          <a:xfrm>
            <a:off x="1391613" y="1236298"/>
            <a:ext cx="9085427" cy="4385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715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20156764-6E98-E118-0317-849ACC05BE77}"/>
              </a:ext>
            </a:extLst>
          </p:cNvPr>
          <p:cNvPicPr>
            <a:picLocks noChangeAspect="1"/>
          </p:cNvPicPr>
          <p:nvPr/>
        </p:nvPicPr>
        <p:blipFill>
          <a:blip r:embed="rId2"/>
          <a:stretch>
            <a:fillRect/>
          </a:stretch>
        </p:blipFill>
        <p:spPr>
          <a:xfrm>
            <a:off x="0" y="1"/>
            <a:ext cx="12192000" cy="6857999"/>
          </a:xfrm>
          <a:prstGeom prst="rect">
            <a:avLst/>
          </a:prstGeom>
        </p:spPr>
      </p:pic>
      <p:pic>
        <p:nvPicPr>
          <p:cNvPr id="2" name="صورة 1">
            <a:extLst>
              <a:ext uri="{FF2B5EF4-FFF2-40B4-BE49-F238E27FC236}">
                <a16:creationId xmlns:a16="http://schemas.microsoft.com/office/drawing/2014/main" id="{A65F7239-ECB0-DA96-B208-F5A1FEFA9D7C}"/>
              </a:ext>
            </a:extLst>
          </p:cNvPr>
          <p:cNvPicPr>
            <a:picLocks noChangeAspect="1"/>
          </p:cNvPicPr>
          <p:nvPr/>
        </p:nvPicPr>
        <p:blipFill>
          <a:blip r:embed="rId3"/>
          <a:stretch>
            <a:fillRect/>
          </a:stretch>
        </p:blipFill>
        <p:spPr>
          <a:xfrm>
            <a:off x="765279" y="3703573"/>
            <a:ext cx="1963082" cy="1713124"/>
          </a:xfrm>
          <a:prstGeom prst="rect">
            <a:avLst/>
          </a:prstGeom>
        </p:spPr>
      </p:pic>
      <p:sp>
        <p:nvSpPr>
          <p:cNvPr id="3" name="مستطيل 2">
            <a:extLst>
              <a:ext uri="{FF2B5EF4-FFF2-40B4-BE49-F238E27FC236}">
                <a16:creationId xmlns:a16="http://schemas.microsoft.com/office/drawing/2014/main" id="{400C7821-9283-1B2D-C159-39BABEC41757}"/>
              </a:ext>
            </a:extLst>
          </p:cNvPr>
          <p:cNvSpPr/>
          <p:nvPr/>
        </p:nvSpPr>
        <p:spPr>
          <a:xfrm>
            <a:off x="5390472" y="900340"/>
            <a:ext cx="5973110" cy="769441"/>
          </a:xfrm>
          <a:prstGeom prst="rect">
            <a:avLst/>
          </a:prstGeom>
          <a:noFill/>
        </p:spPr>
        <p:txBody>
          <a:bodyPr wrap="none" lIns="91440" tIns="45720" rIns="91440" bIns="45720">
            <a:spAutoFit/>
          </a:bodyPr>
          <a:lstStyle/>
          <a:p>
            <a:pPr algn="ctr"/>
            <a:r>
              <a:rPr lang="ar-SA" sz="4400" b="0" i="1" u="sng" cap="none" spc="0" dirty="0">
                <a:ln w="0"/>
                <a:solidFill>
                  <a:schemeClr val="tx1"/>
                </a:solidFill>
                <a:effectLst>
                  <a:outerShdw blurRad="38100" dist="19050" dir="2700000" algn="tl" rotWithShape="0">
                    <a:schemeClr val="dk1">
                      <a:alpha val="40000"/>
                    </a:schemeClr>
                  </a:outerShdw>
                </a:effectLst>
              </a:rPr>
              <a:t>نموذج من الاختبارات الدولية ...</a:t>
            </a:r>
          </a:p>
        </p:txBody>
      </p:sp>
      <p:pic>
        <p:nvPicPr>
          <p:cNvPr id="4" name="صورة 3">
            <a:extLst>
              <a:ext uri="{FF2B5EF4-FFF2-40B4-BE49-F238E27FC236}">
                <a16:creationId xmlns:a16="http://schemas.microsoft.com/office/drawing/2014/main" id="{13A59DE5-5454-8C56-9672-AFB19719BAAC}"/>
              </a:ext>
            </a:extLst>
          </p:cNvPr>
          <p:cNvPicPr>
            <a:picLocks noChangeAspect="1"/>
          </p:cNvPicPr>
          <p:nvPr/>
        </p:nvPicPr>
        <p:blipFill>
          <a:blip r:embed="rId4"/>
          <a:stretch>
            <a:fillRect/>
          </a:stretch>
        </p:blipFill>
        <p:spPr>
          <a:xfrm>
            <a:off x="860393" y="678675"/>
            <a:ext cx="2720089" cy="1716707"/>
          </a:xfrm>
          <a:prstGeom prst="rect">
            <a:avLst/>
          </a:prstGeom>
        </p:spPr>
      </p:pic>
      <p:pic>
        <p:nvPicPr>
          <p:cNvPr id="5" name="رسم 4" descr="شارة جديد مع تعبئة خالصة">
            <a:extLst>
              <a:ext uri="{FF2B5EF4-FFF2-40B4-BE49-F238E27FC236}">
                <a16:creationId xmlns:a16="http://schemas.microsoft.com/office/drawing/2014/main" id="{3BC1B84C-F834-69DF-E173-D1A69B04B3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7541" y="4830282"/>
            <a:ext cx="914400" cy="914400"/>
          </a:xfrm>
          <a:prstGeom prst="rect">
            <a:avLst/>
          </a:prstGeom>
        </p:spPr>
      </p:pic>
      <p:sp>
        <p:nvSpPr>
          <p:cNvPr id="9" name="مربع نص 8">
            <a:extLst>
              <a:ext uri="{FF2B5EF4-FFF2-40B4-BE49-F238E27FC236}">
                <a16:creationId xmlns:a16="http://schemas.microsoft.com/office/drawing/2014/main" id="{1D4D6292-94D0-AA33-5990-750CCEDE552A}"/>
              </a:ext>
            </a:extLst>
          </p:cNvPr>
          <p:cNvSpPr txBox="1"/>
          <p:nvPr/>
        </p:nvSpPr>
        <p:spPr>
          <a:xfrm>
            <a:off x="3077041" y="2129445"/>
            <a:ext cx="8001000" cy="3416320"/>
          </a:xfrm>
          <a:prstGeom prst="rect">
            <a:avLst/>
          </a:prstGeom>
          <a:noFill/>
        </p:spPr>
        <p:txBody>
          <a:bodyPr wrap="square">
            <a:spAutoFit/>
          </a:bodyPr>
          <a:lstStyle/>
          <a:p>
            <a:r>
              <a:rPr lang="ar-SA" sz="4000" dirty="0">
                <a:solidFill>
                  <a:srgbClr val="C00000"/>
                </a:solidFill>
                <a:cs typeface="PT Bold Heading" panose="02010400000000000000" pitchFamily="2" charset="-78"/>
              </a:rPr>
              <a:t>كل مما يلي طرائق لفصل المخاليط ماعدا:</a:t>
            </a:r>
          </a:p>
          <a:p>
            <a:r>
              <a:rPr lang="ar-SA" sz="4400" dirty="0">
                <a:cs typeface="PT Bold Heading" panose="02010400000000000000" pitchFamily="2" charset="-78"/>
              </a:rPr>
              <a:t> أ-التبخر.</a:t>
            </a:r>
          </a:p>
          <a:p>
            <a:r>
              <a:rPr lang="ar-SA" sz="4400" dirty="0">
                <a:cs typeface="PT Bold Heading" panose="02010400000000000000" pitchFamily="2" charset="-78"/>
              </a:rPr>
              <a:t> ب-الترشيح.</a:t>
            </a:r>
          </a:p>
          <a:p>
            <a:r>
              <a:rPr lang="ar-SA" sz="4400" dirty="0">
                <a:cs typeface="PT Bold Heading" panose="02010400000000000000" pitchFamily="2" charset="-78"/>
              </a:rPr>
              <a:t> ج-المغناطيس.</a:t>
            </a:r>
          </a:p>
          <a:p>
            <a:r>
              <a:rPr lang="ar-SA" sz="4400" dirty="0">
                <a:cs typeface="PT Bold Heading" panose="02010400000000000000" pitchFamily="2" charset="-78"/>
              </a:rPr>
              <a:t> د-التمزيق.</a:t>
            </a:r>
          </a:p>
        </p:txBody>
      </p:sp>
    </p:spTree>
    <p:extLst>
      <p:ext uri="{BB962C8B-B14F-4D97-AF65-F5344CB8AC3E}">
        <p14:creationId xmlns:p14="http://schemas.microsoft.com/office/powerpoint/2010/main" val="663960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0C7596A8-6136-2B54-F201-29726092EC82}"/>
              </a:ext>
            </a:extLst>
          </p:cNvPr>
          <p:cNvPicPr>
            <a:picLocks noChangeAspect="1"/>
          </p:cNvPicPr>
          <p:nvPr/>
        </p:nvPicPr>
        <p:blipFill>
          <a:blip r:embed="rId2"/>
          <a:stretch>
            <a:fillRect/>
          </a:stretch>
        </p:blipFill>
        <p:spPr>
          <a:xfrm>
            <a:off x="5414" y="0"/>
            <a:ext cx="12181172" cy="6858000"/>
          </a:xfrm>
          <a:prstGeom prst="rect">
            <a:avLst/>
          </a:prstGeom>
        </p:spPr>
      </p:pic>
      <p:pic>
        <p:nvPicPr>
          <p:cNvPr id="2" name="صورة 1"/>
          <p:cNvPicPr>
            <a:picLocks noChangeAspect="1"/>
          </p:cNvPicPr>
          <p:nvPr/>
        </p:nvPicPr>
        <p:blipFill>
          <a:blip r:embed="rId3"/>
          <a:stretch>
            <a:fillRect/>
          </a:stretch>
        </p:blipFill>
        <p:spPr>
          <a:xfrm>
            <a:off x="560251" y="2802097"/>
            <a:ext cx="5027170" cy="2892995"/>
          </a:xfrm>
          <a:prstGeom prst="rect">
            <a:avLst/>
          </a:prstGeom>
        </p:spPr>
      </p:pic>
      <p:pic>
        <p:nvPicPr>
          <p:cNvPr id="3" name="صورة 2"/>
          <p:cNvPicPr>
            <a:picLocks noChangeAspect="1"/>
          </p:cNvPicPr>
          <p:nvPr/>
        </p:nvPicPr>
        <p:blipFill>
          <a:blip r:embed="rId4"/>
          <a:stretch>
            <a:fillRect/>
          </a:stretch>
        </p:blipFill>
        <p:spPr>
          <a:xfrm>
            <a:off x="6417294" y="2946987"/>
            <a:ext cx="5378995" cy="2603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2" descr="الاهداف | Majmaah University">
            <a:extLst>
              <a:ext uri="{FF2B5EF4-FFF2-40B4-BE49-F238E27FC236}">
                <a16:creationId xmlns:a16="http://schemas.microsoft.com/office/drawing/2014/main" id="{5194B0A5-5307-4A47-D5CF-6BEA4B82E4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847" y="1307796"/>
            <a:ext cx="3625890" cy="102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62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0C7596A8-6136-2B54-F201-29726092EC82}"/>
              </a:ext>
            </a:extLst>
          </p:cNvPr>
          <p:cNvPicPr>
            <a:picLocks noChangeAspect="1"/>
          </p:cNvPicPr>
          <p:nvPr/>
        </p:nvPicPr>
        <p:blipFill>
          <a:blip r:embed="rId2"/>
          <a:stretch>
            <a:fillRect/>
          </a:stretch>
        </p:blipFill>
        <p:spPr>
          <a:xfrm>
            <a:off x="10828" y="0"/>
            <a:ext cx="12181172" cy="6858000"/>
          </a:xfrm>
          <a:prstGeom prst="rect">
            <a:avLst/>
          </a:prstGeom>
        </p:spPr>
      </p:pic>
      <p:pic>
        <p:nvPicPr>
          <p:cNvPr id="5" name="صورة 4"/>
          <p:cNvPicPr>
            <a:picLocks noChangeAspect="1"/>
          </p:cNvPicPr>
          <p:nvPr/>
        </p:nvPicPr>
        <p:blipFill rotWithShape="1">
          <a:blip r:embed="rId3"/>
          <a:srcRect l="6556" t="32991" r="63686" b="18143"/>
          <a:stretch/>
        </p:blipFill>
        <p:spPr>
          <a:xfrm>
            <a:off x="843030" y="1064393"/>
            <a:ext cx="4156365" cy="3321944"/>
          </a:xfrm>
          <a:prstGeom prst="rect">
            <a:avLst/>
          </a:prstGeom>
          <a:ln>
            <a:noFill/>
          </a:ln>
          <a:effectLst>
            <a:outerShdw blurRad="292100" dist="139700" dir="2700000" algn="tl" rotWithShape="0">
              <a:srgbClr val="333333">
                <a:alpha val="65000"/>
              </a:srgbClr>
            </a:outerShdw>
          </a:effectLst>
        </p:spPr>
      </p:pic>
      <p:sp>
        <p:nvSpPr>
          <p:cNvPr id="8" name="مستطيل 7"/>
          <p:cNvSpPr/>
          <p:nvPr/>
        </p:nvSpPr>
        <p:spPr>
          <a:xfrm>
            <a:off x="843030" y="5269852"/>
            <a:ext cx="6704079" cy="707886"/>
          </a:xfrm>
          <a:prstGeom prst="rect">
            <a:avLst/>
          </a:prstGeom>
          <a:solidFill>
            <a:srgbClr val="CCFF99"/>
          </a:solidFill>
        </p:spPr>
        <p:txBody>
          <a:bodyPr wrap="none">
            <a:spAutoFit/>
          </a:bodyPr>
          <a:lstStyle/>
          <a:p>
            <a:pPr lvl="0" algn="ctr" fontAlgn="base">
              <a:spcBef>
                <a:spcPct val="0"/>
              </a:spcBef>
              <a:spcAft>
                <a:spcPct val="0"/>
              </a:spcAft>
              <a:defRPr/>
            </a:pPr>
            <a:r>
              <a:rPr lang="ar-SA" sz="4000" kern="0" dirty="0">
                <a:cs typeface="PT Bold Heading" panose="02010400000000000000" pitchFamily="2" charset="-78"/>
              </a:rPr>
              <a:t>إذن نحن نعرف كيف نحضر المخلوط. </a:t>
            </a:r>
          </a:p>
        </p:txBody>
      </p:sp>
      <p:pic>
        <p:nvPicPr>
          <p:cNvPr id="4" name="Picture 2" descr="استراتيجية العقل الواعي – تقنيات التعليم للجميع">
            <a:extLst>
              <a:ext uri="{FF2B5EF4-FFF2-40B4-BE49-F238E27FC236}">
                <a16:creationId xmlns:a16="http://schemas.microsoft.com/office/drawing/2014/main" id="{8BF61671-A801-064A-421B-8BA62A028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461" y="2218224"/>
            <a:ext cx="4417658" cy="3587138"/>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FBD524D6-DB36-9C4F-E0B9-743535DC881C}"/>
              </a:ext>
            </a:extLst>
          </p:cNvPr>
          <p:cNvSpPr/>
          <p:nvPr/>
        </p:nvSpPr>
        <p:spPr>
          <a:xfrm>
            <a:off x="5437210" y="602728"/>
            <a:ext cx="6328977" cy="923330"/>
          </a:xfrm>
          <a:prstGeom prst="rect">
            <a:avLst/>
          </a:prstGeom>
          <a:noFill/>
        </p:spPr>
        <p:txBody>
          <a:bodyPr wrap="none" lIns="91440" tIns="45720" rIns="91440" bIns="45720">
            <a:spAutoFit/>
          </a:bodyPr>
          <a:lstStyle/>
          <a:p>
            <a:pPr algn="ctr"/>
            <a:r>
              <a:rPr lang="ar-SA" sz="5400" b="1" cap="none" spc="0" dirty="0">
                <a:ln w="9525">
                  <a:solidFill>
                    <a:sysClr val="windowText" lastClr="000000"/>
                  </a:solidFill>
                  <a:prstDash val="solid"/>
                </a:ln>
                <a:solidFill>
                  <a:schemeClr val="tx1"/>
                </a:solidFill>
              </a:rPr>
              <a:t>هل سبق أن أعددت سلطة؟؟</a:t>
            </a:r>
          </a:p>
        </p:txBody>
      </p:sp>
    </p:spTree>
    <p:extLst>
      <p:ext uri="{BB962C8B-B14F-4D97-AF65-F5344CB8AC3E}">
        <p14:creationId xmlns:p14="http://schemas.microsoft.com/office/powerpoint/2010/main" val="4281040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3255298D-76EB-F539-F146-254023054F79}"/>
              </a:ext>
            </a:extLst>
          </p:cNvPr>
          <p:cNvPicPr>
            <a:picLocks noChangeAspect="1"/>
          </p:cNvPicPr>
          <p:nvPr/>
        </p:nvPicPr>
        <p:blipFill>
          <a:blip r:embed="rId2"/>
          <a:stretch>
            <a:fillRect/>
          </a:stretch>
        </p:blipFill>
        <p:spPr>
          <a:xfrm>
            <a:off x="0" y="0"/>
            <a:ext cx="12179809" cy="6858000"/>
          </a:xfrm>
          <a:prstGeom prst="rect">
            <a:avLst/>
          </a:prstGeom>
        </p:spPr>
      </p:pic>
      <p:pic>
        <p:nvPicPr>
          <p:cNvPr id="9" name="صورة 8"/>
          <p:cNvPicPr>
            <a:picLocks noChangeAspect="1"/>
          </p:cNvPicPr>
          <p:nvPr/>
        </p:nvPicPr>
        <p:blipFill>
          <a:blip r:embed="rId3">
            <a:clrChange>
              <a:clrFrom>
                <a:srgbClr val="000000"/>
              </a:clrFrom>
              <a:clrTo>
                <a:srgbClr val="000000">
                  <a:alpha val="0"/>
                </a:srgbClr>
              </a:clrTo>
            </a:clrChange>
          </a:blip>
          <a:stretch>
            <a:fillRect/>
          </a:stretch>
        </p:blipFill>
        <p:spPr>
          <a:xfrm>
            <a:off x="9700786" y="4436288"/>
            <a:ext cx="2356037" cy="2356037"/>
          </a:xfrm>
          <a:prstGeom prst="rect">
            <a:avLst/>
          </a:prstGeom>
        </p:spPr>
      </p:pic>
      <p:pic>
        <p:nvPicPr>
          <p:cNvPr id="11" name="صورة 10"/>
          <p:cNvPicPr>
            <a:picLocks noChangeAspect="1"/>
          </p:cNvPicPr>
          <p:nvPr/>
        </p:nvPicPr>
        <p:blipFill>
          <a:blip r:embed="rId4"/>
          <a:stretch>
            <a:fillRect/>
          </a:stretch>
        </p:blipFill>
        <p:spPr>
          <a:xfrm>
            <a:off x="9148688" y="4784650"/>
            <a:ext cx="1104196" cy="1659311"/>
          </a:xfrm>
          <a:prstGeom prst="rect">
            <a:avLst/>
          </a:prstGeom>
        </p:spPr>
      </p:pic>
      <p:pic>
        <p:nvPicPr>
          <p:cNvPr id="13" name="صورة 12">
            <a:extLst>
              <a:ext uri="{FF2B5EF4-FFF2-40B4-BE49-F238E27FC236}">
                <a16:creationId xmlns:a16="http://schemas.microsoft.com/office/drawing/2014/main" id="{A9148A02-247C-4A35-6463-3B65D8785996}"/>
              </a:ext>
            </a:extLst>
          </p:cNvPr>
          <p:cNvPicPr>
            <a:picLocks noChangeAspect="1"/>
          </p:cNvPicPr>
          <p:nvPr/>
        </p:nvPicPr>
        <p:blipFill>
          <a:blip r:embed="rId5"/>
          <a:stretch>
            <a:fillRect/>
          </a:stretch>
        </p:blipFill>
        <p:spPr>
          <a:xfrm>
            <a:off x="8134444" y="584721"/>
            <a:ext cx="2987299" cy="1639966"/>
          </a:xfrm>
          <a:prstGeom prst="rect">
            <a:avLst/>
          </a:prstGeom>
        </p:spPr>
      </p:pic>
      <p:sp>
        <p:nvSpPr>
          <p:cNvPr id="15" name="مربع نص 14">
            <a:extLst>
              <a:ext uri="{FF2B5EF4-FFF2-40B4-BE49-F238E27FC236}">
                <a16:creationId xmlns:a16="http://schemas.microsoft.com/office/drawing/2014/main" id="{DD27835E-8407-AE6C-6E4F-7CAB6DE3FE73}"/>
              </a:ext>
            </a:extLst>
          </p:cNvPr>
          <p:cNvSpPr txBox="1"/>
          <p:nvPr/>
        </p:nvSpPr>
        <p:spPr>
          <a:xfrm>
            <a:off x="6325218" y="2176326"/>
            <a:ext cx="5387349" cy="2308324"/>
          </a:xfrm>
          <a:prstGeom prst="rect">
            <a:avLst/>
          </a:prstGeom>
          <a:solidFill>
            <a:srgbClr val="CCFFCC"/>
          </a:solid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i="0" u="none" strike="noStrike" kern="0" cap="none" spc="0" normalizeH="0" baseline="0" noProof="0" dirty="0">
                <a:ln>
                  <a:noFill/>
                </a:ln>
                <a:solidFill>
                  <a:srgbClr val="F79646">
                    <a:lumMod val="50000"/>
                  </a:srgbClr>
                </a:solidFill>
                <a:effectLst/>
                <a:uLnTx/>
                <a:uFillTx/>
                <a:latin typeface="Calibri" panose="020F0502020204030204"/>
                <a:cs typeface="PT Bold Heading" panose="02010400000000000000" pitchFamily="2" charset="-78"/>
              </a:rPr>
              <a:t>المخلوط</a:t>
            </a:r>
            <a:r>
              <a:rPr kumimoji="0" lang="ar-SA" sz="3600" i="0" u="none" strike="noStrike" kern="0" cap="none" spc="0" normalizeH="0" baseline="0" noProof="0" dirty="0">
                <a:ln>
                  <a:noFill/>
                </a:ln>
                <a:solidFill>
                  <a:srgbClr val="00B050"/>
                </a:solidFill>
                <a:effectLst/>
                <a:uLnTx/>
                <a:uFillTx/>
                <a:latin typeface="Calibri" panose="020F0502020204030204"/>
                <a:cs typeface="PT Bold Heading" panose="02010400000000000000" pitchFamily="2" charset="-78"/>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i="0" u="none" strike="noStrike" kern="0" cap="none" spc="0" normalizeH="0" baseline="0" noProof="0" dirty="0">
                <a:ln>
                  <a:noFill/>
                </a:ln>
                <a:solidFill>
                  <a:prstClr val="black"/>
                </a:solidFill>
                <a:effectLst/>
                <a:uLnTx/>
                <a:uFillTx/>
                <a:latin typeface="Calibri" panose="020F0502020204030204"/>
                <a:cs typeface="PT Bold Heading" panose="02010400000000000000" pitchFamily="2" charset="-78"/>
              </a:rPr>
              <a:t>مادتان أو أكثر تختلطان معا</a:t>
            </a:r>
            <a:r>
              <a:rPr kumimoji="0" lang="ar-EG" sz="3600" i="0" u="none" strike="noStrike" kern="0" cap="none" spc="0" normalizeH="0" baseline="0" noProof="0" dirty="0">
                <a:ln>
                  <a:noFill/>
                </a:ln>
                <a:solidFill>
                  <a:prstClr val="black"/>
                </a:solidFill>
                <a:effectLst/>
                <a:uLnTx/>
                <a:uFillTx/>
                <a:latin typeface="Calibri" panose="020F0502020204030204"/>
                <a:cs typeface="PT Bold Heading" panose="02010400000000000000" pitchFamily="2" charset="-78"/>
              </a:rPr>
              <a:t>ً</a:t>
            </a:r>
            <a:r>
              <a:rPr kumimoji="0" lang="ar-SA" sz="3600" i="0" u="none" strike="noStrike" kern="0" cap="none" spc="0" normalizeH="0" baseline="0" noProof="0" dirty="0">
                <a:ln>
                  <a:noFill/>
                </a:ln>
                <a:solidFill>
                  <a:prstClr val="black"/>
                </a:solidFill>
                <a:effectLst/>
                <a:uLnTx/>
                <a:uFillTx/>
                <a:latin typeface="Calibri" panose="020F0502020204030204"/>
                <a:cs typeface="PT Bold Heading" panose="02010400000000000000" pitchFamily="2" charset="-78"/>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i="0" u="none" strike="noStrike" kern="0" cap="none" spc="0" normalizeH="0" baseline="0" noProof="0" dirty="0">
                <a:ln>
                  <a:noFill/>
                </a:ln>
                <a:solidFill>
                  <a:prstClr val="black"/>
                </a:solidFill>
                <a:effectLst/>
                <a:uLnTx/>
                <a:uFillTx/>
                <a:latin typeface="Calibri" panose="020F0502020204030204"/>
                <a:cs typeface="PT Bold Heading" panose="02010400000000000000" pitchFamily="2" charset="-78"/>
              </a:rPr>
              <a:t> تحافظ كل مادة </a:t>
            </a:r>
            <a:r>
              <a:rPr kumimoji="0" lang="ar-EG" sz="3600" i="0" u="none" strike="noStrike" kern="0" cap="none" spc="0" normalizeH="0" baseline="0" noProof="0" dirty="0">
                <a:ln>
                  <a:noFill/>
                </a:ln>
                <a:solidFill>
                  <a:prstClr val="black"/>
                </a:solidFill>
                <a:effectLst/>
                <a:uLnTx/>
                <a:uFillTx/>
                <a:latin typeface="Calibri" panose="020F0502020204030204"/>
                <a:cs typeface="PT Bold Heading" panose="02010400000000000000" pitchFamily="2" charset="-78"/>
              </a:rPr>
              <a:t>في المخلوط </a:t>
            </a:r>
            <a:r>
              <a:rPr kumimoji="0" lang="ar-SA" sz="3600" i="0" u="none" strike="noStrike" kern="0" cap="none" spc="0" normalizeH="0" baseline="0" noProof="0" dirty="0">
                <a:ln>
                  <a:noFill/>
                </a:ln>
                <a:solidFill>
                  <a:prstClr val="black"/>
                </a:solidFill>
                <a:effectLst/>
                <a:uLnTx/>
                <a:uFillTx/>
                <a:latin typeface="Calibri" panose="020F0502020204030204"/>
                <a:cs typeface="PT Bold Heading" panose="02010400000000000000" pitchFamily="2" charset="-78"/>
              </a:rPr>
              <a:t>على نوعها</a:t>
            </a:r>
            <a:r>
              <a:rPr kumimoji="0" lang="ar-EG" sz="3600" i="0" u="none" strike="noStrike" kern="0" cap="none" spc="0" normalizeH="0" baseline="0" noProof="0" dirty="0">
                <a:ln>
                  <a:noFill/>
                </a:ln>
                <a:solidFill>
                  <a:srgbClr val="00B050"/>
                </a:solidFill>
                <a:effectLst/>
                <a:uLnTx/>
                <a:uFillTx/>
                <a:latin typeface="Calibri" panose="020F0502020204030204"/>
                <a:cs typeface="PT Bold Heading" panose="02010400000000000000" pitchFamily="2" charset="-78"/>
              </a:rPr>
              <a:t>.</a:t>
            </a:r>
          </a:p>
        </p:txBody>
      </p:sp>
      <p:sp>
        <p:nvSpPr>
          <p:cNvPr id="17" name="مربع نص 16">
            <a:extLst>
              <a:ext uri="{FF2B5EF4-FFF2-40B4-BE49-F238E27FC236}">
                <a16:creationId xmlns:a16="http://schemas.microsoft.com/office/drawing/2014/main" id="{08E3A976-49D8-A201-7C4B-8A54143C88FE}"/>
              </a:ext>
            </a:extLst>
          </p:cNvPr>
          <p:cNvSpPr txBox="1"/>
          <p:nvPr/>
        </p:nvSpPr>
        <p:spPr>
          <a:xfrm>
            <a:off x="386208" y="1074731"/>
            <a:ext cx="5857036" cy="5016758"/>
          </a:xfrm>
          <a:prstGeom prst="rect">
            <a:avLst/>
          </a:prstGeom>
          <a:solidFill>
            <a:srgbClr val="CCECFF"/>
          </a:solid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4000" b="1" i="0" u="none" strike="noStrike" kern="1200" cap="none" spc="0" normalizeH="0" baseline="0" noProof="0" dirty="0">
                <a:ln>
                  <a:noFill/>
                </a:ln>
                <a:solidFill>
                  <a:srgbClr val="002060"/>
                </a:solidFill>
                <a:effectLst/>
                <a:uLnTx/>
                <a:uFillTx/>
                <a:latin typeface="Arial" pitchFamily="34" charset="0"/>
                <a:ea typeface="+mn-ea"/>
                <a:cs typeface="Times New Roman" pitchFamily="18" charset="0"/>
              </a:rPr>
              <a:t>السلطة مخلوط من الطماطم والخس وأنواع أخرى من الطعام خلط بعضها مع بعض. </a:t>
            </a:r>
          </a:p>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4000" b="1" i="0" u="none" strike="noStrike" kern="1200" cap="none" spc="0" normalizeH="0" baseline="0" noProof="0" dirty="0">
                <a:ln>
                  <a:noFill/>
                </a:ln>
                <a:solidFill>
                  <a:srgbClr val="002060"/>
                </a:solidFill>
                <a:effectLst/>
                <a:uLnTx/>
                <a:uFillTx/>
                <a:latin typeface="Arial" pitchFamily="34" charset="0"/>
                <a:ea typeface="+mn-ea"/>
                <a:cs typeface="Times New Roman" pitchFamily="18" charset="0"/>
              </a:rPr>
              <a:t>جميع الخضراوات فيها حافظت على شكلها وطعمها الأصل</a:t>
            </a:r>
            <a:r>
              <a:rPr kumimoji="0" lang="ar-EG" sz="4000" b="1" i="0" u="none" strike="noStrike" kern="1200" cap="none" spc="0" normalizeH="0" baseline="0" noProof="0" dirty="0">
                <a:ln>
                  <a:noFill/>
                </a:ln>
                <a:solidFill>
                  <a:srgbClr val="002060"/>
                </a:solidFill>
                <a:effectLst/>
                <a:uLnTx/>
                <a:uFillTx/>
                <a:latin typeface="Arial" pitchFamily="34" charset="0"/>
                <a:ea typeface="+mn-ea"/>
                <a:cs typeface="Times New Roman" pitchFamily="18" charset="0"/>
              </a:rPr>
              <a:t>ي</a:t>
            </a:r>
            <a:r>
              <a:rPr kumimoji="0" lang="ar-SA" sz="4000" b="1" i="0" u="none" strike="noStrike" kern="1200" cap="none" spc="0" normalizeH="0" baseline="0" noProof="0" dirty="0">
                <a:ln>
                  <a:noFill/>
                </a:ln>
                <a:solidFill>
                  <a:srgbClr val="002060"/>
                </a:solidFill>
                <a:effectLst/>
                <a:uLnTx/>
                <a:uFillTx/>
                <a:latin typeface="Arial" pitchFamily="34" charset="0"/>
                <a:ea typeface="+mn-ea"/>
                <a:cs typeface="Times New Roman" pitchFamily="18" charset="0"/>
              </a:rPr>
              <a:t>.</a:t>
            </a:r>
            <a:r>
              <a:rPr kumimoji="0" lang="ar-EG" sz="4000" b="1" i="0" u="none" strike="noStrike" kern="1200" cap="none" spc="0" normalizeH="0" baseline="0" noProof="0" dirty="0">
                <a:ln>
                  <a:noFill/>
                </a:ln>
                <a:solidFill>
                  <a:srgbClr val="002060"/>
                </a:solidFill>
                <a:effectLst/>
                <a:uLnTx/>
                <a:uFillTx/>
                <a:latin typeface="Arial" pitchFamily="34" charset="0"/>
                <a:ea typeface="+mn-ea"/>
                <a:cs typeface="Times New Roman" pitchFamily="18" charset="0"/>
              </a:rPr>
              <a:t> </a:t>
            </a:r>
            <a:endParaRPr kumimoji="0" lang="ar-SA" sz="4000" b="1" i="0" u="none" strike="noStrike" kern="1200" cap="none" spc="0" normalizeH="0" baseline="0" noProof="0" dirty="0">
              <a:ln>
                <a:noFill/>
              </a:ln>
              <a:solidFill>
                <a:srgbClr val="002060"/>
              </a:solidFill>
              <a:effectLst/>
              <a:uLnTx/>
              <a:uFillTx/>
              <a:latin typeface="Arial" pitchFamily="34" charset="0"/>
              <a:ea typeface="+mn-ea"/>
              <a:cs typeface="Times New Roman" pitchFamily="18" charset="0"/>
            </a:endParaRPr>
          </a:p>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4000" b="1" i="0" u="none" strike="noStrike" kern="1200" cap="none" spc="0" normalizeH="0" baseline="0" noProof="0" dirty="0">
                <a:ln>
                  <a:noFill/>
                </a:ln>
                <a:solidFill>
                  <a:srgbClr val="002060"/>
                </a:solidFill>
                <a:effectLst/>
                <a:uLnTx/>
                <a:uFillTx/>
                <a:latin typeface="Arial" pitchFamily="34" charset="0"/>
                <a:ea typeface="+mn-ea"/>
                <a:cs typeface="Times New Roman" pitchFamily="18" charset="0"/>
              </a:rPr>
              <a:t>ومن المخاليط الكثير من (كريمات) ترطيب الجلد </a:t>
            </a:r>
            <a:r>
              <a:rPr kumimoji="0" lang="ar-EG" sz="4000" b="1" i="0" u="none" strike="noStrike" kern="1200" cap="none" spc="0" normalizeH="0" baseline="0" noProof="0" dirty="0">
                <a:ln>
                  <a:noFill/>
                </a:ln>
                <a:solidFill>
                  <a:srgbClr val="002060"/>
                </a:solidFill>
                <a:effectLst/>
                <a:uLnTx/>
                <a:uFillTx/>
                <a:latin typeface="Arial" pitchFamily="34" charset="0"/>
                <a:ea typeface="+mn-ea"/>
                <a:cs typeface="Times New Roman" pitchFamily="18" charset="0"/>
              </a:rPr>
              <a:t>و</a:t>
            </a:r>
            <a:r>
              <a:rPr kumimoji="0" lang="ar-SA" sz="4000" b="1" i="0" u="none" strike="noStrike" kern="1200" cap="none" spc="0" normalizeH="0" baseline="0" noProof="0" dirty="0">
                <a:ln>
                  <a:noFill/>
                </a:ln>
                <a:solidFill>
                  <a:srgbClr val="002060"/>
                </a:solidFill>
                <a:effectLst/>
                <a:uLnTx/>
                <a:uFillTx/>
                <a:latin typeface="Arial" pitchFamily="34" charset="0"/>
                <a:ea typeface="+mn-ea"/>
                <a:cs typeface="Times New Roman" pitchFamily="18" charset="0"/>
              </a:rPr>
              <a:t>(الشامبو) </a:t>
            </a:r>
          </a:p>
          <a:p>
            <a:pPr marL="0" marR="0" lvl="0" indent="0" algn="ctr" defTabSz="914400" rtl="1" eaLnBrk="1" fontAlgn="base" latinLnBrk="0" hangingPunct="1">
              <a:lnSpc>
                <a:spcPct val="100000"/>
              </a:lnSpc>
              <a:spcBef>
                <a:spcPct val="0"/>
              </a:spcBef>
              <a:spcAft>
                <a:spcPct val="0"/>
              </a:spcAft>
              <a:buClrTx/>
              <a:buSzTx/>
              <a:buFontTx/>
              <a:buNone/>
              <a:tabLst>
                <a:tab pos="1282700" algn="l"/>
              </a:tabLst>
              <a:defRPr/>
            </a:pPr>
            <a:r>
              <a:rPr kumimoji="0" lang="ar-SA" sz="4000" b="1" i="0" u="none" strike="noStrike" kern="1200" cap="none" spc="0" normalizeH="0" baseline="0" noProof="0" dirty="0">
                <a:ln>
                  <a:noFill/>
                </a:ln>
                <a:solidFill>
                  <a:srgbClr val="002060"/>
                </a:solidFill>
                <a:effectLst/>
                <a:uLnTx/>
                <a:uFillTx/>
                <a:latin typeface="Arial" pitchFamily="34" charset="0"/>
                <a:ea typeface="+mn-ea"/>
                <a:cs typeface="Times New Roman" pitchFamily="18" charset="0"/>
              </a:rPr>
              <a:t>ومساحيق التجميل.</a:t>
            </a:r>
            <a:endParaRPr kumimoji="0" lang="ar-SA" sz="4800" b="1" i="0" u="none" strike="noStrike" kern="1200" cap="none" spc="0" normalizeH="0" baseline="0" noProof="0" dirty="0">
              <a:ln>
                <a:noFill/>
              </a:ln>
              <a:solidFill>
                <a:srgbClr val="002060"/>
              </a:solidFill>
              <a:effectLst/>
              <a:uLnTx/>
              <a:uFillTx/>
              <a:latin typeface="Arial" pitchFamily="34" charset="0"/>
              <a:ea typeface="+mn-ea"/>
              <a:cs typeface="Arial" panose="020B0604020202020204" pitchFamily="34" charset="0"/>
            </a:endParaRPr>
          </a:p>
        </p:txBody>
      </p:sp>
      <p:pic>
        <p:nvPicPr>
          <p:cNvPr id="10" name="صورة 9"/>
          <p:cNvPicPr>
            <a:picLocks noChangeAspect="1"/>
          </p:cNvPicPr>
          <p:nvPr/>
        </p:nvPicPr>
        <p:blipFill>
          <a:blip r:embed="rId6"/>
          <a:stretch>
            <a:fillRect/>
          </a:stretch>
        </p:blipFill>
        <p:spPr>
          <a:xfrm>
            <a:off x="4942361" y="5351121"/>
            <a:ext cx="1640765" cy="1092840"/>
          </a:xfrm>
          <a:prstGeom prst="rect">
            <a:avLst/>
          </a:prstGeom>
        </p:spPr>
      </p:pic>
      <p:pic>
        <p:nvPicPr>
          <p:cNvPr id="8" name="صورة 7"/>
          <p:cNvPicPr>
            <a:picLocks noChangeAspect="1"/>
          </p:cNvPicPr>
          <p:nvPr/>
        </p:nvPicPr>
        <p:blipFill>
          <a:blip r:embed="rId7">
            <a:clrChange>
              <a:clrFrom>
                <a:srgbClr val="F8F9F1"/>
              </a:clrFrom>
              <a:clrTo>
                <a:srgbClr val="F8F9F1">
                  <a:alpha val="0"/>
                </a:srgbClr>
              </a:clrTo>
            </a:clrChange>
          </a:blip>
          <a:stretch>
            <a:fillRect/>
          </a:stretch>
        </p:blipFill>
        <p:spPr>
          <a:xfrm>
            <a:off x="6732170" y="4590072"/>
            <a:ext cx="1829939" cy="1783961"/>
          </a:xfrm>
          <a:prstGeom prst="rect">
            <a:avLst/>
          </a:prstGeom>
        </p:spPr>
      </p:pic>
      <p:sp>
        <p:nvSpPr>
          <p:cNvPr id="2" name="مستطيل 1">
            <a:extLst>
              <a:ext uri="{FF2B5EF4-FFF2-40B4-BE49-F238E27FC236}">
                <a16:creationId xmlns:a16="http://schemas.microsoft.com/office/drawing/2014/main" id="{FAD088EF-D62E-C13A-D977-1AFCCBCE554C}"/>
              </a:ext>
            </a:extLst>
          </p:cNvPr>
          <p:cNvSpPr/>
          <p:nvPr/>
        </p:nvSpPr>
        <p:spPr>
          <a:xfrm>
            <a:off x="461425" y="6117577"/>
            <a:ext cx="1662635" cy="461665"/>
          </a:xfrm>
          <a:prstGeom prst="rect">
            <a:avLst/>
          </a:prstGeom>
          <a:noFill/>
        </p:spPr>
        <p:txBody>
          <a:bodyPr wrap="none" lIns="91440" tIns="45720" rIns="91440" bIns="45720">
            <a:spAutoFit/>
          </a:bodyPr>
          <a:lstStyle/>
          <a:p>
            <a:pPr algn="ctr"/>
            <a:r>
              <a:rPr lang="ar-SA" sz="2400" b="0" cap="none" spc="0" dirty="0">
                <a:ln w="0"/>
                <a:solidFill>
                  <a:schemeClr val="tx1"/>
                </a:solidFill>
              </a:rPr>
              <a:t>أ/عبير الجناعي</a:t>
            </a:r>
          </a:p>
        </p:txBody>
      </p:sp>
      <p:sp>
        <p:nvSpPr>
          <p:cNvPr id="4" name="مربع نص 3">
            <a:extLst>
              <a:ext uri="{FF2B5EF4-FFF2-40B4-BE49-F238E27FC236}">
                <a16:creationId xmlns:a16="http://schemas.microsoft.com/office/drawing/2014/main" id="{538A3396-21BD-B6B6-86C2-A51E26835684}"/>
              </a:ext>
            </a:extLst>
          </p:cNvPr>
          <p:cNvSpPr txBox="1"/>
          <p:nvPr/>
        </p:nvSpPr>
        <p:spPr>
          <a:xfrm>
            <a:off x="792327" y="340757"/>
            <a:ext cx="4815259"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المخاليط في حياتنا اليومية </a:t>
            </a:r>
            <a:endParaRPr kumimoji="0" lang="ar-EG" sz="4000" b="1" i="0" u="none" strike="noStrike" kern="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58522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B258C8F-0004-4764-E4F2-8E3C35F7BCB7}"/>
              </a:ext>
            </a:extLst>
          </p:cNvPr>
          <p:cNvPicPr>
            <a:picLocks noChangeAspect="1"/>
          </p:cNvPicPr>
          <p:nvPr/>
        </p:nvPicPr>
        <p:blipFill>
          <a:blip r:embed="rId4"/>
          <a:stretch>
            <a:fillRect/>
          </a:stretch>
        </p:blipFill>
        <p:spPr>
          <a:xfrm>
            <a:off x="6095" y="0"/>
            <a:ext cx="12179809" cy="6858000"/>
          </a:xfrm>
          <a:prstGeom prst="rect">
            <a:avLst/>
          </a:prstGeom>
        </p:spPr>
      </p:pic>
      <p:pic>
        <p:nvPicPr>
          <p:cNvPr id="5" name="المخلوط">
            <a:hlinkClick r:id="" action="ppaction://media"/>
            <a:extLst>
              <a:ext uri="{FF2B5EF4-FFF2-40B4-BE49-F238E27FC236}">
                <a16:creationId xmlns:a16="http://schemas.microsoft.com/office/drawing/2014/main" id="{FC3D6DA5-AD45-56CC-92AB-CC872155BE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4390" y="379650"/>
            <a:ext cx="10982675" cy="6098699"/>
          </a:xfrm>
          <a:prstGeom prst="rect">
            <a:avLst/>
          </a:prstGeom>
        </p:spPr>
      </p:pic>
    </p:spTree>
    <p:extLst>
      <p:ext uri="{BB962C8B-B14F-4D97-AF65-F5344CB8AC3E}">
        <p14:creationId xmlns:p14="http://schemas.microsoft.com/office/powerpoint/2010/main" val="69581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نسق Office">
  <a:themeElements>
    <a:clrScheme name="أحمر">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1483</TotalTime>
  <Words>1101</Words>
  <Application>Microsoft Office PowerPoint</Application>
  <PresentationFormat>شاشة عريضة</PresentationFormat>
  <Paragraphs>133</Paragraphs>
  <Slides>51</Slides>
  <Notes>0</Notes>
  <HiddenSlides>0</HiddenSlides>
  <MMClips>4</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51</vt:i4>
      </vt:variant>
    </vt:vector>
  </HeadingPairs>
  <TitlesOfParts>
    <vt:vector size="58" baseType="lpstr">
      <vt:lpstr>Arial</vt:lpstr>
      <vt:lpstr>Calibri</vt:lpstr>
      <vt:lpstr>Calibri Light</vt:lpstr>
      <vt:lpstr>Microsoft Uighur</vt:lpstr>
      <vt:lpstr>PT Bold Heading</vt:lpstr>
      <vt:lpstr>Tw Cen MT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zain</dc:creator>
  <cp:lastModifiedBy>عبير بنت الجناعي</cp:lastModifiedBy>
  <cp:revision>44</cp:revision>
  <dcterms:created xsi:type="dcterms:W3CDTF">2021-03-06T19:15:28Z</dcterms:created>
  <dcterms:modified xsi:type="dcterms:W3CDTF">2024-03-16T16:07:03Z</dcterms:modified>
</cp:coreProperties>
</file>