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eeza Pro Bold"/>
        <a:ea typeface="Geeza Pro Bold"/>
        <a:cs typeface="Geeza Pro Bold"/>
        <a:sym typeface="Geeza Pro Bold"/>
      </a:defRPr>
    </a:lvl1pPr>
    <a:lvl2pPr marL="0" marR="0" indent="0" algn="ctr" defTabSz="8892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eeza Pro Bold"/>
        <a:ea typeface="Geeza Pro Bold"/>
        <a:cs typeface="Geeza Pro Bold"/>
        <a:sym typeface="Geeza Pro Bold"/>
      </a:defRPr>
    </a:lvl2pPr>
    <a:lvl3pPr marL="0" marR="0" indent="0" algn="ctr" defTabSz="8892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eeza Pro Bold"/>
        <a:ea typeface="Geeza Pro Bold"/>
        <a:cs typeface="Geeza Pro Bold"/>
        <a:sym typeface="Geeza Pro Bold"/>
      </a:defRPr>
    </a:lvl3pPr>
    <a:lvl4pPr marL="0" marR="0" indent="0" algn="ctr" defTabSz="8892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eeza Pro Bold"/>
        <a:ea typeface="Geeza Pro Bold"/>
        <a:cs typeface="Geeza Pro Bold"/>
        <a:sym typeface="Geeza Pro Bold"/>
      </a:defRPr>
    </a:lvl4pPr>
    <a:lvl5pPr marL="0" marR="0" indent="0" algn="ctr" defTabSz="8892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eeza Pro Bold"/>
        <a:ea typeface="Geeza Pro Bold"/>
        <a:cs typeface="Geeza Pro Bold"/>
        <a:sym typeface="Geeza Pro Bold"/>
      </a:defRPr>
    </a:lvl5pPr>
    <a:lvl6pPr marL="0" marR="0" indent="0" algn="ctr" defTabSz="8892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eeza Pro Bold"/>
        <a:ea typeface="Geeza Pro Bold"/>
        <a:cs typeface="Geeza Pro Bold"/>
        <a:sym typeface="Geeza Pro Bold"/>
      </a:defRPr>
    </a:lvl6pPr>
    <a:lvl7pPr marL="0" marR="0" indent="0" algn="ctr" defTabSz="8892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eeza Pro Bold"/>
        <a:ea typeface="Geeza Pro Bold"/>
        <a:cs typeface="Geeza Pro Bold"/>
        <a:sym typeface="Geeza Pro Bold"/>
      </a:defRPr>
    </a:lvl7pPr>
    <a:lvl8pPr marL="0" marR="0" indent="0" algn="ctr" defTabSz="8892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eeza Pro Bold"/>
        <a:ea typeface="Geeza Pro Bold"/>
        <a:cs typeface="Geeza Pro Bold"/>
        <a:sym typeface="Geeza Pro Bold"/>
      </a:defRPr>
    </a:lvl8pPr>
    <a:lvl9pPr marL="0" marR="0" indent="0" algn="ctr" defTabSz="8892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eeza Pro Bold"/>
        <a:ea typeface="Geeza Pro Bold"/>
        <a:cs typeface="Geeza Pro Bold"/>
        <a:sym typeface="Geeza Pro Bold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6BA"/>
          </a:solidFill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D8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" name="Shape 11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"/>
          <p:cNvSpPr/>
          <p:nvPr/>
        </p:nvSpPr>
        <p:spPr>
          <a:xfrm>
            <a:off x="224253" y="132994"/>
            <a:ext cx="10054394" cy="14580312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1025" tIns="41025" rIns="41025" bIns="41025" anchor="ctr"/>
          <a:lstStyle/>
          <a:p>
            <a:pPr algn="l" defTabSz="914400" rtl="0"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مستوى النص الأول…"/>
          <p:cNvSpPr txBox="1"/>
          <p:nvPr>
            <p:ph type="body" sz="quarter" idx="1"/>
          </p:nvPr>
        </p:nvSpPr>
        <p:spPr>
          <a:xfrm>
            <a:off x="1025672" y="8623188"/>
            <a:ext cx="8451555" cy="669268"/>
          </a:xfrm>
          <a:prstGeom prst="rect">
            <a:avLst/>
          </a:prstGeom>
        </p:spPr>
        <p:txBody>
          <a:bodyPr/>
          <a:lstStyle>
            <a:lvl1pPr>
              <a:defRPr i="1" sz="3600"/>
            </a:lvl1pPr>
            <a:lvl2pPr>
              <a:defRPr i="1" sz="3600"/>
            </a:lvl2pPr>
            <a:lvl3pPr>
              <a:defRPr i="1" sz="3600"/>
            </a:lvl3pPr>
            <a:lvl4pPr>
              <a:defRPr i="1" sz="3600"/>
            </a:lvl4pPr>
            <a:lvl5pPr>
              <a:defRPr i="1" sz="36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93" name="&quot;قم بكتابة الرقم هنا.&quot;"/>
          <p:cNvSpPr txBox="1"/>
          <p:nvPr>
            <p:ph type="body" sz="quarter" idx="21"/>
          </p:nvPr>
        </p:nvSpPr>
        <p:spPr>
          <a:xfrm>
            <a:off x="1025673" y="6722912"/>
            <a:ext cx="8451554" cy="908154"/>
          </a:xfrm>
          <a:prstGeom prst="rect">
            <a:avLst/>
          </a:prstGeom>
        </p:spPr>
        <p:txBody>
          <a:bodyPr anchor="ctr"/>
          <a:lstStyle/>
          <a:p>
            <a:pPr>
              <a:defRPr sz="5000">
                <a:latin typeface="Geeza Pro Regular"/>
                <a:ea typeface="Geeza Pro Regular"/>
                <a:cs typeface="Geeza Pro Regular"/>
                <a:sym typeface="Geeza Pro Regular"/>
              </a:defRPr>
            </a:pPr>
          </a:p>
        </p:txBody>
      </p:sp>
      <p:sp>
        <p:nvSpPr>
          <p:cNvPr id="94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532241774_2880x1920.jpg"/>
          <p:cNvSpPr/>
          <p:nvPr>
            <p:ph type="pic" idx="21"/>
          </p:nvPr>
        </p:nvSpPr>
        <p:spPr>
          <a:xfrm>
            <a:off x="-1056445" y="3443535"/>
            <a:ext cx="11938846" cy="79592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532241774_2880x1920.jpg"/>
          <p:cNvSpPr/>
          <p:nvPr>
            <p:ph type="pic" sz="half" idx="21"/>
          </p:nvPr>
        </p:nvSpPr>
        <p:spPr>
          <a:xfrm>
            <a:off x="1312862" y="3787135"/>
            <a:ext cx="7877176" cy="52514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21" name="مستوى النص الأول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ص العنوان"/>
          <p:cNvSpPr txBox="1"/>
          <p:nvPr>
            <p:ph type="title"/>
          </p:nvPr>
        </p:nvSpPr>
        <p:spPr>
          <a:xfrm>
            <a:off x="1025672" y="6089774"/>
            <a:ext cx="8451555" cy="2666752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3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532204087_1355x1355.jpg"/>
          <p:cNvSpPr/>
          <p:nvPr>
            <p:ph type="pic" sz="half" idx="21"/>
          </p:nvPr>
        </p:nvSpPr>
        <p:spPr>
          <a:xfrm>
            <a:off x="5148881" y="3997399"/>
            <a:ext cx="6636113" cy="66361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" name="نص العنوان"/>
          <p:cNvSpPr txBox="1"/>
          <p:nvPr>
            <p:ph type="title"/>
          </p:nvPr>
        </p:nvSpPr>
        <p:spPr>
          <a:xfrm>
            <a:off x="769254" y="3997399"/>
            <a:ext cx="4307832" cy="3220618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39" name="مستوى النص الأول…"/>
          <p:cNvSpPr txBox="1"/>
          <p:nvPr>
            <p:ph type="body" sz="quarter" idx="1"/>
          </p:nvPr>
        </p:nvSpPr>
        <p:spPr>
          <a:xfrm>
            <a:off x="769254" y="7300069"/>
            <a:ext cx="4307832" cy="3323185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نص العنوان"/>
          <p:cNvSpPr txBox="1"/>
          <p:nvPr>
            <p:ph type="title"/>
          </p:nvPr>
        </p:nvSpPr>
        <p:spPr>
          <a:xfrm>
            <a:off x="769254" y="3689696"/>
            <a:ext cx="8964392" cy="1743647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4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نص العنوان"/>
          <p:cNvSpPr txBox="1"/>
          <p:nvPr>
            <p:ph type="title"/>
          </p:nvPr>
        </p:nvSpPr>
        <p:spPr>
          <a:xfrm>
            <a:off x="769254" y="3689696"/>
            <a:ext cx="8964392" cy="1743647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56" name="مستوى النص الأول…"/>
          <p:cNvSpPr txBox="1"/>
          <p:nvPr>
            <p:ph type="body" sz="half" idx="1"/>
          </p:nvPr>
        </p:nvSpPr>
        <p:spPr>
          <a:xfrm>
            <a:off x="769254" y="5576937"/>
            <a:ext cx="8964392" cy="5077086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532205080_1647x1098.jpg"/>
          <p:cNvSpPr/>
          <p:nvPr>
            <p:ph type="pic" sz="half" idx="21"/>
          </p:nvPr>
        </p:nvSpPr>
        <p:spPr>
          <a:xfrm>
            <a:off x="3077021" y="5576937"/>
            <a:ext cx="7615630" cy="507708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5" name="نص العنوان"/>
          <p:cNvSpPr txBox="1"/>
          <p:nvPr>
            <p:ph type="title"/>
          </p:nvPr>
        </p:nvSpPr>
        <p:spPr>
          <a:xfrm>
            <a:off x="769254" y="3689696"/>
            <a:ext cx="8964392" cy="1743647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66" name="مستوى النص الأول…"/>
          <p:cNvSpPr txBox="1"/>
          <p:nvPr>
            <p:ph type="body" sz="quarter" idx="1"/>
          </p:nvPr>
        </p:nvSpPr>
        <p:spPr>
          <a:xfrm>
            <a:off x="769254" y="5576937"/>
            <a:ext cx="4307832" cy="5077086"/>
          </a:xfrm>
          <a:prstGeom prst="rect">
            <a:avLst/>
          </a:prstGeom>
        </p:spPr>
        <p:txBody>
          <a:bodyPr anchor="ctr"/>
          <a:lstStyle>
            <a:lvl1pPr marL="514350" indent="-514350" algn="r">
              <a:spcBef>
                <a:spcPts val="4800"/>
              </a:spcBef>
              <a:buSzPct val="145000"/>
              <a:buChar char="•"/>
              <a:defRPr sz="4200"/>
            </a:lvl1pPr>
            <a:lvl2pPr marL="857250" indent="-514350" algn="r">
              <a:spcBef>
                <a:spcPts val="4800"/>
              </a:spcBef>
              <a:buSzPct val="145000"/>
              <a:buChar char="•"/>
              <a:defRPr sz="4200"/>
            </a:lvl2pPr>
            <a:lvl3pPr marL="1200150" indent="-514350" algn="r">
              <a:spcBef>
                <a:spcPts val="4800"/>
              </a:spcBef>
              <a:buSzPct val="145000"/>
              <a:buChar char="•"/>
              <a:defRPr sz="4200"/>
            </a:lvl3pPr>
            <a:lvl4pPr marL="1543050" indent="-514350" algn="r">
              <a:spcBef>
                <a:spcPts val="4800"/>
              </a:spcBef>
              <a:buSzPct val="145000"/>
              <a:buChar char="•"/>
              <a:defRPr sz="4200"/>
            </a:lvl4pPr>
            <a:lvl5pPr marL="1885950" indent="-514350" algn="r">
              <a:spcBef>
                <a:spcPts val="4800"/>
              </a:spcBef>
              <a:buSzPct val="145000"/>
              <a:buChar char="•"/>
              <a:defRPr sz="42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مستوى النص الأول…"/>
          <p:cNvSpPr txBox="1"/>
          <p:nvPr>
            <p:ph type="body" sz="half" idx="1"/>
          </p:nvPr>
        </p:nvSpPr>
        <p:spPr>
          <a:xfrm>
            <a:off x="769254" y="4510235"/>
            <a:ext cx="8964392" cy="5825830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532205080_1647x1098.jpg"/>
          <p:cNvSpPr/>
          <p:nvPr>
            <p:ph type="pic" sz="quarter" idx="21"/>
          </p:nvPr>
        </p:nvSpPr>
        <p:spPr>
          <a:xfrm>
            <a:off x="5295041" y="7597513"/>
            <a:ext cx="4569379" cy="30462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3" name="532204087_1355x1355.jpg"/>
          <p:cNvSpPr/>
          <p:nvPr>
            <p:ph type="pic" sz="quarter" idx="22"/>
          </p:nvPr>
        </p:nvSpPr>
        <p:spPr>
          <a:xfrm>
            <a:off x="5425814" y="4089710"/>
            <a:ext cx="4307832" cy="4307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532241774_2880x1920.jpg"/>
          <p:cNvSpPr/>
          <p:nvPr>
            <p:ph type="pic" sz="half" idx="23"/>
          </p:nvPr>
        </p:nvSpPr>
        <p:spPr>
          <a:xfrm>
            <a:off x="-2287254" y="4202534"/>
            <a:ext cx="9661850" cy="64412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1025672" y="8910377"/>
            <a:ext cx="8451555" cy="1148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5" tIns="41025" rIns="41025" bIns="41025" anchor="b">
            <a:normAutofit fontScale="100000" lnSpcReduction="0"/>
          </a:bodyPr>
          <a:lstStyle>
            <a:lvl1pPr rtl="0">
              <a:defRPr/>
            </a:lvl1pPr>
          </a:lstStyle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1025672" y="10069387"/>
            <a:ext cx="8451555" cy="912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5" tIns="41025" rIns="41025" bIns="41025">
            <a:normAutofit fontScale="100000" lnSpcReduction="0"/>
          </a:bodyPr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5041222" y="10992494"/>
            <a:ext cx="414986" cy="447114"/>
          </a:xfrm>
          <a:prstGeom prst="rect">
            <a:avLst/>
          </a:prstGeom>
          <a:ln w="12700">
            <a:miter lim="400000"/>
          </a:ln>
        </p:spPr>
        <p:txBody>
          <a:bodyPr wrap="none" lIns="41025" tIns="41025" rIns="41025" bIns="41025">
            <a:spAutoFit/>
          </a:bodyPr>
          <a:lstStyle>
            <a:lvl1pPr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Geeza Pro Regular"/>
          <a:ea typeface="Geeza Pro Regular"/>
          <a:cs typeface="Geeza Pro Regular"/>
          <a:sym typeface="Geeza Pro Regular"/>
        </a:defRPr>
      </a:lvl1pPr>
      <a:lvl2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Geeza Pro Regular"/>
          <a:ea typeface="Geeza Pro Regular"/>
          <a:cs typeface="Geeza Pro Regular"/>
          <a:sym typeface="Geeza Pro Regular"/>
        </a:defRPr>
      </a:lvl2pPr>
      <a:lvl3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Geeza Pro Regular"/>
          <a:ea typeface="Geeza Pro Regular"/>
          <a:cs typeface="Geeza Pro Regular"/>
          <a:sym typeface="Geeza Pro Regular"/>
        </a:defRPr>
      </a:lvl3pPr>
      <a:lvl4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Geeza Pro Regular"/>
          <a:ea typeface="Geeza Pro Regular"/>
          <a:cs typeface="Geeza Pro Regular"/>
          <a:sym typeface="Geeza Pro Regular"/>
        </a:defRPr>
      </a:lvl4pPr>
      <a:lvl5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Geeza Pro Regular"/>
          <a:ea typeface="Geeza Pro Regular"/>
          <a:cs typeface="Geeza Pro Regular"/>
          <a:sym typeface="Geeza Pro Regular"/>
        </a:defRPr>
      </a:lvl5pPr>
      <a:lvl6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Geeza Pro Regular"/>
          <a:ea typeface="Geeza Pro Regular"/>
          <a:cs typeface="Geeza Pro Regular"/>
          <a:sym typeface="Geeza Pro Regular"/>
        </a:defRPr>
      </a:lvl6pPr>
      <a:lvl7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Geeza Pro Regular"/>
          <a:ea typeface="Geeza Pro Regular"/>
          <a:cs typeface="Geeza Pro Regular"/>
          <a:sym typeface="Geeza Pro Regular"/>
        </a:defRPr>
      </a:lvl7pPr>
      <a:lvl8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Geeza Pro Regular"/>
          <a:ea typeface="Geeza Pro Regular"/>
          <a:cs typeface="Geeza Pro Regular"/>
          <a:sym typeface="Geeza Pro Regular"/>
        </a:defRPr>
      </a:lvl8pPr>
      <a:lvl9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Geeza Pro Regular"/>
          <a:ea typeface="Geeza Pro Regular"/>
          <a:cs typeface="Geeza Pro Regular"/>
          <a:sym typeface="Geeza Pro Regular"/>
        </a:defRPr>
      </a:lvl9pPr>
    </p:titleStyle>
    <p:bodyStyle>
      <a:lvl1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8923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jpeg"/><Relationship Id="rId6" Type="http://schemas.openxmlformats.org/officeDocument/2006/relationships/image" Target="../media/image4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تجميع"/>
          <p:cNvGrpSpPr/>
          <p:nvPr/>
        </p:nvGrpSpPr>
        <p:grpSpPr>
          <a:xfrm>
            <a:off x="460741" y="2877789"/>
            <a:ext cx="510540" cy="415695"/>
            <a:chOff x="0" y="0"/>
            <a:chExt cx="510539" cy="415693"/>
          </a:xfrm>
        </p:grpSpPr>
        <p:sp>
          <p:nvSpPr>
            <p:cNvPr id="118" name="مستطيل 11"/>
            <p:cNvSpPr/>
            <p:nvPr/>
          </p:nvSpPr>
          <p:spPr>
            <a:xfrm>
              <a:off x="0" y="0"/>
              <a:ext cx="505343" cy="41569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1025" tIns="41025" rIns="41025" bIns="41025" numCol="1" anchor="ctr">
              <a:noAutofit/>
            </a:bodyPr>
            <a:lstStyle/>
            <a:p>
              <a:pPr algn="r" defTabSz="1269516" rtl="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19" name="رابط مستقيم 13"/>
            <p:cNvSpPr/>
            <p:nvPr/>
          </p:nvSpPr>
          <p:spPr>
            <a:xfrm flipH="1" flipV="1">
              <a:off x="0" y="207846"/>
              <a:ext cx="510540" cy="2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0" name="مربع نص 26"/>
            <p:cNvSpPr/>
            <p:nvPr/>
          </p:nvSpPr>
          <p:spPr>
            <a:xfrm>
              <a:off x="52445" y="316672"/>
              <a:ext cx="37892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spAutoFit/>
            </a:bodyPr>
            <a:lstStyle>
              <a:lvl1pPr marR="314734" algn="r" defTabSz="634758">
                <a:lnSpc>
                  <a:spcPct val="115000"/>
                </a:lnSpc>
                <a:defRPr b="1"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١٨</a:t>
              </a:r>
            </a:p>
          </p:txBody>
        </p:sp>
      </p:grpSp>
      <p:grpSp>
        <p:nvGrpSpPr>
          <p:cNvPr id="124" name="تجميع"/>
          <p:cNvGrpSpPr/>
          <p:nvPr/>
        </p:nvGrpSpPr>
        <p:grpSpPr>
          <a:xfrm>
            <a:off x="481835" y="3415294"/>
            <a:ext cx="19203165" cy="11226801"/>
            <a:chOff x="50035" y="0"/>
            <a:chExt cx="19203164" cy="11226800"/>
          </a:xfrm>
        </p:grpSpPr>
        <p:graphicFrame>
          <p:nvGraphicFramePr>
            <p:cNvPr id="122" name="الجدول ٢"/>
            <p:cNvGraphicFramePr/>
            <p:nvPr/>
          </p:nvGraphicFramePr>
          <p:xfrm>
            <a:off x="9613900" y="0"/>
            <a:ext cx="9639300" cy="112268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1">
                  <a:tableStyleId>{4C3C2611-4C71-4FC5-86AE-919BDF0F9419}</a:tableStyleId>
                </a:tblPr>
                <a:tblGrid>
                  <a:gridCol w="407766"/>
                  <a:gridCol w="389232"/>
                  <a:gridCol w="2667000"/>
                  <a:gridCol w="393865"/>
                  <a:gridCol w="2667000"/>
                  <a:gridCol w="394792"/>
                  <a:gridCol w="2667000"/>
                </a:tblGrid>
                <a:tr h="508000">
                  <a:tc gridSpan="7">
                    <a:txBody>
                      <a:bodyPr/>
                      <a:lstStyle/>
                      <a:p>
                        <a:pPr marR="314734" algn="r" defTabSz="634758" rtl="0">
                          <a:tabLst>
                            <a:tab pos="7073900" algn="l"/>
                          </a:tabLst>
                          <a:defRPr sz="1800"/>
                        </a:pPr>
                        <a:r>
                          <a:rPr b="1" sz="2400" u="sng">
                            <a:solidFill>
                              <a:srgbClr val="791A3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السؤال الأول: اختر الإجابة الصحيحة لكل مما يلي: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889000">
                  <a:tc rowSpan="2">
                    <a:txBody>
                      <a:bodyPr/>
                      <a:lstStyle/>
                      <a:p>
                        <a:pPr defTabSz="634758" rtl="0">
                          <a:defRPr sz="1800"/>
                        </a:pPr>
                        <a:r>
                          <a: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defTabSz="1081439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النسبة المئوية التي تمثل الجزء المظلل في الشكل المجاور تساوي: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08000">
                  <a:tc vMerge="1">
                    <a:tcPr/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٧٠٪؜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٥٠٪؜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ج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٣٠٪؜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08000">
                  <a:tc rowSpan="2">
                    <a:txBody>
                      <a:bodyPr/>
                      <a:lstStyle/>
                      <a:p>
                        <a:pPr defTabSz="634758" rtl="0">
                          <a:defRPr sz="1800"/>
                        </a:pPr>
                        <a:r>
                          <a: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٢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defTabSz="1081439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تكتب ٥٣% على صورة كسر عشري: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08000">
                  <a:tc vMerge="1">
                    <a:tcPr/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٠٫٣٥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٠٫٥٣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ج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٣٫٥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08000">
                  <a:tc rowSpan="2">
                    <a:txBody>
                      <a:bodyPr/>
                      <a:lstStyle/>
                      <a:p>
                        <a:pPr defTabSz="634758" rtl="0">
                          <a:defRPr sz="1800"/>
                        </a:pPr>
                        <a:r>
                          <a: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defTabSz="1081439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تسمى الحادثة المكونة من ناتج واحد: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08000">
                  <a:tc vMerge="1">
                    <a:tcPr/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355600" rtl="0">
                          <a:defRPr sz="1800"/>
                        </a:pPr>
                        <a:r>
                          <a:rPr b="1" sz="22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الحادثة البسيطة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355600" rtl="0">
                          <a:defRPr sz="1800"/>
                        </a:pPr>
                        <a:r>
                          <a:rPr b="1" sz="22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النسبة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ج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355600" rtl="0">
                          <a:defRPr sz="1800"/>
                        </a:pPr>
                        <a:r>
                          <a:rPr b="1" sz="22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فضاء العينة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889000">
                  <a:tc rowSpan="2">
                    <a:txBody>
                      <a:bodyPr/>
                      <a:lstStyle/>
                      <a:p>
                        <a:pPr defTabSz="634758" rtl="0">
                          <a:defRPr sz="1800"/>
                        </a:pPr>
                        <a:r>
                          <a: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٤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defTabSz="1081439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ما نوع الزاوية المجاورة؟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blipFill rotWithShape="1">
                        <a:blip r:embed="rId2"/>
                        <a:srcRect l="0" t="0" r="0" b="0"/>
                        <a:stretch>
                          <a:fillRect/>
                        </a:stretch>
                      </a:blipFill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08000">
                  <a:tc vMerge="1">
                    <a:tcPr/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منفرجة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قائمة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ج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حادة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889000">
                  <a:tc rowSpan="2">
                    <a:txBody>
                      <a:bodyPr/>
                      <a:lstStyle/>
                      <a:p>
                        <a:pPr defTabSz="634758" rtl="0">
                          <a:defRPr sz="1800"/>
                        </a:pPr>
                        <a:r>
                          <a: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defTabSz="1081439" rtl="0">
                          <a:defRPr b="1" sz="24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قياس الزاوية س</a:t>
                        </a:r>
                        <a:r>
                          <a:rPr baseline="31999"/>
                          <a:t> </a:t>
                        </a:r>
                        <a:r>
                          <a:t>يساوي: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blipFill rotWithShape="1">
                        <a:blip r:embed="rId3"/>
                        <a:srcRect l="0" t="0" r="0" b="0"/>
                        <a:stretch>
                          <a:fillRect/>
                        </a:stretch>
                      </a:blipFill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08000">
                  <a:tc vMerge="1">
                    <a:tcPr/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355600" rtl="0">
                          <a:defRPr sz="1800"/>
                        </a:pPr>
                        <a:r>
                          <a:rPr sz="2200">
                            <a:latin typeface="UKIJ Bom"/>
                            <a:ea typeface="UKIJ Bom"/>
                            <a:cs typeface="UKIJ Bom"/>
                            <a:sym typeface="UKIJ Bom"/>
                          </a:rPr>
                          <a:t>º٧٠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355600" rtl="0">
                          <a:defRPr sz="1800"/>
                        </a:pPr>
                        <a:r>
                          <a:rPr sz="2200">
                            <a:latin typeface="UKIJ Bom"/>
                            <a:ea typeface="UKIJ Bom"/>
                            <a:cs typeface="UKIJ Bom"/>
                            <a:sym typeface="UKIJ Bom"/>
                          </a:rPr>
                          <a:t>º٩٠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ج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355600" rtl="0">
                          <a:defRPr sz="1800"/>
                        </a:pPr>
                        <a:r>
                          <a:rPr sz="2200">
                            <a:latin typeface="UKIJ Bom"/>
                            <a:ea typeface="UKIJ Bom"/>
                            <a:cs typeface="UKIJ Bom"/>
                            <a:sym typeface="UKIJ Bom"/>
                          </a:rPr>
                          <a:t>º٣٨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889000">
                  <a:tc rowSpan="2">
                    <a:txBody>
                      <a:bodyPr/>
                      <a:lstStyle/>
                      <a:p>
                        <a:pPr defTabSz="634758" rtl="0">
                          <a:defRPr sz="1800"/>
                        </a:pPr>
                        <a:r>
                          <a: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٦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defTabSz="1081439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نوع المثلث في الشكل المجاور: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blipFill rotWithShape="1">
                        <a:blip r:embed="rId4"/>
                        <a:srcRect l="0" t="0" r="0" b="0"/>
                        <a:stretch>
                          <a:fillRect/>
                        </a:stretch>
                      </a:blipFill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08000">
                  <a:tc vMerge="1">
                    <a:tcPr/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متطابق الأضلاع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متطابق الضلعين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ج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مختلف الأضلاع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08000">
                  <a:tc rowSpan="2">
                    <a:txBody>
                      <a:bodyPr/>
                      <a:lstStyle/>
                      <a:p>
                        <a:pPr defTabSz="634758" rtl="0">
                          <a:defRPr sz="1800"/>
                        </a:pPr>
                        <a:r>
                          <a: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٧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defTabSz="1081439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عدد أضلاع الشكل الرباعي: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08000">
                  <a:tc vMerge="1">
                    <a:tcPr/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٤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ج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08000">
                  <a:tc rowSpan="2">
                    <a:txBody>
                      <a:bodyPr/>
                      <a:lstStyle/>
                      <a:p>
                        <a:pPr defTabSz="634758" rtl="0">
                          <a:defRPr sz="1800"/>
                        </a:pPr>
                        <a:r>
                          <a: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defTabSz="1081439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إذا كان قطر دائرة ١٤ سم، فإن نصف قطرها: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08000">
                  <a:tc vMerge="1">
                    <a:tcPr/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٧سم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١٤سم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ج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٢٨سم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08000">
                  <a:tc rowSpan="2">
                    <a:txBody>
                      <a:bodyPr/>
                      <a:lstStyle/>
                      <a:p>
                        <a:pPr defTabSz="634758" rtl="0">
                          <a:defRPr sz="1800"/>
                        </a:pPr>
                        <a:r>
                          <a: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٩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defTabSz="1081439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اكمل النمط التالي: ٢٥ ، ٤٠ ، ٥٥ ، …..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08000">
                  <a:tc vMerge="1">
                    <a:tcPr/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٦٥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٧٠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86093" rtl="0">
                          <a:defRPr sz="1800"/>
                        </a:pPr>
                        <a:r>
                          <a:rPr b="1" sz="2200">
                            <a:solidFill>
                              <a:srgbClr val="B92D5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ج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٧٥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pic>
          <p:nvPicPr>
            <p:cNvPr id="123" name="IMG_1325.jpeg" descr="IMG_1325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0035" y="559909"/>
              <a:ext cx="2402614" cy="75406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aphicFrame>
        <p:nvGraphicFramePr>
          <p:cNvPr id="125" name="الجدول ١"/>
          <p:cNvGraphicFramePr/>
          <p:nvPr/>
        </p:nvGraphicFramePr>
        <p:xfrm>
          <a:off x="10142212" y="310794"/>
          <a:ext cx="9781527" cy="204488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232965"/>
                <a:gridCol w="1795904"/>
                <a:gridCol w="1327608"/>
                <a:gridCol w="863076"/>
                <a:gridCol w="863076"/>
                <a:gridCol w="1076867"/>
                <a:gridCol w="1389064"/>
                <a:gridCol w="1232965"/>
              </a:tblGrid>
              <a:tr h="290398">
                <a:tc gridSpan="2">
                  <a:txBody>
                    <a:bodyPr/>
                    <a:lstStyle/>
                    <a:p>
                      <a:pPr marR="314734"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defTabSz="634758" rtl="0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6"/>
                      <a:srcRect l="0" t="0" r="0" b="0"/>
                      <a:stretch>
                        <a:fillRect/>
                      </a:stretch>
                    </a:blipFill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90398">
                <a:tc gridSpan="2">
                  <a:txBody>
                    <a:bodyPr/>
                    <a:lstStyle/>
                    <a:p>
                      <a:pPr marR="314734"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وزارة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الصف: السادس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90398">
                <a:tc gridSpan="2">
                  <a:txBody>
                    <a:bodyPr/>
                    <a:lstStyle/>
                    <a:p>
                      <a:pPr marR="314734"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إدارة تعليم 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الزمن: ساعتان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90398">
                <a:tc gridSpan="2">
                  <a:txBody>
                    <a:bodyPr/>
                    <a:lstStyle/>
                    <a:p>
                      <a:pPr marR="314734"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مدرسة ……………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عدد الأوراق : 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2498">
                <a:tc gridSpan="8">
                  <a:txBody>
                    <a:bodyPr/>
                    <a:lstStyle/>
                    <a:p>
                      <a:pPr marR="314734"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الاختبار النهائي الصف السادس الابتدائي للفصل الدراسي الثالث ( الدور الأول ) لعام ١٤٤٤هـ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90398">
                <a:tc rowSpan="2"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الصف: ٦/ …..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defTabSz="634758" rtl="0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290398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تجميع"/>
          <p:cNvGraphicFramePr/>
          <p:nvPr/>
        </p:nvGraphicFramePr>
        <p:xfrm>
          <a:off x="10141162" y="181794"/>
          <a:ext cx="9715499" cy="41910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78124"/>
                <a:gridCol w="1680874"/>
                <a:gridCol w="1079500"/>
                <a:gridCol w="1079500"/>
                <a:gridCol w="1079500"/>
                <a:gridCol w="1079500"/>
                <a:gridCol w="1079500"/>
                <a:gridCol w="1079500"/>
                <a:gridCol w="1079500"/>
              </a:tblGrid>
              <a:tr h="698500">
                <a:tc gridSpan="9">
                  <a:txBody>
                    <a:bodyPr/>
                    <a:lstStyle/>
                    <a:p>
                      <a:pPr marR="314734" algn="r" defTabSz="634758" rtl="0">
                        <a:tabLst>
                          <a:tab pos="7073900" algn="l"/>
                        </a:tabLst>
                        <a:defRPr b="1" u="sng">
                          <a:solidFill>
                            <a:srgbClr val="791A3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الثاني: ضع علامة ( </a:t>
                      </a:r>
                      <a:r>
                        <a:rPr b="0"/>
                        <a:t>✓ </a:t>
                      </a:r>
                      <a:r>
                        <a:t>) أمام العبارة الصحيحة وعلامة (</a:t>
                      </a:r>
                      <a:r>
                        <a:rPr b="0"/>
                        <a:t>✗ </a:t>
                      </a:r>
                      <a:r>
                        <a:t>) أمام العبارة الخاطئة: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98500">
                <a:tc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 rtl="0">
                        <a:defRPr sz="1800"/>
                      </a:pPr>
                      <a:r>
                        <a:rPr b="1" sz="25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 ادخار ٢٤ ريالاً في ٣ أيام، ادخار ٥٢ ريالاً في ٧ أيام “ الكميتان متناسبتان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 rtl="0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 rtl="0">
                        <a:defRPr sz="1800"/>
                      </a:pPr>
                      <a:r>
                        <a:rPr b="1" sz="25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تكتب النسبة المئوية ٧٪ على صورة كسر اعتيادي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 rtl="0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 rtl="0">
                        <a:defRPr sz="1800"/>
                      </a:pPr>
                      <a:r>
                        <a:rPr b="1" sz="25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ألقي مكعب أرقام مرة واحدة، فإن احتمال ظهور عدد زوجي يساوي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 rtl="0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 rtl="0">
                        <a:defRPr sz="1800"/>
                      </a:pPr>
                      <a:r>
                        <a:rPr b="1" sz="25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تسمى مجموعة كل النواتج الممكنة لتجربة ما فضاء العينة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 rtl="0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 rtl="0">
                        <a:defRPr sz="1800"/>
                      </a:pPr>
                      <a:r>
                        <a:rPr b="1" sz="25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الزاوية القائمة قياسها ٩٠°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 rtl="0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defTabSz="634758" rtl="0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 rtl="0">
                        <a:defRPr sz="1800"/>
                      </a:pPr>
                      <a:r>
                        <a:rPr b="1" sz="25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الزاويتان المتكاملتان مجموع قياسهما يساوي ١٨٠°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 rtl="0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36" name="تجميع"/>
          <p:cNvGrpSpPr/>
          <p:nvPr/>
        </p:nvGrpSpPr>
        <p:grpSpPr>
          <a:xfrm>
            <a:off x="432565" y="5740517"/>
            <a:ext cx="9621248" cy="8887616"/>
            <a:chOff x="0" y="0"/>
            <a:chExt cx="9621246" cy="8887614"/>
          </a:xfrm>
        </p:grpSpPr>
        <p:sp>
          <p:nvSpPr>
            <p:cNvPr id="128" name="مستطيل"/>
            <p:cNvSpPr/>
            <p:nvPr/>
          </p:nvSpPr>
          <p:spPr>
            <a:xfrm>
              <a:off x="0" y="-1"/>
              <a:ext cx="9621248" cy="8887616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5" tIns="41025" rIns="41025" bIns="41025" numCol="1" anchor="ctr">
              <a:noAutofit/>
            </a:bodyPr>
            <a:lstStyle/>
            <a:p>
              <a:pPr algn="r" rtl="0">
                <a:defRPr sz="30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9" name="خط"/>
            <p:cNvSpPr/>
            <p:nvPr/>
          </p:nvSpPr>
          <p:spPr>
            <a:xfrm>
              <a:off x="13811" y="1318840"/>
              <a:ext cx="959362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0" name="خط"/>
            <p:cNvSpPr/>
            <p:nvPr/>
          </p:nvSpPr>
          <p:spPr>
            <a:xfrm>
              <a:off x="19591" y="6584683"/>
              <a:ext cx="958206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pic>
          <p:nvPicPr>
            <p:cNvPr id="131" name="صورة" descr="صورة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898755" y="4992124"/>
              <a:ext cx="3226490" cy="13981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2" name="خط"/>
            <p:cNvSpPr/>
            <p:nvPr/>
          </p:nvSpPr>
          <p:spPr>
            <a:xfrm>
              <a:off x="19591" y="4746912"/>
              <a:ext cx="958206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pic>
          <p:nvPicPr>
            <p:cNvPr id="133" name="صورة" descr="صورة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0"/>
            <a:stretch>
              <a:fillRect/>
            </a:stretch>
          </p:blipFill>
          <p:spPr>
            <a:xfrm>
              <a:off x="2537328" y="3047217"/>
              <a:ext cx="1949344" cy="161242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خط"/>
            <p:cNvSpPr/>
            <p:nvPr/>
          </p:nvSpPr>
          <p:spPr>
            <a:xfrm>
              <a:off x="13810" y="2934542"/>
              <a:ext cx="959362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5" name="="/>
            <p:cNvSpPr/>
            <p:nvPr/>
          </p:nvSpPr>
          <p:spPr>
            <a:xfrm>
              <a:off x="3511999" y="57413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5" tIns="41025" rIns="41025" bIns="41025" numCol="1" anchor="ctr">
              <a:spAutoFit/>
            </a:bodyPr>
            <a:lstStyle>
              <a:lvl1pPr>
                <a:defRPr b="1" sz="3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=</a:t>
              </a:r>
            </a:p>
          </p:txBody>
        </p:sp>
      </p:grpSp>
      <p:grpSp>
        <p:nvGrpSpPr>
          <p:cNvPr id="140" name="تجميع"/>
          <p:cNvGrpSpPr/>
          <p:nvPr/>
        </p:nvGrpSpPr>
        <p:grpSpPr>
          <a:xfrm>
            <a:off x="460741" y="286989"/>
            <a:ext cx="510540" cy="415695"/>
            <a:chOff x="0" y="0"/>
            <a:chExt cx="510539" cy="415693"/>
          </a:xfrm>
        </p:grpSpPr>
        <p:sp>
          <p:nvSpPr>
            <p:cNvPr id="137" name="مستطيل 11"/>
            <p:cNvSpPr/>
            <p:nvPr/>
          </p:nvSpPr>
          <p:spPr>
            <a:xfrm>
              <a:off x="0" y="0"/>
              <a:ext cx="505343" cy="41569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1025" tIns="41025" rIns="41025" bIns="41025" numCol="1" anchor="ctr">
              <a:noAutofit/>
            </a:bodyPr>
            <a:lstStyle/>
            <a:p>
              <a:pPr algn="r" defTabSz="1269516" rtl="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38" name="رابط مستقيم 13"/>
            <p:cNvSpPr/>
            <p:nvPr/>
          </p:nvSpPr>
          <p:spPr>
            <a:xfrm flipH="1" flipV="1">
              <a:off x="0" y="207846"/>
              <a:ext cx="510540" cy="2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9" name="مربع نص 26"/>
            <p:cNvSpPr/>
            <p:nvPr/>
          </p:nvSpPr>
          <p:spPr>
            <a:xfrm>
              <a:off x="52445" y="316672"/>
              <a:ext cx="37892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spAutoFit/>
            </a:bodyPr>
            <a:lstStyle>
              <a:lvl1pPr marR="314734" algn="r" defTabSz="634758">
                <a:lnSpc>
                  <a:spcPct val="115000"/>
                </a:lnSpc>
                <a:defRPr b="1"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١٢</a:t>
              </a:r>
            </a:p>
          </p:txBody>
        </p:sp>
      </p:grpSp>
      <p:sp>
        <p:nvSpPr>
          <p:cNvPr id="141" name="٢)أوجد قيمة ن في التناسب التالي ؟"/>
          <p:cNvSpPr txBox="1"/>
          <p:nvPr/>
        </p:nvSpPr>
        <p:spPr>
          <a:xfrm>
            <a:off x="5855660" y="5868230"/>
            <a:ext cx="4101897" cy="415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 defTabSz="914400">
              <a:spcBef>
                <a:spcPts val="700"/>
              </a:spcBef>
              <a:defRPr b="1" sz="25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أوجد قيمة ن في التناسب التالي؟</a:t>
            </a:r>
          </a:p>
        </p:txBody>
      </p:sp>
      <p:sp>
        <p:nvSpPr>
          <p:cNvPr id="142" name="٥) أوجد قيمة س في الشكل التالي:"/>
          <p:cNvSpPr txBox="1"/>
          <p:nvPr/>
        </p:nvSpPr>
        <p:spPr>
          <a:xfrm>
            <a:off x="5667087" y="7215617"/>
            <a:ext cx="4277382" cy="415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 defTabSz="914400">
              <a:spcBef>
                <a:spcPts val="700"/>
              </a:spcBef>
              <a:defRPr b="1" sz="25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أوجد قيمة الزاوية س في الشكل التالي؟</a:t>
            </a:r>
          </a:p>
        </p:txBody>
      </p:sp>
      <p:pic>
        <p:nvPicPr>
          <p:cNvPr id="143" name="IMG_4074.jpeg" descr="IMG_4074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52225" y="7314641"/>
            <a:ext cx="3351201" cy="925333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تجميع"/>
          <p:cNvSpPr/>
          <p:nvPr/>
        </p:nvSpPr>
        <p:spPr>
          <a:xfrm>
            <a:off x="5886847" y="8151438"/>
            <a:ext cx="4039523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5" name="السؤال الثالث (أ) احسب كل مما يأتي:"/>
          <p:cNvSpPr txBox="1"/>
          <p:nvPr/>
        </p:nvSpPr>
        <p:spPr>
          <a:xfrm>
            <a:off x="5831240" y="5215766"/>
            <a:ext cx="4278374" cy="405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5" tIns="41025" rIns="41025" bIns="41025" anchor="ctr">
            <a:spAutoFit/>
          </a:bodyPr>
          <a:lstStyle>
            <a:lvl1pPr marR="314734" algn="r" defTabSz="634758">
              <a:tabLst>
                <a:tab pos="7073900" algn="l"/>
              </a:tabLst>
              <a:defRPr b="1" sz="2500" u="sng">
                <a:solidFill>
                  <a:srgbClr val="791A3D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السؤال الثالث: أجب عن الأسئلة الآتية:</a:t>
            </a:r>
          </a:p>
        </p:txBody>
      </p:sp>
      <p:sp>
        <p:nvSpPr>
          <p:cNvPr id="146" name="٥) أوجد قيمة س في الشكل التالي:"/>
          <p:cNvSpPr txBox="1"/>
          <p:nvPr/>
        </p:nvSpPr>
        <p:spPr>
          <a:xfrm>
            <a:off x="5868747" y="8908865"/>
            <a:ext cx="4075722" cy="415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 defTabSz="914400">
              <a:spcBef>
                <a:spcPts val="700"/>
              </a:spcBef>
              <a:defRPr b="1" sz="25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أوجد مساحة المثلث المجاور؟</a:t>
            </a:r>
          </a:p>
        </p:txBody>
      </p:sp>
      <p:sp>
        <p:nvSpPr>
          <p:cNvPr id="147" name="٥) أوجد قيمة س في الشكل التالي:"/>
          <p:cNvSpPr txBox="1"/>
          <p:nvPr/>
        </p:nvSpPr>
        <p:spPr>
          <a:xfrm>
            <a:off x="5868747" y="10713019"/>
            <a:ext cx="4075722" cy="415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 defTabSz="914400">
              <a:spcBef>
                <a:spcPts val="700"/>
              </a:spcBef>
              <a:defRPr b="1" sz="25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أوجد حجم المنشور؟</a:t>
            </a:r>
          </a:p>
        </p:txBody>
      </p:sp>
      <p:pic>
        <p:nvPicPr>
          <p:cNvPr id="148" name="IMG_4075.jpeg" descr="IMG_4075.jpeg"/>
          <p:cNvPicPr>
            <a:picLocks noChangeAspect="1"/>
          </p:cNvPicPr>
          <p:nvPr/>
        </p:nvPicPr>
        <p:blipFill>
          <a:blip r:embed="rId5">
            <a:extLst/>
          </a:blip>
          <a:srcRect l="0" t="0" r="74289" b="0"/>
          <a:stretch>
            <a:fillRect/>
          </a:stretch>
        </p:blipFill>
        <p:spPr>
          <a:xfrm>
            <a:off x="751534" y="12368234"/>
            <a:ext cx="2086650" cy="1391320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٧) صنف كل شكل من الأشكال الرباعية التالية:"/>
          <p:cNvSpPr txBox="1"/>
          <p:nvPr/>
        </p:nvSpPr>
        <p:spPr>
          <a:xfrm>
            <a:off x="5254878" y="12542573"/>
            <a:ext cx="4694572" cy="415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 defTabSz="914400">
              <a:spcBef>
                <a:spcPts val="700"/>
              </a:spcBef>
              <a:defRPr b="1" sz="25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صنّف كل شكل من الأشكال الرباعية التالية:</a:t>
            </a:r>
          </a:p>
        </p:txBody>
      </p:sp>
      <p:sp>
        <p:nvSpPr>
          <p:cNvPr id="150" name="تجميع"/>
          <p:cNvSpPr/>
          <p:nvPr/>
        </p:nvSpPr>
        <p:spPr>
          <a:xfrm>
            <a:off x="823113" y="13990291"/>
            <a:ext cx="4039523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51" name="IMG_4075.jpeg" descr="IMG_4075.jpeg"/>
          <p:cNvPicPr>
            <a:picLocks noChangeAspect="1"/>
          </p:cNvPicPr>
          <p:nvPr/>
        </p:nvPicPr>
        <p:blipFill>
          <a:blip r:embed="rId5">
            <a:extLst/>
          </a:blip>
          <a:srcRect l="72930" t="0" r="0" b="0"/>
          <a:stretch>
            <a:fillRect/>
          </a:stretch>
        </p:blipFill>
        <p:spPr>
          <a:xfrm>
            <a:off x="2851588" y="12444434"/>
            <a:ext cx="2196945" cy="139132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4" name="تجميع"/>
          <p:cNvGrpSpPr/>
          <p:nvPr/>
        </p:nvGrpSpPr>
        <p:grpSpPr>
          <a:xfrm>
            <a:off x="5886847" y="9684989"/>
            <a:ext cx="4039523" cy="490673"/>
            <a:chOff x="0" y="0"/>
            <a:chExt cx="4039521" cy="490672"/>
          </a:xfrm>
        </p:grpSpPr>
        <p:sp>
          <p:nvSpPr>
            <p:cNvPr id="152" name="خط"/>
            <p:cNvSpPr/>
            <p:nvPr/>
          </p:nvSpPr>
          <p:spPr>
            <a:xfrm>
              <a:off x="-1" y="-1"/>
              <a:ext cx="403952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3" name="خط"/>
            <p:cNvSpPr/>
            <p:nvPr/>
          </p:nvSpPr>
          <p:spPr>
            <a:xfrm>
              <a:off x="-1" y="490672"/>
              <a:ext cx="403952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57" name="تجميع"/>
          <p:cNvGrpSpPr/>
          <p:nvPr/>
        </p:nvGrpSpPr>
        <p:grpSpPr>
          <a:xfrm>
            <a:off x="5886847" y="11472540"/>
            <a:ext cx="4039523" cy="490673"/>
            <a:chOff x="0" y="0"/>
            <a:chExt cx="4039521" cy="490672"/>
          </a:xfrm>
        </p:grpSpPr>
        <p:sp>
          <p:nvSpPr>
            <p:cNvPr id="155" name="خط"/>
            <p:cNvSpPr/>
            <p:nvPr/>
          </p:nvSpPr>
          <p:spPr>
            <a:xfrm>
              <a:off x="-1" y="-1"/>
              <a:ext cx="403952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6" name="خط"/>
            <p:cNvSpPr/>
            <p:nvPr/>
          </p:nvSpPr>
          <p:spPr>
            <a:xfrm>
              <a:off x="-1" y="490672"/>
              <a:ext cx="403952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aphicFrame>
        <p:nvGraphicFramePr>
          <p:cNvPr id="158" name="الجدول ٣-١-٥"/>
          <p:cNvGraphicFramePr/>
          <p:nvPr/>
        </p:nvGraphicFramePr>
        <p:xfrm>
          <a:off x="4565259" y="5842401"/>
          <a:ext cx="298744" cy="7229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{33BA23B1-9221-436E-865A-0063620EA4FD}</a:tableStyleId>
              </a:tblPr>
              <a:tblGrid>
                <a:gridCol w="298742"/>
              </a:tblGrid>
              <a:tr h="361459">
                <a:tc>
                  <a:txBody>
                    <a:bodyPr/>
                    <a:lstStyle/>
                    <a:p>
                      <a:pPr defTabSz="1269517" rtl="0">
                        <a:defRPr sz="1800"/>
                      </a:pPr>
                      <a:r>
                        <a:rPr sz="3000">
                          <a:latin typeface="Waseem Regular"/>
                          <a:ea typeface="Waseem Regular"/>
                          <a:cs typeface="Waseem Regular"/>
                          <a:sym typeface="Waseem Regular"/>
                        </a:rPr>
                        <a:t>٣</a:t>
                      </a:r>
                    </a:p>
                  </a:txBody>
                  <a:tcPr marL="0" marR="0" marT="0" marB="0" anchor="t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61459">
                <a:tc>
                  <a:txBody>
                    <a:bodyPr/>
                    <a:lstStyle/>
                    <a:p>
                      <a:pPr defTabSz="1269517" rtl="0">
                        <a:defRPr sz="1800"/>
                      </a:pPr>
                      <a:r>
                        <a:rPr sz="3000">
                          <a:latin typeface="Waseem Regular"/>
                          <a:ea typeface="Waseem Regular"/>
                          <a:cs typeface="Waseem Regular"/>
                          <a:sym typeface="Waseem Regular"/>
                        </a:rPr>
                        <a:t>٤</a:t>
                      </a:r>
                    </a:p>
                  </a:txBody>
                  <a:tcPr marL="0" marR="0" marT="0" marB="0" anchor="t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3175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59" name="الجدول ٣-١-٥-١"/>
          <p:cNvGraphicFramePr/>
          <p:nvPr/>
        </p:nvGraphicFramePr>
        <p:xfrm>
          <a:off x="3633759" y="5791601"/>
          <a:ext cx="298744" cy="7229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{33BA23B1-9221-436E-865A-0063620EA4FD}</a:tableStyleId>
              </a:tblPr>
              <a:tblGrid>
                <a:gridCol w="298742"/>
              </a:tblGrid>
              <a:tr h="361459">
                <a:tc>
                  <a:txBody>
                    <a:bodyPr/>
                    <a:lstStyle/>
                    <a:p>
                      <a:pPr defTabSz="1269517" rtl="0">
                        <a:defRPr sz="1800"/>
                      </a:pPr>
                      <a:r>
                        <a:rPr sz="2800">
                          <a:latin typeface="Waseem Regular"/>
                          <a:ea typeface="Waseem Regular"/>
                          <a:cs typeface="Waseem Regular"/>
                          <a:sym typeface="Waseem Regular"/>
                        </a:rPr>
                        <a:t>ن</a:t>
                      </a:r>
                    </a:p>
                  </a:txBody>
                  <a:tcPr marL="0" marR="0" marT="0" marB="0" anchor="t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61459">
                <a:tc>
                  <a:txBody>
                    <a:bodyPr/>
                    <a:lstStyle/>
                    <a:p>
                      <a:pPr defTabSz="1269517" rtl="0">
                        <a:defRPr sz="1800"/>
                      </a:pPr>
                      <a:r>
                        <a:rPr sz="3000">
                          <a:latin typeface="Waseem Regular"/>
                          <a:ea typeface="Waseem Regular"/>
                          <a:cs typeface="Waseem Regular"/>
                          <a:sym typeface="Waseem Regular"/>
                        </a:rPr>
                        <a:t>٨</a:t>
                      </a:r>
                    </a:p>
                  </a:txBody>
                  <a:tcPr marL="0" marR="0" marT="0" marB="0" anchor="t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3175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0" name="تجميع"/>
          <p:cNvSpPr/>
          <p:nvPr/>
        </p:nvSpPr>
        <p:spPr>
          <a:xfrm>
            <a:off x="5886847" y="6641105"/>
            <a:ext cx="4039523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graphicFrame>
        <p:nvGraphicFramePr>
          <p:cNvPr id="161" name="الجدول ٣-١-٥-٢"/>
          <p:cNvGraphicFramePr/>
          <p:nvPr/>
        </p:nvGraphicFramePr>
        <p:xfrm>
          <a:off x="4190084" y="1565234"/>
          <a:ext cx="581443" cy="84147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{33BA23B1-9221-436E-865A-0063620EA4FD}</a:tableStyleId>
              </a:tblPr>
              <a:tblGrid>
                <a:gridCol w="578267"/>
              </a:tblGrid>
              <a:tr h="419402">
                <a:tc>
                  <a:txBody>
                    <a:bodyPr/>
                    <a:lstStyle/>
                    <a:p>
                      <a:pPr defTabSz="1269517" rtl="0">
                        <a:defRPr sz="1800"/>
                      </a:pPr>
                      <a:r>
                        <a:rPr b="1" sz="2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</a:t>
                      </a:r>
                    </a:p>
                  </a:txBody>
                  <a:tcPr marL="0" marR="0" marT="0" marB="0" anchor="t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9402">
                <a:tc>
                  <a:txBody>
                    <a:bodyPr/>
                    <a:lstStyle/>
                    <a:p>
                      <a:pPr defTabSz="1269517" rtl="0">
                        <a:defRPr sz="1800"/>
                      </a:pPr>
                      <a:r>
                        <a:rPr b="1" sz="2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١٠٠</a:t>
                      </a:r>
                    </a:p>
                  </a:txBody>
                  <a:tcPr marL="0" marR="0" marT="0" marB="0" anchor="t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3175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2" name="الجدول ٣-١-٥-٢-١"/>
          <p:cNvGraphicFramePr/>
          <p:nvPr/>
        </p:nvGraphicFramePr>
        <p:xfrm>
          <a:off x="2154782" y="2257941"/>
          <a:ext cx="581443" cy="84147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{33BA23B1-9221-436E-865A-0063620EA4FD}</a:tableStyleId>
              </a:tblPr>
              <a:tblGrid>
                <a:gridCol w="578267"/>
              </a:tblGrid>
              <a:tr h="419402">
                <a:tc>
                  <a:txBody>
                    <a:bodyPr/>
                    <a:lstStyle/>
                    <a:p>
                      <a:pPr defTabSz="1269517" rtl="0">
                        <a:defRPr sz="1800"/>
                      </a:pPr>
                      <a:r>
                        <a:rPr b="1" sz="2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0" marR="0" marT="0" marB="0" anchor="t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9402">
                <a:tc>
                  <a:txBody>
                    <a:bodyPr/>
                    <a:lstStyle/>
                    <a:p>
                      <a:pPr defTabSz="1269517" rtl="0">
                        <a:defRPr sz="1800"/>
                      </a:pPr>
                      <a:r>
                        <a:rPr b="1" sz="2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0" marR="0" marT="0" marB="0" anchor="t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3175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66" name="تجميع"/>
          <p:cNvGrpSpPr/>
          <p:nvPr/>
        </p:nvGrpSpPr>
        <p:grpSpPr>
          <a:xfrm>
            <a:off x="460741" y="5171162"/>
            <a:ext cx="510540" cy="415695"/>
            <a:chOff x="0" y="0"/>
            <a:chExt cx="510539" cy="415693"/>
          </a:xfrm>
        </p:grpSpPr>
        <p:sp>
          <p:nvSpPr>
            <p:cNvPr id="163" name="مستطيل 11"/>
            <p:cNvSpPr/>
            <p:nvPr/>
          </p:nvSpPr>
          <p:spPr>
            <a:xfrm>
              <a:off x="0" y="0"/>
              <a:ext cx="505343" cy="41569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1025" tIns="41025" rIns="41025" bIns="41025" numCol="1" anchor="ctr">
              <a:noAutofit/>
            </a:bodyPr>
            <a:lstStyle/>
            <a:p>
              <a:pPr algn="r" defTabSz="1269516" rtl="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64" name="رابط مستقيم 13"/>
            <p:cNvSpPr/>
            <p:nvPr/>
          </p:nvSpPr>
          <p:spPr>
            <a:xfrm flipH="1" flipV="1">
              <a:off x="0" y="207846"/>
              <a:ext cx="510540" cy="2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5" name="مربع نص 26"/>
            <p:cNvSpPr/>
            <p:nvPr/>
          </p:nvSpPr>
          <p:spPr>
            <a:xfrm>
              <a:off x="52445" y="316672"/>
              <a:ext cx="37892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spAutoFit/>
            </a:bodyPr>
            <a:lstStyle>
              <a:lvl1pPr marR="314734" algn="r" defTabSz="634758">
                <a:lnSpc>
                  <a:spcPct val="115000"/>
                </a:lnSpc>
                <a:defRPr b="1"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١٠</a:t>
              </a:r>
            </a:p>
          </p:txBody>
        </p:sp>
      </p:grpSp>
      <p:sp>
        <p:nvSpPr>
          <p:cNvPr id="167" name="تمت الأسئلة مع تمنياتي لكم بالتوفيق"/>
          <p:cNvSpPr txBox="1"/>
          <p:nvPr/>
        </p:nvSpPr>
        <p:spPr>
          <a:xfrm>
            <a:off x="3473769" y="14239206"/>
            <a:ext cx="3619285" cy="3919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8993" tIns="48993" rIns="48993" bIns="48993" anchor="ctr">
            <a:spAutoFit/>
          </a:bodyPr>
          <a:lstStyle>
            <a:lvl1pPr algn="r" defTabSz="1269516">
              <a:tabLst>
                <a:tab pos="2184400" algn="l"/>
              </a:tabLst>
              <a:defRPr b="1" sz="2200">
                <a:solidFill>
                  <a:srgbClr val="371A9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تمت الأسئلة مع تمنياتي لكم بالتوفيق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1025" tIns="41025" rIns="41025" bIns="41025" numCol="1" spcCol="38100" rtlCol="0" anchor="ctr" upright="0">
        <a:spAutoFit/>
      </a:bodyPr>
      <a:lstStyle>
        <a:defPPr marL="0" marR="0" indent="0" algn="ctr" defTabSz="88923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eeza Pro Bold"/>
            <a:ea typeface="Geeza Pro Bold"/>
            <a:cs typeface="Geeza Pro Bold"/>
            <a:sym typeface="Geeza Pr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1025" tIns="41025" rIns="41025" bIns="41025" numCol="1" spcCol="38100" rtlCol="0" anchor="ctr" upright="0">
        <a:spAutoFit/>
      </a:bodyPr>
      <a:lstStyle>
        <a:defPPr marL="0" marR="0" indent="0" algn="ctr" defTabSz="88923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eeza Pro Bold"/>
            <a:ea typeface="Geeza Pro Bold"/>
            <a:cs typeface="Geeza Pro Bold"/>
            <a:sym typeface="Geeza Pr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1025" tIns="41025" rIns="41025" bIns="41025" numCol="1" spcCol="38100" rtlCol="0" anchor="ctr" upright="0">
        <a:spAutoFit/>
      </a:bodyPr>
      <a:lstStyle>
        <a:defPPr marL="0" marR="0" indent="0" algn="ctr" defTabSz="88923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eeza Pro Bold"/>
            <a:ea typeface="Geeza Pro Bold"/>
            <a:cs typeface="Geeza Pro Bold"/>
            <a:sym typeface="Geeza Pr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1025" tIns="41025" rIns="41025" bIns="41025" numCol="1" spcCol="38100" rtlCol="0" anchor="ctr" upright="0">
        <a:spAutoFit/>
      </a:bodyPr>
      <a:lstStyle>
        <a:defPPr marL="0" marR="0" indent="0" algn="ctr" defTabSz="88923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eeza Pro Bold"/>
            <a:ea typeface="Geeza Pro Bold"/>
            <a:cs typeface="Geeza Pro Bold"/>
            <a:sym typeface="Geeza Pr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