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98" r:id="rId1"/>
  </p:sldMasterIdLst>
  <p:notesMasterIdLst>
    <p:notesMasterId r:id="rId19"/>
  </p:notesMasterIdLst>
  <p:sldIdLst>
    <p:sldId id="287" r:id="rId2"/>
    <p:sldId id="306" r:id="rId3"/>
    <p:sldId id="288" r:id="rId4"/>
    <p:sldId id="289" r:id="rId5"/>
    <p:sldId id="290" r:id="rId6"/>
    <p:sldId id="309" r:id="rId7"/>
    <p:sldId id="318" r:id="rId8"/>
    <p:sldId id="319" r:id="rId9"/>
    <p:sldId id="291" r:id="rId10"/>
    <p:sldId id="285" r:id="rId11"/>
    <p:sldId id="286" r:id="rId12"/>
    <p:sldId id="326" r:id="rId13"/>
    <p:sldId id="327" r:id="rId14"/>
    <p:sldId id="317" r:id="rId15"/>
    <p:sldId id="305" r:id="rId16"/>
    <p:sldId id="296" r:id="rId17"/>
    <p:sldId id="325" r:id="rId18"/>
  </p:sldIdLst>
  <p:sldSz cx="9144000" cy="6858000" type="screen4x3"/>
  <p:notesSz cx="6858000" cy="9144000"/>
  <p:defaultTextStyle>
    <a:defPPr>
      <a:defRPr lang="en-US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66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599" autoAdjust="0"/>
  </p:normalViewPr>
  <p:slideViewPr>
    <p:cSldViewPr>
      <p:cViewPr varScale="1">
        <p:scale>
          <a:sx n="74" d="100"/>
          <a:sy n="74" d="100"/>
        </p:scale>
        <p:origin x="129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6E8C711-E7C6-44E4-B321-1C44B0A61579}" type="datetimeFigureOut">
              <a:rPr lang="en-US"/>
              <a:pPr>
                <a:defRPr/>
              </a:pPr>
              <a:t>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A8214F2-0DBF-4197-8B1B-067F48866B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812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7170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3287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1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8483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5347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9525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1362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4353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5259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1/2/2023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81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1/2/2023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37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1/2/2023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06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rtl="0"/>
            <a:fld id="{00000000-1234-1234-1234-123412341234}" type="slidenum">
              <a:rPr lang="en-GB" smtClean="0"/>
              <a:pPr algn="r"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80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5465"/>
            <a:ext cx="1161389" cy="4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58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1/2/2023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61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1/2/2023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584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1/2/2023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960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1/2/2023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539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1/2/2023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340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1/2/2023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82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1/2/2023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979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1/2/2023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855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1/2/2023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04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ransition>
    <p:strips/>
    <p:sndAc>
      <p:stSnd>
        <p:snd r:embed="rId15" name="cashreg.wav"/>
      </p:stSnd>
    </p:sndAc>
  </p:transition>
  <p:timing>
    <p:tnLst>
      <p:par>
        <p:cTn id="1" dur="indefinite" restart="never" nodeType="tmRoot"/>
      </p:par>
    </p:tnLst>
  </p:timing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18" Type="http://schemas.openxmlformats.org/officeDocument/2006/relationships/image" Target="../media/image38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18" Type="http://schemas.openxmlformats.org/officeDocument/2006/relationships/image" Target="../media/image39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hyperlink" Target="https://www.liveworksheets.com/fp2746592ic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18" Type="http://schemas.openxmlformats.org/officeDocument/2006/relationships/image" Target="../media/image18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18" Type="http://schemas.openxmlformats.org/officeDocument/2006/relationships/image" Target="../media/image21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152464" y="921338"/>
            <a:ext cx="4631323" cy="322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84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225251"/>
            <a:ext cx="3991502" cy="4874628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4" y="285750"/>
            <a:ext cx="6429375" cy="641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225251"/>
            <a:ext cx="3991502" cy="4874628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57188"/>
            <a:ext cx="5929312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0"/>
            <a:ext cx="9296399" cy="69341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220" y="2209622"/>
            <a:ext cx="3746263" cy="3746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2249">
            <a:off x="4261390" y="876022"/>
            <a:ext cx="3253039" cy="44583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52802" y="3105291"/>
            <a:ext cx="1778372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7200" b="1" dirty="0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Summer Sunshine Blackout" panose="02000000000000000000" pitchFamily="2" charset="0"/>
              </a:rPr>
              <a:t>نشاط</a:t>
            </a:r>
            <a:r>
              <a:rPr lang="ar-SA" sz="3600" dirty="0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Summer Sunshine Blackout" panose="02000000000000000000" pitchFamily="2" charset="0"/>
              </a:rPr>
              <a:t> </a:t>
            </a:r>
            <a:endParaRPr lang="en-US" sz="3600" dirty="0">
              <a:ln w="0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Summer Sunshine Blackou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86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0"/>
            <a:ext cx="9296399" cy="69341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048000"/>
            <a:ext cx="3000569" cy="356616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46387" y="1084858"/>
            <a:ext cx="3776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2400" dirty="0">
                <a:latin typeface="Century Gothic" panose="020B0502020202020204" pitchFamily="34" charset="0"/>
              </a:rPr>
              <a:t>اختر بالون وأجيب عن السؤال خلفها 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3627" y="2726924"/>
            <a:ext cx="1859756" cy="863203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5148142" y="3509860"/>
            <a:ext cx="1483419" cy="96949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ما تكوين العدد</a:t>
            </a:r>
          </a:p>
          <a:p>
            <a:pPr algn="ctr"/>
            <a:r>
              <a:rPr lang="ar-SA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في هذا المثال ؟</a:t>
            </a:r>
            <a:r>
              <a:rPr lang="ar-SA" sz="4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96"/>
          <a:stretch/>
        </p:blipFill>
        <p:spPr>
          <a:xfrm>
            <a:off x="4785919" y="2196968"/>
            <a:ext cx="2224481" cy="3595279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2515696" y="3158525"/>
            <a:ext cx="20635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صح أو خطأ </a:t>
            </a:r>
          </a:p>
          <a:p>
            <a:pPr algn="ctr"/>
            <a:r>
              <a:rPr lang="ar-SA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هذا التكوين يمثل العدد 6 </a:t>
            </a:r>
            <a:endParaRPr lang="ar-SA" dirty="0"/>
          </a:p>
        </p:txBody>
      </p:sp>
      <p:sp>
        <p:nvSpPr>
          <p:cNvPr id="17" name="مستطيل 16"/>
          <p:cNvSpPr/>
          <p:nvPr/>
        </p:nvSpPr>
        <p:spPr>
          <a:xfrm>
            <a:off x="156768" y="3612705"/>
            <a:ext cx="20635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ما ناتج التكوين التالي ؟</a:t>
            </a:r>
            <a:endParaRPr lang="ar-SA" dirty="0"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2674" y="2584540"/>
            <a:ext cx="1778794" cy="5500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0902"/>
          <a:stretch/>
        </p:blipFill>
        <p:spPr>
          <a:xfrm>
            <a:off x="2456645" y="2131145"/>
            <a:ext cx="2270223" cy="3548042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873" y="2719625"/>
            <a:ext cx="1022000" cy="8299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3646"/>
          <a:stretch/>
        </p:blipFill>
        <p:spPr>
          <a:xfrm>
            <a:off x="238610" y="2499347"/>
            <a:ext cx="2063524" cy="337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5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  <p:sp>
        <p:nvSpPr>
          <p:cNvPr id="19" name="مستطيل 18"/>
          <p:cNvSpPr/>
          <p:nvPr/>
        </p:nvSpPr>
        <p:spPr>
          <a:xfrm>
            <a:off x="3124455" y="1064803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ar-SA" sz="2400" b="1" dirty="0" smtClean="0">
                <a:solidFill>
                  <a:schemeClr val="accent5"/>
                </a:solidFill>
                <a:cs typeface="Akhbar MT" pitchFamily="2" charset="-78"/>
              </a:rPr>
              <a:t>الرياضيات والوطن</a:t>
            </a:r>
          </a:p>
          <a:p>
            <a:pPr algn="ctr"/>
            <a:endParaRPr lang="en-US" sz="2400" b="1" dirty="0" smtClean="0">
              <a:solidFill>
                <a:schemeClr val="accent5"/>
              </a:solidFill>
              <a:cs typeface="Akhbar MT" pitchFamily="2" charset="-78"/>
            </a:endParaRPr>
          </a:p>
          <a:p>
            <a:pPr algn="ctr"/>
            <a:r>
              <a:rPr lang="ar-SA" sz="2400" b="1" dirty="0" smtClean="0">
                <a:solidFill>
                  <a:schemeClr val="accent5"/>
                </a:solidFill>
                <a:cs typeface="Akhbar MT" pitchFamily="2" charset="-78"/>
              </a:rPr>
              <a:t>حينما تكون لغة الأرقام هي بوابة العلوم </a:t>
            </a:r>
          </a:p>
          <a:p>
            <a:pPr algn="ctr"/>
            <a:r>
              <a:rPr lang="ar-SA" sz="2400" b="1" dirty="0" smtClean="0">
                <a:solidFill>
                  <a:schemeClr val="accent5"/>
                </a:solidFill>
                <a:cs typeface="Akhbar MT" pitchFamily="2" charset="-78"/>
              </a:rPr>
              <a:t>فإن حضارة أمتنا ستكون مشرقة </a:t>
            </a:r>
            <a:endParaRPr lang="en-US" sz="2400" b="1" dirty="0">
              <a:solidFill>
                <a:schemeClr val="accent5"/>
              </a:solidFill>
              <a:cs typeface="Akhbar MT" pitchFamily="2" charset="-78"/>
            </a:endParaRPr>
          </a:p>
        </p:txBody>
      </p:sp>
      <p:pic>
        <p:nvPicPr>
          <p:cNvPr id="1026" name="Picture 2" descr="رؤية 2030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231" y="2737415"/>
            <a:ext cx="4081044" cy="148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95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357451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955" y="671776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7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 1"/>
          <p:cNvSpPr/>
          <p:nvPr/>
        </p:nvSpPr>
        <p:spPr>
          <a:xfrm>
            <a:off x="2115108" y="970738"/>
            <a:ext cx="443262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نشاط </a:t>
            </a:r>
          </a:p>
          <a:p>
            <a:pPr algn="ctr"/>
            <a:r>
              <a:rPr lang="ar-SA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ورقة عمل تفاعلية 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050" name="Picture 2" descr="Liveworksheets – Download Liveworksheets – CHK.com – CryptoHubK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299" y="2690544"/>
            <a:ext cx="2962275" cy="154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hlinkClick r:id="rId19"/>
          </p:cNvPr>
          <p:cNvSpPr/>
          <p:nvPr/>
        </p:nvSpPr>
        <p:spPr>
          <a:xfrm>
            <a:off x="1304522" y="4326356"/>
            <a:ext cx="56570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dirty="0"/>
              <a:t>https://www.liveworksheets.com/fp2746592ic</a:t>
            </a:r>
          </a:p>
        </p:txBody>
      </p:sp>
    </p:spTree>
    <p:extLst>
      <p:ext uri="{BB962C8B-B14F-4D97-AF65-F5344CB8AC3E}">
        <p14:creationId xmlns:p14="http://schemas.microsoft.com/office/powerpoint/2010/main" val="387384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230" y="563446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2452980" y="1392503"/>
            <a:ext cx="2954655" cy="42165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الواجب 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ar-SA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فقرة 7 , 8 , 9 </a:t>
            </a:r>
          </a:p>
          <a:p>
            <a:pPr algn="ctr"/>
            <a:r>
              <a:rPr lang="ar-SA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+</a:t>
            </a:r>
          </a:p>
          <a:p>
            <a:pPr algn="ctr"/>
            <a:r>
              <a:rPr lang="ar-SA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النشاط المنزلي </a:t>
            </a:r>
          </a:p>
          <a:p>
            <a:pPr algn="ctr"/>
            <a:endParaRPr lang="ar-SA" sz="54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964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1" y="-76199"/>
            <a:ext cx="91313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9214094"/>
      </p:ext>
    </p:extLst>
  </p:cSld>
  <p:clrMapOvr>
    <a:masterClrMapping/>
  </p:clrMapOvr>
  <p:transition>
    <p:pull dir="ru"/>
    <p:sndAc>
      <p:stSnd>
        <p:snd r:embed="rId2" name="Connect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  <p:pic>
        <p:nvPicPr>
          <p:cNvPr id="21" name="Picture 4" descr="اللهم احفظ بلاد الحرمين من عبث العابثين وكيد الظالمين | vip209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780" y="965505"/>
            <a:ext cx="4940019" cy="322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12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" descr="أذكارك in 2020 | Birthday cake, Birthday, Desserts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941810" y="1036542"/>
            <a:ext cx="4611390" cy="3149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9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600200" y="912040"/>
            <a:ext cx="5378655" cy="3871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8">
            <a:alphaModFix/>
          </a:blip>
          <a:srcRect l="49052"/>
          <a:stretch/>
        </p:blipFill>
        <p:spPr>
          <a:xfrm>
            <a:off x="965813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559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7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صورة 20" descr="Image_011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592425" y="1045796"/>
            <a:ext cx="5258352" cy="3229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782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discuss,student,Learn,classroom,books,pupils vector,discuss vector,learning  vector,Pupils clipart,discuss… | Student cartoon, Education technology  learning, 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5029200" cy="542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5086358" y="2286000"/>
            <a:ext cx="4087978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4800" b="1" dirty="0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من تذكرنا</a:t>
            </a:r>
          </a:p>
          <a:p>
            <a:pPr algn="ctr">
              <a:defRPr/>
            </a:pPr>
            <a:r>
              <a:rPr lang="ar-SA" sz="4800" b="1" dirty="0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ar-SA" sz="4800" b="1" dirty="0" smtClean="0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بدروسنا السابقة</a:t>
            </a:r>
            <a:endParaRPr lang="ar-SA" sz="4800" b="1" dirty="0">
              <a:ln w="11430"/>
              <a:solidFill>
                <a:srgbClr val="3333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958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2120106" y="2743200"/>
            <a:ext cx="6964536" cy="323165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ar-SA" sz="4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مراجعة </a:t>
            </a:r>
          </a:p>
          <a:p>
            <a:pPr>
              <a:defRPr/>
            </a:pPr>
            <a:endParaRPr lang="ar-SA" sz="4800" b="1" dirty="0">
              <a:ln w="11430"/>
              <a:solidFill>
                <a:srgbClr val="3333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>
              <a:defRPr/>
            </a:pPr>
            <a:r>
              <a:rPr lang="ar-SA" sz="3600" b="1" dirty="0" smtClean="0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مع </a:t>
            </a:r>
            <a:r>
              <a:rPr lang="ar-SA" sz="3600" b="1" dirty="0" smtClean="0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ابله نبيلة </a:t>
            </a:r>
            <a:r>
              <a:rPr lang="ar-SA" sz="3600" b="1" dirty="0" smtClean="0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قلمين رصاص</a:t>
            </a:r>
          </a:p>
          <a:p>
            <a:pPr>
              <a:defRPr/>
            </a:pPr>
            <a:r>
              <a:rPr lang="ar-SA" sz="3600" b="1" dirty="0" smtClean="0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ومع </a:t>
            </a:r>
            <a:r>
              <a:rPr lang="ar-SA" sz="3600" b="1" dirty="0" smtClean="0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ابله آمنة </a:t>
            </a:r>
            <a:r>
              <a:rPr lang="ar-SA" sz="3600" b="1" dirty="0" smtClean="0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 أقلام رصاص </a:t>
            </a:r>
          </a:p>
          <a:p>
            <a:pPr>
              <a:defRPr/>
            </a:pPr>
            <a:r>
              <a:rPr lang="ar-SA" sz="3600" b="1" dirty="0" smtClean="0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كم مجموع الأقلام التي </a:t>
            </a:r>
            <a:r>
              <a:rPr lang="ar-SA" sz="3600" b="1" dirty="0" smtClean="0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معهما </a:t>
            </a:r>
            <a:r>
              <a:rPr lang="ar-SA" sz="3600" b="1" dirty="0" smtClean="0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؟ </a:t>
            </a:r>
            <a:endParaRPr lang="ar-SA" sz="3600" b="1" dirty="0">
              <a:ln w="11430"/>
              <a:solidFill>
                <a:srgbClr val="3333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Picture 2" descr="٤ استخدامات أخرى لقلم الرصاص غير الكتابة! - ترندز عرب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667" y="339653"/>
            <a:ext cx="4416425" cy="336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" y="3124200"/>
            <a:ext cx="3929063" cy="364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8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609600" y="739914"/>
            <a:ext cx="6099747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نشاهد العرض لنتعرف على درسنا </a:t>
            </a:r>
          </a:p>
        </p:txBody>
      </p:sp>
      <p:pic>
        <p:nvPicPr>
          <p:cNvPr id="3" name="IMG_80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5426" y="1721646"/>
            <a:ext cx="6604974" cy="350520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377" y="1422400"/>
            <a:ext cx="5210702" cy="561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77573"/>
      </p:ext>
    </p:extLst>
  </p:cSld>
  <p:clrMapOvr>
    <a:masterClrMapping/>
  </p:clrMapOvr>
  <p:transition>
    <p:strips/>
    <p:sndAc>
      <p:stSnd>
        <p:snd r:embed="rId4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225251"/>
            <a:ext cx="3991502" cy="4874628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1710042" y="861342"/>
            <a:ext cx="579375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اليوم : الاثنين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التاريخ : 9 / 6 / 1444 هـ</a:t>
            </a:r>
            <a:endParaRPr lang="ar-SA" sz="2400" b="1" cap="all" dirty="0">
              <a:ln w="0"/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المادة</a:t>
            </a: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 : 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رياضيات </a:t>
            </a:r>
            <a:endParaRPr lang="ar-SA" sz="2400" b="1" cap="all" dirty="0">
              <a:ln w="0"/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الفصل السادس: الجمع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solidFill>
                  <a:srgbClr val="F3219E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موضوع الدرس </a:t>
            </a:r>
            <a:r>
              <a:rPr lang="ar-SA" sz="2400" b="1" cap="all" dirty="0" smtClean="0">
                <a:ln w="0"/>
                <a:solidFill>
                  <a:srgbClr val="F3219E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:تكوين الأعداد 4 , 5 , 6 </a:t>
            </a:r>
            <a:endParaRPr lang="ar-SA" sz="2400" b="1" cap="all" dirty="0">
              <a:ln w="0"/>
              <a:solidFill>
                <a:srgbClr val="F3219E"/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solidFill>
                  <a:srgbClr val="008E4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فكرة </a:t>
            </a:r>
            <a:r>
              <a:rPr lang="ar-SA" sz="2400" b="1" cap="all" dirty="0">
                <a:ln w="0"/>
                <a:solidFill>
                  <a:srgbClr val="008E4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الدرس والهدف </a:t>
            </a:r>
            <a:r>
              <a:rPr lang="ar-SA" sz="2400" b="1" cap="all" dirty="0" smtClean="0">
                <a:ln w="0"/>
                <a:solidFill>
                  <a:srgbClr val="008E4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منه</a:t>
            </a:r>
            <a:endParaRPr lang="ar-SA" sz="2400" b="1" cap="all" dirty="0">
              <a:ln w="0"/>
              <a:solidFill>
                <a:srgbClr val="008E40"/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algn="ctr">
              <a:defRPr/>
            </a:pPr>
            <a:r>
              <a:rPr lang="ar-EG" sz="2400" dirty="0">
                <a:solidFill>
                  <a:srgbClr val="C00000"/>
                </a:solidFill>
              </a:rPr>
              <a:t>أستعمل قطع العد لأكون </a:t>
            </a:r>
            <a:r>
              <a:rPr lang="ar-EG" sz="2400" dirty="0" smtClean="0">
                <a:solidFill>
                  <a:srgbClr val="C00000"/>
                </a:solidFill>
              </a:rPr>
              <a:t>مجموع</a:t>
            </a:r>
            <a:r>
              <a:rPr lang="ar-SA" sz="2400" dirty="0">
                <a:solidFill>
                  <a:srgbClr val="C00000"/>
                </a:solidFill>
              </a:rPr>
              <a:t>ً</a:t>
            </a:r>
            <a:r>
              <a:rPr lang="ar-EG" sz="2400" dirty="0" smtClean="0">
                <a:solidFill>
                  <a:srgbClr val="C00000"/>
                </a:solidFill>
              </a:rPr>
              <a:t>ا </a:t>
            </a:r>
            <a:r>
              <a:rPr lang="ar-EG" sz="2400" dirty="0">
                <a:solidFill>
                  <a:srgbClr val="C00000"/>
                </a:solidFill>
              </a:rPr>
              <a:t>يساوي 4، 5، 6</a:t>
            </a:r>
          </a:p>
        </p:txBody>
      </p:sp>
    </p:spTree>
    <p:extLst>
      <p:ext uri="{BB962C8B-B14F-4D97-AF65-F5344CB8AC3E}">
        <p14:creationId xmlns:p14="http://schemas.microsoft.com/office/powerpoint/2010/main" val="241352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1259</TotalTime>
  <Words>134</Words>
  <Application>Microsoft Office PowerPoint</Application>
  <PresentationFormat>عرض على الشاشة (4:3)</PresentationFormat>
  <Paragraphs>33</Paragraphs>
  <Slides>17</Slides>
  <Notes>9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25" baseType="lpstr">
      <vt:lpstr>Akhbar MT</vt:lpstr>
      <vt:lpstr>Arial</vt:lpstr>
      <vt:lpstr>Calibri</vt:lpstr>
      <vt:lpstr>Calibri Light</vt:lpstr>
      <vt:lpstr>Century Gothic</vt:lpstr>
      <vt:lpstr>KG Summer Sunshine Blackout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رياضيات أولى ب - الفصل الرابع</dc:title>
  <dc:subject>تهيئة الفصل الرابع</dc:subject>
  <dc:creator>ا/بندر الحازمي</dc:creator>
  <cp:keywords>حقيبة إنجاز المعلم والمعلمة</cp:keywords>
  <cp:lastModifiedBy>HP</cp:lastModifiedBy>
  <cp:revision>319</cp:revision>
  <dcterms:created xsi:type="dcterms:W3CDTF">2006-08-16T00:00:00Z</dcterms:created>
  <dcterms:modified xsi:type="dcterms:W3CDTF">2023-01-02T06:27:35Z</dcterms:modified>
</cp:coreProperties>
</file>