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260" r:id="rId6"/>
    <p:sldId id="277" r:id="rId7"/>
    <p:sldId id="278" r:id="rId8"/>
    <p:sldId id="276" r:id="rId9"/>
    <p:sldId id="275" r:id="rId10"/>
    <p:sldId id="262" r:id="rId11"/>
    <p:sldId id="261" r:id="rId12"/>
    <p:sldId id="263" r:id="rId13"/>
    <p:sldId id="264" r:id="rId14"/>
    <p:sldId id="265" r:id="rId15"/>
    <p:sldId id="266" r:id="rId16"/>
    <p:sldId id="268" r:id="rId17"/>
    <p:sldId id="269" r:id="rId18"/>
    <p:sldId id="272" r:id="rId19"/>
    <p:sldId id="273" r:id="rId20"/>
    <p:sldId id="274" r:id="rId21"/>
    <p:sldId id="270" r:id="rId22"/>
    <p:sldId id="271" r:id="rId23"/>
    <p:sldId id="279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A1831A-0792-4A4F-9507-4F182C5C521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802700-42F4-4224-8A41-E1F4FCCE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035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أهميه الماء والهواء</a:t>
            </a:r>
            <a:r>
              <a:rPr lang="ar-SA" baseline="0" dirty="0" smtClean="0"/>
              <a:t> في حياتنا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2700-42F4-4224-8A41-E1F4FCCE1A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8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استراتيجية</a:t>
            </a:r>
            <a:r>
              <a:rPr lang="ar-SA" baseline="0" dirty="0" smtClean="0"/>
              <a:t> قراءه الصور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2700-42F4-4224-8A41-E1F4FCCE1A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481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القراءة الفاعلة ص 174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2700-42F4-4224-8A41-E1F4FCCE1A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555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كيف يتغير الضغط الجوي </a:t>
            </a:r>
            <a:r>
              <a:rPr lang="ar-SA" baseline="0" dirty="0" smtClean="0"/>
              <a:t> بالارتفاع؟؟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02700-42F4-4224-8A41-E1F4FCCE1A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37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877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81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924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58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032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367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059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84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40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4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250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79E9-297C-4E49-86B6-1135004A5550}" type="datetimeFigureOut">
              <a:rPr lang="ar-SA" smtClean="0"/>
              <a:t>29/02/41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6F73-2FEA-42C4-A532-32B8ADEA7E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488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&#1581;&#1575;&#1604;&#1575;&#1578;%20&#1575;&#1604;&#1605;&#1575;&#1583;&#1577;%20-%20YouTube.flv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584;&#1603;&#1585;%20&#1575;&#1604;&#1590;&#1594;&#1591;%20&#1575;&#1604;&#1580;&#1608;&#1609;%20&#1601;&#1609;%20&#1575;&#1604;&#1602;&#1585;&#1571;&#1606;%20-%20YouTube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575;&#1604;&#1590;&#1594;&#1591;%20&#1575;&#1604;&#1580;&#1608;&#1610;%20-%20YouTube.fl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575;&#1604;&#1590;&#1594;&#1591;%20&#1575;&#1604;&#1580;&#1608;&#1609;%20&#1601;&#1609;%20&#1575;&#1604;&#1602;&#1585;&#1570;&#1606;%20&#1575;&#1604;&#1603;&#1585;&#1610;&#1605;%20-%20&#1576;&#1608;&#1575;&#1587;&#1591;&#1577;%20&#1605;&#1581;&#1605;&#1608;&#1583;%20&#1571;&#1576;&#1608;%20&#1575;&#1604;&#1588;&#1610;&#1582;%20-%20YouTube.fl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val-technology.com/projects/6518/images/135379/small/3s-sodermanland-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286000" y="1052737"/>
            <a:ext cx="5310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dalus"/>
                <a:cs typeface="Andalus"/>
              </a:rPr>
              <a:t>الفصل السادس / </a:t>
            </a:r>
          </a:p>
          <a:p>
            <a:pPr algn="ctr"/>
            <a:r>
              <a:rPr lang="ar-SA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dalus"/>
                <a:cs typeface="Andalus"/>
              </a:rPr>
              <a:t>حالات المادة</a:t>
            </a:r>
            <a:endParaRPr lang="ar-SA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ndalus"/>
              <a:cs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24570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2132856"/>
            <a:ext cx="69867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سوف نستكشف في هذا الفصل حالات المادة مبتدئا بالغازات والسوائل ...</a:t>
            </a:r>
            <a:endParaRPr lang="ar-S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8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573.imageshack.us/img573/7213/52154810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87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961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1"/>
          <p:cNvSpPr>
            <a:spLocks noChangeArrowheads="1"/>
          </p:cNvSpPr>
          <p:nvPr/>
        </p:nvSpPr>
        <p:spPr bwMode="auto">
          <a:xfrm>
            <a:off x="3563888" y="685800"/>
            <a:ext cx="48181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ماذا يحدث عندما ينصهر الثلج؟(من ناحية الكتلة-الشكل)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مستطيل 1"/>
          <p:cNvSpPr>
            <a:spLocks noChangeArrowheads="1"/>
          </p:cNvSpPr>
          <p:nvPr/>
        </p:nvSpPr>
        <p:spPr bwMode="auto">
          <a:xfrm>
            <a:off x="3707904" y="1484784"/>
            <a:ext cx="4818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ماذا يحدث إذا بدأنا بغلي الماء؟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مستطيل 1"/>
          <p:cNvSpPr>
            <a:spLocks noChangeArrowheads="1"/>
          </p:cNvSpPr>
          <p:nvPr/>
        </p:nvSpPr>
        <p:spPr bwMode="auto">
          <a:xfrm>
            <a:off x="800674" y="2008004"/>
            <a:ext cx="813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 نلاحظ أن السوائل والغازات تشترك في كونها ...................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مستطيل 1"/>
          <p:cNvSpPr>
            <a:spLocks noChangeArrowheads="1"/>
          </p:cNvSpPr>
          <p:nvPr/>
        </p:nvSpPr>
        <p:spPr bwMode="auto">
          <a:xfrm>
            <a:off x="-1548680" y="1700808"/>
            <a:ext cx="48181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err="1">
                <a:solidFill>
                  <a:srgbClr val="C00000"/>
                </a:solidFill>
                <a:latin typeface="+mn-lt"/>
                <a:cs typeface="+mn-cs"/>
              </a:rPr>
              <a:t>موائع</a:t>
            </a:r>
            <a:endParaRPr lang="ar-S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مستطيل 1"/>
          <p:cNvSpPr>
            <a:spLocks noChangeArrowheads="1"/>
          </p:cNvSpPr>
          <p:nvPr/>
        </p:nvSpPr>
        <p:spPr bwMode="auto">
          <a:xfrm>
            <a:off x="4113042" y="2985338"/>
            <a:ext cx="4818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u="sng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ar-SA" sz="3600" b="1" u="sng" dirty="0" err="1">
                <a:solidFill>
                  <a:srgbClr val="00B050"/>
                </a:solidFill>
                <a:latin typeface="+mn-lt"/>
                <a:cs typeface="+mn-cs"/>
              </a:rPr>
              <a:t>الموائع</a:t>
            </a:r>
            <a:r>
              <a:rPr lang="ar-SA" sz="3600" b="1" u="sng" dirty="0">
                <a:solidFill>
                  <a:srgbClr val="00B050"/>
                </a:solidFill>
                <a:latin typeface="+mn-lt"/>
                <a:cs typeface="+mn-cs"/>
              </a:rPr>
              <a:t> المثالية:</a:t>
            </a:r>
            <a:endParaRPr lang="ar-SA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مستطيل 1"/>
          <p:cNvSpPr>
            <a:spLocks noChangeArrowheads="1"/>
          </p:cNvSpPr>
          <p:nvPr/>
        </p:nvSpPr>
        <p:spPr bwMode="auto">
          <a:xfrm>
            <a:off x="1112370" y="3340484"/>
            <a:ext cx="48181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* لا تشغل حيزا  * ليس لها قوى تجاذب تربطها بعضها مع بعض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6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911350" y="-13658"/>
            <a:ext cx="701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 u="sng" dirty="0" smtClean="0">
                <a:solidFill>
                  <a:srgbClr val="FF0000"/>
                </a:solidFill>
                <a:latin typeface="Calibri" pitchFamily="34" charset="0"/>
                <a:cs typeface="Simplified Arabic" pitchFamily="18" charset="-78"/>
              </a:rPr>
              <a:t>الضغط في الموائع</a:t>
            </a:r>
            <a:endParaRPr lang="en-US" sz="3600" b="1" u="sng" dirty="0">
              <a:solidFill>
                <a:srgbClr val="FF0000"/>
              </a:solidFill>
              <a:latin typeface="Calibri" pitchFamily="34" charset="0"/>
            </a:endParaRPr>
          </a:p>
          <a:p>
            <a:pPr rtl="0" eaLnBrk="0" hangingPunct="0"/>
            <a:r>
              <a:rPr lang="en-US" sz="2400" b="1" dirty="0">
                <a:latin typeface="Calibri" pitchFamily="34" charset="0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Calibri" pitchFamily="34" charset="0"/>
              <a:cs typeface="Simplified Arabic" pitchFamily="18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1464458"/>
            <a:ext cx="593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SA" sz="3200" b="1" u="sng" dirty="0" smtClean="0">
                <a:solidFill>
                  <a:srgbClr val="FF0000"/>
                </a:solidFill>
                <a:latin typeface="Calibri" pitchFamily="34" charset="0"/>
                <a:cs typeface="Simplified Arabic" pitchFamily="18" charset="-78"/>
              </a:rPr>
              <a:t>العلاقة الرياضية</a:t>
            </a:r>
            <a:r>
              <a:rPr lang="ar-SA" sz="3200" b="1" u="sng" dirty="0" smtClean="0">
                <a:solidFill>
                  <a:srgbClr val="FF0000"/>
                </a:solidFill>
                <a:latin typeface="Calibri" pitchFamily="34" charset="0"/>
                <a:cs typeface="Simplified Arabic" pitchFamily="18" charset="-78"/>
              </a:rPr>
              <a:t>:</a:t>
            </a:r>
            <a:endParaRPr lang="en-US" sz="3200" b="1" u="sng" dirty="0">
              <a:solidFill>
                <a:srgbClr val="FF0000"/>
              </a:solidFill>
              <a:latin typeface="Calibri" pitchFamily="34" charset="0"/>
            </a:endParaRPr>
          </a:p>
          <a:p>
            <a:pPr rtl="0" eaLnBrk="0" hangingPunct="0"/>
            <a:r>
              <a:rPr lang="en-US" sz="2400" b="1" dirty="0">
                <a:latin typeface="Calibri" pitchFamily="34" charset="0"/>
                <a:cs typeface="Simplified Arabic" pitchFamily="18" charset="-78"/>
              </a:rPr>
              <a:t>                                                        </a:t>
            </a:r>
            <a:endParaRPr lang="ar-SA" sz="2400" b="1" dirty="0">
              <a:latin typeface="Calibri" pitchFamily="34" charset="0"/>
              <a:cs typeface="Simplified Arabic" pitchFamily="18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42988" y="2481947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FF0000"/>
                </a:solidFill>
                <a:latin typeface="+mn-lt"/>
                <a:cs typeface="Simplified Arabic" pitchFamily="18" charset="-78"/>
              </a:rPr>
              <a:t> *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الضغط كمية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...</a:t>
            </a:r>
            <a:r>
              <a:rPr lang="en-US" sz="2400" b="1" dirty="0">
                <a:latin typeface="+mn-lt"/>
                <a:cs typeface="Simplified Arabic" pitchFamily="18" charset="-78"/>
              </a:rPr>
              <a:t>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32013" y="2996952"/>
            <a:ext cx="3932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FF0000"/>
                </a:solidFill>
                <a:latin typeface="+mn-lt"/>
                <a:cs typeface="Simplified Arabic" pitchFamily="18" charset="-78"/>
              </a:rPr>
              <a:t> *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ووحدة القياس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....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 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implified Arabic" pitchFamily="18" charset="-78"/>
              </a:rPr>
              <a:t> </a:t>
            </a:r>
            <a:endParaRPr lang="en-US" sz="3600" b="1" baseline="68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59924" y="3510480"/>
            <a:ext cx="7402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FF0000"/>
                </a:solidFill>
                <a:latin typeface="+mn-lt"/>
                <a:cs typeface="Simplified Arabic" pitchFamily="18" charset="-78"/>
              </a:rPr>
              <a:t> *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ووحدة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......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وحدة صغيرة لذلك تستخدم </a:t>
            </a:r>
            <a:r>
              <a:rPr lang="ar-SA" sz="3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Simplified Arabic" pitchFamily="18" charset="-78"/>
              </a:rPr>
              <a:t>...... </a:t>
            </a:r>
            <a:endParaRPr lang="en-US" sz="3600" b="1" baseline="68000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331913" y="4221163"/>
            <a:ext cx="6564312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rgbClr val="FF0000"/>
                </a:solidFill>
                <a:latin typeface="+mn-lt"/>
                <a:cs typeface="Simplified Arabic" pitchFamily="18" charset="-78"/>
              </a:rPr>
              <a:t> *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ويفترض أن القوة المؤثرة في سطح ما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...... </a:t>
            </a: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على مساحة ذلك السطح ما لم تتم إشارة إلى غير ذلك</a:t>
            </a:r>
            <a:endParaRPr lang="en-US" sz="3600" b="1" baseline="680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9" name="مستطيل 1"/>
          <p:cNvSpPr>
            <a:spLocks noChangeArrowheads="1"/>
          </p:cNvSpPr>
          <p:nvPr/>
        </p:nvSpPr>
        <p:spPr bwMode="auto">
          <a:xfrm>
            <a:off x="412837" y="784739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الضغط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......</a:t>
            </a:r>
            <a:endParaRPr lang="ar-SA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828465" y="118662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القراءة الفاعلة ص 174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3184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81000" y="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Simplified Arabic" pitchFamily="18" charset="-78"/>
              </a:rPr>
              <a:t>المواد الصلبة والسوائل والضغط</a:t>
            </a:r>
            <a:endParaRPr lang="en-US" sz="4800" b="1" u="sng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  <p:pic>
        <p:nvPicPr>
          <p:cNvPr id="3" name="Picture 2" descr="حصريا رائعة لبحيرة متجمدة كندا 2012 بحيرة الثلج كندا 2012 اجمل الثلوج كندا 2012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4213" y="735013"/>
            <a:ext cx="7010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000" dirty="0">
                <a:solidFill>
                  <a:srgbClr val="00B0F0"/>
                </a:solidFill>
                <a:latin typeface="Calibri" pitchFamily="34" charset="0"/>
                <a:cs typeface="Simplified Arabic" pitchFamily="18" charset="-78"/>
              </a:rPr>
              <a:t>تخيلي أنك تقفين على سطح بحيرة متجمدة ما هو شعورك؟</a:t>
            </a:r>
            <a:endParaRPr lang="en-US" sz="4000" dirty="0">
              <a:solidFill>
                <a:srgbClr val="00B0F0"/>
              </a:solidFill>
              <a:latin typeface="Calibri" pitchFamily="34" charset="0"/>
            </a:endParaRPr>
          </a:p>
          <a:p>
            <a:pPr rtl="0" eaLnBrk="0" hangingPunct="0"/>
            <a:r>
              <a:rPr lang="en-US" sz="2400" b="1" dirty="0">
                <a:latin typeface="Calibri" pitchFamily="34" charset="0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Calibri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61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79613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http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81000" y="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4800" b="1" u="sng">
                <a:solidFill>
                  <a:srgbClr val="00B050"/>
                </a:solidFill>
                <a:latin typeface="Calibri" pitchFamily="34" charset="0"/>
                <a:cs typeface="Simplified Arabic" pitchFamily="18" charset="-78"/>
              </a:rPr>
              <a:t>جزيئات الغاز والضغط</a:t>
            </a:r>
            <a:endParaRPr lang="en-US" sz="4800" b="1" u="sng">
              <a:solidFill>
                <a:srgbClr val="00B050"/>
              </a:solidFill>
              <a:latin typeface="Calibri" pitchFamily="34" charset="0"/>
            </a:endParaRPr>
          </a:p>
          <a:p>
            <a:pPr rtl="0" eaLnBrk="0" hangingPunct="0"/>
            <a:r>
              <a:rPr lang="en-US" sz="2400" b="1">
                <a:latin typeface="Calibri" pitchFamily="34" charset="0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>
              <a:latin typeface="Calibri" pitchFamily="34" charset="0"/>
              <a:cs typeface="Simplified Arabic" pitchFamily="18" charset="-7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47813" y="765175"/>
            <a:ext cx="7010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3600" b="1">
                <a:solidFill>
                  <a:srgbClr val="00B0F0"/>
                </a:solidFill>
                <a:latin typeface="Calibri" pitchFamily="34" charset="0"/>
                <a:cs typeface="Simplified Arabic" pitchFamily="18" charset="-78"/>
              </a:rPr>
              <a:t>بناء على نظرية الحركة الجزيئية </a:t>
            </a:r>
            <a:endParaRPr lang="en-US" sz="3600" b="1">
              <a:solidFill>
                <a:srgbClr val="00B0F0"/>
              </a:solidFill>
              <a:latin typeface="Calibri" pitchFamily="34" charset="0"/>
            </a:endParaRPr>
          </a:p>
          <a:p>
            <a:pPr rtl="0" eaLnBrk="0" hangingPunct="0"/>
            <a:r>
              <a:rPr lang="en-US" sz="2400" b="1">
                <a:latin typeface="Calibri" pitchFamily="34" charset="0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>
              <a:latin typeface="Calibri" pitchFamily="34" charset="0"/>
              <a:cs typeface="Simplified Arabic" pitchFamily="18" charset="-7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92275" y="1412875"/>
            <a:ext cx="701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*إن  جزيئات الغاز تتحرك عشوائيا وبسرعة عالية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35150" y="2565400"/>
            <a:ext cx="70104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*تخضع لتصادمات مرنة بعضها ببعض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35150" y="3500438"/>
            <a:ext cx="701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Simplified Arabic" pitchFamily="18" charset="-78"/>
              </a:rPr>
              <a:t>*عندما يرتطم جزئ الغاز بسطح الإناء فإنه يرتد مغيرا زخمه الخطي, أي أنه ينتج دفعا ويتولد ضغط الغاز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4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atmosphere-couche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-396875" y="2473325"/>
            <a:ext cx="701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ar-SA" sz="8800" b="1" u="sng">
                <a:solidFill>
                  <a:srgbClr val="FF0000"/>
                </a:solidFill>
                <a:latin typeface="Calibri" pitchFamily="34" charset="0"/>
                <a:cs typeface="Simplified Arabic" pitchFamily="18" charset="-78"/>
              </a:rPr>
              <a:t>الضغط الجوي</a:t>
            </a:r>
            <a:endParaRPr lang="en-US" sz="8800" b="1" u="sng">
              <a:solidFill>
                <a:srgbClr val="FF0000"/>
              </a:solidFill>
              <a:latin typeface="Calibri" pitchFamily="34" charset="0"/>
            </a:endParaRPr>
          </a:p>
          <a:p>
            <a:pPr rtl="0" eaLnBrk="0" hangingPunct="0"/>
            <a:r>
              <a:rPr lang="en-US" sz="2400" b="1">
                <a:latin typeface="Calibri" pitchFamily="34" charset="0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>
              <a:latin typeface="Calibri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47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AirLayers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moveed.com/data/media/75/hst_sts1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3713" y="333375"/>
            <a:ext cx="7010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rgbClr val="FF0000"/>
                </a:solidFill>
                <a:latin typeface="+mn-lt"/>
                <a:cs typeface="Simplified Arabic" pitchFamily="18" charset="-78"/>
              </a:rPr>
              <a:t> الضغط الجوي </a:t>
            </a:r>
            <a:r>
              <a:rPr lang="ar-SA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Simplified Arabic" pitchFamily="18" charset="-78"/>
              </a:rPr>
              <a:t>هو تأثير الغلاف الجوي على سطح الأرض</a:t>
            </a:r>
            <a:endParaRPr lang="en-US" sz="2800" b="1" baseline="5200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952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moveed.com/data/media/75/draco3_gendler_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71550" y="1052513"/>
            <a:ext cx="7010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Simplified Arabic" pitchFamily="18" charset="-78"/>
              </a:rPr>
              <a:t>هناك كواكب أخرى في المجموعة الشمسية لها أيضا غلاف غازي</a:t>
            </a:r>
            <a:endParaRPr lang="en-US" sz="4800" b="1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19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صورة معبرة عن الموضوع الزهر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0" y="2708275"/>
            <a:ext cx="67691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أما سبب </a:t>
            </a:r>
            <a:r>
              <a:rPr lang="ar-SA" sz="28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تسميتة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بالزهرة فبحسب ما جاء في لسان العرب: </a:t>
            </a:r>
            <a:r>
              <a:rPr lang="ar-SA" sz="28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الزُّهره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هي الحسن والبياض،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3933825"/>
            <a:ext cx="687546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ومن هنا اسم كوكب الزهرة يعود إلى سطوع هذا الكوكب من الكره </a:t>
            </a:r>
            <a:r>
              <a:rPr lang="ar-SA" sz="28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الأرضيه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وذلك لانعكاس كميه كبيره من ضوء الشمس بسبب كثافة الغلاف الجوي </a:t>
            </a:r>
            <a:r>
              <a:rPr lang="ar-SA" sz="28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الكبيره</a:t>
            </a:r>
            <a:endParaRPr lang="ar-SA" sz="28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5650" y="476250"/>
            <a:ext cx="70104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Simplified Arabic" pitchFamily="18" charset="-78"/>
              </a:rPr>
              <a:t>فمثلا الضغط الجوي على سطح كوكب الزهرة أكبر من الضغط الجوي على سطح الأرض 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Simplified Arabic" pitchFamily="18" charset="-78"/>
              </a:rPr>
              <a:t>92 </a:t>
            </a:r>
            <a:r>
              <a:rPr lang="ar-SA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Simplified Arabic" pitchFamily="18" charset="-78"/>
              </a:rPr>
              <a:t>مرة تقريبا..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56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aval-technology.com/projects/6518/images/135378/large/2-modified-submar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49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الرمز الفلكي للكوك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00113" y="1916113"/>
            <a:ext cx="7010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Simplified Arabic" pitchFamily="18" charset="-78"/>
              </a:rPr>
              <a:t>والضغط الجوي على سطح المريخ أقل مما على الأرض </a:t>
            </a:r>
            <a:r>
              <a:rPr lang="ar-SA" sz="4800" b="1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Simplified Arabic" pitchFamily="18" charset="-78"/>
              </a:rPr>
              <a:t>بـ</a:t>
            </a:r>
            <a:r>
              <a:rPr lang="ar-SA" sz="4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Simplified Arabic" pitchFamily="18" charset="-78"/>
              </a:rPr>
              <a:t>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Simplified Arabic" pitchFamily="18" charset="-78"/>
              </a:rPr>
              <a:t>1%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58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alqased.com/jpg/e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0"/>
            <a:ext cx="4427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http://www.alqased.com/wakalat_ar.files/Untitle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47813" y="7429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FF0000"/>
                </a:solidFill>
                <a:latin typeface="+mn-lt"/>
                <a:cs typeface="Simplified Arabic" pitchFamily="18" charset="-78"/>
              </a:rPr>
              <a:t>يتغير الضغط عند </a:t>
            </a:r>
            <a:r>
              <a:rPr lang="ar-SA" sz="4400" b="1" dirty="0">
                <a:solidFill>
                  <a:schemeClr val="bg1">
                    <a:lumMod val="85000"/>
                  </a:schemeClr>
                </a:solidFill>
                <a:latin typeface="+mn-lt"/>
                <a:cs typeface="Simplified Arabic" pitchFamily="18" charset="-78"/>
              </a:rPr>
              <a:t>الصعود بالمصعد  </a:t>
            </a:r>
            <a:endParaRPr lang="en-US" sz="4400" b="1" baseline="52000" dirty="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94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لقطات جميلة لطائرات منوعة , صور طائرات محلقة فى السماء , باقة من أروع صور الطائرات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58" y="26707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47813" y="7429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Simplified Arabic" pitchFamily="18" charset="-78"/>
              </a:rPr>
              <a:t>يتغير الضغط عند  السفر بالطائرة</a:t>
            </a:r>
            <a:endParaRPr lang="en-US" sz="4400" b="1" baseline="520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rt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Simplified Arabic" pitchFamily="18" charset="-78"/>
              </a:rPr>
              <a:t>                                                          </a:t>
            </a:r>
            <a:endParaRPr lang="ar-SA" sz="2400" b="1" dirty="0">
              <a:latin typeface="+mn-lt"/>
              <a:cs typeface="Simplified Arabic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891731" y="4995259"/>
            <a:ext cx="63225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cs typeface="Simplified Arabic" pitchFamily="18" charset="-78"/>
              </a:rPr>
              <a:t>سؤال بحث /</a:t>
            </a:r>
          </a:p>
          <a:p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cs typeface="Simplified Arabic" pitchFamily="18" charset="-78"/>
              </a:rPr>
              <a:t>كيف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 </a:t>
            </a:r>
            <a:r>
              <a:rPr lang="ar-SA" sz="4400" b="1" dirty="0">
                <a:solidFill>
                  <a:schemeClr val="accent3">
                    <a:lumMod val="50000"/>
                  </a:schemeClr>
                </a:solidFill>
                <a:cs typeface="Simplified Arabic" pitchFamily="18" charset="-78"/>
              </a:rPr>
              <a:t>يتغير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 </a:t>
            </a:r>
            <a:r>
              <a:rPr lang="ar-SA" sz="4400" b="1" dirty="0">
                <a:solidFill>
                  <a:schemeClr val="accent3">
                    <a:lumMod val="50000"/>
                  </a:schemeClr>
                </a:solidFill>
                <a:cs typeface="Simplified Arabic" pitchFamily="18" charset="-78"/>
              </a:rPr>
              <a:t>الضغط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 </a:t>
            </a:r>
            <a:r>
              <a:rPr lang="ar-SA" sz="4400" b="1" dirty="0">
                <a:solidFill>
                  <a:schemeClr val="accent3">
                    <a:lumMod val="50000"/>
                  </a:schemeClr>
                </a:solidFill>
                <a:cs typeface="Simplified Arabic" pitchFamily="18" charset="-78"/>
              </a:rPr>
              <a:t>الجوي</a:t>
            </a:r>
            <a:r>
              <a:rPr lang="ar-SA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 </a:t>
            </a:r>
            <a:r>
              <a:rPr lang="ar-SA" baseline="0" dirty="0" smtClean="0">
                <a:solidFill>
                  <a:schemeClr val="accent3">
                    <a:lumMod val="50000"/>
                  </a:schemeClr>
                </a:solidFill>
                <a:latin typeface="Arabic Typesetting" panose="03020402040406030203" pitchFamily="66" charset="-78"/>
                <a:ea typeface="MingLiU-ExtB" panose="02020500000000000000" pitchFamily="18" charset="-120"/>
                <a:cs typeface="Arabic Typesetting" panose="03020402040406030203" pitchFamily="66" charset="-78"/>
              </a:rPr>
              <a:t> </a:t>
            </a:r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cs typeface="Simplified Arabic" pitchFamily="18" charset="-78"/>
              </a:rPr>
              <a:t>بالارتفاع؟؟</a:t>
            </a:r>
            <a:endParaRPr lang="ar-SA" dirty="0">
              <a:solidFill>
                <a:schemeClr val="accent3">
                  <a:lumMod val="50000"/>
                </a:schemeClr>
              </a:solidFill>
              <a:latin typeface="Arabic Typesetting" panose="03020402040406030203" pitchFamily="66" charset="-78"/>
              <a:ea typeface="MingLiU-ExtB" panose="02020500000000000000" pitchFamily="18" charset="-12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86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9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val-technology.com/projects/6518/images/135376/large/1-soderman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1"/>
          <p:cNvSpPr>
            <a:spLocks noChangeArrowheads="1"/>
          </p:cNvSpPr>
          <p:nvPr/>
        </p:nvSpPr>
        <p:spPr bwMode="auto">
          <a:xfrm>
            <a:off x="609600" y="685800"/>
            <a:ext cx="7772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dirty="0">
                <a:solidFill>
                  <a:srgbClr val="FF0000"/>
                </a:solidFill>
                <a:latin typeface="+mn-lt"/>
                <a:cs typeface="+mn-cs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solidFill>
                  <a:srgbClr val="FF0000"/>
                </a:solidFill>
                <a:latin typeface="+mn-lt"/>
                <a:cs typeface="+mn-cs"/>
              </a:rPr>
              <a:t>الدرس الأول </a:t>
            </a:r>
            <a:r>
              <a:rPr lang="en-US" sz="5400" b="1" dirty="0">
                <a:solidFill>
                  <a:srgbClr val="FF0000"/>
                </a:solidFill>
                <a:latin typeface="+mn-lt"/>
                <a:cs typeface="+mn-cs"/>
              </a:rPr>
              <a:t>6-1</a:t>
            </a:r>
            <a:r>
              <a:rPr lang="ar-SA" sz="5400" b="1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800" b="1" dirty="0">
                <a:solidFill>
                  <a:srgbClr val="00B0F0"/>
                </a:solidFill>
                <a:latin typeface="+mn-lt"/>
                <a:cs typeface="+mn-cs"/>
              </a:rPr>
              <a:t> </a:t>
            </a:r>
            <a:r>
              <a:rPr lang="ar-SA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خصائص </a:t>
            </a:r>
            <a:r>
              <a:rPr lang="ar-SA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الموائع</a:t>
            </a:r>
            <a:endParaRPr lang="ar-S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مستطيل 1"/>
          <p:cNvSpPr>
            <a:spLocks noChangeArrowheads="1"/>
          </p:cNvSpPr>
          <p:nvPr/>
        </p:nvSpPr>
        <p:spPr bwMode="auto">
          <a:xfrm>
            <a:off x="971600" y="2780928"/>
            <a:ext cx="79164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dirty="0">
                <a:solidFill>
                  <a:srgbClr val="FF0000"/>
                </a:solidFill>
                <a:latin typeface="+mn-lt"/>
                <a:cs typeface="+mn-cs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rgbClr val="00B0F0"/>
                </a:solidFill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كيف تستطيع الغواصة أن تطفو على سطح المحيط وتغوص عميقا تحت الماء؟</a:t>
            </a:r>
          </a:p>
        </p:txBody>
      </p:sp>
    </p:spTree>
    <p:extLst>
      <p:ext uri="{BB962C8B-B14F-4D97-AF65-F5344CB8AC3E}">
        <p14:creationId xmlns:p14="http://schemas.microsoft.com/office/powerpoint/2010/main" val="10196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1524000" y="1600200"/>
          <a:ext cx="6096000" cy="48329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    ماذا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ماذا تعلمت</a:t>
                      </a:r>
                      <a:r>
                        <a:rPr lang="ar-SA" baseline="0" dirty="0" smtClean="0"/>
                        <a:t> ؟</a:t>
                      </a:r>
                      <a:endParaRPr lang="ar-SA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3"/>
          <p:cNvSpPr>
            <a:spLocks noChangeArrowheads="1"/>
          </p:cNvSpPr>
          <p:nvPr/>
        </p:nvSpPr>
        <p:spPr bwMode="auto">
          <a:xfrm>
            <a:off x="381000" y="609600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>
                <a:solidFill>
                  <a:srgbClr val="FF0000"/>
                </a:solidFill>
                <a:latin typeface="Calibri" pitchFamily="34" charset="0"/>
              </a:rPr>
              <a:t>من عنوان الدرس حاولي أكمال جدول التعلم التالي:</a:t>
            </a:r>
          </a:p>
        </p:txBody>
      </p:sp>
    </p:spTree>
    <p:extLst>
      <p:ext uri="{BB962C8B-B14F-4D97-AF65-F5344CB8AC3E}">
        <p14:creationId xmlns:p14="http://schemas.microsoft.com/office/powerpoint/2010/main" val="36792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val-technology.com/projects/6518/images/135379/small/3s-sodermanland-render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3505200" y="0"/>
            <a:ext cx="2786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8000">
                <a:solidFill>
                  <a:srgbClr val="FF0000"/>
                </a:solidFill>
                <a:latin typeface="Calibri" pitchFamily="34" charset="0"/>
              </a:rPr>
              <a:t>الأهداف</a:t>
            </a: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374560" y="1143000"/>
            <a:ext cx="817730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dirty="0" smtClean="0">
                <a:latin typeface="Calibri" pitchFamily="34" charset="0"/>
              </a:rPr>
              <a:t>تصف خصائص حالات المادة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dirty="0" smtClean="0">
                <a:latin typeface="Calibri" pitchFamily="34" charset="0"/>
              </a:rPr>
              <a:t>تربط بين خصائص السوائل والغازات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dirty="0" smtClean="0">
                <a:latin typeface="Calibri" pitchFamily="34" charset="0"/>
              </a:rPr>
              <a:t>تعرف الضغط وتذكر قانونه ووحدته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dirty="0" smtClean="0">
                <a:latin typeface="Calibri" pitchFamily="34" charset="0"/>
              </a:rPr>
              <a:t>تصف كيف تحدث الموائع الضغط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dirty="0" smtClean="0">
                <a:latin typeface="Calibri" pitchFamily="34" charset="0"/>
              </a:rPr>
              <a:t>توضح الضغط الجوي وتأثير الغلاف </a:t>
            </a:r>
          </a:p>
          <a:p>
            <a:r>
              <a:rPr lang="ar-SA" sz="4800" dirty="0" smtClean="0">
                <a:latin typeface="Calibri" pitchFamily="34" charset="0"/>
              </a:rPr>
              <a:t>   الجوي على سطح الارض</a:t>
            </a:r>
          </a:p>
          <a:p>
            <a:endParaRPr lang="ar-SA" sz="4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ضغوط الحيا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صورة ذات صل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78"/>
          <a:stretch/>
        </p:blipFill>
        <p:spPr bwMode="auto">
          <a:xfrm>
            <a:off x="107504" y="1052736"/>
            <a:ext cx="903649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35696" y="466923"/>
            <a:ext cx="52229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أهميه الماء والهواء</a:t>
            </a:r>
            <a:r>
              <a:rPr lang="ar-SA" sz="3600" b="1" baseline="0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في حياتنا وكيف</a:t>
            </a:r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نحافظ عليها ؟؟</a:t>
            </a:r>
            <a:endParaRPr lang="ar-SA" sz="3600" b="1" dirty="0">
              <a:solidFill>
                <a:schemeClr val="accent2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056" name="Picture 8" descr="ربما تحتوي الصورة على: ‏‏نص‏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5" b="19589"/>
          <a:stretch/>
        </p:blipFill>
        <p:spPr bwMode="auto">
          <a:xfrm>
            <a:off x="179512" y="1484784"/>
            <a:ext cx="4536504" cy="49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نتيجة بحث الصور عن الماء ثروة وطنية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23" b="9587"/>
          <a:stretch/>
        </p:blipFill>
        <p:spPr bwMode="auto">
          <a:xfrm>
            <a:off x="4716016" y="1484784"/>
            <a:ext cx="41764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شاهدة صورة المص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888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516216" y="188640"/>
            <a:ext cx="2421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cs typeface="Akhbar MT" pitchFamily="2" charset="-78"/>
              </a:rPr>
              <a:t>استراتيجية</a:t>
            </a:r>
            <a:r>
              <a:rPr lang="ar-SA" b="1" baseline="0" dirty="0" smtClean="0">
                <a:cs typeface="Akhbar MT" pitchFamily="2" charset="-78"/>
              </a:rPr>
              <a:t> قراءه الصور</a:t>
            </a:r>
            <a:endParaRPr lang="ar-SA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45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410</Words>
  <Application>Microsoft Office PowerPoint</Application>
  <PresentationFormat>عرض على الشاشة (3:4)‏</PresentationFormat>
  <Paragraphs>79</Paragraphs>
  <Slides>23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 القلوب</dc:creator>
  <cp:lastModifiedBy>نور القلوب</cp:lastModifiedBy>
  <cp:revision>13</cp:revision>
  <cp:lastPrinted>2019-10-28T19:10:05Z</cp:lastPrinted>
  <dcterms:created xsi:type="dcterms:W3CDTF">2019-10-28T17:24:41Z</dcterms:created>
  <dcterms:modified xsi:type="dcterms:W3CDTF">2019-10-28T19:19:35Z</dcterms:modified>
</cp:coreProperties>
</file>