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3"/>
  </p:notesMasterIdLst>
  <p:sldIdLst>
    <p:sldId id="256" r:id="rId2"/>
    <p:sldId id="309" r:id="rId3"/>
    <p:sldId id="308" r:id="rId4"/>
    <p:sldId id="286" r:id="rId5"/>
    <p:sldId id="287" r:id="rId6"/>
    <p:sldId id="288" r:id="rId7"/>
    <p:sldId id="261" r:id="rId8"/>
    <p:sldId id="271" r:id="rId9"/>
    <p:sldId id="262" r:id="rId10"/>
    <p:sldId id="272" r:id="rId11"/>
    <p:sldId id="263" r:id="rId12"/>
    <p:sldId id="273" r:id="rId13"/>
    <p:sldId id="264" r:id="rId14"/>
    <p:sldId id="274" r:id="rId15"/>
    <p:sldId id="265" r:id="rId16"/>
    <p:sldId id="275" r:id="rId17"/>
    <p:sldId id="266" r:id="rId18"/>
    <p:sldId id="276" r:id="rId19"/>
    <p:sldId id="267" r:id="rId20"/>
    <p:sldId id="278" r:id="rId21"/>
    <p:sldId id="268" r:id="rId22"/>
    <p:sldId id="279" r:id="rId23"/>
    <p:sldId id="269" r:id="rId24"/>
    <p:sldId id="292" r:id="rId25"/>
    <p:sldId id="297" r:id="rId26"/>
    <p:sldId id="296" r:id="rId27"/>
    <p:sldId id="298" r:id="rId28"/>
    <p:sldId id="295" r:id="rId29"/>
    <p:sldId id="300" r:id="rId30"/>
    <p:sldId id="294" r:id="rId31"/>
    <p:sldId id="301" r:id="rId32"/>
    <p:sldId id="293" r:id="rId33"/>
    <p:sldId id="302" r:id="rId34"/>
    <p:sldId id="290" r:id="rId35"/>
    <p:sldId id="303" r:id="rId36"/>
    <p:sldId id="304" r:id="rId37"/>
    <p:sldId id="289" r:id="rId38"/>
    <p:sldId id="291" r:id="rId39"/>
    <p:sldId id="305" r:id="rId40"/>
    <p:sldId id="306" r:id="rId41"/>
    <p:sldId id="307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7619D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39" autoAdjust="0"/>
  </p:normalViewPr>
  <p:slideViewPr>
    <p:cSldViewPr snapToGrid="0">
      <p:cViewPr varScale="1">
        <p:scale>
          <a:sx n="77" d="100"/>
          <a:sy n="77" d="100"/>
        </p:scale>
        <p:origin x="2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4:59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24575,'0'0'0,"0"0"0,18-13 0,-5-1 0,-9 11 0,-3 17 0,-1 389-1365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5:2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 1 24575,'0'0'0,"0"0"0,0 0 0,0 0 0,0 0 0,0 0 0,0 0 0,0 0 0,0 0 0,0 25 0,6 54 0,0 5 0,-6-67 0,1-13 0,-1 1 0,0 0 0,0-1 0,-1 1 0,1-1 0,-2 7 0,1-10 0,1 0 0,-1 0 0,1 0 0,-1 0 0,0 0 0,1 0 0,-1 0 0,0 0 0,0 0 0,0 0 0,1-1 0,-1 1 0,0 0 0,0-1 0,0 1 0,0 0 0,0-1 0,0 1 0,-1-1 0,1 0 0,0 1 0,0-1 0,0 0 0,0 0 0,0 0 0,-1 0 0,1 0 0,0 0 0,-2 0 0,-1 0 0,1 0 0,-1 0 0,1 0 0,-1-1 0,1 0 0,-1 1 0,1-1 0,-1-1 0,1 1 0,0 0 0,-1-1 0,1 0 0,0 1 0,0-1 0,0 0 0,0-1 0,1 1 0,-1 0 0,1-1 0,-1 0 0,1 1 0,0-1 0,0 0 0,-3-6 0,4 7 0,-1-2 0,0 1 0,-1-1 0,1 1 0,-1-1 0,1 1 0,-1 0 0,0 0 0,0 0 0,-5-3 0,8 7 0,0-1 0,0 1 0,1-1 0,-1 1 0,0 0 0,0-1 0,0 1 0,0-1 0,0 1 0,0 0 0,0-1 0,0 1 0,0 0 0,0-1 0,0 1 0,-1-1 0,1 1 0,0 0 0,0-1 0,-1 1 0,1-1 0,0 1 0,-1-1 0,1 1 0,-1 0 0,-9 15 0,-3 0 0,0-1 0,-1-1 0,-31 25 0,43-37 0,1-1 0,-1 1 0,0-1 0,0 0 0,0 0 0,0 0 0,0 0 0,0 0 0,0-1 0,-1 1 0,1 0 0,0-1 0,0 0 0,0 1 0,-1-1 0,1 0 0,0 0 0,-1 0 0,-3-1 0,4-1 0,-1 1 0,1 0 0,-1-1 0,1 1 0,0-1 0,0 1 0,0-1 0,-1 0 0,2 0 0,-1 0 0,0-1 0,0 1 0,1 0 0,-1 0 0,-1-4 0,-6-9 0,-1 1 0,0 0 0,-19-19 0,20 19 0,8 13 0,1 6 0,2 4 0,0 0 0,0-1 0,1 1 0,0-1 0,1 0 0,5 9 0,7 16 0,77 176-1365,-87-197-5461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5:26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0 24575,'-3'2'0,"-1"-1"0,1 0 0,-1 1 0,1 0 0,0 0 0,-1 0 0,1 0 0,0 1 0,0-1 0,1 1 0,-1-1 0,1 1 0,-5 5 0,-2 3 0,-42 32 0,33-29 0,-26 26 0,39-35 0,1 0 0,-1 0 0,1 1 0,1-1 0,-1 1 0,1 0 0,0 0 0,0 0 0,-3 12 0,6-16 0,-1 0 0,1 0 0,-1 1 0,1-1 0,0 0 0,0 0 0,0 0 0,0 0 0,1 1 0,-1-1 0,0 0 0,1 0 0,0 0 0,-1 0 0,1 0 0,0 0 0,0 0 0,0 0 0,0 0 0,0 0 0,1-1 0,-1 1 0,1 0 0,-1-1 0,1 1 0,-1-1 0,1 0 0,3 3 0,5 1 0,0 0 0,0 0 0,0-1 0,18 5 0,10 4 0,-33-11 0,0 1 0,0-1 0,-1 1 0,1 0 0,0 0 0,-1 1 0,5 4 0,-7-6 0,0 0 0,0 1 0,-1-1 0,1 1 0,-1-1 0,0 1 0,0-1 0,0 1 0,0-1 0,0 1 0,-1 0 0,1 0 0,-1 0 0,0-1 0,1 1 0,-2 3 0,-2 34 0,-1-1 0,-13 47 0,-5 48 0,21-131 0,1 1 0,0 0 0,0-1 0,0 1 0,1 0 0,-1-1 0,1 1 0,0 0 0,0-1 0,0 1 0,0-1 0,1 1 0,-1-1 0,1 0 0,0 0 0,0 0 0,0 0 0,0 0 0,1 0 0,-1 0 0,1-1 0,0 1 0,0-1 0,0 0 0,0 1 0,0-2 0,0 1 0,0 0 0,8 2 0,6 1 0,0 0 0,1-1 0,0 0 0,34 1 0,-23-3 0,30 7-1365,-49-6-5461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5:28.5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3 173 24575,'1'-7'0,"-1"0"0,2 0 0,-1 1 0,1-1 0,0 0 0,1 1 0,-1 0 0,1-1 0,0 1 0,1 0 0,0 0 0,0 1 0,8-10 0,-3 5 0,-1 1 0,2 1 0,-1 0 0,1 0 0,0 1 0,21-11 0,-27 16 0,0 1 0,0 0 0,1 0 0,-1 1 0,1-1 0,-1 1 0,0 0 0,1 0 0,-1 0 0,1 1 0,-1 0 0,0 0 0,1 0 0,5 2 0,4 2 0,-1 0 0,0 1 0,15 9 0,-25-13 0,0 1 0,0-1 0,-1 0 0,1 1 0,-1 0 0,1-1 0,-1 1 0,0 0 0,0 0 0,0 1 0,0-1 0,-1 0 0,1 0 0,-1 1 0,0-1 0,0 1 0,0-1 0,0 7 0,0 6 0,0 0 0,-2 32 0,-1-18 0,2-17 0,0 3 0,-1-1 0,-2 18 0,2-29 0,1-1 0,-1 1 0,0-1 0,0 1 0,-1-1 0,1 1 0,-1-1 0,0 0 0,1 0 0,-1 0 0,0 0 0,-1 0 0,1 0 0,-6 4 0,7-6 0,-1 0 0,1-1 0,-1 1 0,1-1 0,-1 1 0,0-1 0,1 1 0,-1-1 0,0 0 0,0 0 0,1 1 0,-1-1 0,0-1 0,0 1 0,1 0 0,-1 0 0,0-1 0,1 1 0,-1-1 0,0 1 0,-1-2 0,-37-19 0,29 14 0,3 3 0,-32-19 0,-74-53 0,112 74-76,0 0 1,0-1-1,0 1 0,0 0 0,1-1 0,-1 1 0,0-1 0,1 1 1,0-1-1,0 0 0,0 0 0,0 1 0,0-1 0,0 0 1,1 0-1,-1 0 0,1-5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5:29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12 24575,'-45'0'0,"41"0"0,5 0 0,25 0 0,171-12 0,11 13 0,-207-1 0,1 0 0,-1 0 0,1 1 0,-1-1 0,0 1 0,1-1 0,-1 1 0,0 0 0,0-1 0,1 1 0,-1 0 0,0 0 0,0 0 0,0 0 0,0 0 0,0 0 0,0 0 0,0 0 0,-1 0 0,1 0 0,0 1 0,0-1 0,-1 0 0,1 0 0,-1 1 0,1-1 0,-1 0 0,0 3 0,3 5 0,-1 0 0,-1 0 0,1 10 0,-2-13 0,4 262 0,-6-147 0,2 84-1365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5:38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24575,'18'23'0,"-3"4"0,13 35 0,4 9 0,46 74 0,-77-142 0,0 1 0,0-1 0,0 1 0,0-1 0,-1 1 0,1-1 0,-1 1 0,0 0 0,0-1 0,-1 8 0,0 1 0,1-12 0,0 1 0,0-1 0,0 0 0,0 0 0,0 0 0,0 0 0,0 0 0,0 1 0,0-1 0,0 0 0,0 0 0,0 0 0,0 0 0,0 0 0,0 0 0,0 1 0,0-1 0,0 0 0,1 0 0,-1 0 0,0 0 0,0 0 0,0 0 0,0 0 0,0 0 0,0 1 0,0-1 0,0 0 0,0 0 0,1 0 0,-1 0 0,0 0 0,0 0 0,0 0 0,0 0 0,0 0 0,0 0 0,1 0 0,-1 0 0,0 0 0,0 0 0,0 0 0,0 0 0,0 0 0,1 0 0,-1 0 0,0 0 0,9-4 0,5-8 0,-5 2 0,0 0 0,-1 0 0,-1-1 0,0 0 0,-1 0 0,7-14 0,22-75 0,-6 15 0,-23 74 82,-1 0-1,2 1 1,8-13 0,12-19-1774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8:15:46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1 755 24575,'0'-8'0,"2"-1"0,-1 1 0,1-1 0,1 1 0,4-13 0,3-7 0,56-259 0,-21 31 0,-43 209 0,1 4 0,-3 42 0,1-1 0,-1 0 0,1 1 0,0-1 0,0 1 0,0-1 0,0 1 0,0-1 0,0 1 0,0-1 0,0 1 0,1 0 0,-1 0 0,1 0 0,-1 0 0,1 0 0,-1 0 0,2-1 0,-1 2 0,-1-1 0,0 0 0,0 1 0,0-1 0,0 1 0,1 0 0,-1-1 0,0 1 0,0 0 0,1 0 0,-1 0 0,0 0 0,1 0 0,-1 0 0,0 0 0,1 0 0,-1 0 0,0 1 0,0-1 0,0 0 0,1 1 0,-1-1 0,0 1 0,0 0 0,2 0 0,22 24 0,28 36 0,-33-37 0,1 0 0,31 27 0,-40-41 0,-1 1 0,0 1 0,0-1 0,-1 2 0,10 16 0,33 69 0,-8-13 0,9-16-1365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A75A46D-8914-41F1-86EF-69E30FFAB794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CAB3A74-5337-44A9-8C82-95AC50D2FD7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1145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6875F0-7171-160D-E602-1D43E6A3D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02E1FE-058A-C740-5420-3031091D0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ADAB3C-D36F-4D3A-AE04-E72F1487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945E99-E304-F06E-990C-F35FC2B2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FE961C-2327-6D9F-3161-B7025065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2269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B49396-F282-6972-E394-322BD6B4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690516F-A969-136A-94B1-712133FCF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9DDEA2-15E2-F2C6-5394-D81B231E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ADBA1F4-3544-0476-0183-F44F8AC0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E6B7F8-1CA4-5397-27D4-3709B0B6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2276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65AA3BF-EC13-011B-FA51-CA6FAF9FF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F57E235-2A40-D7A5-7E0B-8762BA641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CA9204-5A33-A547-0BBB-C4695AFF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0D8A9F-47D1-F1B8-F1CD-56256CC6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4F4FBA-26B1-2E9C-CE11-1BCCCDC1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0361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4A74A5-CD43-3EB3-CE19-6B6DA321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FA04BC-235A-8DFC-7257-BCE8F1D99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A3971D-C7E3-4B9A-9870-62575FF7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3E6ECE-223C-8241-09A3-5C9FCCF5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A62AB5-FA8D-9273-B660-2AFA82AB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8456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7EFBF5-D544-4870-5163-76C30728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8D56FDF-14C3-6E80-48ED-63D5E2CED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BCD045-A8F0-21A6-6496-595DDF97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180826-A3F5-B0E1-0D40-3186D768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E1C17C-16D3-3E20-CF85-5B9512AE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13878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44FBA-EE2C-E624-E167-8048345C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BA9CF6-3C68-974C-5F0F-83233E688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E2F965-59E9-A7D5-6839-99FDA7375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3FD9D6E-38D7-733B-CB1B-093D02C8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3BE2CFE-9A94-ABA5-67F2-3AF3F978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03D441-B59B-D244-A43A-42A14335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75886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D35E77-EEE5-8557-E09B-0C2B0E6D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1FB7D1-B5B2-9ED0-33AD-F736332FA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9A4481C-60A3-28DD-3541-48DC02E57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E291864-A9AA-FAC0-B137-E78101EBC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01FF700-19EC-E1F3-43B5-AA96560EF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EDAED30-0C22-B5B6-FC84-F43565DC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A006373-F81A-46A9-D001-4659093C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7174EAD-60C1-F465-DB28-083332C5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8718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C83917-CD5D-479A-3ED1-3DC1FC86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B3BC89A-ADBD-F781-8151-1C513E15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2468D98-6E3A-C679-1A26-70C1DA32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552B9A7-269A-C12F-5206-40D95749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3187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DACF1E5-5B48-2B5F-DE2F-BF5224D3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A151CF1-ACEF-F261-4755-F89D7FC6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DB19202-03BD-63B9-A1A2-230429AE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02347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3D4F83-5FB0-129A-7D38-8687B297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B8D5F5-3B87-490C-703F-E3F2F1AE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C355F2-234F-07DE-E60C-C2D74B681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492230B-0927-6FC9-F53C-613106E7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27D2C7-2118-6DF1-2025-94C7FA42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7917A3-BAF9-6F26-862E-F1B40D96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6564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DF8148-7E02-3259-EDA6-0FBFBBBB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A3793A4-F3D1-5C0C-A15B-FAB3EE635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F0DBE26-0B76-7889-0826-2C4F73C41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4871A6-6B27-EB63-D25B-D9B94916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E8A207-2552-284D-D3CC-8DB6F69B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397D35-DA1A-344D-0C23-936E11C7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580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FB9D5E3-C1B2-147D-C117-635860F1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CF4E96-4DE9-CD03-6252-37247E65E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B6A374-DA5A-E02F-66FC-8D0BAE673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CF68-717C-4BB4-BF85-BABA06EECCDC}" type="datetimeFigureOut">
              <a:rPr lang="ar-SA" smtClean="0"/>
              <a:t>12/02/45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EE1A3F-60EB-8F9A-5673-11B2BCD4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F262B3-ECB2-ED0E-9B97-BAB04556E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8F565-8600-4FD1-B2EC-2547F5429BA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7024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20.png"/><Relationship Id="rId12" Type="http://schemas.openxmlformats.org/officeDocument/2006/relationships/customXml" Target="../ink/ink5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240.png"/><Relationship Id="rId5" Type="http://schemas.openxmlformats.org/officeDocument/2006/relationships/image" Target="../media/image210.png"/><Relationship Id="rId15" Type="http://schemas.openxmlformats.org/officeDocument/2006/relationships/image" Target="../media/image2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30.png"/><Relationship Id="rId14" Type="http://schemas.openxmlformats.org/officeDocument/2006/relationships/customXml" Target="../ink/ink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875E29A-9872-9E4A-3F52-B9B09D70AA60}"/>
              </a:ext>
            </a:extLst>
          </p:cNvPr>
          <p:cNvSpPr/>
          <p:nvPr/>
        </p:nvSpPr>
        <p:spPr>
          <a:xfrm>
            <a:off x="555568" y="1351508"/>
            <a:ext cx="11080864" cy="4154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i="0" dirty="0">
                <a:solidFill>
                  <a:schemeClr val="tx1"/>
                </a:solidFill>
                <a:effectLst/>
                <a:latin typeface="HelveticaNeue"/>
                <a:cs typeface="Akhbar MT" pitchFamily="2" charset="-78"/>
              </a:rPr>
              <a:t>الحمدلله الذي علَّم بالقلم علَّم الإنسان مالم يعلَم, والصَّلاة</a:t>
            </a:r>
            <a:r>
              <a:rPr lang="ar-SA" sz="6600" b="1" dirty="0">
                <a:solidFill>
                  <a:schemeClr val="tx1"/>
                </a:solidFill>
                <a:latin typeface="HelveticaNeue"/>
                <a:cs typeface="Akhbar MT" pitchFamily="2" charset="-78"/>
              </a:rPr>
              <a:t> والسَّلام على النبي الأكرم نبينا ومعلمنا محمد-صلَّى الله عليه وعلى آله وصحبه وسلم تسليما كثيرا .</a:t>
            </a:r>
            <a:endParaRPr lang="ar-SA" sz="6600" dirty="0">
              <a:solidFill>
                <a:schemeClr val="tx1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6114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8769C4E-08EB-3C9F-F5F3-D0992FB53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76EA5D0-9165-438E-A8F5-07D7BBBCE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6" t="27394" r="9182" b="46061"/>
          <a:stretch/>
        </p:blipFill>
        <p:spPr>
          <a:xfrm>
            <a:off x="6251170" y="532014"/>
            <a:ext cx="5769033" cy="110053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59506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85" t="48310" r="10908" b="28224"/>
          <a:stretch/>
        </p:blipFill>
        <p:spPr>
          <a:xfrm>
            <a:off x="9304020" y="3283527"/>
            <a:ext cx="1968037" cy="201999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EC711E8-1F26-7BC7-8C68-69404654A12D}"/>
              </a:ext>
            </a:extLst>
          </p:cNvPr>
          <p:cNvSpPr/>
          <p:nvPr/>
        </p:nvSpPr>
        <p:spPr>
          <a:xfrm>
            <a:off x="7473142" y="3740726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8B607D3-5A5A-7EC9-311E-258C5E9070DB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252F7B-1BC2-1F05-5A07-414327F7F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9005165" y="3067394"/>
            <a:ext cx="3168828" cy="27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6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720373-D570-0EFB-4ECE-C6E0E8A46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349F855-AF2A-E036-DD94-582C23F94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6" t="33212" r="2636" b="36849"/>
          <a:stretch/>
        </p:blipFill>
        <p:spPr>
          <a:xfrm>
            <a:off x="6327793" y="723207"/>
            <a:ext cx="5715961" cy="110559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838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-6927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36" t="23203" r="39957" b="53331"/>
          <a:stretch/>
        </p:blipFill>
        <p:spPr>
          <a:xfrm>
            <a:off x="5970630" y="1335529"/>
            <a:ext cx="1552388" cy="159337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837E0EF-AAE1-E977-98E8-517C42C91093}"/>
              </a:ext>
            </a:extLst>
          </p:cNvPr>
          <p:cNvSpPr/>
          <p:nvPr/>
        </p:nvSpPr>
        <p:spPr>
          <a:xfrm>
            <a:off x="9260370" y="4322614"/>
            <a:ext cx="2913623" cy="532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3-البلاستيدات الخضراء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F77D756-E34D-D5E1-F6D8-C307FDBAD407}"/>
              </a:ext>
            </a:extLst>
          </p:cNvPr>
          <p:cNvSpPr/>
          <p:nvPr/>
        </p:nvSpPr>
        <p:spPr>
          <a:xfrm>
            <a:off x="7473142" y="3740726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5B85242-7437-B602-64DD-95F8B270DCAD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01EF325-A64E-A5E4-FF84-A485BA777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5717477" y="1051787"/>
            <a:ext cx="2487184" cy="21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03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36B2490-511B-AC3A-ACF5-C98FEFC3C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01255CD-3A14-D21E-FF90-F7AFD9A33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7" t="34303" r="3863" b="36243"/>
          <a:stretch/>
        </p:blipFill>
        <p:spPr>
          <a:xfrm>
            <a:off x="6096000" y="581890"/>
            <a:ext cx="5940829" cy="113136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6054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42" t="52381" r="40403" b="37702"/>
          <a:stretch/>
        </p:blipFill>
        <p:spPr>
          <a:xfrm>
            <a:off x="6895407" y="3823855"/>
            <a:ext cx="673330" cy="67333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3A75F3A-A186-182D-F2EB-97B320327354}"/>
              </a:ext>
            </a:extLst>
          </p:cNvPr>
          <p:cNvSpPr/>
          <p:nvPr/>
        </p:nvSpPr>
        <p:spPr>
          <a:xfrm>
            <a:off x="5979619" y="1765070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6330C5C-5F3F-ADA9-6E77-186666605CFF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A218664-9219-D9FA-F9D2-863C506FA8F8}"/>
              </a:ext>
            </a:extLst>
          </p:cNvPr>
          <p:cNvSpPr/>
          <p:nvPr/>
        </p:nvSpPr>
        <p:spPr>
          <a:xfrm>
            <a:off x="9260370" y="4322614"/>
            <a:ext cx="2913623" cy="532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3-البلاستيدات الخضراء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59F2BEB-01F7-8000-84A4-80C7C3569ACF}"/>
              </a:ext>
            </a:extLst>
          </p:cNvPr>
          <p:cNvSpPr/>
          <p:nvPr/>
        </p:nvSpPr>
        <p:spPr>
          <a:xfrm>
            <a:off x="7647709" y="3674224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F61EA57-9D5D-2664-983F-073B65C930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6687587" y="3674224"/>
            <a:ext cx="1217982" cy="10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8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DC47737-84CA-2E07-8239-5A5B492E7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7B5501-E998-FDF0-E323-A416CAC7D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4" t="33698" r="3726" b="40726"/>
          <a:stretch/>
        </p:blipFill>
        <p:spPr>
          <a:xfrm>
            <a:off x="5961667" y="798021"/>
            <a:ext cx="6212326" cy="102246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120595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1" t="68427" r="31158" b="12720"/>
          <a:stretch/>
        </p:blipFill>
        <p:spPr>
          <a:xfrm>
            <a:off x="7144790" y="4680065"/>
            <a:ext cx="1280159" cy="1280159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1528601-5AF0-69A4-995B-8D714241F7CD}"/>
              </a:ext>
            </a:extLst>
          </p:cNvPr>
          <p:cNvSpPr/>
          <p:nvPr/>
        </p:nvSpPr>
        <p:spPr>
          <a:xfrm>
            <a:off x="4880950" y="3776748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9A3AC36-2D65-6737-BDA6-2AB490B8D7A5}"/>
              </a:ext>
            </a:extLst>
          </p:cNvPr>
          <p:cNvSpPr/>
          <p:nvPr/>
        </p:nvSpPr>
        <p:spPr>
          <a:xfrm>
            <a:off x="5979619" y="1765070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7A239C7-A3A5-3913-0C75-5C59721F8917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C5971C-AD22-D5D1-6413-DBBA622EA40D}"/>
              </a:ext>
            </a:extLst>
          </p:cNvPr>
          <p:cNvSpPr/>
          <p:nvPr/>
        </p:nvSpPr>
        <p:spPr>
          <a:xfrm>
            <a:off x="7647709" y="3674224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1F927D4-25F0-9806-5160-2807A52C7934}"/>
              </a:ext>
            </a:extLst>
          </p:cNvPr>
          <p:cNvSpPr/>
          <p:nvPr/>
        </p:nvSpPr>
        <p:spPr>
          <a:xfrm>
            <a:off x="9260370" y="4322614"/>
            <a:ext cx="2913623" cy="532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3-البلاستيدات الخضراء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92D2863-202E-2386-4D3F-F4B5345DD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6907168" y="4459769"/>
            <a:ext cx="1935492" cy="16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502EFE-8E3F-9B86-1221-9EE449A1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333551-3FCD-F2F8-236C-7AA34A555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2" t="15272" r="7204" b="36849"/>
          <a:stretch/>
        </p:blipFill>
        <p:spPr>
          <a:xfrm>
            <a:off x="6777643" y="191192"/>
            <a:ext cx="5217623" cy="1955371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E6896D0-CA82-6CBB-F120-FA6B31906139}"/>
              </a:ext>
            </a:extLst>
          </p:cNvPr>
          <p:cNvSpPr/>
          <p:nvPr/>
        </p:nvSpPr>
        <p:spPr>
          <a:xfrm>
            <a:off x="9669078" y="2227812"/>
            <a:ext cx="2310943" cy="498759"/>
          </a:xfrm>
          <a:prstGeom prst="rect">
            <a:avLst/>
          </a:prstGeom>
          <a:solidFill>
            <a:srgbClr val="A7619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  <a:cs typeface="Akhbar MT" pitchFamily="2" charset="-78"/>
              </a:rPr>
              <a:t>كم عدد الفجوات؟</a:t>
            </a:r>
          </a:p>
        </p:txBody>
      </p:sp>
    </p:spTree>
    <p:extLst>
      <p:ext uri="{BB962C8B-B14F-4D97-AF65-F5344CB8AC3E}">
        <p14:creationId xmlns:p14="http://schemas.microsoft.com/office/powerpoint/2010/main" val="230037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6" t="41831" r="59104" b="48742"/>
          <a:stretch/>
        </p:blipFill>
        <p:spPr>
          <a:xfrm>
            <a:off x="4172989" y="2766060"/>
            <a:ext cx="640080" cy="64008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5335793-0741-E0F5-3011-FDEA7B223803}"/>
              </a:ext>
            </a:extLst>
          </p:cNvPr>
          <p:cNvSpPr/>
          <p:nvPr/>
        </p:nvSpPr>
        <p:spPr>
          <a:xfrm>
            <a:off x="5153891" y="5018116"/>
            <a:ext cx="251598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18EB14A-B405-1F52-CCEE-E8A5B2D6F7C7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836D436-8C99-AB89-1FF6-0CC2A7AB02F8}"/>
              </a:ext>
            </a:extLst>
          </p:cNvPr>
          <p:cNvSpPr/>
          <p:nvPr/>
        </p:nvSpPr>
        <p:spPr>
          <a:xfrm>
            <a:off x="5979619" y="1765070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3390E82-12F8-12D5-A360-9CB5F579CA4D}"/>
              </a:ext>
            </a:extLst>
          </p:cNvPr>
          <p:cNvSpPr/>
          <p:nvPr/>
        </p:nvSpPr>
        <p:spPr>
          <a:xfrm>
            <a:off x="4880950" y="3776748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4BBD29B-9ED3-DDD3-D986-18392F817F0E}"/>
              </a:ext>
            </a:extLst>
          </p:cNvPr>
          <p:cNvSpPr/>
          <p:nvPr/>
        </p:nvSpPr>
        <p:spPr>
          <a:xfrm>
            <a:off x="7647709" y="3674224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F5B0C10-6A54-1A30-22D6-A4741F4FD737}"/>
              </a:ext>
            </a:extLst>
          </p:cNvPr>
          <p:cNvSpPr/>
          <p:nvPr/>
        </p:nvSpPr>
        <p:spPr>
          <a:xfrm>
            <a:off x="9260370" y="4322614"/>
            <a:ext cx="2913623" cy="532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3-البلاستيدات الخضراء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2700468-792F-93E3-E7FF-EE2861D1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3867522" y="2518754"/>
            <a:ext cx="1550997" cy="13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8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1E4B1F6-0E00-4962-FFCA-17A008FAD418}"/>
              </a:ext>
            </a:extLst>
          </p:cNvPr>
          <p:cNvSpPr/>
          <p:nvPr/>
        </p:nvSpPr>
        <p:spPr>
          <a:xfrm>
            <a:off x="4829694" y="254257"/>
            <a:ext cx="3184171" cy="1217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SA" sz="7200" b="1" i="0" dirty="0">
                <a:solidFill>
                  <a:schemeClr val="tx1"/>
                </a:solidFill>
                <a:effectLst/>
                <a:latin typeface="HelveticaNeue"/>
                <a:cs typeface="Akhbar MT" pitchFamily="2" charset="-78"/>
              </a:rPr>
              <a:t>تابع الخلايا</a:t>
            </a:r>
            <a:endParaRPr lang="ar-SA" sz="7200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693D18D-FFF3-BD43-E5CE-8AF73EBDFED3}"/>
              </a:ext>
            </a:extLst>
          </p:cNvPr>
          <p:cNvSpPr/>
          <p:nvPr/>
        </p:nvSpPr>
        <p:spPr>
          <a:xfrm>
            <a:off x="9797143" y="1544381"/>
            <a:ext cx="2297652" cy="7694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SA" sz="4400" b="1" i="0" dirty="0">
                <a:solidFill>
                  <a:schemeClr val="bg1"/>
                </a:solidFill>
                <a:effectLst/>
                <a:latin typeface="HelveticaNeue"/>
                <a:cs typeface="Akhbar MT" pitchFamily="2" charset="-78"/>
              </a:rPr>
              <a:t>سنتعلم اليوم:</a:t>
            </a:r>
            <a:endParaRPr lang="ar-SA" sz="4400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9C82862-8CF7-A368-715F-012EF257F2F0}"/>
              </a:ext>
            </a:extLst>
          </p:cNvPr>
          <p:cNvSpPr txBox="1"/>
          <p:nvPr/>
        </p:nvSpPr>
        <p:spPr>
          <a:xfrm>
            <a:off x="2892828" y="2687962"/>
            <a:ext cx="831232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4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  المقارنة </a:t>
            </a:r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khbar MT" pitchFamily="2" charset="-78"/>
              </a:rPr>
              <a:t>بين الخلايا النباتية والخلايا الحيوانية.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6665BBA-FC7D-C45A-467F-FDBBC3FBB066}"/>
              </a:ext>
            </a:extLst>
          </p:cNvPr>
          <p:cNvSpPr/>
          <p:nvPr/>
        </p:nvSpPr>
        <p:spPr>
          <a:xfrm>
            <a:off x="10955384" y="2455960"/>
            <a:ext cx="1201785" cy="11668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FA7A1A0-52F3-A5B4-5B5F-6C3989F0C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" t="1818" r="49360" b="40840"/>
          <a:stretch/>
        </p:blipFill>
        <p:spPr>
          <a:xfrm>
            <a:off x="2693827" y="3622765"/>
            <a:ext cx="4147346" cy="2829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1B9CD19-5907-7691-7F14-3002C85070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65" t="54269" r="21073" b="5930"/>
          <a:stretch/>
        </p:blipFill>
        <p:spPr>
          <a:xfrm>
            <a:off x="7255933" y="3682539"/>
            <a:ext cx="3592687" cy="2769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46B63F8-8C05-1F3B-E394-578856754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4" y="69387"/>
            <a:ext cx="3023251" cy="3613153"/>
          </a:xfrm>
          <a:prstGeom prst="rect">
            <a:avLst/>
          </a:prstGeom>
        </p:spPr>
      </p:pic>
      <p:sp>
        <p:nvSpPr>
          <p:cNvPr id="11" name="مخطط انسيابي: مهلة 10">
            <a:extLst>
              <a:ext uri="{FF2B5EF4-FFF2-40B4-BE49-F238E27FC236}">
                <a16:creationId xmlns:a16="http://schemas.microsoft.com/office/drawing/2014/main" id="{147FA099-C6CD-1F6A-866C-22CB391DF6A4}"/>
              </a:ext>
            </a:extLst>
          </p:cNvPr>
          <p:cNvSpPr/>
          <p:nvPr/>
        </p:nvSpPr>
        <p:spPr>
          <a:xfrm>
            <a:off x="29126" y="5586340"/>
            <a:ext cx="2340000" cy="859252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30-31</a:t>
            </a:r>
          </a:p>
        </p:txBody>
      </p:sp>
    </p:spTree>
    <p:extLst>
      <p:ext uri="{BB962C8B-B14F-4D97-AF65-F5344CB8AC3E}">
        <p14:creationId xmlns:p14="http://schemas.microsoft.com/office/powerpoint/2010/main" val="3182019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502EFE-8E3F-9B86-1221-9EE449A1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6866FDB-482C-3812-7A43-B171BFEC6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6" t="29091" r="6796" b="33576"/>
          <a:stretch/>
        </p:blipFill>
        <p:spPr>
          <a:xfrm>
            <a:off x="6575368" y="473826"/>
            <a:ext cx="5460074" cy="155857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9042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55" t="68660" r="21110" b="20567"/>
          <a:stretch/>
        </p:blipFill>
        <p:spPr>
          <a:xfrm>
            <a:off x="8911232" y="4662395"/>
            <a:ext cx="731532" cy="73153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AFDCE76-B287-1F7E-A301-1032DF4BDBEC}"/>
              </a:ext>
            </a:extLst>
          </p:cNvPr>
          <p:cNvSpPr/>
          <p:nvPr/>
        </p:nvSpPr>
        <p:spPr>
          <a:xfrm>
            <a:off x="2236124" y="2845721"/>
            <a:ext cx="213914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7-غشاء الخلية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55831F-19B4-1821-7E58-044CA32C2944}"/>
              </a:ext>
            </a:extLst>
          </p:cNvPr>
          <p:cNvSpPr/>
          <p:nvPr/>
        </p:nvSpPr>
        <p:spPr>
          <a:xfrm>
            <a:off x="5153891" y="5018116"/>
            <a:ext cx="251598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AC217C-8DF0-0E1F-EFC2-53C62ADB7E2F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FA095F1-1C09-E32C-195B-FC81A16F62BA}"/>
              </a:ext>
            </a:extLst>
          </p:cNvPr>
          <p:cNvSpPr/>
          <p:nvPr/>
        </p:nvSpPr>
        <p:spPr>
          <a:xfrm>
            <a:off x="7647709" y="3674224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0531042-0B39-E8F4-054B-DAA904B9CD8D}"/>
              </a:ext>
            </a:extLst>
          </p:cNvPr>
          <p:cNvSpPr/>
          <p:nvPr/>
        </p:nvSpPr>
        <p:spPr>
          <a:xfrm>
            <a:off x="10474036" y="3416531"/>
            <a:ext cx="1451944" cy="6567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Akhbar MT" pitchFamily="2" charset="-78"/>
              </a:rPr>
              <a:t>3-البلاستيدات الخضراء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233101B-0A42-4B0C-BB4E-E4426806B685}"/>
              </a:ext>
            </a:extLst>
          </p:cNvPr>
          <p:cNvSpPr/>
          <p:nvPr/>
        </p:nvSpPr>
        <p:spPr>
          <a:xfrm>
            <a:off x="5979619" y="1765070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96C2876-4883-9A86-4C48-4D5E27886BE0}"/>
              </a:ext>
            </a:extLst>
          </p:cNvPr>
          <p:cNvSpPr/>
          <p:nvPr/>
        </p:nvSpPr>
        <p:spPr>
          <a:xfrm>
            <a:off x="4880950" y="3776748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12FA0EC-9745-D766-F8E0-4C2FF4B33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8661862" y="4375261"/>
            <a:ext cx="1550997" cy="13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4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502EFE-8E3F-9B86-1221-9EE449A1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E1FDA62-689D-4CE1-EB6A-3645CB702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2" t="30061" r="6318" b="34545"/>
          <a:stretch/>
        </p:blipFill>
        <p:spPr>
          <a:xfrm>
            <a:off x="6276108" y="307571"/>
            <a:ext cx="5690066" cy="153274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141052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96" t="30221" r="7669" b="59006"/>
          <a:stretch/>
        </p:blipFill>
        <p:spPr>
          <a:xfrm>
            <a:off x="10124891" y="622418"/>
            <a:ext cx="731532" cy="73153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F780EB5-7746-E432-A0BD-F4BC7005D2F8}"/>
              </a:ext>
            </a:extLst>
          </p:cNvPr>
          <p:cNvSpPr/>
          <p:nvPr/>
        </p:nvSpPr>
        <p:spPr>
          <a:xfrm>
            <a:off x="8797631" y="5336772"/>
            <a:ext cx="2241665" cy="49876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8-السيتوبلازم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A1B5517-152F-82AC-3302-0B810F73701D}"/>
              </a:ext>
            </a:extLst>
          </p:cNvPr>
          <p:cNvSpPr/>
          <p:nvPr/>
        </p:nvSpPr>
        <p:spPr>
          <a:xfrm>
            <a:off x="5153891" y="5018116"/>
            <a:ext cx="251598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EFAEF47-569C-B3FA-7FC5-A53ADF9738F8}"/>
              </a:ext>
            </a:extLst>
          </p:cNvPr>
          <p:cNvSpPr/>
          <p:nvPr/>
        </p:nvSpPr>
        <p:spPr>
          <a:xfrm>
            <a:off x="4880950" y="3776748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88D6874-F6A8-5DF4-F768-37734E5D2ABF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32363B1-12CD-6E5F-0C5A-9FC994DDA4FB}"/>
              </a:ext>
            </a:extLst>
          </p:cNvPr>
          <p:cNvSpPr/>
          <p:nvPr/>
        </p:nvSpPr>
        <p:spPr>
          <a:xfrm>
            <a:off x="5979619" y="1765070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B44E507-793B-42CA-5EF3-28C1BB609E0F}"/>
              </a:ext>
            </a:extLst>
          </p:cNvPr>
          <p:cNvSpPr/>
          <p:nvPr/>
        </p:nvSpPr>
        <p:spPr>
          <a:xfrm>
            <a:off x="2236124" y="2845721"/>
            <a:ext cx="213914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7-غشاء الخلية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81674A5-73A6-1A10-A55B-500F911169D5}"/>
              </a:ext>
            </a:extLst>
          </p:cNvPr>
          <p:cNvSpPr/>
          <p:nvPr/>
        </p:nvSpPr>
        <p:spPr>
          <a:xfrm>
            <a:off x="7647709" y="3674224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821DB2A-50FA-3A1D-5020-91B19C4558CD}"/>
              </a:ext>
            </a:extLst>
          </p:cNvPr>
          <p:cNvSpPr/>
          <p:nvPr/>
        </p:nvSpPr>
        <p:spPr>
          <a:xfrm>
            <a:off x="9260370" y="4322614"/>
            <a:ext cx="2913623" cy="532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3-البلاستيدات الخضراء</a:t>
            </a:r>
          </a:p>
        </p:txBody>
      </p:sp>
    </p:spTree>
    <p:extLst>
      <p:ext uri="{BB962C8B-B14F-4D97-AF65-F5344CB8AC3E}">
        <p14:creationId xmlns:p14="http://schemas.microsoft.com/office/powerpoint/2010/main" val="420285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16D2C8F-B3C2-4940-26E0-EF14B862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53DA466-FE4A-434B-4561-9DC893BB6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21" t="19045" r="42929" b="70450"/>
          <a:stretch/>
        </p:blipFill>
        <p:spPr>
          <a:xfrm>
            <a:off x="3757353" y="440575"/>
            <a:ext cx="1504604" cy="150460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مستطيل 61">
            <a:extLst>
              <a:ext uri="{FF2B5EF4-FFF2-40B4-BE49-F238E27FC236}">
                <a16:creationId xmlns:a16="http://schemas.microsoft.com/office/drawing/2014/main" id="{41E3924F-2207-EC43-2003-03D03A2F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247" y="76989"/>
            <a:ext cx="3005244" cy="1693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5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أجزاء الخلية الحيوانية</a:t>
            </a:r>
            <a:endParaRPr kumimoji="0" lang="ar-SA" altLang="ar-SA" sz="5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A2C16DA-A777-1996-D3C9-95E04FD49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 flipH="1">
            <a:off x="3200400" y="303415"/>
            <a:ext cx="2244436" cy="19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2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F16D2C8F-B3C2-4940-26E0-EF14B862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5" name="مستطيل 61">
            <a:extLst>
              <a:ext uri="{FF2B5EF4-FFF2-40B4-BE49-F238E27FC236}">
                <a16:creationId xmlns:a16="http://schemas.microsoft.com/office/drawing/2014/main" id="{41E3924F-2207-EC43-2003-03D03A2F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247" y="76989"/>
            <a:ext cx="3005244" cy="1693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5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أجزاء الخلية الحيوانية</a:t>
            </a:r>
            <a:endParaRPr kumimoji="0" lang="ar-SA" altLang="ar-SA" sz="5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6A97063-BADC-0E07-F511-928610FB2105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B1C4ED-9799-B5DF-4473-6C77B77BD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46" t="27394" r="9182" b="46061"/>
          <a:stretch/>
        </p:blipFill>
        <p:spPr>
          <a:xfrm>
            <a:off x="33252" y="1325106"/>
            <a:ext cx="3661759" cy="69854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6074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55FE8A2-78AD-8093-958C-AF20C1A0A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4CB3B01-ABD1-E859-0FC0-75A5B8FB4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79" t="9237" r="30571" b="80258"/>
          <a:stretch/>
        </p:blipFill>
        <p:spPr>
          <a:xfrm>
            <a:off x="5569525" y="16627"/>
            <a:ext cx="1504604" cy="150460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AF245A4-A79D-7CE4-7B8C-369F00C442FF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9A8323-BECF-A759-7FEC-A81406332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5536273" y="-8313"/>
            <a:ext cx="1978429" cy="17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40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D55FE8A2-78AD-8093-958C-AF20C1A0A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DBF3BE8-86CD-8692-0D6D-5261E49B0080}"/>
              </a:ext>
            </a:extLst>
          </p:cNvPr>
          <p:cNvSpPr/>
          <p:nvPr/>
        </p:nvSpPr>
        <p:spPr>
          <a:xfrm>
            <a:off x="6569821" y="169025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FDD2C7-C11A-E854-7129-DD97FCE31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7" t="34303" r="3863" b="36243"/>
          <a:stretch/>
        </p:blipFill>
        <p:spPr>
          <a:xfrm>
            <a:off x="8615438" y="581891"/>
            <a:ext cx="3579332" cy="681644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183776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BD56CC3-41A8-C577-CC99-0AEC3D19D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2DE3758-BA3A-228E-DA22-C5C3608D8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10" t="21366" r="32540" b="68129"/>
          <a:stretch/>
        </p:blipFill>
        <p:spPr>
          <a:xfrm>
            <a:off x="5270267" y="698272"/>
            <a:ext cx="1504604" cy="150460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3CF1A3E-F861-9E8C-4E88-9679F1D62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1" t="1" r="48483" b="17715"/>
          <a:stretch/>
        </p:blipFill>
        <p:spPr>
          <a:xfrm>
            <a:off x="5087389" y="635898"/>
            <a:ext cx="1778925" cy="17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3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BD56CC3-41A8-C577-CC99-0AEC3D19D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AB99037-6246-54AB-0281-BB615109862D}"/>
              </a:ext>
            </a:extLst>
          </p:cNvPr>
          <p:cNvSpPr/>
          <p:nvPr/>
        </p:nvSpPr>
        <p:spPr>
          <a:xfrm>
            <a:off x="6269176" y="1216432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1A915ED-5D63-4915-9702-8BE40E395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64" t="33698" r="3726" b="40726"/>
          <a:stretch/>
        </p:blipFill>
        <p:spPr>
          <a:xfrm>
            <a:off x="8609210" y="1255221"/>
            <a:ext cx="3564780" cy="58671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E7A38FE-D7D0-8D1B-BF3B-A38F68AFBF9F}"/>
              </a:ext>
            </a:extLst>
          </p:cNvPr>
          <p:cNvSpPr/>
          <p:nvPr/>
        </p:nvSpPr>
        <p:spPr>
          <a:xfrm>
            <a:off x="6569821" y="169025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3963C98-26C2-6213-462B-1AB0E885FBF9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</p:spTree>
    <p:extLst>
      <p:ext uri="{BB962C8B-B14F-4D97-AF65-F5344CB8AC3E}">
        <p14:creationId xmlns:p14="http://schemas.microsoft.com/office/powerpoint/2010/main" val="2739663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AF4BF73-6F32-84C9-FB51-8016B1B13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03" t="20497" r="28212" b="67844"/>
          <a:stretch/>
        </p:blipFill>
        <p:spPr>
          <a:xfrm>
            <a:off x="8526484" y="9919"/>
            <a:ext cx="3646061" cy="133297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46D0EA5-E3E5-CB90-D6A7-58D1EB5A9013}"/>
              </a:ext>
            </a:extLst>
          </p:cNvPr>
          <p:cNvSpPr/>
          <p:nvPr/>
        </p:nvSpPr>
        <p:spPr>
          <a:xfrm>
            <a:off x="8568049" y="1351995"/>
            <a:ext cx="3596183" cy="5158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A8D5B3B-F6E8-8326-52DD-51DDEDA41D5C}"/>
              </a:ext>
            </a:extLst>
          </p:cNvPr>
          <p:cNvSpPr/>
          <p:nvPr/>
        </p:nvSpPr>
        <p:spPr>
          <a:xfrm>
            <a:off x="10321968" y="1183157"/>
            <a:ext cx="1797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المفردات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DA269AE-9664-65ED-B5C0-A48426872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21" y="248472"/>
            <a:ext cx="7827928" cy="611076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EC58D25-8572-11C4-DC11-6BBBDFF844ED}"/>
              </a:ext>
            </a:extLst>
          </p:cNvPr>
          <p:cNvSpPr/>
          <p:nvPr/>
        </p:nvSpPr>
        <p:spPr>
          <a:xfrm>
            <a:off x="6269849" y="1026410"/>
            <a:ext cx="160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المفردات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3618CB-2382-D6EE-9042-B22ECB4EB092}"/>
              </a:ext>
            </a:extLst>
          </p:cNvPr>
          <p:cNvSpPr/>
          <p:nvPr/>
        </p:nvSpPr>
        <p:spPr>
          <a:xfrm>
            <a:off x="8778876" y="1978791"/>
            <a:ext cx="3193365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1- كلوروفيل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5BD10CB-4525-F753-B93F-3D51CAEBA7AE}"/>
              </a:ext>
            </a:extLst>
          </p:cNvPr>
          <p:cNvSpPr/>
          <p:nvPr/>
        </p:nvSpPr>
        <p:spPr>
          <a:xfrm>
            <a:off x="8774912" y="2709124"/>
            <a:ext cx="3193365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2-بلاستيدات خضراء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6CF9704-AFF5-49B1-AE28-E3D585FD6241}"/>
              </a:ext>
            </a:extLst>
          </p:cNvPr>
          <p:cNvSpPr/>
          <p:nvPr/>
        </p:nvSpPr>
        <p:spPr>
          <a:xfrm>
            <a:off x="8796681" y="3440251"/>
            <a:ext cx="3193365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3-الميتوكندريا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983D459-5D28-A568-245F-729F2D9D6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20" y="6510493"/>
            <a:ext cx="345207" cy="345207"/>
          </a:xfrm>
          <a:prstGeom prst="rect">
            <a:avLst/>
          </a:prstGeom>
        </p:spPr>
      </p:pic>
      <p:sp>
        <p:nvSpPr>
          <p:cNvPr id="12" name="مخطط انسيابي: مهلة 11">
            <a:extLst>
              <a:ext uri="{FF2B5EF4-FFF2-40B4-BE49-F238E27FC236}">
                <a16:creationId xmlns:a16="http://schemas.microsoft.com/office/drawing/2014/main" id="{CBAA9CAA-A842-05D2-8ED7-334EB7FE0E6E}"/>
              </a:ext>
            </a:extLst>
          </p:cNvPr>
          <p:cNvSpPr/>
          <p:nvPr/>
        </p:nvSpPr>
        <p:spPr>
          <a:xfrm>
            <a:off x="29126" y="174765"/>
            <a:ext cx="2340000" cy="859252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30-31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2C018B6-46DE-899B-7DD1-556A3C75CB01}"/>
              </a:ext>
            </a:extLst>
          </p:cNvPr>
          <p:cNvSpPr/>
          <p:nvPr/>
        </p:nvSpPr>
        <p:spPr>
          <a:xfrm>
            <a:off x="8802709" y="4171966"/>
            <a:ext cx="3193365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4-النواة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9371C8F-BEB9-99CB-D341-C60B7606552A}"/>
              </a:ext>
            </a:extLst>
          </p:cNvPr>
          <p:cNvSpPr/>
          <p:nvPr/>
        </p:nvSpPr>
        <p:spPr>
          <a:xfrm>
            <a:off x="8796681" y="4913031"/>
            <a:ext cx="3193365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5-الكروموسوم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506FD5F-0198-7FB0-5181-EF7EC4147027}"/>
              </a:ext>
            </a:extLst>
          </p:cNvPr>
          <p:cNvSpPr/>
          <p:nvPr/>
        </p:nvSpPr>
        <p:spPr>
          <a:xfrm>
            <a:off x="8796680" y="5679316"/>
            <a:ext cx="3193365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6-السيتوبلازم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2080101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026654D-1E1C-1A44-BDDC-7801A7E3F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F43C8E9-CD61-6BD1-79DB-8121BE92F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8" t="27692" r="42102" b="61803"/>
          <a:stretch/>
        </p:blipFill>
        <p:spPr>
          <a:xfrm>
            <a:off x="3807227" y="1338353"/>
            <a:ext cx="1504604" cy="150460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06441AC-85AD-51A3-FAD2-C41AF1AF3434}"/>
              </a:ext>
            </a:extLst>
          </p:cNvPr>
          <p:cNvSpPr/>
          <p:nvPr/>
        </p:nvSpPr>
        <p:spPr>
          <a:xfrm>
            <a:off x="6269176" y="1216432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93E2AF5-1A3B-163F-EBD9-B926F3FDF00A}"/>
              </a:ext>
            </a:extLst>
          </p:cNvPr>
          <p:cNvSpPr/>
          <p:nvPr/>
        </p:nvSpPr>
        <p:spPr>
          <a:xfrm>
            <a:off x="6569821" y="169025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804C05B-9F7E-CD20-3932-969A199C3E02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D1E86EB-6930-0206-3AE5-D6117F6F9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1" t="1" r="48483" b="17715"/>
          <a:stretch/>
        </p:blipFill>
        <p:spPr>
          <a:xfrm>
            <a:off x="3649289" y="1313414"/>
            <a:ext cx="1778925" cy="17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90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026654D-1E1C-1A44-BDDC-7801A7E3F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3DBD0F-832F-2520-9D86-8DBCACCDA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32" t="15272" r="7204" b="36849"/>
          <a:stretch/>
        </p:blipFill>
        <p:spPr>
          <a:xfrm>
            <a:off x="8798360" y="83127"/>
            <a:ext cx="3238469" cy="121365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B919D15-DEE5-5707-4467-6B947636780E}"/>
              </a:ext>
            </a:extLst>
          </p:cNvPr>
          <p:cNvSpPr/>
          <p:nvPr/>
        </p:nvSpPr>
        <p:spPr>
          <a:xfrm>
            <a:off x="1978429" y="1753990"/>
            <a:ext cx="2310943" cy="4987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E04C21C-D658-3E00-80AD-9A5B5EC88A84}"/>
              </a:ext>
            </a:extLst>
          </p:cNvPr>
          <p:cNvSpPr/>
          <p:nvPr/>
        </p:nvSpPr>
        <p:spPr>
          <a:xfrm>
            <a:off x="9261757" y="2003369"/>
            <a:ext cx="2310943" cy="498759"/>
          </a:xfrm>
          <a:prstGeom prst="rect">
            <a:avLst/>
          </a:prstGeom>
          <a:solidFill>
            <a:srgbClr val="A7619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  <a:cs typeface="Akhbar MT" pitchFamily="2" charset="-78"/>
              </a:rPr>
              <a:t>كم عدد الفجوات؟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1840ED9-D8FA-8D64-1703-27A22CBDE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79" y="2691419"/>
            <a:ext cx="3028950" cy="3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0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6315CDD-F490-30F1-12D6-1C24E0987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C7AC5CD-FC7E-FC30-8CE3-F6A29A6D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47" t="42318" r="32603" b="47177"/>
          <a:stretch/>
        </p:blipFill>
        <p:spPr>
          <a:xfrm>
            <a:off x="5445527" y="2560324"/>
            <a:ext cx="1504604" cy="150460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EA06EFC-8B67-B512-587A-C052F0821101}"/>
              </a:ext>
            </a:extLst>
          </p:cNvPr>
          <p:cNvSpPr/>
          <p:nvPr/>
        </p:nvSpPr>
        <p:spPr>
          <a:xfrm>
            <a:off x="1978429" y="1753990"/>
            <a:ext cx="2310943" cy="4987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79FE87F-11E9-4A46-0F94-6F8FF9F71BAA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97F79D0-F74C-26A2-2C92-1F36FEE468D2}"/>
              </a:ext>
            </a:extLst>
          </p:cNvPr>
          <p:cNvSpPr/>
          <p:nvPr/>
        </p:nvSpPr>
        <p:spPr>
          <a:xfrm>
            <a:off x="6569821" y="169025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016C6DC-2D64-7198-8E6D-E3CF1DB8EC88}"/>
              </a:ext>
            </a:extLst>
          </p:cNvPr>
          <p:cNvSpPr/>
          <p:nvPr/>
        </p:nvSpPr>
        <p:spPr>
          <a:xfrm>
            <a:off x="6269176" y="1216432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076CCFD-6348-EF70-407F-7A5457F62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1" t="1" r="48483" b="17715"/>
          <a:stretch/>
        </p:blipFill>
        <p:spPr>
          <a:xfrm>
            <a:off x="5291740" y="2527072"/>
            <a:ext cx="1778925" cy="17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5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6315CDD-F490-30F1-12D6-1C24E0987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A28E1AF-C1D1-D9E6-6A0D-7670989A39F0}"/>
              </a:ext>
            </a:extLst>
          </p:cNvPr>
          <p:cNvSpPr/>
          <p:nvPr/>
        </p:nvSpPr>
        <p:spPr>
          <a:xfrm>
            <a:off x="7140631" y="29759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7-غشاء الخلية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18D3B87-D160-E18A-6ADA-42220D68C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7" t="29091" r="6105" b="56772"/>
          <a:stretch/>
        </p:blipFill>
        <p:spPr>
          <a:xfrm>
            <a:off x="7158319" y="3499653"/>
            <a:ext cx="3415471" cy="365759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8089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AD1182-E337-A568-9374-F1C757376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D4E743-0ED1-6427-BC15-996EF8716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90" t="34018" r="34321" b="58090"/>
          <a:stretch/>
        </p:blipFill>
        <p:spPr>
          <a:xfrm>
            <a:off x="5320145" y="1720740"/>
            <a:ext cx="1122220" cy="113052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91196F9-FAD5-5D51-1C14-A6C43EFC0305}"/>
              </a:ext>
            </a:extLst>
          </p:cNvPr>
          <p:cNvSpPr/>
          <p:nvPr/>
        </p:nvSpPr>
        <p:spPr>
          <a:xfrm>
            <a:off x="6269176" y="1216432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742003A-56ED-733D-B92D-0D56BCCB8653}"/>
              </a:ext>
            </a:extLst>
          </p:cNvPr>
          <p:cNvSpPr/>
          <p:nvPr/>
        </p:nvSpPr>
        <p:spPr>
          <a:xfrm>
            <a:off x="6569821" y="169025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B364FB-42CC-658E-B882-E4AA5D1432CB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A69576-74BE-5CBD-AD4E-E4CA7F1E04BD}"/>
              </a:ext>
            </a:extLst>
          </p:cNvPr>
          <p:cNvSpPr/>
          <p:nvPr/>
        </p:nvSpPr>
        <p:spPr>
          <a:xfrm>
            <a:off x="1978429" y="1753990"/>
            <a:ext cx="2310943" cy="4987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5128016-5406-48BB-5F68-E30A5E957C88}"/>
              </a:ext>
            </a:extLst>
          </p:cNvPr>
          <p:cNvSpPr/>
          <p:nvPr/>
        </p:nvSpPr>
        <p:spPr>
          <a:xfrm>
            <a:off x="6234542" y="29759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7-غشاء الخلية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0743013-FDD0-9B0D-7000-4D276E7DE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1" t="1" r="48483" b="17715"/>
          <a:stretch/>
        </p:blipFill>
        <p:spPr>
          <a:xfrm>
            <a:off x="5151524" y="1622369"/>
            <a:ext cx="1451549" cy="14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6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AD1182-E337-A568-9374-F1C757376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8037EFE-05C8-D9A6-5DB7-0668E0D9A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2" t="30061" r="6318" b="34545"/>
          <a:stretch/>
        </p:blipFill>
        <p:spPr>
          <a:xfrm>
            <a:off x="8694165" y="66503"/>
            <a:ext cx="3456270" cy="93102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CBEE51D-07BB-C8A2-AAEA-82CB468F1036}"/>
              </a:ext>
            </a:extLst>
          </p:cNvPr>
          <p:cNvSpPr/>
          <p:nvPr/>
        </p:nvSpPr>
        <p:spPr>
          <a:xfrm>
            <a:off x="6159725" y="2169621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8-السيتوبلازم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98510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AD1182-E337-A568-9374-F1C757376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2" t="9939" r="18795" b="7516"/>
          <a:stretch/>
        </p:blipFill>
        <p:spPr>
          <a:xfrm>
            <a:off x="3786445" y="0"/>
            <a:ext cx="4822768" cy="68580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91196F9-FAD5-5D51-1C14-A6C43EFC0305}"/>
              </a:ext>
            </a:extLst>
          </p:cNvPr>
          <p:cNvSpPr/>
          <p:nvPr/>
        </p:nvSpPr>
        <p:spPr>
          <a:xfrm>
            <a:off x="6269176" y="1216432"/>
            <a:ext cx="190500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5-الكروموسوم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742003A-56ED-733D-B92D-0D56BCCB8653}"/>
              </a:ext>
            </a:extLst>
          </p:cNvPr>
          <p:cNvSpPr/>
          <p:nvPr/>
        </p:nvSpPr>
        <p:spPr>
          <a:xfrm>
            <a:off x="6569821" y="169025"/>
            <a:ext cx="1679168" cy="4987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4-النواة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B364FB-42CC-658E-B882-E4AA5D1432CB}"/>
              </a:ext>
            </a:extLst>
          </p:cNvPr>
          <p:cNvSpPr/>
          <p:nvPr/>
        </p:nvSpPr>
        <p:spPr>
          <a:xfrm>
            <a:off x="2402391" y="698273"/>
            <a:ext cx="1787228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2-الميتوكندريا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A69576-74BE-5CBD-AD4E-E4CA7F1E04BD}"/>
              </a:ext>
            </a:extLst>
          </p:cNvPr>
          <p:cNvSpPr/>
          <p:nvPr/>
        </p:nvSpPr>
        <p:spPr>
          <a:xfrm>
            <a:off x="1978429" y="1753990"/>
            <a:ext cx="2310943" cy="4987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6-الفجوة العصارية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5128016-5406-48BB-5F68-E30A5E957C88}"/>
              </a:ext>
            </a:extLst>
          </p:cNvPr>
          <p:cNvSpPr/>
          <p:nvPr/>
        </p:nvSpPr>
        <p:spPr>
          <a:xfrm>
            <a:off x="6234542" y="29759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7-غشاء الخلية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9CEC360-2FD0-F1B8-979D-ECAA54FADDC1}"/>
              </a:ext>
            </a:extLst>
          </p:cNvPr>
          <p:cNvSpPr/>
          <p:nvPr/>
        </p:nvSpPr>
        <p:spPr>
          <a:xfrm>
            <a:off x="6159725" y="2169621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8-السيتوبلازم</a:t>
            </a:r>
          </a:p>
        </p:txBody>
      </p:sp>
    </p:spTree>
    <p:extLst>
      <p:ext uri="{BB962C8B-B14F-4D97-AF65-F5344CB8AC3E}">
        <p14:creationId xmlns:p14="http://schemas.microsoft.com/office/powerpoint/2010/main" val="112932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>
            <a:extLst>
              <a:ext uri="{FF2B5EF4-FFF2-40B4-BE49-F238E27FC236}">
                <a16:creationId xmlns:a16="http://schemas.microsoft.com/office/drawing/2014/main" id="{C70DCC0B-0038-7854-294A-499229C78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37" t="30909" r="11459" b="10136"/>
          <a:stretch/>
        </p:blipFill>
        <p:spPr>
          <a:xfrm>
            <a:off x="6579391" y="3441433"/>
            <a:ext cx="5571607" cy="299586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BAA2D2E1-7830-DF06-3B31-2A5067474987}"/>
                  </a:ext>
                </a:extLst>
              </p14:cNvPr>
              <p14:cNvContentPartPr/>
              <p14:nvPr/>
            </p14:nvContentPartPr>
            <p14:xfrm>
              <a:off x="3602062" y="2286884"/>
              <a:ext cx="13320" cy="15048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BAA2D2E1-7830-DF06-3B31-2A50674749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3062" y="2278244"/>
                <a:ext cx="309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DDE6F1E9-03F5-B918-90CB-615B3755B9B9}"/>
                  </a:ext>
                </a:extLst>
              </p14:cNvPr>
              <p14:cNvContentPartPr/>
              <p14:nvPr/>
            </p14:nvContentPartPr>
            <p14:xfrm>
              <a:off x="3517102" y="3109484"/>
              <a:ext cx="140400" cy="18324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DDE6F1E9-03F5-B918-90CB-615B3755B9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8462" y="3100844"/>
                <a:ext cx="1580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6BF6FCDB-C53B-B441-E54C-1D6C2D886D59}"/>
                  </a:ext>
                </a:extLst>
              </p14:cNvPr>
              <p14:cNvContentPartPr/>
              <p14:nvPr/>
            </p14:nvContentPartPr>
            <p14:xfrm>
              <a:off x="3450142" y="3496484"/>
              <a:ext cx="151920" cy="292680"/>
            </p14:xfrm>
          </p:contentPart>
        </mc:Choice>
        <mc:Fallback xmlns=""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6BF6FCDB-C53B-B441-E54C-1D6C2D886D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1142" y="3487484"/>
                <a:ext cx="1695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5B6DBEBF-51BF-C83D-E33F-036982FB9E05}"/>
                  </a:ext>
                </a:extLst>
              </p14:cNvPr>
              <p14:cNvContentPartPr/>
              <p14:nvPr/>
            </p14:nvContentPartPr>
            <p14:xfrm>
              <a:off x="3575782" y="3999404"/>
              <a:ext cx="111960" cy="125280"/>
            </p14:xfrm>
          </p:contentPart>
        </mc:Choice>
        <mc:Fallback xmlns=""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5B6DBEBF-51BF-C83D-E33F-036982FB9E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67142" y="3990764"/>
                <a:ext cx="1296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369DB1AF-8E95-6AE7-CAB6-B395ED97F405}"/>
                  </a:ext>
                </a:extLst>
              </p14:cNvPr>
              <p14:cNvContentPartPr/>
              <p14:nvPr/>
            </p14:nvContentPartPr>
            <p14:xfrm>
              <a:off x="3533662" y="4278044"/>
              <a:ext cx="170280" cy="243360"/>
            </p14:xfrm>
          </p:contentPart>
        </mc:Choice>
        <mc:Fallback xmlns=""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369DB1AF-8E95-6AE7-CAB6-B395ED97F40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25022" y="4269044"/>
                <a:ext cx="1879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68D62CF8-794C-65DD-854E-E33805947C78}"/>
                  </a:ext>
                </a:extLst>
              </p14:cNvPr>
              <p14:cNvContentPartPr/>
              <p14:nvPr/>
            </p14:nvContentPartPr>
            <p14:xfrm>
              <a:off x="3547342" y="4868804"/>
              <a:ext cx="138960" cy="141120"/>
            </p14:xfrm>
          </p:contentPart>
        </mc:Choice>
        <mc:Fallback xmlns=""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68D62CF8-794C-65DD-854E-E33805947C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8342" y="4860164"/>
                <a:ext cx="15660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8513805C-340D-5C40-E765-85F5A04E95A6}"/>
                  </a:ext>
                </a:extLst>
              </p14:cNvPr>
              <p14:cNvContentPartPr/>
              <p14:nvPr/>
            </p14:nvContentPartPr>
            <p14:xfrm>
              <a:off x="3496582" y="5331764"/>
              <a:ext cx="214560" cy="272160"/>
            </p14:xfrm>
          </p:contentPart>
        </mc:Choice>
        <mc:Fallback xmlns=""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8513805C-340D-5C40-E765-85F5A04E95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87942" y="5323124"/>
                <a:ext cx="232200" cy="28980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صورة 44">
            <a:extLst>
              <a:ext uri="{FF2B5EF4-FFF2-40B4-BE49-F238E27FC236}">
                <a16:creationId xmlns:a16="http://schemas.microsoft.com/office/drawing/2014/main" id="{E1DBE8D4-086E-A6A6-979D-276AFFC3B3D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5763" t="24445" r="29168" b="7654"/>
          <a:stretch/>
        </p:blipFill>
        <p:spPr>
          <a:xfrm>
            <a:off x="24716" y="856750"/>
            <a:ext cx="6567501" cy="5565677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1D6630D0-F97A-6CE2-7E63-ACDEA1775C4C}"/>
              </a:ext>
            </a:extLst>
          </p:cNvPr>
          <p:cNvSpPr/>
          <p:nvPr/>
        </p:nvSpPr>
        <p:spPr>
          <a:xfrm>
            <a:off x="3172020" y="2511065"/>
            <a:ext cx="40375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  <a:p>
            <a:pPr algn="ctr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  <a:p>
            <a:pPr algn="ctr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  <a:p>
            <a:pPr algn="ctr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  <a:p>
            <a:pPr algn="ctr"/>
            <a:r>
              <a:rPr lang="ar-SA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  <a:p>
            <a:pPr algn="ctr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C6D3FA7A-0EDF-AC6B-5E2C-79144F943178}"/>
              </a:ext>
            </a:extLst>
          </p:cNvPr>
          <p:cNvSpPr/>
          <p:nvPr/>
        </p:nvSpPr>
        <p:spPr>
          <a:xfrm>
            <a:off x="3539029" y="48385"/>
            <a:ext cx="7068574" cy="580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  <a:cs typeface="Akhbar MT" pitchFamily="2" charset="-78"/>
              </a:rPr>
              <a:t>فيم تتشابه الخلايا النباتية والخلايا الحيوانية ,وفيم تختلف؟</a:t>
            </a:r>
          </a:p>
        </p:txBody>
      </p:sp>
      <p:sp>
        <p:nvSpPr>
          <p:cNvPr id="49" name="مخطط انسيابي: مهلة 48">
            <a:extLst>
              <a:ext uri="{FF2B5EF4-FFF2-40B4-BE49-F238E27FC236}">
                <a16:creationId xmlns:a16="http://schemas.microsoft.com/office/drawing/2014/main" id="{13290E92-011A-77F3-6ABD-E9B17EEFFA9D}"/>
              </a:ext>
            </a:extLst>
          </p:cNvPr>
          <p:cNvSpPr/>
          <p:nvPr/>
        </p:nvSpPr>
        <p:spPr>
          <a:xfrm>
            <a:off x="10531" y="53823"/>
            <a:ext cx="1800000" cy="580808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31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D1CA8798-9755-1D10-CF7D-B552F941631C}"/>
              </a:ext>
            </a:extLst>
          </p:cNvPr>
          <p:cNvSpPr/>
          <p:nvPr/>
        </p:nvSpPr>
        <p:spPr>
          <a:xfrm>
            <a:off x="10632542" y="40530"/>
            <a:ext cx="1532515" cy="580808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C00000"/>
                </a:solidFill>
                <a:cs typeface="Akhbar MT" pitchFamily="2" charset="-78"/>
              </a:rPr>
              <a:t>أقرأُ الجدولَ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B649CB-FD9D-A5F0-F5D5-9F9BADC1ACE2}"/>
              </a:ext>
            </a:extLst>
          </p:cNvPr>
          <p:cNvSpPr/>
          <p:nvPr/>
        </p:nvSpPr>
        <p:spPr>
          <a:xfrm>
            <a:off x="6579392" y="858535"/>
            <a:ext cx="5571608" cy="254964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b="1" dirty="0">
                <a:solidFill>
                  <a:srgbClr val="C00000"/>
                </a:solidFill>
                <a:cs typeface="Akhbar MT" pitchFamily="2" charset="-78"/>
              </a:rPr>
              <a:t>-</a:t>
            </a:r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ما</a:t>
            </a:r>
            <a:r>
              <a:rPr lang="ar-SA" sz="3200" b="1" dirty="0">
                <a:solidFill>
                  <a:srgbClr val="C00000"/>
                </a:solidFill>
                <a:cs typeface="Akhbar MT" pitchFamily="2" charset="-78"/>
              </a:rPr>
              <a:t> </a:t>
            </a:r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الأجزاء التي توجد فقط في الخلايا النباتية</a:t>
            </a:r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؟</a:t>
            </a:r>
          </a:p>
          <a:p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-ما </a:t>
            </a:r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بعض الأجزاء المشتركة التي تحتوي عليها كل من الخلية النباتية والحيوانية</a:t>
            </a:r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؟</a:t>
            </a:r>
          </a:p>
          <a:p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-</a:t>
            </a:r>
            <a:r>
              <a:rPr lang="ar-SA" sz="3200" b="1" dirty="0">
                <a:solidFill>
                  <a:srgbClr val="002060"/>
                </a:solidFill>
                <a:cs typeface="Akhbar MT" pitchFamily="2" charset="-78"/>
              </a:rPr>
              <a:t>فيم </a:t>
            </a:r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تختلف الفجوة في الخلية النباتية عن الخلية الحيوانية</a:t>
            </a:r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72918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0839A38-1DB2-B968-3EA3-7D0B76A3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1" t="15515" r="31614" b="14424"/>
          <a:stretch/>
        </p:blipFill>
        <p:spPr>
          <a:xfrm>
            <a:off x="4247805" y="573578"/>
            <a:ext cx="7705896" cy="53469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BA28610-0D57-0AED-53EC-F31665CFC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299" y="1924401"/>
            <a:ext cx="3447863" cy="3009197"/>
          </a:xfrm>
          <a:prstGeom prst="rect">
            <a:avLst/>
          </a:prstGeom>
        </p:spPr>
      </p:pic>
      <p:sp>
        <p:nvSpPr>
          <p:cNvPr id="8" name="مخطط انسيابي: مهلة 7">
            <a:extLst>
              <a:ext uri="{FF2B5EF4-FFF2-40B4-BE49-F238E27FC236}">
                <a16:creationId xmlns:a16="http://schemas.microsoft.com/office/drawing/2014/main" id="{E8119216-62AF-F9E7-C2ED-7766FB2413EE}"/>
              </a:ext>
            </a:extLst>
          </p:cNvPr>
          <p:cNvSpPr/>
          <p:nvPr/>
        </p:nvSpPr>
        <p:spPr>
          <a:xfrm>
            <a:off x="54065" y="141513"/>
            <a:ext cx="1800000" cy="859252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31</a:t>
            </a:r>
          </a:p>
        </p:txBody>
      </p:sp>
    </p:spTree>
    <p:extLst>
      <p:ext uri="{BB962C8B-B14F-4D97-AF65-F5344CB8AC3E}">
        <p14:creationId xmlns:p14="http://schemas.microsoft.com/office/powerpoint/2010/main" val="384773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BA28610-0D57-0AED-53EC-F31665CF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69" y="2377065"/>
            <a:ext cx="3447863" cy="3009197"/>
          </a:xfrm>
          <a:prstGeom prst="rect">
            <a:avLst/>
          </a:prstGeom>
        </p:spPr>
      </p:pic>
      <p:sp>
        <p:nvSpPr>
          <p:cNvPr id="8" name="مخطط انسيابي: مهلة 7">
            <a:extLst>
              <a:ext uri="{FF2B5EF4-FFF2-40B4-BE49-F238E27FC236}">
                <a16:creationId xmlns:a16="http://schemas.microsoft.com/office/drawing/2014/main" id="{E8119216-62AF-F9E7-C2ED-7766FB2413EE}"/>
              </a:ext>
            </a:extLst>
          </p:cNvPr>
          <p:cNvSpPr/>
          <p:nvPr/>
        </p:nvSpPr>
        <p:spPr>
          <a:xfrm>
            <a:off x="54065" y="141513"/>
            <a:ext cx="1800000" cy="859252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F5B59A-1EE2-3BA1-EE9D-83E684808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91" t="31745" r="34964" b="43748"/>
          <a:stretch/>
        </p:blipFill>
        <p:spPr>
          <a:xfrm>
            <a:off x="4303222" y="306652"/>
            <a:ext cx="7251470" cy="1870364"/>
          </a:xfrm>
          <a:prstGeom prst="rect">
            <a:avLst/>
          </a:prstGeom>
        </p:spPr>
      </p:pic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516556BD-9605-F720-34CB-74C8C64D2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812555"/>
              </p:ext>
            </p:extLst>
          </p:nvPr>
        </p:nvGraphicFramePr>
        <p:xfrm>
          <a:off x="4668059" y="2357272"/>
          <a:ext cx="6521796" cy="30289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260898">
                  <a:extLst>
                    <a:ext uri="{9D8B030D-6E8A-4147-A177-3AD203B41FA5}">
                      <a16:colId xmlns:a16="http://schemas.microsoft.com/office/drawing/2014/main" val="2046840980"/>
                    </a:ext>
                  </a:extLst>
                </a:gridCol>
                <a:gridCol w="3260898">
                  <a:extLst>
                    <a:ext uri="{9D8B030D-6E8A-4147-A177-3AD203B41FA5}">
                      <a16:colId xmlns:a16="http://schemas.microsoft.com/office/drawing/2014/main" val="775958981"/>
                    </a:ext>
                  </a:extLst>
                </a:gridCol>
              </a:tblGrid>
              <a:tr h="859175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جدار الخلية</a:t>
                      </a:r>
                      <a:endParaRPr lang="ar-SA" sz="4000" dirty="0">
                        <a:solidFill>
                          <a:srgbClr val="C00000"/>
                        </a:solidFill>
                        <a:cs typeface="Akhbar MT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rgbClr val="C00000"/>
                          </a:solidFill>
                          <a:cs typeface="Akhbar MT" pitchFamily="2" charset="-78"/>
                        </a:rPr>
                        <a:t>غشاء الخلية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268643"/>
                  </a:ext>
                </a:extLst>
              </a:tr>
              <a:tr h="859175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صلب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رقيق جدا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00960"/>
                  </a:ext>
                </a:extLst>
              </a:tr>
              <a:tr h="859175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يوجد في الخلية النباتية فقط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cs typeface="Akhbar MT" pitchFamily="2" charset="-78"/>
                        </a:rPr>
                        <a:t>يوجد في الخلية النباتية والحيوانية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92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147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48F67B-2673-6831-D65B-AD510D7B1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" t="1818" r="55585" b="40840"/>
          <a:stretch/>
        </p:blipFill>
        <p:spPr>
          <a:xfrm>
            <a:off x="6273561" y="1770612"/>
            <a:ext cx="5211057" cy="407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1CA68D-B1E2-0271-1031-7160FCA2D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53" t="54269" r="21073" b="7516"/>
          <a:stretch/>
        </p:blipFill>
        <p:spPr>
          <a:xfrm>
            <a:off x="587068" y="1770613"/>
            <a:ext cx="5211057" cy="407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8986309-17FE-A56A-2D42-3638796C2D2A}"/>
              </a:ext>
            </a:extLst>
          </p:cNvPr>
          <p:cNvSpPr/>
          <p:nvPr/>
        </p:nvSpPr>
        <p:spPr>
          <a:xfrm>
            <a:off x="8944495" y="357443"/>
            <a:ext cx="3032758" cy="8977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C00000"/>
                </a:solidFill>
                <a:cs typeface="Akhbar MT" pitchFamily="2" charset="-78"/>
              </a:rPr>
              <a:t>اقارن بين الخلتين</a:t>
            </a:r>
          </a:p>
        </p:txBody>
      </p:sp>
    </p:spTree>
    <p:extLst>
      <p:ext uri="{BB962C8B-B14F-4D97-AF65-F5344CB8AC3E}">
        <p14:creationId xmlns:p14="http://schemas.microsoft.com/office/powerpoint/2010/main" val="388234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مهلة 7">
            <a:extLst>
              <a:ext uri="{FF2B5EF4-FFF2-40B4-BE49-F238E27FC236}">
                <a16:creationId xmlns:a16="http://schemas.microsoft.com/office/drawing/2014/main" id="{E8119216-62AF-F9E7-C2ED-7766FB2413EE}"/>
              </a:ext>
            </a:extLst>
          </p:cNvPr>
          <p:cNvSpPr/>
          <p:nvPr/>
        </p:nvSpPr>
        <p:spPr>
          <a:xfrm>
            <a:off x="54065" y="141513"/>
            <a:ext cx="1800000" cy="859252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31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3F00447-79D6-5EDC-87CE-7C97E7AF2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0" t="56361" r="38966" b="14775"/>
          <a:stretch/>
        </p:blipFill>
        <p:spPr>
          <a:xfrm>
            <a:off x="4447309" y="55891"/>
            <a:ext cx="7744691" cy="28465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F1C9576-55AE-D670-7523-4EA59E827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51214"/>
          <a:stretch/>
        </p:blipFill>
        <p:spPr>
          <a:xfrm>
            <a:off x="380213" y="2852453"/>
            <a:ext cx="1963043" cy="334250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749A3E-F3B8-FE65-18D2-1664E83B28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3" r="10676" b="-5"/>
          <a:stretch/>
        </p:blipFill>
        <p:spPr>
          <a:xfrm>
            <a:off x="2372271" y="2902415"/>
            <a:ext cx="2014008" cy="33425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680C39B-7066-1B3B-9725-54175D707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" t="1818" r="55585" b="40840"/>
          <a:stretch/>
        </p:blipFill>
        <p:spPr>
          <a:xfrm>
            <a:off x="8342257" y="3208338"/>
            <a:ext cx="3759901" cy="293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76C9A5C-4DC1-B56E-109A-75105B483B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53" t="54269" r="21073" b="7516"/>
          <a:stretch/>
        </p:blipFill>
        <p:spPr>
          <a:xfrm>
            <a:off x="4444309" y="3208339"/>
            <a:ext cx="3781887" cy="295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895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مهلة 7">
            <a:extLst>
              <a:ext uri="{FF2B5EF4-FFF2-40B4-BE49-F238E27FC236}">
                <a16:creationId xmlns:a16="http://schemas.microsoft.com/office/drawing/2014/main" id="{E8119216-62AF-F9E7-C2ED-7766FB2413EE}"/>
              </a:ext>
            </a:extLst>
          </p:cNvPr>
          <p:cNvSpPr/>
          <p:nvPr/>
        </p:nvSpPr>
        <p:spPr>
          <a:xfrm>
            <a:off x="54065" y="141513"/>
            <a:ext cx="1800000" cy="859252"/>
          </a:xfrm>
          <a:prstGeom prst="flowChartDela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cs typeface="Akhbar MT" pitchFamily="2" charset="-78"/>
              </a:rPr>
              <a:t>ص 31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3F00447-79D6-5EDC-87CE-7C97E7AF2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9" t="56361" r="41082" b="14775"/>
          <a:stretch/>
        </p:blipFill>
        <p:spPr>
          <a:xfrm>
            <a:off x="2261062" y="324392"/>
            <a:ext cx="7813963" cy="301644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01BD32A-FD6D-BEFA-2063-A0F01B479408}"/>
              </a:ext>
            </a:extLst>
          </p:cNvPr>
          <p:cNvSpPr/>
          <p:nvPr/>
        </p:nvSpPr>
        <p:spPr>
          <a:xfrm>
            <a:off x="954065" y="3517159"/>
            <a:ext cx="10384278" cy="2586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>
                <a:solidFill>
                  <a:srgbClr val="C00000"/>
                </a:solidFill>
                <a:cs typeface="Akhbar MT" pitchFamily="2" charset="-78"/>
              </a:rPr>
              <a:t>لا, لعدم وجود البلاستيدات الخضراء في الخلية الحيوانية.</a:t>
            </a:r>
          </a:p>
        </p:txBody>
      </p:sp>
    </p:spTree>
    <p:extLst>
      <p:ext uri="{BB962C8B-B14F-4D97-AF65-F5344CB8AC3E}">
        <p14:creationId xmlns:p14="http://schemas.microsoft.com/office/powerpoint/2010/main" val="376893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48F67B-2673-6831-D65B-AD510D7B1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" t="1818" r="55585" b="40840"/>
          <a:stretch/>
        </p:blipFill>
        <p:spPr>
          <a:xfrm>
            <a:off x="212409" y="240695"/>
            <a:ext cx="3759901" cy="293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1CA68D-B1E2-0271-1031-7160FCA2D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53" t="54269" r="21073" b="7516"/>
          <a:stretch/>
        </p:blipFill>
        <p:spPr>
          <a:xfrm>
            <a:off x="212409" y="3416533"/>
            <a:ext cx="3759901" cy="293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8986309-17FE-A56A-2D42-3638796C2D2A}"/>
              </a:ext>
            </a:extLst>
          </p:cNvPr>
          <p:cNvSpPr/>
          <p:nvPr/>
        </p:nvSpPr>
        <p:spPr>
          <a:xfrm>
            <a:off x="4771506" y="240695"/>
            <a:ext cx="6657107" cy="1219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C00000"/>
                </a:solidFill>
                <a:cs typeface="Akhbar MT" pitchFamily="2" charset="-78"/>
              </a:rPr>
              <a:t>لماذا تبدو الخلية النباتية خضراء اللون بعكس الخلية الحيوانية؟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68EDC8A-AE63-B8CB-4286-DD7F8B94522F}"/>
              </a:ext>
            </a:extLst>
          </p:cNvPr>
          <p:cNvSpPr/>
          <p:nvPr/>
        </p:nvSpPr>
        <p:spPr>
          <a:xfrm>
            <a:off x="6107421" y="4860605"/>
            <a:ext cx="4068404" cy="13988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cs typeface="Akhbar MT" pitchFamily="2" charset="-78"/>
              </a:rPr>
              <a:t>ابحث بنفسي عن الإجابة </a:t>
            </a:r>
          </a:p>
          <a:p>
            <a:pPr algn="ctr"/>
            <a:r>
              <a:rPr lang="ar-SA" sz="4400" b="1" dirty="0">
                <a:solidFill>
                  <a:schemeClr val="tx1"/>
                </a:solidFill>
                <a:cs typeface="Akhbar MT" pitchFamily="2" charset="-78"/>
              </a:rPr>
              <a:t>استعين بالكتاب ص30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F21BB0E-D924-FD3D-74DE-54FFE11FD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3" r="10676" b="-5"/>
          <a:stretch/>
        </p:blipFill>
        <p:spPr>
          <a:xfrm>
            <a:off x="9456173" y="1895302"/>
            <a:ext cx="2724595" cy="45218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2482C37-A1CA-EF86-C392-CF7CBC5463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51214"/>
          <a:stretch/>
        </p:blipFill>
        <p:spPr>
          <a:xfrm>
            <a:off x="3880870" y="1759592"/>
            <a:ext cx="2735350" cy="46575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5CF513C-BF61-2AE7-3BAA-02E10947C9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81" t="15879" r="34068" b="7349"/>
          <a:stretch/>
        </p:blipFill>
        <p:spPr>
          <a:xfrm>
            <a:off x="6844332" y="1492606"/>
            <a:ext cx="2576147" cy="33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5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48F67B-2673-6831-D65B-AD510D7B1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" t="1818" r="55585" b="40840"/>
          <a:stretch/>
        </p:blipFill>
        <p:spPr>
          <a:xfrm>
            <a:off x="212409" y="240695"/>
            <a:ext cx="3759901" cy="293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1CA68D-B1E2-0271-1031-7160FCA2D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53" t="54269" r="21073" b="7516"/>
          <a:stretch/>
        </p:blipFill>
        <p:spPr>
          <a:xfrm>
            <a:off x="212409" y="3416533"/>
            <a:ext cx="3759901" cy="2937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3D00E71-D64F-97A0-8B7F-3B1076DA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69" t="27424" r="12481" b="27636"/>
          <a:stretch/>
        </p:blipFill>
        <p:spPr>
          <a:xfrm>
            <a:off x="4848125" y="1274618"/>
            <a:ext cx="7244122" cy="3458356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77D52BC-119D-F2C7-8F20-09C17DD5F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60" y="3988791"/>
            <a:ext cx="2962440" cy="255596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CF9C56A-597C-DEF9-0A4D-2A8D886E32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09" t="18424" r="11773" b="70885"/>
          <a:stretch/>
        </p:blipFill>
        <p:spPr>
          <a:xfrm>
            <a:off x="7082488" y="240695"/>
            <a:ext cx="5009759" cy="822695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6532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49" t="39901" r="15884" b="44985"/>
          <a:stretch/>
        </p:blipFill>
        <p:spPr>
          <a:xfrm>
            <a:off x="9264536" y="2660073"/>
            <a:ext cx="1055716" cy="105571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مستطيل 61">
            <a:extLst>
              <a:ext uri="{FF2B5EF4-FFF2-40B4-BE49-F238E27FC236}">
                <a16:creationId xmlns:a16="http://schemas.microsoft.com/office/drawing/2014/main" id="{C6836910-DDF8-47D8-7513-63C9DB746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6023" y="76988"/>
            <a:ext cx="4393468" cy="12823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5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khbar MT" pitchFamily="2" charset="-78"/>
              </a:rPr>
              <a:t>أجزاء الخلية النباتية</a:t>
            </a:r>
            <a:endParaRPr kumimoji="0" lang="ar-SA" altLang="ar-SA" sz="5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C73946D-A937-4E3E-1138-738A33C0B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9038776" y="2386095"/>
            <a:ext cx="1892460" cy="16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79282B8-EE8D-E927-15B2-559A06FCB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CF72C45-2977-0EA7-D275-A781A2FAB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5" t="20970" r="42046" b="64000"/>
          <a:stretch/>
        </p:blipFill>
        <p:spPr>
          <a:xfrm>
            <a:off x="6690359" y="897774"/>
            <a:ext cx="5353396" cy="1030777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5338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45A5DA-87CB-F3B4-C752-BE2DA625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t="1818" r="728"/>
          <a:stretch/>
        </p:blipFill>
        <p:spPr>
          <a:xfrm>
            <a:off x="18007" y="1386"/>
            <a:ext cx="1218368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E4C09F3-6076-61AD-A145-D41F9EA1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02" t="57188" r="21173" b="24560"/>
          <a:stretch/>
        </p:blipFill>
        <p:spPr>
          <a:xfrm>
            <a:off x="8481061" y="3840481"/>
            <a:ext cx="1571104" cy="1571104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76762D5-0B2F-BEB8-6475-4DF0C2163933}"/>
              </a:ext>
            </a:extLst>
          </p:cNvPr>
          <p:cNvSpPr/>
          <p:nvPr/>
        </p:nvSpPr>
        <p:spPr>
          <a:xfrm>
            <a:off x="8661862" y="2518754"/>
            <a:ext cx="2011675" cy="498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cs typeface="Akhbar MT" pitchFamily="2" charset="-78"/>
              </a:rPr>
              <a:t>1- جدار الخلية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AC4D154-7421-E6DF-ACA1-0E89137B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1" b="17913"/>
          <a:stretch/>
        </p:blipFill>
        <p:spPr>
          <a:xfrm>
            <a:off x="8390384" y="3790603"/>
            <a:ext cx="2183406" cy="18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0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281</Words>
  <Application>Microsoft Office PowerPoint</Application>
  <PresentationFormat>شاشة عريضة</PresentationFormat>
  <Paragraphs>112</Paragraphs>
  <Slides>41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7" baseType="lpstr">
      <vt:lpstr>Aharoni</vt:lpstr>
      <vt:lpstr>Arial</vt:lpstr>
      <vt:lpstr>Calibri</vt:lpstr>
      <vt:lpstr>Calibri Light</vt:lpstr>
      <vt:lpstr>HelveticaNeue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alhejji fma</dc:creator>
  <cp:lastModifiedBy>alhejji fma</cp:lastModifiedBy>
  <cp:revision>187</cp:revision>
  <dcterms:created xsi:type="dcterms:W3CDTF">2023-08-17T18:17:20Z</dcterms:created>
  <dcterms:modified xsi:type="dcterms:W3CDTF">2023-08-28T20:00:22Z</dcterms:modified>
</cp:coreProperties>
</file>