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08" r:id="rId5"/>
    <p:sldId id="286" r:id="rId6"/>
    <p:sldId id="259" r:id="rId7"/>
    <p:sldId id="260" r:id="rId8"/>
    <p:sldId id="261" r:id="rId9"/>
    <p:sldId id="262" r:id="rId10"/>
    <p:sldId id="291" r:id="rId11"/>
    <p:sldId id="309" r:id="rId12"/>
    <p:sldId id="263" r:id="rId13"/>
    <p:sldId id="264" r:id="rId14"/>
    <p:sldId id="265" r:id="rId15"/>
    <p:sldId id="266" r:id="rId16"/>
    <p:sldId id="267" r:id="rId17"/>
    <p:sldId id="268" r:id="rId18"/>
    <p:sldId id="310" r:id="rId19"/>
    <p:sldId id="269" r:id="rId20"/>
    <p:sldId id="270" r:id="rId21"/>
    <p:sldId id="271" r:id="rId22"/>
    <p:sldId id="311" r:id="rId23"/>
    <p:sldId id="272" r:id="rId24"/>
    <p:sldId id="273" r:id="rId25"/>
    <p:sldId id="274" r:id="rId26"/>
  </p:sldIdLst>
  <p:sldSz cx="18288000" cy="10287000"/>
  <p:notesSz cx="6858000" cy="9144000"/>
  <p:embeddedFontLst>
    <p:embeddedFont>
      <p:font typeface="Akhbar MT" pitchFamily="2" charset="-78"/>
      <p:regular r:id="rId27"/>
      <p:bold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Tajawal Bold" panose="020B0604020202020204" charset="-7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2.svg"/><Relationship Id="rId7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7.svg"/><Relationship Id="rId7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8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7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sv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8.png"/><Relationship Id="rId5" Type="http://schemas.openxmlformats.org/officeDocument/2006/relationships/image" Target="../media/image89.png"/><Relationship Id="rId10" Type="http://schemas.openxmlformats.org/officeDocument/2006/relationships/image" Target="../media/image7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103.gif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7.pn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gif"/><Relationship Id="rId5" Type="http://schemas.openxmlformats.org/officeDocument/2006/relationships/image" Target="../media/image107.svg"/><Relationship Id="rId10" Type="http://schemas.openxmlformats.org/officeDocument/2006/relationships/image" Target="../media/image8.png"/><Relationship Id="rId4" Type="http://schemas.openxmlformats.org/officeDocument/2006/relationships/image" Target="../media/image106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0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8.png"/><Relationship Id="rId5" Type="http://schemas.openxmlformats.org/officeDocument/2006/relationships/image" Target="../media/image115.sv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8.png"/><Relationship Id="rId4" Type="http://schemas.openxmlformats.org/officeDocument/2006/relationships/image" Target="../media/image125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7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1.jpe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0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7.png"/><Relationship Id="rId5" Type="http://schemas.openxmlformats.org/officeDocument/2006/relationships/image" Target="../media/image114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43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0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8.png"/><Relationship Id="rId5" Type="http://schemas.openxmlformats.org/officeDocument/2006/relationships/image" Target="../media/image115.svg"/><Relationship Id="rId15" Type="http://schemas.openxmlformats.org/officeDocument/2006/relationships/image" Target="../media/image145.png"/><Relationship Id="rId10" Type="http://schemas.openxmlformats.org/officeDocument/2006/relationships/image" Target="../media/image7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8.png"/><Relationship Id="rId5" Type="http://schemas.openxmlformats.org/officeDocument/2006/relationships/image" Target="../media/image115.svg"/><Relationship Id="rId10" Type="http://schemas.openxmlformats.org/officeDocument/2006/relationships/image" Target="../media/image7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12" Type="http://schemas.openxmlformats.org/officeDocument/2006/relationships/image" Target="../media/image4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svg"/><Relationship Id="rId9" Type="http://schemas.openxmlformats.org/officeDocument/2006/relationships/image" Target="../media/image45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1906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124460" y="2783840"/>
                  </a:moveTo>
                  <a:lnTo>
                    <a:pt x="3934779" y="2783840"/>
                  </a:lnTo>
                  <a:cubicBezTo>
                    <a:pt x="4003359" y="2783840"/>
                    <a:pt x="4059239" y="2727960"/>
                    <a:pt x="4059239" y="2659380"/>
                  </a:cubicBezTo>
                  <a:lnTo>
                    <a:pt x="4059239" y="124460"/>
                  </a:lnTo>
                  <a:cubicBezTo>
                    <a:pt x="4059239" y="55880"/>
                    <a:pt x="4003359" y="0"/>
                    <a:pt x="393477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603939" y="2804155"/>
            <a:ext cx="5743474" cy="6747188"/>
          </a:xfrm>
          <a:custGeom>
            <a:avLst/>
            <a:gdLst/>
            <a:ahLst/>
            <a:cxnLst/>
            <a:rect l="l" t="t" r="r" b="b"/>
            <a:pathLst>
              <a:path w="5743474" h="6747188">
                <a:moveTo>
                  <a:pt x="5743474" y="0"/>
                </a:moveTo>
                <a:lnTo>
                  <a:pt x="0" y="0"/>
                </a:lnTo>
                <a:lnTo>
                  <a:pt x="0" y="6747188"/>
                </a:lnTo>
                <a:lnTo>
                  <a:pt x="5743474" y="6747188"/>
                </a:lnTo>
                <a:lnTo>
                  <a:pt x="574347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4472466" y="5624442"/>
            <a:ext cx="3713607" cy="4175838"/>
          </a:xfrm>
          <a:custGeom>
            <a:avLst/>
            <a:gdLst/>
            <a:ahLst/>
            <a:cxnLst/>
            <a:rect l="l" t="t" r="r" b="b"/>
            <a:pathLst>
              <a:path w="3713607" h="4175838">
                <a:moveTo>
                  <a:pt x="3713607" y="0"/>
                </a:moveTo>
                <a:lnTo>
                  <a:pt x="0" y="0"/>
                </a:lnTo>
                <a:lnTo>
                  <a:pt x="0" y="4175838"/>
                </a:lnTo>
                <a:lnTo>
                  <a:pt x="3713607" y="4175838"/>
                </a:lnTo>
                <a:lnTo>
                  <a:pt x="37136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6" name="Group 6"/>
          <p:cNvGrpSpPr/>
          <p:nvPr/>
        </p:nvGrpSpPr>
        <p:grpSpPr>
          <a:xfrm>
            <a:off x="15009687" y="1303276"/>
            <a:ext cx="989410" cy="260334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7266427" y="7010987"/>
            <a:ext cx="3115449" cy="3065646"/>
          </a:xfrm>
          <a:custGeom>
            <a:avLst/>
            <a:gdLst/>
            <a:ahLst/>
            <a:cxnLst/>
            <a:rect l="l" t="t" r="r" b="b"/>
            <a:pathLst>
              <a:path w="3115449" h="3065646">
                <a:moveTo>
                  <a:pt x="0" y="0"/>
                </a:moveTo>
                <a:lnTo>
                  <a:pt x="3115449" y="0"/>
                </a:lnTo>
                <a:lnTo>
                  <a:pt x="3115449" y="3065646"/>
                </a:lnTo>
                <a:lnTo>
                  <a:pt x="0" y="3065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4" name="Group 14"/>
          <p:cNvGrpSpPr/>
          <p:nvPr/>
        </p:nvGrpSpPr>
        <p:grpSpPr>
          <a:xfrm>
            <a:off x="12150481" y="7383346"/>
            <a:ext cx="3353911" cy="1310159"/>
            <a:chOff x="0" y="0"/>
            <a:chExt cx="4471881" cy="174687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471881" cy="1551518"/>
              <a:chOff x="0" y="0"/>
              <a:chExt cx="1913890" cy="664024"/>
            </a:xfrm>
          </p:grpSpPr>
          <p:sp>
            <p:nvSpPr>
              <p:cNvPr id="16" name="Freeform 16"/>
              <p:cNvSpPr/>
              <p:nvPr/>
            </p:nvSpPr>
            <p:spPr>
              <a:xfrm flipH="1">
                <a:off x="0" y="0"/>
                <a:ext cx="1913890" cy="664024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4024">
                    <a:moveTo>
                      <a:pt x="124460" y="664024"/>
                    </a:moveTo>
                    <a:lnTo>
                      <a:pt x="1789430" y="664024"/>
                    </a:lnTo>
                    <a:cubicBezTo>
                      <a:pt x="1858010" y="664024"/>
                      <a:pt x="1913890" y="608144"/>
                      <a:pt x="1913890" y="539564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9564"/>
                    </a:lnTo>
                    <a:cubicBezTo>
                      <a:pt x="0" y="608144"/>
                      <a:pt x="55880" y="664024"/>
                      <a:pt x="124460" y="664024"/>
                    </a:cubicBezTo>
                  </a:path>
                </a:pathLst>
              </a:custGeom>
              <a:solidFill>
                <a:srgbClr val="41E848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82671" y="382264"/>
              <a:ext cx="3706537" cy="136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 dirty="0" err="1">
                  <a:solidFill>
                    <a:srgbClr val="000000"/>
                  </a:solidFill>
                  <a:cs typeface="Tajawal Bold"/>
                </a:rPr>
                <a:t>ابدأ</a:t>
              </a:r>
              <a:endParaRPr lang="en-US" sz="6399" dirty="0">
                <a:solidFill>
                  <a:srgbClr val="000000"/>
                </a:solidFill>
                <a:cs typeface="Tajawal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4800601" y="1103360"/>
            <a:ext cx="11298988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840"/>
              </a:lnSpc>
            </a:pP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هيا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 </a:t>
            </a: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نلعب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 </a:t>
            </a: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بينجو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!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DEDE838-AF39-4F54-9AED-1E06E51EF746}"/>
              </a:ext>
            </a:extLst>
          </p:cNvPr>
          <p:cNvSpPr/>
          <p:nvPr/>
        </p:nvSpPr>
        <p:spPr>
          <a:xfrm>
            <a:off x="7890267" y="4054436"/>
            <a:ext cx="659026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الجزء الثاني من درس الخلايا</a:t>
            </a:r>
          </a:p>
          <a:p>
            <a:pPr algn="ctr"/>
            <a:endParaRPr lang="ar-S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تصميم أ</a:t>
            </a:r>
            <a:r>
              <a:rPr lang="ar-SA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/نوره العريك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BA28610-0D57-0AED-53EC-F31665CF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449" y="2886602"/>
            <a:ext cx="5171795" cy="451379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8A9ED5B-153B-4657-9B1B-C2987E54E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5"/>
          <a:stretch/>
        </p:blipFill>
        <p:spPr>
          <a:xfrm>
            <a:off x="6629400" y="571500"/>
            <a:ext cx="10058400" cy="2813120"/>
          </a:xfrm>
          <a:prstGeom prst="rect">
            <a:avLst/>
          </a:prstGeom>
        </p:spPr>
      </p:pic>
      <p:graphicFrame>
        <p:nvGraphicFramePr>
          <p:cNvPr id="7" name="جدول 3">
            <a:extLst>
              <a:ext uri="{FF2B5EF4-FFF2-40B4-BE49-F238E27FC236}">
                <a16:creationId xmlns:a16="http://schemas.microsoft.com/office/drawing/2014/main" id="{F07BA77C-2EAF-410A-AF52-3D1EDC988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895669"/>
              </p:ext>
            </p:extLst>
          </p:nvPr>
        </p:nvGraphicFramePr>
        <p:xfrm>
          <a:off x="6231722" y="3695700"/>
          <a:ext cx="10853756" cy="451379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406763">
                  <a:extLst>
                    <a:ext uri="{9D8B030D-6E8A-4147-A177-3AD203B41FA5}">
                      <a16:colId xmlns:a16="http://schemas.microsoft.com/office/drawing/2014/main" val="2046840980"/>
                    </a:ext>
                  </a:extLst>
                </a:gridCol>
                <a:gridCol w="5446993">
                  <a:extLst>
                    <a:ext uri="{9D8B030D-6E8A-4147-A177-3AD203B41FA5}">
                      <a16:colId xmlns:a16="http://schemas.microsoft.com/office/drawing/2014/main" val="775958981"/>
                    </a:ext>
                  </a:extLst>
                </a:gridCol>
              </a:tblGrid>
              <a:tr h="1280341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جدار الخلية</a:t>
                      </a:r>
                      <a:endParaRPr lang="ar-SA" sz="4000" dirty="0">
                        <a:solidFill>
                          <a:srgbClr val="C00000"/>
                        </a:solidFill>
                        <a:cs typeface="Akhbar MT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غشاء الخلية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8643"/>
                  </a:ext>
                </a:extLst>
              </a:tr>
              <a:tr h="1280341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صلب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رقيق جدا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00960"/>
                  </a:ext>
                </a:extLst>
              </a:tr>
              <a:tr h="195311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يوجد في الخلية النباتية فقط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يوجد في الخلية النباتية والحيوانية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92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73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BA28610-0D57-0AED-53EC-F31665CF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449" y="2886602"/>
            <a:ext cx="5171795" cy="451379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37C6535-F228-48B3-8742-DBB7396A137B}"/>
              </a:ext>
            </a:extLst>
          </p:cNvPr>
          <p:cNvSpPr/>
          <p:nvPr/>
        </p:nvSpPr>
        <p:spPr>
          <a:xfrm>
            <a:off x="6557467" y="5295900"/>
            <a:ext cx="10384278" cy="2586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>
                <a:solidFill>
                  <a:srgbClr val="C00000"/>
                </a:solidFill>
                <a:cs typeface="Akhbar MT" pitchFamily="2" charset="-78"/>
              </a:rPr>
              <a:t>لا, لعدم وجود البلاستيدات الخضراء في الخلية الحيوانية.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B4AA977-CA41-41D8-A512-74F06A9C3AFC}"/>
              </a:ext>
            </a:extLst>
          </p:cNvPr>
          <p:cNvGrpSpPr/>
          <p:nvPr/>
        </p:nvGrpSpPr>
        <p:grpSpPr>
          <a:xfrm>
            <a:off x="6400800" y="1057066"/>
            <a:ext cx="10697613" cy="3705434"/>
            <a:chOff x="6400800" y="1057066"/>
            <a:chExt cx="10697613" cy="370543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920EAE8-3815-42AA-932C-F02F94B9D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122"/>
            <a:stretch/>
          </p:blipFill>
          <p:spPr>
            <a:xfrm>
              <a:off x="6400800" y="1057066"/>
              <a:ext cx="10697613" cy="3659072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4FA856A-2D80-4294-B0A5-2EB4630C9DDF}"/>
                </a:ext>
              </a:extLst>
            </p:cNvPr>
            <p:cNvSpPr/>
            <p:nvPr/>
          </p:nvSpPr>
          <p:spPr>
            <a:xfrm>
              <a:off x="6557467" y="3619500"/>
              <a:ext cx="4643933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239003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557" y="394879"/>
            <a:ext cx="16817388" cy="9472039"/>
            <a:chOff x="0" y="0"/>
            <a:chExt cx="494264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942644" cy="2783840"/>
            </a:xfrm>
            <a:custGeom>
              <a:avLst/>
              <a:gdLst/>
              <a:ahLst/>
              <a:cxnLst/>
              <a:rect l="l" t="t" r="r" b="b"/>
              <a:pathLst>
                <a:path w="4942644" h="2783840">
                  <a:moveTo>
                    <a:pt x="124460" y="2783840"/>
                  </a:moveTo>
                  <a:lnTo>
                    <a:pt x="4818184" y="2783840"/>
                  </a:lnTo>
                  <a:cubicBezTo>
                    <a:pt x="4886764" y="2783840"/>
                    <a:pt x="4942644" y="2727960"/>
                    <a:pt x="4942644" y="2659380"/>
                  </a:cubicBezTo>
                  <a:lnTo>
                    <a:pt x="4942644" y="124460"/>
                  </a:lnTo>
                  <a:cubicBezTo>
                    <a:pt x="4942644" y="55880"/>
                    <a:pt x="4886764" y="0"/>
                    <a:pt x="481818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240082" y="4604745"/>
            <a:ext cx="3047918" cy="5591085"/>
          </a:xfrm>
          <a:custGeom>
            <a:avLst/>
            <a:gdLst/>
            <a:ahLst/>
            <a:cxnLst/>
            <a:rect l="l" t="t" r="r" b="b"/>
            <a:pathLst>
              <a:path w="3047918" h="5591085">
                <a:moveTo>
                  <a:pt x="3047918" y="0"/>
                </a:moveTo>
                <a:lnTo>
                  <a:pt x="0" y="0"/>
                </a:lnTo>
                <a:lnTo>
                  <a:pt x="0" y="5591085"/>
                </a:lnTo>
                <a:lnTo>
                  <a:pt x="3047918" y="5591085"/>
                </a:lnTo>
                <a:lnTo>
                  <a:pt x="3047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15980049" y="768366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4491355" y="318057"/>
            <a:ext cx="9305289" cy="207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4400" dirty="0">
                <a:solidFill>
                  <a:srgbClr val="000000"/>
                </a:solidFill>
                <a:cs typeface="Tajawal Heavy"/>
              </a:rPr>
              <a:t>2الجولة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68020" y="37142"/>
            <a:ext cx="4177115" cy="4010031"/>
          </a:xfrm>
          <a:custGeom>
            <a:avLst/>
            <a:gdLst/>
            <a:ahLst/>
            <a:cxnLst/>
            <a:rect l="l" t="t" r="r" b="b"/>
            <a:pathLst>
              <a:path w="4177115" h="4010031">
                <a:moveTo>
                  <a:pt x="4177115" y="0"/>
                </a:moveTo>
                <a:lnTo>
                  <a:pt x="0" y="0"/>
                </a:lnTo>
                <a:lnTo>
                  <a:pt x="0" y="4010030"/>
                </a:lnTo>
                <a:lnTo>
                  <a:pt x="4177115" y="4010030"/>
                </a:lnTo>
                <a:lnTo>
                  <a:pt x="41771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4" name="Group 14"/>
          <p:cNvGrpSpPr/>
          <p:nvPr/>
        </p:nvGrpSpPr>
        <p:grpSpPr>
          <a:xfrm>
            <a:off x="7102091" y="2489855"/>
            <a:ext cx="3610329" cy="1006601"/>
            <a:chOff x="0" y="0"/>
            <a:chExt cx="4813773" cy="134213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813773" cy="1342135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 flipH="1"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124460" y="660400"/>
                    </a:moveTo>
                    <a:lnTo>
                      <a:pt x="2244166" y="660400"/>
                    </a:lnTo>
                    <a:cubicBezTo>
                      <a:pt x="2312746" y="660400"/>
                      <a:pt x="2368626" y="604520"/>
                      <a:pt x="2368626" y="535940"/>
                    </a:cubicBezTo>
                    <a:lnTo>
                      <a:pt x="2368626" y="124460"/>
                    </a:lnTo>
                    <a:cubicBezTo>
                      <a:pt x="2368626" y="55880"/>
                      <a:pt x="2312746" y="0"/>
                      <a:pt x="2244166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5940"/>
                    </a:lnTo>
                    <a:cubicBezTo>
                      <a:pt x="0" y="604520"/>
                      <a:pt x="55880" y="660400"/>
                      <a:pt x="124460" y="66040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14015" y="201471"/>
              <a:ext cx="3985742" cy="891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4175">
                  <a:solidFill>
                    <a:srgbClr val="FFFFFF"/>
                  </a:solidFill>
                  <a:cs typeface="Tajawal Bold"/>
                </a:rPr>
                <a:t>لنبدأ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3428720" y="3635915"/>
            <a:ext cx="11519637" cy="6231002"/>
          </a:xfrm>
          <a:custGeom>
            <a:avLst/>
            <a:gdLst/>
            <a:ahLst/>
            <a:cxnLst/>
            <a:rect l="l" t="t" r="r" b="b"/>
            <a:pathLst>
              <a:path w="11519637" h="6231002">
                <a:moveTo>
                  <a:pt x="0" y="0"/>
                </a:moveTo>
                <a:lnTo>
                  <a:pt x="11519636" y="0"/>
                </a:lnTo>
                <a:lnTo>
                  <a:pt x="11519636" y="6231003"/>
                </a:lnTo>
                <a:lnTo>
                  <a:pt x="0" y="6231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9" t="-9735" r="-333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557" y="394879"/>
            <a:ext cx="16817388" cy="9472039"/>
            <a:chOff x="0" y="0"/>
            <a:chExt cx="494264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942644" cy="2783840"/>
            </a:xfrm>
            <a:custGeom>
              <a:avLst/>
              <a:gdLst/>
              <a:ahLst/>
              <a:cxnLst/>
              <a:rect l="l" t="t" r="r" b="b"/>
              <a:pathLst>
                <a:path w="4942644" h="2783840">
                  <a:moveTo>
                    <a:pt x="124460" y="2783840"/>
                  </a:moveTo>
                  <a:lnTo>
                    <a:pt x="4818184" y="2783840"/>
                  </a:lnTo>
                  <a:cubicBezTo>
                    <a:pt x="4886764" y="2783840"/>
                    <a:pt x="4942644" y="2727960"/>
                    <a:pt x="4942644" y="2659380"/>
                  </a:cubicBezTo>
                  <a:lnTo>
                    <a:pt x="4942644" y="124460"/>
                  </a:lnTo>
                  <a:cubicBezTo>
                    <a:pt x="4942644" y="55880"/>
                    <a:pt x="4886764" y="0"/>
                    <a:pt x="481818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480474" y="6484051"/>
            <a:ext cx="2807526" cy="3238290"/>
          </a:xfrm>
          <a:custGeom>
            <a:avLst/>
            <a:gdLst/>
            <a:ahLst/>
            <a:cxnLst/>
            <a:rect l="l" t="t" r="r" b="b"/>
            <a:pathLst>
              <a:path w="2807526" h="3238290">
                <a:moveTo>
                  <a:pt x="2807526" y="0"/>
                </a:moveTo>
                <a:lnTo>
                  <a:pt x="0" y="0"/>
                </a:lnTo>
                <a:lnTo>
                  <a:pt x="0" y="3238290"/>
                </a:lnTo>
                <a:lnTo>
                  <a:pt x="2807526" y="3238290"/>
                </a:lnTo>
                <a:lnTo>
                  <a:pt x="28075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5654525" y="4711422"/>
            <a:ext cx="2803851" cy="1966812"/>
          </a:xfrm>
          <a:custGeom>
            <a:avLst/>
            <a:gdLst/>
            <a:ahLst/>
            <a:cxnLst/>
            <a:rect l="l" t="t" r="r" b="b"/>
            <a:pathLst>
              <a:path w="2803851" h="1966812">
                <a:moveTo>
                  <a:pt x="0" y="0"/>
                </a:moveTo>
                <a:lnTo>
                  <a:pt x="2803851" y="0"/>
                </a:lnTo>
                <a:lnTo>
                  <a:pt x="2803851" y="1966812"/>
                </a:lnTo>
                <a:lnTo>
                  <a:pt x="0" y="196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674557" y="1077886"/>
            <a:ext cx="14979969" cy="8131227"/>
          </a:xfrm>
          <a:custGeom>
            <a:avLst/>
            <a:gdLst/>
            <a:ahLst/>
            <a:cxnLst/>
            <a:rect l="l" t="t" r="r" b="b"/>
            <a:pathLst>
              <a:path w="14979969" h="8131227">
                <a:moveTo>
                  <a:pt x="0" y="0"/>
                </a:moveTo>
                <a:lnTo>
                  <a:pt x="14979968" y="0"/>
                </a:lnTo>
                <a:lnTo>
                  <a:pt x="14979968" y="8131228"/>
                </a:lnTo>
                <a:lnTo>
                  <a:pt x="0" y="8131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593" y="534318"/>
            <a:ext cx="17015253" cy="9177217"/>
            <a:chOff x="0" y="0"/>
            <a:chExt cx="5755777" cy="310439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55777" cy="3104392"/>
            </a:xfrm>
            <a:custGeom>
              <a:avLst/>
              <a:gdLst/>
              <a:ahLst/>
              <a:cxnLst/>
              <a:rect l="l" t="t" r="r" b="b"/>
              <a:pathLst>
                <a:path w="5755777" h="3104392">
                  <a:moveTo>
                    <a:pt x="124460" y="3104392"/>
                  </a:moveTo>
                  <a:lnTo>
                    <a:pt x="5631317" y="3104392"/>
                  </a:lnTo>
                  <a:cubicBezTo>
                    <a:pt x="5699897" y="3104392"/>
                    <a:pt x="5755777" y="3048512"/>
                    <a:pt x="5755777" y="2979932"/>
                  </a:cubicBezTo>
                  <a:lnTo>
                    <a:pt x="5755777" y="124460"/>
                  </a:lnTo>
                  <a:cubicBezTo>
                    <a:pt x="5755777" y="55880"/>
                    <a:pt x="5699897" y="0"/>
                    <a:pt x="5631317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79932"/>
                  </a:lnTo>
                  <a:cubicBezTo>
                    <a:pt x="0" y="3048512"/>
                    <a:pt x="55880" y="3104392"/>
                    <a:pt x="124460" y="310439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716523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3714253" y="5367269"/>
            <a:ext cx="4573747" cy="4919731"/>
          </a:xfrm>
          <a:custGeom>
            <a:avLst/>
            <a:gdLst/>
            <a:ahLst/>
            <a:cxnLst/>
            <a:rect l="l" t="t" r="r" b="b"/>
            <a:pathLst>
              <a:path w="4573747" h="4919731">
                <a:moveTo>
                  <a:pt x="4573747" y="0"/>
                </a:moveTo>
                <a:lnTo>
                  <a:pt x="0" y="0"/>
                </a:lnTo>
                <a:lnTo>
                  <a:pt x="0" y="4919731"/>
                </a:lnTo>
                <a:lnTo>
                  <a:pt x="4573747" y="4919731"/>
                </a:lnTo>
                <a:lnTo>
                  <a:pt x="45737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0979136" y="7063478"/>
            <a:ext cx="3515621" cy="3223522"/>
          </a:xfrm>
          <a:custGeom>
            <a:avLst/>
            <a:gdLst/>
            <a:ahLst/>
            <a:cxnLst/>
            <a:rect l="l" t="t" r="r" b="b"/>
            <a:pathLst>
              <a:path w="3515621" h="3223522">
                <a:moveTo>
                  <a:pt x="3515621" y="0"/>
                </a:moveTo>
                <a:lnTo>
                  <a:pt x="0" y="0"/>
                </a:lnTo>
                <a:lnTo>
                  <a:pt x="0" y="3223522"/>
                </a:lnTo>
                <a:lnTo>
                  <a:pt x="3515621" y="3223522"/>
                </a:lnTo>
                <a:lnTo>
                  <a:pt x="3515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0" y="6876485"/>
            <a:ext cx="3689331" cy="3410515"/>
          </a:xfrm>
          <a:custGeom>
            <a:avLst/>
            <a:gdLst/>
            <a:ahLst/>
            <a:cxnLst/>
            <a:rect l="l" t="t" r="r" b="b"/>
            <a:pathLst>
              <a:path w="3689331" h="3410515">
                <a:moveTo>
                  <a:pt x="3689331" y="0"/>
                </a:moveTo>
                <a:lnTo>
                  <a:pt x="0" y="0"/>
                </a:lnTo>
                <a:lnTo>
                  <a:pt x="0" y="3410515"/>
                </a:lnTo>
                <a:lnTo>
                  <a:pt x="3689331" y="3410515"/>
                </a:lnTo>
                <a:lnTo>
                  <a:pt x="3689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3689331" y="7362400"/>
            <a:ext cx="2745314" cy="2625679"/>
          </a:xfrm>
          <a:custGeom>
            <a:avLst/>
            <a:gdLst/>
            <a:ahLst/>
            <a:cxnLst/>
            <a:rect l="l" t="t" r="r" b="b"/>
            <a:pathLst>
              <a:path w="2745314" h="2625679">
                <a:moveTo>
                  <a:pt x="2745314" y="0"/>
                </a:moveTo>
                <a:lnTo>
                  <a:pt x="0" y="0"/>
                </a:lnTo>
                <a:lnTo>
                  <a:pt x="0" y="2625678"/>
                </a:lnTo>
                <a:lnTo>
                  <a:pt x="2745314" y="2625678"/>
                </a:lnTo>
                <a:lnTo>
                  <a:pt x="274531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2777756" y="2268804"/>
            <a:ext cx="3223371" cy="3098465"/>
          </a:xfrm>
          <a:custGeom>
            <a:avLst/>
            <a:gdLst/>
            <a:ahLst/>
            <a:cxnLst/>
            <a:rect l="l" t="t" r="r" b="b"/>
            <a:pathLst>
              <a:path w="3223371" h="3098465">
                <a:moveTo>
                  <a:pt x="0" y="0"/>
                </a:moveTo>
                <a:lnTo>
                  <a:pt x="3223371" y="0"/>
                </a:lnTo>
                <a:lnTo>
                  <a:pt x="3223371" y="3098465"/>
                </a:lnTo>
                <a:lnTo>
                  <a:pt x="0" y="3098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7937458" y="2948678"/>
            <a:ext cx="3713607" cy="41148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40002" y="2268804"/>
            <a:ext cx="6073506" cy="4114800"/>
          </a:xfrm>
          <a:custGeom>
            <a:avLst/>
            <a:gdLst/>
            <a:ahLst/>
            <a:cxnLst/>
            <a:rect l="l" t="t" r="r" b="b"/>
            <a:pathLst>
              <a:path w="6073506" h="4114800">
                <a:moveTo>
                  <a:pt x="0" y="0"/>
                </a:moveTo>
                <a:lnTo>
                  <a:pt x="6073506" y="0"/>
                </a:lnTo>
                <a:lnTo>
                  <a:pt x="60735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rot="-8176652">
            <a:off x="10672001" y="6718965"/>
            <a:ext cx="1823141" cy="1431166"/>
          </a:xfrm>
          <a:custGeom>
            <a:avLst/>
            <a:gdLst/>
            <a:ahLst/>
            <a:cxnLst/>
            <a:rect l="l" t="t" r="r" b="b"/>
            <a:pathLst>
              <a:path w="1823141" h="1431166">
                <a:moveTo>
                  <a:pt x="0" y="0"/>
                </a:moveTo>
                <a:lnTo>
                  <a:pt x="1823141" y="0"/>
                </a:lnTo>
                <a:lnTo>
                  <a:pt x="1823141" y="1431165"/>
                </a:lnTo>
                <a:lnTo>
                  <a:pt x="0" y="14311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4118312" y="637778"/>
            <a:ext cx="9595942" cy="92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cs typeface="HS Almaha Bold"/>
              </a:rPr>
              <a:t>ما أنواع الخلايا التي ترينها وما وظيفة كلا منها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7625453"/>
            <a:ext cx="1701525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80B0B"/>
                </a:solidFill>
                <a:cs typeface="HS Almaha Bold"/>
              </a:rPr>
              <a:t>هل للنبات خلايا متخصصه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1648416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598368" cy="8229600"/>
            <a:chOff x="0" y="0"/>
            <a:chExt cx="3565619" cy="1767861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3565619" cy="1767862"/>
            </a:xfrm>
            <a:custGeom>
              <a:avLst/>
              <a:gdLst/>
              <a:ahLst/>
              <a:cxnLst/>
              <a:rect l="l" t="t" r="r" b="b"/>
              <a:pathLst>
                <a:path w="3565619" h="1767862">
                  <a:moveTo>
                    <a:pt x="124460" y="1767861"/>
                  </a:moveTo>
                  <a:lnTo>
                    <a:pt x="3441159" y="1767861"/>
                  </a:lnTo>
                  <a:cubicBezTo>
                    <a:pt x="3509739" y="1767861"/>
                    <a:pt x="3565619" y="1711982"/>
                    <a:pt x="3565619" y="1643401"/>
                  </a:cubicBezTo>
                  <a:lnTo>
                    <a:pt x="3565619" y="124460"/>
                  </a:lnTo>
                  <a:cubicBezTo>
                    <a:pt x="3565619" y="55880"/>
                    <a:pt x="3509739" y="0"/>
                    <a:pt x="344115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3402"/>
                  </a:lnTo>
                  <a:cubicBezTo>
                    <a:pt x="0" y="1711982"/>
                    <a:pt x="55880" y="1767862"/>
                    <a:pt x="124460" y="176786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92773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5282667" y="208981"/>
            <a:ext cx="3005333" cy="2188590"/>
          </a:xfrm>
          <a:custGeom>
            <a:avLst/>
            <a:gdLst/>
            <a:ahLst/>
            <a:cxnLst/>
            <a:rect l="l" t="t" r="r" b="b"/>
            <a:pathLst>
              <a:path w="3005333" h="2188590">
                <a:moveTo>
                  <a:pt x="3005333" y="0"/>
                </a:moveTo>
                <a:lnTo>
                  <a:pt x="0" y="0"/>
                </a:lnTo>
                <a:lnTo>
                  <a:pt x="0" y="2188590"/>
                </a:lnTo>
                <a:lnTo>
                  <a:pt x="3005333" y="2188590"/>
                </a:lnTo>
                <a:lnTo>
                  <a:pt x="30053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4394415" y="1027665"/>
            <a:ext cx="10564428" cy="7426318"/>
          </a:xfrm>
          <a:custGeom>
            <a:avLst/>
            <a:gdLst/>
            <a:ahLst/>
            <a:cxnLst/>
            <a:rect l="l" t="t" r="r" b="b"/>
            <a:pathLst>
              <a:path w="10564428" h="7426318">
                <a:moveTo>
                  <a:pt x="0" y="0"/>
                </a:moveTo>
                <a:lnTo>
                  <a:pt x="10564428" y="0"/>
                </a:lnTo>
                <a:lnTo>
                  <a:pt x="10564428" y="7426318"/>
                </a:lnTo>
                <a:lnTo>
                  <a:pt x="0" y="742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39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3546453" y="7531979"/>
            <a:ext cx="3663043" cy="2755021"/>
          </a:xfrm>
          <a:custGeom>
            <a:avLst/>
            <a:gdLst/>
            <a:ahLst/>
            <a:cxnLst/>
            <a:rect l="l" t="t" r="r" b="b"/>
            <a:pathLst>
              <a:path w="3663043" h="2755021">
                <a:moveTo>
                  <a:pt x="3663043" y="0"/>
                </a:moveTo>
                <a:lnTo>
                  <a:pt x="0" y="0"/>
                </a:lnTo>
                <a:lnTo>
                  <a:pt x="0" y="2755021"/>
                </a:lnTo>
                <a:lnTo>
                  <a:pt x="3663043" y="2755021"/>
                </a:lnTo>
                <a:lnTo>
                  <a:pt x="36630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6172200"/>
            <a:ext cx="4221277" cy="4090107"/>
          </a:xfrm>
          <a:custGeom>
            <a:avLst/>
            <a:gdLst/>
            <a:ahLst/>
            <a:cxnLst/>
            <a:rect l="l" t="t" r="r" b="b"/>
            <a:pathLst>
              <a:path w="4221277" h="4090107">
                <a:moveTo>
                  <a:pt x="4221277" y="0"/>
                </a:moveTo>
                <a:lnTo>
                  <a:pt x="0" y="0"/>
                </a:lnTo>
                <a:lnTo>
                  <a:pt x="0" y="4090107"/>
                </a:lnTo>
                <a:lnTo>
                  <a:pt x="4221277" y="4090107"/>
                </a:lnTo>
                <a:lnTo>
                  <a:pt x="42212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95588" y="2057400"/>
            <a:ext cx="6592412" cy="82296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0" y="130167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2"/>
                </a:lnTo>
                <a:lnTo>
                  <a:pt x="0" y="1433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648416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286" y="265300"/>
            <a:ext cx="16837428" cy="8993000"/>
            <a:chOff x="0" y="0"/>
            <a:chExt cx="5212133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212133" cy="2783840"/>
            </a:xfrm>
            <a:custGeom>
              <a:avLst/>
              <a:gdLst/>
              <a:ahLst/>
              <a:cxnLst/>
              <a:rect l="l" t="t" r="r" b="b"/>
              <a:pathLst>
                <a:path w="5212133" h="2783840">
                  <a:moveTo>
                    <a:pt x="124460" y="2783840"/>
                  </a:moveTo>
                  <a:lnTo>
                    <a:pt x="5087673" y="2783840"/>
                  </a:lnTo>
                  <a:cubicBezTo>
                    <a:pt x="5156253" y="2783840"/>
                    <a:pt x="5212133" y="2727960"/>
                    <a:pt x="5212133" y="2659380"/>
                  </a:cubicBezTo>
                  <a:lnTo>
                    <a:pt x="5212133" y="124460"/>
                  </a:lnTo>
                  <a:cubicBezTo>
                    <a:pt x="5212133" y="55880"/>
                    <a:pt x="5156253" y="0"/>
                    <a:pt x="508767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336373" y="76836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725286" y="265300"/>
            <a:ext cx="16837428" cy="8482092"/>
          </a:xfrm>
          <a:custGeom>
            <a:avLst/>
            <a:gdLst/>
            <a:ahLst/>
            <a:cxnLst/>
            <a:rect l="l" t="t" r="r" b="b"/>
            <a:pathLst>
              <a:path w="16837428" h="8482092">
                <a:moveTo>
                  <a:pt x="0" y="0"/>
                </a:moveTo>
                <a:lnTo>
                  <a:pt x="16837428" y="0"/>
                </a:lnTo>
                <a:lnTo>
                  <a:pt x="16837428" y="8482092"/>
                </a:lnTo>
                <a:lnTo>
                  <a:pt x="0" y="8482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95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5090365" y="768366"/>
            <a:ext cx="1514404" cy="1514404"/>
          </a:xfrm>
          <a:custGeom>
            <a:avLst/>
            <a:gdLst/>
            <a:ahLst/>
            <a:cxnLst/>
            <a:rect l="l" t="t" r="r" b="b"/>
            <a:pathLst>
              <a:path w="1514404" h="1514404">
                <a:moveTo>
                  <a:pt x="1514404" y="0"/>
                </a:moveTo>
                <a:lnTo>
                  <a:pt x="0" y="0"/>
                </a:lnTo>
                <a:lnTo>
                  <a:pt x="0" y="1514404"/>
                </a:lnTo>
                <a:lnTo>
                  <a:pt x="1514404" y="1514404"/>
                </a:lnTo>
                <a:lnTo>
                  <a:pt x="151440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720560" y="5716801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3567440" y="0"/>
                </a:moveTo>
                <a:lnTo>
                  <a:pt x="0" y="0"/>
                </a:lnTo>
                <a:lnTo>
                  <a:pt x="0" y="4114800"/>
                </a:lnTo>
                <a:lnTo>
                  <a:pt x="3567440" y="4114800"/>
                </a:lnTo>
                <a:lnTo>
                  <a:pt x="35674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12382370" y="7530789"/>
            <a:ext cx="2338190" cy="2300812"/>
          </a:xfrm>
          <a:custGeom>
            <a:avLst/>
            <a:gdLst/>
            <a:ahLst/>
            <a:cxnLst/>
            <a:rect l="l" t="t" r="r" b="b"/>
            <a:pathLst>
              <a:path w="2338190" h="2300812">
                <a:moveTo>
                  <a:pt x="2338190" y="0"/>
                </a:moveTo>
                <a:lnTo>
                  <a:pt x="0" y="0"/>
                </a:lnTo>
                <a:lnTo>
                  <a:pt x="0" y="2300812"/>
                </a:lnTo>
                <a:lnTo>
                  <a:pt x="2338190" y="2300812"/>
                </a:lnTo>
                <a:lnTo>
                  <a:pt x="23381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258167" y="8640613"/>
            <a:ext cx="1645838" cy="1190988"/>
          </a:xfrm>
          <a:custGeom>
            <a:avLst/>
            <a:gdLst/>
            <a:ahLst/>
            <a:cxnLst/>
            <a:rect l="l" t="t" r="r" b="b"/>
            <a:pathLst>
              <a:path w="1645838" h="1190988">
                <a:moveTo>
                  <a:pt x="0" y="0"/>
                </a:moveTo>
                <a:lnTo>
                  <a:pt x="1645838" y="0"/>
                </a:lnTo>
                <a:lnTo>
                  <a:pt x="1645838" y="1190988"/>
                </a:lnTo>
                <a:lnTo>
                  <a:pt x="0" y="1190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6504280" y="9317251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604769" y="1433443"/>
            <a:ext cx="1786603" cy="176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524" y="600236"/>
            <a:ext cx="16566227" cy="9086528"/>
            <a:chOff x="0" y="0"/>
            <a:chExt cx="5603884" cy="3073714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603885" cy="3073715"/>
            </a:xfrm>
            <a:custGeom>
              <a:avLst/>
              <a:gdLst/>
              <a:ahLst/>
              <a:cxnLst/>
              <a:rect l="l" t="t" r="r" b="b"/>
              <a:pathLst>
                <a:path w="5603885" h="3073715">
                  <a:moveTo>
                    <a:pt x="124460" y="3073715"/>
                  </a:moveTo>
                  <a:lnTo>
                    <a:pt x="5479425" y="3073715"/>
                  </a:lnTo>
                  <a:cubicBezTo>
                    <a:pt x="5548005" y="3073715"/>
                    <a:pt x="5603885" y="3017835"/>
                    <a:pt x="5603885" y="2949254"/>
                  </a:cubicBezTo>
                  <a:lnTo>
                    <a:pt x="5603885" y="124460"/>
                  </a:lnTo>
                  <a:cubicBezTo>
                    <a:pt x="5603885" y="55880"/>
                    <a:pt x="5548005" y="0"/>
                    <a:pt x="5479425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49255"/>
                  </a:lnTo>
                  <a:cubicBezTo>
                    <a:pt x="0" y="3017835"/>
                    <a:pt x="55880" y="3073715"/>
                    <a:pt x="124460" y="307371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715749" y="5104112"/>
            <a:ext cx="3358545" cy="4271932"/>
          </a:xfrm>
          <a:custGeom>
            <a:avLst/>
            <a:gdLst/>
            <a:ahLst/>
            <a:cxnLst/>
            <a:rect l="l" t="t" r="r" b="b"/>
            <a:pathLst>
              <a:path w="3358545" h="4271932">
                <a:moveTo>
                  <a:pt x="3358545" y="0"/>
                </a:moveTo>
                <a:lnTo>
                  <a:pt x="0" y="0"/>
                </a:lnTo>
                <a:lnTo>
                  <a:pt x="0" y="4271933"/>
                </a:lnTo>
                <a:lnTo>
                  <a:pt x="3358545" y="4271933"/>
                </a:lnTo>
                <a:lnTo>
                  <a:pt x="33585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204095" flipH="1">
            <a:off x="-174123" y="2975593"/>
            <a:ext cx="2769297" cy="2648616"/>
          </a:xfrm>
          <a:custGeom>
            <a:avLst/>
            <a:gdLst/>
            <a:ahLst/>
            <a:cxnLst/>
            <a:rect l="l" t="t" r="r" b="b"/>
            <a:pathLst>
              <a:path w="2769297" h="2648616">
                <a:moveTo>
                  <a:pt x="2769296" y="0"/>
                </a:moveTo>
                <a:lnTo>
                  <a:pt x="0" y="0"/>
                </a:lnTo>
                <a:lnTo>
                  <a:pt x="0" y="2648617"/>
                </a:lnTo>
                <a:lnTo>
                  <a:pt x="2769296" y="2648617"/>
                </a:lnTo>
                <a:lnTo>
                  <a:pt x="27692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3507602" y="1028700"/>
            <a:ext cx="7508737" cy="8528298"/>
          </a:xfrm>
          <a:custGeom>
            <a:avLst/>
            <a:gdLst/>
            <a:ahLst/>
            <a:cxnLst/>
            <a:rect l="l" t="t" r="r" b="b"/>
            <a:pathLst>
              <a:path w="7508737" h="8528298">
                <a:moveTo>
                  <a:pt x="0" y="0"/>
                </a:moveTo>
                <a:lnTo>
                  <a:pt x="7508738" y="0"/>
                </a:lnTo>
                <a:lnTo>
                  <a:pt x="7508738" y="8528298"/>
                </a:lnTo>
                <a:lnTo>
                  <a:pt x="0" y="852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55" t="-3502" r="-5706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9655353" y="3238670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71310" y="2324100"/>
            <a:ext cx="2362200" cy="2819400"/>
            <a:chOff x="0" y="0"/>
            <a:chExt cx="622143" cy="7425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2143" cy="742558"/>
            </a:xfrm>
            <a:custGeom>
              <a:avLst/>
              <a:gdLst/>
              <a:ahLst/>
              <a:cxnLst/>
              <a:rect l="l" t="t" r="r" b="b"/>
              <a:pathLst>
                <a:path w="622143" h="742558">
                  <a:moveTo>
                    <a:pt x="0" y="0"/>
                  </a:moveTo>
                  <a:lnTo>
                    <a:pt x="622143" y="0"/>
                  </a:lnTo>
                  <a:lnTo>
                    <a:pt x="622143" y="742558"/>
                  </a:lnTo>
                  <a:lnTo>
                    <a:pt x="0" y="74255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678857" y="3502012"/>
            <a:ext cx="3483737" cy="3194287"/>
          </a:xfrm>
          <a:custGeom>
            <a:avLst/>
            <a:gdLst/>
            <a:ahLst/>
            <a:cxnLst/>
            <a:rect l="l" t="t" r="r" b="b"/>
            <a:pathLst>
              <a:path w="3483737" h="3194287">
                <a:moveTo>
                  <a:pt x="0" y="0"/>
                </a:moveTo>
                <a:lnTo>
                  <a:pt x="3483737" y="0"/>
                </a:lnTo>
                <a:lnTo>
                  <a:pt x="3483737" y="3194287"/>
                </a:lnTo>
                <a:lnTo>
                  <a:pt x="0" y="3194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25048" y="600236"/>
            <a:ext cx="4206054" cy="401678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226740" y="1190447"/>
            <a:ext cx="4513163" cy="108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cs typeface="HS Almaha Bold"/>
              </a:rPr>
              <a:t>مستويات التنظيم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204" y="567277"/>
            <a:ext cx="16910798" cy="9018473"/>
            <a:chOff x="0" y="0"/>
            <a:chExt cx="5720443" cy="305069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20443" cy="3050693"/>
            </a:xfrm>
            <a:custGeom>
              <a:avLst/>
              <a:gdLst/>
              <a:ahLst/>
              <a:cxnLst/>
              <a:rect l="l" t="t" r="r" b="b"/>
              <a:pathLst>
                <a:path w="5720443" h="3050693">
                  <a:moveTo>
                    <a:pt x="124460" y="3050693"/>
                  </a:moveTo>
                  <a:lnTo>
                    <a:pt x="5595983" y="3050693"/>
                  </a:lnTo>
                  <a:cubicBezTo>
                    <a:pt x="5664563" y="3050693"/>
                    <a:pt x="5720443" y="2994813"/>
                    <a:pt x="5720443" y="2926233"/>
                  </a:cubicBezTo>
                  <a:lnTo>
                    <a:pt x="5720443" y="124460"/>
                  </a:lnTo>
                  <a:cubicBezTo>
                    <a:pt x="5720443" y="55880"/>
                    <a:pt x="5664563" y="0"/>
                    <a:pt x="559598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26233"/>
                  </a:lnTo>
                  <a:cubicBezTo>
                    <a:pt x="0" y="2994813"/>
                    <a:pt x="55880" y="3050693"/>
                    <a:pt x="124460" y="30506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flipH="1">
            <a:off x="15702407" y="7109254"/>
            <a:ext cx="3629189" cy="3323358"/>
          </a:xfrm>
          <a:custGeom>
            <a:avLst/>
            <a:gdLst/>
            <a:ahLst/>
            <a:cxnLst/>
            <a:rect l="l" t="t" r="r" b="b"/>
            <a:pathLst>
              <a:path w="3629189" h="3323358">
                <a:moveTo>
                  <a:pt x="3629189" y="0"/>
                </a:moveTo>
                <a:lnTo>
                  <a:pt x="0" y="0"/>
                </a:lnTo>
                <a:lnTo>
                  <a:pt x="0" y="3323359"/>
                </a:lnTo>
                <a:lnTo>
                  <a:pt x="3629189" y="3323359"/>
                </a:lnTo>
                <a:lnTo>
                  <a:pt x="36291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809426" y="8851032"/>
            <a:ext cx="1270559" cy="1581581"/>
          </a:xfrm>
          <a:custGeom>
            <a:avLst/>
            <a:gdLst/>
            <a:ahLst/>
            <a:cxnLst/>
            <a:rect l="l" t="t" r="r" b="b"/>
            <a:pathLst>
              <a:path w="1270559" h="1581581">
                <a:moveTo>
                  <a:pt x="1270559" y="0"/>
                </a:moveTo>
                <a:lnTo>
                  <a:pt x="0" y="0"/>
                </a:lnTo>
                <a:lnTo>
                  <a:pt x="0" y="1581581"/>
                </a:lnTo>
                <a:lnTo>
                  <a:pt x="1270559" y="1581581"/>
                </a:lnTo>
                <a:lnTo>
                  <a:pt x="12705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5957692"/>
            <a:ext cx="2334683" cy="3684130"/>
          </a:xfrm>
          <a:custGeom>
            <a:avLst/>
            <a:gdLst/>
            <a:ahLst/>
            <a:cxnLst/>
            <a:rect l="l" t="t" r="r" b="b"/>
            <a:pathLst>
              <a:path w="2334683" h="3684130">
                <a:moveTo>
                  <a:pt x="2334683" y="0"/>
                </a:moveTo>
                <a:lnTo>
                  <a:pt x="0" y="0"/>
                </a:lnTo>
                <a:lnTo>
                  <a:pt x="0" y="3684130"/>
                </a:lnTo>
                <a:lnTo>
                  <a:pt x="2334683" y="3684130"/>
                </a:lnTo>
                <a:lnTo>
                  <a:pt x="23346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flipH="1">
            <a:off x="1720729" y="9017655"/>
            <a:ext cx="1227908" cy="1248335"/>
          </a:xfrm>
          <a:custGeom>
            <a:avLst/>
            <a:gdLst/>
            <a:ahLst/>
            <a:cxnLst/>
            <a:rect l="l" t="t" r="r" b="b"/>
            <a:pathLst>
              <a:path w="1227908" h="1248335">
                <a:moveTo>
                  <a:pt x="1227908" y="0"/>
                </a:moveTo>
                <a:lnTo>
                  <a:pt x="0" y="0"/>
                </a:lnTo>
                <a:lnTo>
                  <a:pt x="0" y="1248335"/>
                </a:lnTo>
                <a:lnTo>
                  <a:pt x="1227908" y="1248335"/>
                </a:lnTo>
                <a:lnTo>
                  <a:pt x="12279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67013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1504995" y="-1059575"/>
            <a:ext cx="5246968" cy="5246370"/>
            <a:chOff x="0" y="0"/>
            <a:chExt cx="6350013" cy="6349289"/>
          </a:xfrm>
        </p:grpSpPr>
        <p:sp>
          <p:nvSpPr>
            <p:cNvPr id="19" name="Freeform 1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2"/>
              <a:stretch>
                <a:fillRect l="-38586" r="-3858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4AA37F37-DEC1-4173-873A-046C55912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6776" y="906254"/>
            <a:ext cx="7447109" cy="92395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3B2ACE1-EF00-4CD4-AC50-3A94FC4D55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4453" y="4827897"/>
            <a:ext cx="7111754" cy="1311533"/>
          </a:xfrm>
          <a:prstGeom prst="rect">
            <a:avLst/>
          </a:prstGeom>
        </p:spPr>
      </p:pic>
      <p:graphicFrame>
        <p:nvGraphicFramePr>
          <p:cNvPr id="22" name="جدول 3">
            <a:extLst>
              <a:ext uri="{FF2B5EF4-FFF2-40B4-BE49-F238E27FC236}">
                <a16:creationId xmlns:a16="http://schemas.microsoft.com/office/drawing/2014/main" id="{C16DC0FD-FA52-43C5-B2C3-767A180B5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52700"/>
              </p:ext>
            </p:extLst>
          </p:nvPr>
        </p:nvGraphicFramePr>
        <p:xfrm>
          <a:off x="4724400" y="2202398"/>
          <a:ext cx="11587606" cy="225331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772328">
                  <a:extLst>
                    <a:ext uri="{9D8B030D-6E8A-4147-A177-3AD203B41FA5}">
                      <a16:colId xmlns:a16="http://schemas.microsoft.com/office/drawing/2014/main" val="2046840980"/>
                    </a:ext>
                  </a:extLst>
                </a:gridCol>
                <a:gridCol w="5815278">
                  <a:extLst>
                    <a:ext uri="{9D8B030D-6E8A-4147-A177-3AD203B41FA5}">
                      <a16:colId xmlns:a16="http://schemas.microsoft.com/office/drawing/2014/main" val="775958981"/>
                    </a:ext>
                  </a:extLst>
                </a:gridCol>
              </a:tblGrid>
              <a:tr h="942673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العضو</a:t>
                      </a:r>
                      <a:endParaRPr lang="ar-SA" sz="4000" dirty="0">
                        <a:solidFill>
                          <a:srgbClr val="C00000"/>
                        </a:solidFill>
                        <a:cs typeface="Akhbar MT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النسيج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8643"/>
                  </a:ext>
                </a:extLst>
              </a:tr>
              <a:tr h="942673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هو عبارة عن مجموعة من الأنسجة</a:t>
                      </a:r>
                    </a:p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التي تقوم بوظيفة محددة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هو عبارة عن مجموعة من الخلايا المتماثلة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00960"/>
                  </a:ext>
                </a:extLst>
              </a:tr>
            </a:tbl>
          </a:graphicData>
        </a:graphic>
      </p:graphicFrame>
      <p:sp>
        <p:nvSpPr>
          <p:cNvPr id="23" name="مستطيل 22">
            <a:extLst>
              <a:ext uri="{FF2B5EF4-FFF2-40B4-BE49-F238E27FC236}">
                <a16:creationId xmlns:a16="http://schemas.microsoft.com/office/drawing/2014/main" id="{5BFD2AD6-CE0C-47AB-A8FD-C55E4853CB4E}"/>
              </a:ext>
            </a:extLst>
          </p:cNvPr>
          <p:cNvSpPr/>
          <p:nvPr/>
        </p:nvSpPr>
        <p:spPr>
          <a:xfrm>
            <a:off x="4973785" y="6651251"/>
            <a:ext cx="8905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حتى تتمكن من الحصول على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إحتياجاتها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53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105" y="376837"/>
            <a:ext cx="16317295" cy="9144258"/>
            <a:chOff x="0" y="0"/>
            <a:chExt cx="5519677" cy="309324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9677" cy="3093243"/>
            </a:xfrm>
            <a:custGeom>
              <a:avLst/>
              <a:gdLst/>
              <a:ahLst/>
              <a:cxnLst/>
              <a:rect l="l" t="t" r="r" b="b"/>
              <a:pathLst>
                <a:path w="5519677" h="3093243">
                  <a:moveTo>
                    <a:pt x="124460" y="3093243"/>
                  </a:moveTo>
                  <a:lnTo>
                    <a:pt x="5395217" y="3093243"/>
                  </a:lnTo>
                  <a:cubicBezTo>
                    <a:pt x="5463797" y="3093243"/>
                    <a:pt x="5519677" y="3037363"/>
                    <a:pt x="5519677" y="2968783"/>
                  </a:cubicBezTo>
                  <a:lnTo>
                    <a:pt x="5519677" y="124460"/>
                  </a:lnTo>
                  <a:cubicBezTo>
                    <a:pt x="5519677" y="55880"/>
                    <a:pt x="5463797" y="0"/>
                    <a:pt x="5395217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8783"/>
                  </a:lnTo>
                  <a:cubicBezTo>
                    <a:pt x="0" y="3037363"/>
                    <a:pt x="55880" y="3093243"/>
                    <a:pt x="124460" y="309324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69890" y="898533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838618" y="376837"/>
            <a:ext cx="15006269" cy="9000218"/>
          </a:xfrm>
          <a:custGeom>
            <a:avLst/>
            <a:gdLst/>
            <a:ahLst/>
            <a:cxnLst/>
            <a:rect l="l" t="t" r="r" b="b"/>
            <a:pathLst>
              <a:path w="15006269" h="9000218">
                <a:moveTo>
                  <a:pt x="0" y="0"/>
                </a:moveTo>
                <a:lnTo>
                  <a:pt x="15006269" y="0"/>
                </a:lnTo>
                <a:lnTo>
                  <a:pt x="15006269" y="9000218"/>
                </a:lnTo>
                <a:lnTo>
                  <a:pt x="0" y="900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480441" y="7969493"/>
            <a:ext cx="2716355" cy="2256475"/>
          </a:xfrm>
          <a:custGeom>
            <a:avLst/>
            <a:gdLst/>
            <a:ahLst/>
            <a:cxnLst/>
            <a:rect l="l" t="t" r="r" b="b"/>
            <a:pathLst>
              <a:path w="2716355" h="2256475">
                <a:moveTo>
                  <a:pt x="2716354" y="0"/>
                </a:moveTo>
                <a:lnTo>
                  <a:pt x="0" y="0"/>
                </a:lnTo>
                <a:lnTo>
                  <a:pt x="0" y="2256475"/>
                </a:lnTo>
                <a:lnTo>
                  <a:pt x="2716354" y="2256475"/>
                </a:lnTo>
                <a:lnTo>
                  <a:pt x="2716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382299" y="4678522"/>
            <a:ext cx="2912639" cy="3290971"/>
          </a:xfrm>
          <a:custGeom>
            <a:avLst/>
            <a:gdLst/>
            <a:ahLst/>
            <a:cxnLst/>
            <a:rect l="l" t="t" r="r" b="b"/>
            <a:pathLst>
              <a:path w="2912639" h="3290971">
                <a:moveTo>
                  <a:pt x="2912638" y="0"/>
                </a:moveTo>
                <a:lnTo>
                  <a:pt x="0" y="0"/>
                </a:lnTo>
                <a:lnTo>
                  <a:pt x="0" y="3290971"/>
                </a:lnTo>
                <a:lnTo>
                  <a:pt x="2912638" y="3290971"/>
                </a:lnTo>
                <a:lnTo>
                  <a:pt x="29126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3937142" y="62108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0" y="0"/>
                </a:moveTo>
                <a:lnTo>
                  <a:pt x="3563258" y="0"/>
                </a:lnTo>
                <a:lnTo>
                  <a:pt x="3563258" y="4015120"/>
                </a:lnTo>
                <a:lnTo>
                  <a:pt x="0" y="4015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484169" y="9197268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901" y="1113435"/>
            <a:ext cx="13057567" cy="8229600"/>
            <a:chOff x="0" y="0"/>
            <a:chExt cx="441700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417004" cy="2783840"/>
            </a:xfrm>
            <a:custGeom>
              <a:avLst/>
              <a:gdLst/>
              <a:ahLst/>
              <a:cxnLst/>
              <a:rect l="l" t="t" r="r" b="b"/>
              <a:pathLst>
                <a:path w="4417004" h="2783840">
                  <a:moveTo>
                    <a:pt x="124460" y="2783840"/>
                  </a:moveTo>
                  <a:lnTo>
                    <a:pt x="4292544" y="2783840"/>
                  </a:lnTo>
                  <a:cubicBezTo>
                    <a:pt x="4361124" y="2783840"/>
                    <a:pt x="4417004" y="2727960"/>
                    <a:pt x="4417004" y="2659380"/>
                  </a:cubicBezTo>
                  <a:lnTo>
                    <a:pt x="4417004" y="124460"/>
                  </a:lnTo>
                  <a:cubicBezTo>
                    <a:pt x="4417004" y="55880"/>
                    <a:pt x="4361124" y="0"/>
                    <a:pt x="429254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151261" y="1222677"/>
            <a:ext cx="2389732" cy="1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784" lvl="1" algn="ctr">
              <a:lnSpc>
                <a:spcPts val="8854"/>
              </a:lnSpc>
            </a:pPr>
            <a:r>
              <a:rPr lang="ar-SA" sz="6324" dirty="0">
                <a:solidFill>
                  <a:srgbClr val="088ADD"/>
                </a:solidFill>
                <a:cs typeface="Tajawal Ultra-Bold"/>
              </a:rPr>
              <a:t>ال</a:t>
            </a:r>
            <a:endParaRPr lang="en-US" sz="6324" dirty="0">
              <a:solidFill>
                <a:srgbClr val="088ADD"/>
              </a:solidFill>
              <a:cs typeface="Tajawal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94046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 dirty="0" err="1">
                <a:solidFill>
                  <a:srgbClr val="088ADD"/>
                </a:solidFill>
                <a:cs typeface="Tajawal Ultra-Bold"/>
              </a:rPr>
              <a:t>مخ</a:t>
            </a:r>
            <a:endParaRPr lang="en-US" sz="6324" dirty="0">
              <a:solidFill>
                <a:srgbClr val="088ADD"/>
              </a:solidFill>
              <a:cs typeface="Tajawal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55802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لو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6451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قا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0024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ت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51261" y="2671689"/>
            <a:ext cx="1119718" cy="1076628"/>
            <a:chOff x="0" y="0"/>
            <a:chExt cx="1492957" cy="1435505"/>
          </a:xfrm>
        </p:grpSpPr>
        <p:grpSp>
          <p:nvGrpSpPr>
            <p:cNvPr id="10" name="Group 1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8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94046" y="2671689"/>
            <a:ext cx="1119718" cy="1076628"/>
            <a:chOff x="0" y="0"/>
            <a:chExt cx="1492957" cy="1435505"/>
          </a:xfrm>
        </p:grpSpPr>
        <p:grpSp>
          <p:nvGrpSpPr>
            <p:cNvPr id="14" name="Group 1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28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55802" y="2671689"/>
            <a:ext cx="1119718" cy="1076628"/>
            <a:chOff x="0" y="0"/>
            <a:chExt cx="1492957" cy="1435505"/>
          </a:xfrm>
        </p:grpSpPr>
        <p:grpSp>
          <p:nvGrpSpPr>
            <p:cNvPr id="18" name="Group 1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9" name="Freeform 1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136451" y="2671689"/>
            <a:ext cx="1119718" cy="1076628"/>
            <a:chOff x="0" y="0"/>
            <a:chExt cx="1492957" cy="1435505"/>
          </a:xfrm>
        </p:grpSpPr>
        <p:grpSp>
          <p:nvGrpSpPr>
            <p:cNvPr id="22" name="Group 2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23" name="Freeform 2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ي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80024" y="2671689"/>
            <a:ext cx="1119718" cy="1076628"/>
            <a:chOff x="0" y="0"/>
            <a:chExt cx="1492957" cy="1435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27" name="Freeform 2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68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151261" y="5290602"/>
            <a:ext cx="1119718" cy="1076628"/>
            <a:chOff x="0" y="0"/>
            <a:chExt cx="1492957" cy="1435505"/>
          </a:xfrm>
        </p:grpSpPr>
        <p:grpSp>
          <p:nvGrpSpPr>
            <p:cNvPr id="30" name="Group 3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31" name="Freeform 3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794046" y="5290602"/>
            <a:ext cx="1119718" cy="1076628"/>
            <a:chOff x="0" y="0"/>
            <a:chExt cx="1492957" cy="1435505"/>
          </a:xfrm>
        </p:grpSpPr>
        <p:grpSp>
          <p:nvGrpSpPr>
            <p:cNvPr id="34" name="Group 3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35" name="Freeform 3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29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6575" y="5290602"/>
            <a:ext cx="1098173" cy="1076628"/>
            <a:chOff x="0" y="0"/>
            <a:chExt cx="1464231" cy="1435505"/>
          </a:xfrm>
        </p:grpSpPr>
        <p:grpSp>
          <p:nvGrpSpPr>
            <p:cNvPr id="38" name="Group 38"/>
            <p:cNvGrpSpPr/>
            <p:nvPr/>
          </p:nvGrpSpPr>
          <p:grpSpPr>
            <a:xfrm>
              <a:off x="14363" y="0"/>
              <a:ext cx="1435505" cy="1435505"/>
              <a:chOff x="0" y="0"/>
              <a:chExt cx="1913890" cy="1913890"/>
            </a:xfrm>
          </p:grpSpPr>
          <p:sp>
            <p:nvSpPr>
              <p:cNvPr id="39" name="Freeform 3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0" y="281296"/>
              <a:ext cx="1464231" cy="732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4"/>
                </a:lnSpc>
              </a:pPr>
              <a:r>
                <a:rPr lang="en-US" sz="3024">
                  <a:solidFill>
                    <a:srgbClr val="FFFFFF"/>
                  </a:solidFill>
                  <a:cs typeface="Tajawal Bold"/>
                </a:rPr>
                <a:t>ح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136451" y="5290602"/>
            <a:ext cx="1119718" cy="1076628"/>
            <a:chOff x="0" y="0"/>
            <a:chExt cx="1492957" cy="1435505"/>
          </a:xfrm>
        </p:grpSpPr>
        <p:grpSp>
          <p:nvGrpSpPr>
            <p:cNvPr id="42" name="Group 4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43" name="Freeform 4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58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780024" y="5290602"/>
            <a:ext cx="1119718" cy="1076628"/>
            <a:chOff x="0" y="0"/>
            <a:chExt cx="1492957" cy="1435505"/>
          </a:xfrm>
        </p:grpSpPr>
        <p:grpSp>
          <p:nvGrpSpPr>
            <p:cNvPr id="46" name="Group 4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47" name="Freeform 4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71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151261" y="3981146"/>
            <a:ext cx="1119718" cy="1076628"/>
            <a:chOff x="0" y="0"/>
            <a:chExt cx="1492957" cy="1435505"/>
          </a:xfrm>
        </p:grpSpPr>
        <p:grpSp>
          <p:nvGrpSpPr>
            <p:cNvPr id="50" name="Group 5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1" name="Freeform 5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11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794046" y="3981146"/>
            <a:ext cx="1119718" cy="1076628"/>
            <a:chOff x="0" y="0"/>
            <a:chExt cx="1492957" cy="1435505"/>
          </a:xfrm>
        </p:grpSpPr>
        <p:grpSp>
          <p:nvGrpSpPr>
            <p:cNvPr id="54" name="Group 5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5" name="Freeform 5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ال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455802" y="3981146"/>
            <a:ext cx="1119718" cy="1076628"/>
            <a:chOff x="0" y="0"/>
            <a:chExt cx="1492957" cy="1435505"/>
          </a:xfrm>
        </p:grpSpPr>
        <p:grpSp>
          <p:nvGrpSpPr>
            <p:cNvPr id="58" name="Group 5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9" name="Freeform 5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45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136451" y="3981146"/>
            <a:ext cx="1119718" cy="1076628"/>
            <a:chOff x="0" y="0"/>
            <a:chExt cx="1492957" cy="1435505"/>
          </a:xfrm>
        </p:grpSpPr>
        <p:grpSp>
          <p:nvGrpSpPr>
            <p:cNvPr id="62" name="Group 6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63" name="Freeform 6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52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780024" y="3981146"/>
            <a:ext cx="1119718" cy="1076628"/>
            <a:chOff x="0" y="0"/>
            <a:chExt cx="1492957" cy="1435505"/>
          </a:xfrm>
        </p:grpSpPr>
        <p:grpSp>
          <p:nvGrpSpPr>
            <p:cNvPr id="66" name="Group 6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67" name="Freeform 6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74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172805" y="7909515"/>
            <a:ext cx="1076628" cy="1076628"/>
            <a:chOff x="0" y="0"/>
            <a:chExt cx="1435505" cy="1435505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1" name="Freeform 7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541639" y="221394"/>
              <a:ext cx="35222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6815591" y="7909515"/>
            <a:ext cx="1076628" cy="1076628"/>
            <a:chOff x="0" y="0"/>
            <a:chExt cx="1435505" cy="1435505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5" name="Freeform 7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425801" y="221394"/>
              <a:ext cx="583902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ة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5477347" y="7909515"/>
            <a:ext cx="1076628" cy="1076628"/>
            <a:chOff x="0" y="0"/>
            <a:chExt cx="1435505" cy="1435505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9" name="Freeform 7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422328" y="221394"/>
              <a:ext cx="590848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4157996" y="7909515"/>
            <a:ext cx="1076628" cy="1076628"/>
            <a:chOff x="0" y="0"/>
            <a:chExt cx="1435505" cy="1435505"/>
          </a:xfrm>
        </p:grpSpPr>
        <p:grpSp>
          <p:nvGrpSpPr>
            <p:cNvPr id="82" name="Group 82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83" name="Freeform 8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337496" y="221394"/>
              <a:ext cx="760512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60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2816262" y="7909515"/>
            <a:ext cx="1076628" cy="1076628"/>
            <a:chOff x="0" y="0"/>
            <a:chExt cx="1435505" cy="1435505"/>
          </a:xfrm>
        </p:grpSpPr>
        <p:grpSp>
          <p:nvGrpSpPr>
            <p:cNvPr id="86" name="Group 86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87" name="Freeform 8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335760" y="221394"/>
              <a:ext cx="763984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64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8151261" y="6600058"/>
            <a:ext cx="1119718" cy="1076628"/>
            <a:chOff x="0" y="0"/>
            <a:chExt cx="1492957" cy="1435505"/>
          </a:xfrm>
        </p:grpSpPr>
        <p:grpSp>
          <p:nvGrpSpPr>
            <p:cNvPr id="90" name="Group 9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1" name="Freeform 9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12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794046" y="6600058"/>
            <a:ext cx="1119718" cy="1076628"/>
            <a:chOff x="0" y="0"/>
            <a:chExt cx="1492957" cy="1435505"/>
          </a:xfrm>
        </p:grpSpPr>
        <p:grpSp>
          <p:nvGrpSpPr>
            <p:cNvPr id="94" name="Group 9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5" name="Freeform 9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22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5455802" y="6600058"/>
            <a:ext cx="1119718" cy="1076628"/>
            <a:chOff x="0" y="0"/>
            <a:chExt cx="1492957" cy="1435505"/>
          </a:xfrm>
        </p:grpSpPr>
        <p:grpSp>
          <p:nvGrpSpPr>
            <p:cNvPr id="98" name="Group 9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9" name="Freeform 9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38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4136451" y="6600058"/>
            <a:ext cx="1119718" cy="1076628"/>
            <a:chOff x="0" y="0"/>
            <a:chExt cx="1492957" cy="1435505"/>
          </a:xfrm>
        </p:grpSpPr>
        <p:grpSp>
          <p:nvGrpSpPr>
            <p:cNvPr id="102" name="Group 10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03" name="Freeform 10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49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2780024" y="6600058"/>
            <a:ext cx="1119718" cy="1076628"/>
            <a:chOff x="0" y="0"/>
            <a:chExt cx="1492957" cy="1435505"/>
          </a:xfrm>
        </p:grpSpPr>
        <p:grpSp>
          <p:nvGrpSpPr>
            <p:cNvPr id="106" name="Group 10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07" name="Freeform 10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63</a:t>
              </a:r>
            </a:p>
          </p:txBody>
        </p:sp>
      </p:grpSp>
      <p:sp>
        <p:nvSpPr>
          <p:cNvPr id="109" name="Freeform 109"/>
          <p:cNvSpPr/>
          <p:nvPr/>
        </p:nvSpPr>
        <p:spPr>
          <a:xfrm flipH="1">
            <a:off x="9736047" y="3210003"/>
            <a:ext cx="7025863" cy="6433796"/>
          </a:xfrm>
          <a:custGeom>
            <a:avLst/>
            <a:gdLst/>
            <a:ahLst/>
            <a:cxnLst/>
            <a:rect l="l" t="t" r="r" b="b"/>
            <a:pathLst>
              <a:path w="7025863" h="6433796">
                <a:moveTo>
                  <a:pt x="7025863" y="0"/>
                </a:moveTo>
                <a:lnTo>
                  <a:pt x="0" y="0"/>
                </a:lnTo>
                <a:lnTo>
                  <a:pt x="0" y="6433796"/>
                </a:lnTo>
                <a:lnTo>
                  <a:pt x="7025863" y="6433796"/>
                </a:lnTo>
                <a:lnTo>
                  <a:pt x="70258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0" name="Freeform 110"/>
          <p:cNvSpPr/>
          <p:nvPr/>
        </p:nvSpPr>
        <p:spPr>
          <a:xfrm flipH="1">
            <a:off x="11117486" y="643201"/>
            <a:ext cx="4262985" cy="3337945"/>
          </a:xfrm>
          <a:custGeom>
            <a:avLst/>
            <a:gdLst/>
            <a:ahLst/>
            <a:cxnLst/>
            <a:rect l="l" t="t" r="r" b="b"/>
            <a:pathLst>
              <a:path w="4262985" h="3337945">
                <a:moveTo>
                  <a:pt x="4262985" y="0"/>
                </a:moveTo>
                <a:lnTo>
                  <a:pt x="0" y="0"/>
                </a:lnTo>
                <a:lnTo>
                  <a:pt x="0" y="3337945"/>
                </a:lnTo>
                <a:lnTo>
                  <a:pt x="4262985" y="3337945"/>
                </a:lnTo>
                <a:lnTo>
                  <a:pt x="42629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1" name="Freeform 111"/>
          <p:cNvSpPr/>
          <p:nvPr/>
        </p:nvSpPr>
        <p:spPr>
          <a:xfrm>
            <a:off x="14383378" y="6720034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0" y="0"/>
                </a:moveTo>
                <a:lnTo>
                  <a:pt x="2875922" y="0"/>
                </a:lnTo>
                <a:lnTo>
                  <a:pt x="2875922" y="2923765"/>
                </a:lnTo>
                <a:lnTo>
                  <a:pt x="0" y="292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2" name="Freeform 112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3" name="Freeform 113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18497" y="1260188"/>
            <a:ext cx="15309667" cy="8611580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11" b="-411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764065" y="3813129"/>
            <a:ext cx="3505699" cy="3505699"/>
          </a:xfrm>
          <a:custGeom>
            <a:avLst/>
            <a:gdLst/>
            <a:ahLst/>
            <a:cxnLst/>
            <a:rect l="l" t="t" r="r" b="b"/>
            <a:pathLst>
              <a:path w="3505699" h="3505699">
                <a:moveTo>
                  <a:pt x="3505698" y="0"/>
                </a:moveTo>
                <a:lnTo>
                  <a:pt x="0" y="0"/>
                </a:lnTo>
                <a:lnTo>
                  <a:pt x="0" y="3505699"/>
                </a:lnTo>
                <a:lnTo>
                  <a:pt x="3505698" y="3505699"/>
                </a:lnTo>
                <a:lnTo>
                  <a:pt x="35056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13763857" y="7318828"/>
            <a:ext cx="5505906" cy="3462554"/>
          </a:xfrm>
          <a:custGeom>
            <a:avLst/>
            <a:gdLst/>
            <a:ahLst/>
            <a:cxnLst/>
            <a:rect l="l" t="t" r="r" b="b"/>
            <a:pathLst>
              <a:path w="5505906" h="3462554">
                <a:moveTo>
                  <a:pt x="5505906" y="0"/>
                </a:moveTo>
                <a:lnTo>
                  <a:pt x="0" y="0"/>
                </a:lnTo>
                <a:lnTo>
                  <a:pt x="0" y="3462554"/>
                </a:lnTo>
                <a:lnTo>
                  <a:pt x="5505906" y="3462554"/>
                </a:lnTo>
                <a:lnTo>
                  <a:pt x="55059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flipH="1">
            <a:off x="-229786" y="7307051"/>
            <a:ext cx="3089750" cy="3474330"/>
          </a:xfrm>
          <a:custGeom>
            <a:avLst/>
            <a:gdLst/>
            <a:ahLst/>
            <a:cxnLst/>
            <a:rect l="l" t="t" r="r" b="b"/>
            <a:pathLst>
              <a:path w="3089750" h="3474330">
                <a:moveTo>
                  <a:pt x="3089751" y="0"/>
                </a:moveTo>
                <a:lnTo>
                  <a:pt x="0" y="0"/>
                </a:lnTo>
                <a:lnTo>
                  <a:pt x="0" y="3474331"/>
                </a:lnTo>
                <a:lnTo>
                  <a:pt x="3089751" y="3474331"/>
                </a:lnTo>
                <a:lnTo>
                  <a:pt x="30897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2244454" y="3813129"/>
            <a:ext cx="3840769" cy="5803359"/>
          </a:xfrm>
          <a:custGeom>
            <a:avLst/>
            <a:gdLst/>
            <a:ahLst/>
            <a:cxnLst/>
            <a:rect l="l" t="t" r="r" b="b"/>
            <a:pathLst>
              <a:path w="3840769" h="5803359">
                <a:moveTo>
                  <a:pt x="0" y="0"/>
                </a:moveTo>
                <a:lnTo>
                  <a:pt x="3840769" y="0"/>
                </a:lnTo>
                <a:lnTo>
                  <a:pt x="3840769" y="5803359"/>
                </a:lnTo>
                <a:lnTo>
                  <a:pt x="0" y="5803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6356686" y="6980929"/>
            <a:ext cx="2516299" cy="2516299"/>
          </a:xfrm>
          <a:custGeom>
            <a:avLst/>
            <a:gdLst/>
            <a:ahLst/>
            <a:cxnLst/>
            <a:rect l="l" t="t" r="r" b="b"/>
            <a:pathLst>
              <a:path w="2516299" h="2516299">
                <a:moveTo>
                  <a:pt x="0" y="0"/>
                </a:moveTo>
                <a:lnTo>
                  <a:pt x="2516299" y="0"/>
                </a:lnTo>
                <a:lnTo>
                  <a:pt x="2516299" y="2516300"/>
                </a:lnTo>
                <a:lnTo>
                  <a:pt x="0" y="2516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484169" y="949722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308107" y="-962750"/>
            <a:ext cx="5246391" cy="52463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38596" r="-3859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5597" y="15588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Heavy"/>
              </a:rPr>
              <a:t>بطل الوضوح  هو...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204" y="567277"/>
            <a:ext cx="16910798" cy="9018473"/>
            <a:chOff x="0" y="0"/>
            <a:chExt cx="5720443" cy="305069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20443" cy="3050693"/>
            </a:xfrm>
            <a:custGeom>
              <a:avLst/>
              <a:gdLst/>
              <a:ahLst/>
              <a:cxnLst/>
              <a:rect l="l" t="t" r="r" b="b"/>
              <a:pathLst>
                <a:path w="5720443" h="3050693">
                  <a:moveTo>
                    <a:pt x="124460" y="3050693"/>
                  </a:moveTo>
                  <a:lnTo>
                    <a:pt x="5595983" y="3050693"/>
                  </a:lnTo>
                  <a:cubicBezTo>
                    <a:pt x="5664563" y="3050693"/>
                    <a:pt x="5720443" y="2994813"/>
                    <a:pt x="5720443" y="2926233"/>
                  </a:cubicBezTo>
                  <a:lnTo>
                    <a:pt x="5720443" y="124460"/>
                  </a:lnTo>
                  <a:cubicBezTo>
                    <a:pt x="5720443" y="55880"/>
                    <a:pt x="5664563" y="0"/>
                    <a:pt x="559598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26233"/>
                  </a:lnTo>
                  <a:cubicBezTo>
                    <a:pt x="0" y="2994813"/>
                    <a:pt x="55880" y="3050693"/>
                    <a:pt x="124460" y="30506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2948637" y="1028700"/>
            <a:ext cx="13460139" cy="7736577"/>
          </a:xfrm>
          <a:custGeom>
            <a:avLst/>
            <a:gdLst/>
            <a:ahLst/>
            <a:cxnLst/>
            <a:rect l="l" t="t" r="r" b="b"/>
            <a:pathLst>
              <a:path w="13460139" h="7736577">
                <a:moveTo>
                  <a:pt x="0" y="0"/>
                </a:moveTo>
                <a:lnTo>
                  <a:pt x="13460139" y="0"/>
                </a:lnTo>
                <a:lnTo>
                  <a:pt x="13460139" y="7736577"/>
                </a:lnTo>
                <a:lnTo>
                  <a:pt x="0" y="7736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04" r="-136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5702407" y="7109254"/>
            <a:ext cx="3629189" cy="3323358"/>
          </a:xfrm>
          <a:custGeom>
            <a:avLst/>
            <a:gdLst/>
            <a:ahLst/>
            <a:cxnLst/>
            <a:rect l="l" t="t" r="r" b="b"/>
            <a:pathLst>
              <a:path w="3629189" h="3323358">
                <a:moveTo>
                  <a:pt x="3629189" y="0"/>
                </a:moveTo>
                <a:lnTo>
                  <a:pt x="0" y="0"/>
                </a:lnTo>
                <a:lnTo>
                  <a:pt x="0" y="3323359"/>
                </a:lnTo>
                <a:lnTo>
                  <a:pt x="3629189" y="3323359"/>
                </a:lnTo>
                <a:lnTo>
                  <a:pt x="36291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809426" y="8851032"/>
            <a:ext cx="1270559" cy="1581581"/>
          </a:xfrm>
          <a:custGeom>
            <a:avLst/>
            <a:gdLst/>
            <a:ahLst/>
            <a:cxnLst/>
            <a:rect l="l" t="t" r="r" b="b"/>
            <a:pathLst>
              <a:path w="1270559" h="1581581">
                <a:moveTo>
                  <a:pt x="1270559" y="0"/>
                </a:moveTo>
                <a:lnTo>
                  <a:pt x="0" y="0"/>
                </a:lnTo>
                <a:lnTo>
                  <a:pt x="0" y="1581581"/>
                </a:lnTo>
                <a:lnTo>
                  <a:pt x="1270559" y="1581581"/>
                </a:lnTo>
                <a:lnTo>
                  <a:pt x="12705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5957692"/>
            <a:ext cx="2334683" cy="3684130"/>
          </a:xfrm>
          <a:custGeom>
            <a:avLst/>
            <a:gdLst/>
            <a:ahLst/>
            <a:cxnLst/>
            <a:rect l="l" t="t" r="r" b="b"/>
            <a:pathLst>
              <a:path w="2334683" h="3684130">
                <a:moveTo>
                  <a:pt x="2334683" y="0"/>
                </a:moveTo>
                <a:lnTo>
                  <a:pt x="0" y="0"/>
                </a:lnTo>
                <a:lnTo>
                  <a:pt x="0" y="3684130"/>
                </a:lnTo>
                <a:lnTo>
                  <a:pt x="2334683" y="3684130"/>
                </a:lnTo>
                <a:lnTo>
                  <a:pt x="23346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flipH="1">
            <a:off x="1720729" y="9017655"/>
            <a:ext cx="1227908" cy="1248335"/>
          </a:xfrm>
          <a:custGeom>
            <a:avLst/>
            <a:gdLst/>
            <a:ahLst/>
            <a:cxnLst/>
            <a:rect l="l" t="t" r="r" b="b"/>
            <a:pathLst>
              <a:path w="1227908" h="1248335">
                <a:moveTo>
                  <a:pt x="1227908" y="0"/>
                </a:moveTo>
                <a:lnTo>
                  <a:pt x="0" y="0"/>
                </a:lnTo>
                <a:lnTo>
                  <a:pt x="0" y="1248335"/>
                </a:lnTo>
                <a:lnTo>
                  <a:pt x="1227908" y="1248335"/>
                </a:lnTo>
                <a:lnTo>
                  <a:pt x="12279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67013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1504995" y="-1059575"/>
            <a:ext cx="5246968" cy="5246370"/>
            <a:chOff x="0" y="0"/>
            <a:chExt cx="6350013" cy="6349289"/>
          </a:xfrm>
        </p:grpSpPr>
        <p:sp>
          <p:nvSpPr>
            <p:cNvPr id="19" name="Freeform 1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3"/>
              <a:stretch>
                <a:fillRect l="-38586" r="-3858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4521" y="577567"/>
            <a:ext cx="16910798" cy="9018473"/>
            <a:chOff x="0" y="0"/>
            <a:chExt cx="5720443" cy="305069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20443" cy="3050693"/>
            </a:xfrm>
            <a:custGeom>
              <a:avLst/>
              <a:gdLst/>
              <a:ahLst/>
              <a:cxnLst/>
              <a:rect l="l" t="t" r="r" b="b"/>
              <a:pathLst>
                <a:path w="5720443" h="3050693">
                  <a:moveTo>
                    <a:pt x="124460" y="3050693"/>
                  </a:moveTo>
                  <a:lnTo>
                    <a:pt x="5595983" y="3050693"/>
                  </a:lnTo>
                  <a:cubicBezTo>
                    <a:pt x="5664563" y="3050693"/>
                    <a:pt x="5720443" y="2994813"/>
                    <a:pt x="5720443" y="2926233"/>
                  </a:cubicBezTo>
                  <a:lnTo>
                    <a:pt x="5720443" y="124460"/>
                  </a:lnTo>
                  <a:cubicBezTo>
                    <a:pt x="5720443" y="55880"/>
                    <a:pt x="5664563" y="0"/>
                    <a:pt x="559598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26233"/>
                  </a:lnTo>
                  <a:cubicBezTo>
                    <a:pt x="0" y="2994813"/>
                    <a:pt x="55880" y="3050693"/>
                    <a:pt x="124460" y="30506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flipH="1">
            <a:off x="15702407" y="7109254"/>
            <a:ext cx="3629189" cy="3323358"/>
          </a:xfrm>
          <a:custGeom>
            <a:avLst/>
            <a:gdLst/>
            <a:ahLst/>
            <a:cxnLst/>
            <a:rect l="l" t="t" r="r" b="b"/>
            <a:pathLst>
              <a:path w="3629189" h="3323358">
                <a:moveTo>
                  <a:pt x="3629189" y="0"/>
                </a:moveTo>
                <a:lnTo>
                  <a:pt x="0" y="0"/>
                </a:lnTo>
                <a:lnTo>
                  <a:pt x="0" y="3323359"/>
                </a:lnTo>
                <a:lnTo>
                  <a:pt x="3629189" y="3323359"/>
                </a:lnTo>
                <a:lnTo>
                  <a:pt x="36291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809426" y="8851032"/>
            <a:ext cx="1270559" cy="1581581"/>
          </a:xfrm>
          <a:custGeom>
            <a:avLst/>
            <a:gdLst/>
            <a:ahLst/>
            <a:cxnLst/>
            <a:rect l="l" t="t" r="r" b="b"/>
            <a:pathLst>
              <a:path w="1270559" h="1581581">
                <a:moveTo>
                  <a:pt x="1270559" y="0"/>
                </a:moveTo>
                <a:lnTo>
                  <a:pt x="0" y="0"/>
                </a:lnTo>
                <a:lnTo>
                  <a:pt x="0" y="1581581"/>
                </a:lnTo>
                <a:lnTo>
                  <a:pt x="1270559" y="1581581"/>
                </a:lnTo>
                <a:lnTo>
                  <a:pt x="12705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5957692"/>
            <a:ext cx="2334683" cy="3684130"/>
          </a:xfrm>
          <a:custGeom>
            <a:avLst/>
            <a:gdLst/>
            <a:ahLst/>
            <a:cxnLst/>
            <a:rect l="l" t="t" r="r" b="b"/>
            <a:pathLst>
              <a:path w="2334683" h="3684130">
                <a:moveTo>
                  <a:pt x="2334683" y="0"/>
                </a:moveTo>
                <a:lnTo>
                  <a:pt x="0" y="0"/>
                </a:lnTo>
                <a:lnTo>
                  <a:pt x="0" y="3684130"/>
                </a:lnTo>
                <a:lnTo>
                  <a:pt x="2334683" y="3684130"/>
                </a:lnTo>
                <a:lnTo>
                  <a:pt x="23346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flipH="1">
            <a:off x="1720729" y="9017655"/>
            <a:ext cx="1227908" cy="1248335"/>
          </a:xfrm>
          <a:custGeom>
            <a:avLst/>
            <a:gdLst/>
            <a:ahLst/>
            <a:cxnLst/>
            <a:rect l="l" t="t" r="r" b="b"/>
            <a:pathLst>
              <a:path w="1227908" h="1248335">
                <a:moveTo>
                  <a:pt x="1227908" y="0"/>
                </a:moveTo>
                <a:lnTo>
                  <a:pt x="0" y="0"/>
                </a:lnTo>
                <a:lnTo>
                  <a:pt x="0" y="1248335"/>
                </a:lnTo>
                <a:lnTo>
                  <a:pt x="1227908" y="1248335"/>
                </a:lnTo>
                <a:lnTo>
                  <a:pt x="12279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67013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1504995" y="-1059575"/>
            <a:ext cx="5246968" cy="5246370"/>
            <a:chOff x="0" y="0"/>
            <a:chExt cx="6350013" cy="6349289"/>
          </a:xfrm>
        </p:grpSpPr>
        <p:sp>
          <p:nvSpPr>
            <p:cNvPr id="19" name="Freeform 1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2"/>
              <a:stretch>
                <a:fillRect l="-38586" r="-3858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graphicFrame>
        <p:nvGraphicFramePr>
          <p:cNvPr id="20" name="جدول 3">
            <a:extLst>
              <a:ext uri="{FF2B5EF4-FFF2-40B4-BE49-F238E27FC236}">
                <a16:creationId xmlns:a16="http://schemas.microsoft.com/office/drawing/2014/main" id="{F377CCDA-684A-41A5-B5B6-3DE28023F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37089"/>
              </p:ext>
            </p:extLst>
          </p:nvPr>
        </p:nvGraphicFramePr>
        <p:xfrm>
          <a:off x="4114801" y="3042617"/>
          <a:ext cx="11587606" cy="188534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772328">
                  <a:extLst>
                    <a:ext uri="{9D8B030D-6E8A-4147-A177-3AD203B41FA5}">
                      <a16:colId xmlns:a16="http://schemas.microsoft.com/office/drawing/2014/main" val="2046840980"/>
                    </a:ext>
                  </a:extLst>
                </a:gridCol>
                <a:gridCol w="5815278">
                  <a:extLst>
                    <a:ext uri="{9D8B030D-6E8A-4147-A177-3AD203B41FA5}">
                      <a16:colId xmlns:a16="http://schemas.microsoft.com/office/drawing/2014/main" val="775958981"/>
                    </a:ext>
                  </a:extLst>
                </a:gridCol>
              </a:tblGrid>
              <a:tr h="942673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العدسة المكبرة اليدوية</a:t>
                      </a:r>
                      <a:endParaRPr lang="ar-SA" sz="4000" dirty="0">
                        <a:solidFill>
                          <a:srgbClr val="C00000"/>
                        </a:solidFill>
                        <a:cs typeface="Akhbar MT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المجهر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8643"/>
                  </a:ext>
                </a:extLst>
              </a:tr>
              <a:tr h="942673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قوة التكبير ضعيفة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قوة التكبير أعلى من العدسة بكثير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00960"/>
                  </a:ext>
                </a:extLst>
              </a:tr>
            </a:tbl>
          </a:graphicData>
        </a:graphic>
      </p:graphicFrame>
      <p:pic>
        <p:nvPicPr>
          <p:cNvPr id="21" name="صورة 20">
            <a:extLst>
              <a:ext uri="{FF2B5EF4-FFF2-40B4-BE49-F238E27FC236}">
                <a16:creationId xmlns:a16="http://schemas.microsoft.com/office/drawing/2014/main" id="{AB953FF4-AA5D-4816-88A4-E76137FE1C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862" r="17922"/>
          <a:stretch/>
        </p:blipFill>
        <p:spPr>
          <a:xfrm>
            <a:off x="6821482" y="1028700"/>
            <a:ext cx="6846124" cy="156278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F102F7D-8C90-4958-8BE3-3FBB98D52D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7433" y="5143500"/>
            <a:ext cx="7293622" cy="15002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F7151AD-ED83-4A0D-9017-7C4FC09C37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6800" y="6942389"/>
            <a:ext cx="1056790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4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302" y="1579563"/>
            <a:ext cx="17178578" cy="8214213"/>
          </a:xfrm>
          <a:custGeom>
            <a:avLst/>
            <a:gdLst/>
            <a:ahLst/>
            <a:cxnLst/>
            <a:rect l="l" t="t" r="r" b="b"/>
            <a:pathLst>
              <a:path w="17178578" h="8214213">
                <a:moveTo>
                  <a:pt x="0" y="0"/>
                </a:moveTo>
                <a:lnTo>
                  <a:pt x="17178578" y="0"/>
                </a:lnTo>
                <a:lnTo>
                  <a:pt x="17178578" y="8214212"/>
                </a:lnTo>
                <a:lnTo>
                  <a:pt x="0" y="821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61" r="-594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TextBox 3"/>
          <p:cNvSpPr txBox="1"/>
          <p:nvPr/>
        </p:nvSpPr>
        <p:spPr>
          <a:xfrm>
            <a:off x="1741514" y="334962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Bold"/>
              </a:rPr>
              <a:t>تعلمت في هذا الدرس </a:t>
            </a:r>
          </a:p>
        </p:txBody>
      </p:sp>
      <p:sp>
        <p:nvSpPr>
          <p:cNvPr id="4" name="Freeform 4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370" y="1579563"/>
            <a:ext cx="16230600" cy="8413957"/>
          </a:xfrm>
          <a:custGeom>
            <a:avLst/>
            <a:gdLst/>
            <a:ahLst/>
            <a:cxnLst/>
            <a:rect l="l" t="t" r="r" b="b"/>
            <a:pathLst>
              <a:path w="16230600" h="8413957">
                <a:moveTo>
                  <a:pt x="0" y="0"/>
                </a:moveTo>
                <a:lnTo>
                  <a:pt x="16230600" y="0"/>
                </a:lnTo>
                <a:lnTo>
                  <a:pt x="16230600" y="8413957"/>
                </a:lnTo>
                <a:lnTo>
                  <a:pt x="0" y="841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3" r="-191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0" y="-17581"/>
            <a:ext cx="2863784" cy="2625843"/>
          </a:xfrm>
          <a:custGeom>
            <a:avLst/>
            <a:gdLst/>
            <a:ahLst/>
            <a:cxnLst/>
            <a:rect l="l" t="t" r="r" b="b"/>
            <a:pathLst>
              <a:path w="2863784" h="2625843">
                <a:moveTo>
                  <a:pt x="0" y="0"/>
                </a:moveTo>
                <a:lnTo>
                  <a:pt x="2863784" y="0"/>
                </a:lnTo>
                <a:lnTo>
                  <a:pt x="2863784" y="2625844"/>
                </a:lnTo>
                <a:lnTo>
                  <a:pt x="0" y="2625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5679737" y="0"/>
            <a:ext cx="2608263" cy="2608263"/>
          </a:xfrm>
          <a:custGeom>
            <a:avLst/>
            <a:gdLst/>
            <a:ahLst/>
            <a:cxnLst/>
            <a:rect l="l" t="t" r="r" b="b"/>
            <a:pathLst>
              <a:path w="2608263" h="2608263">
                <a:moveTo>
                  <a:pt x="0" y="0"/>
                </a:moveTo>
                <a:lnTo>
                  <a:pt x="2608263" y="0"/>
                </a:lnTo>
                <a:lnTo>
                  <a:pt x="2608263" y="2608263"/>
                </a:lnTo>
                <a:lnTo>
                  <a:pt x="0" y="2608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TextBox 5"/>
          <p:cNvSpPr txBox="1"/>
          <p:nvPr/>
        </p:nvSpPr>
        <p:spPr>
          <a:xfrm>
            <a:off x="1741514" y="334962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Bold"/>
              </a:rPr>
              <a:t>أهم شيء تعلمته</a:t>
            </a:r>
          </a:p>
        </p:txBody>
      </p:sp>
      <p:sp>
        <p:nvSpPr>
          <p:cNvPr id="6" name="Freeform 6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124460" y="2783840"/>
                  </a:moveTo>
                  <a:lnTo>
                    <a:pt x="3934779" y="2783840"/>
                  </a:lnTo>
                  <a:cubicBezTo>
                    <a:pt x="4003359" y="2783840"/>
                    <a:pt x="4059239" y="2727960"/>
                    <a:pt x="4059239" y="2659380"/>
                  </a:cubicBezTo>
                  <a:lnTo>
                    <a:pt x="4059239" y="124460"/>
                  </a:lnTo>
                  <a:cubicBezTo>
                    <a:pt x="4059239" y="55880"/>
                    <a:pt x="4003359" y="0"/>
                    <a:pt x="393477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2524738" y="3398942"/>
            <a:ext cx="6746970" cy="6178405"/>
          </a:xfrm>
          <a:custGeom>
            <a:avLst/>
            <a:gdLst/>
            <a:ahLst/>
            <a:cxnLst/>
            <a:rect l="l" t="t" r="r" b="b"/>
            <a:pathLst>
              <a:path w="6746970" h="6178405">
                <a:moveTo>
                  <a:pt x="6746970" y="0"/>
                </a:moveTo>
                <a:lnTo>
                  <a:pt x="0" y="0"/>
                </a:lnTo>
                <a:lnTo>
                  <a:pt x="0" y="6178405"/>
                </a:lnTo>
                <a:lnTo>
                  <a:pt x="6746970" y="6178405"/>
                </a:lnTo>
                <a:lnTo>
                  <a:pt x="67469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1936533" y="6061199"/>
            <a:ext cx="2824688" cy="3516148"/>
          </a:xfrm>
          <a:custGeom>
            <a:avLst/>
            <a:gdLst/>
            <a:ahLst/>
            <a:cxnLst/>
            <a:rect l="l" t="t" r="r" b="b"/>
            <a:pathLst>
              <a:path w="2824688" h="3516148">
                <a:moveTo>
                  <a:pt x="2824688" y="0"/>
                </a:moveTo>
                <a:lnTo>
                  <a:pt x="0" y="0"/>
                </a:lnTo>
                <a:lnTo>
                  <a:pt x="0" y="3516148"/>
                </a:lnTo>
                <a:lnTo>
                  <a:pt x="2824688" y="3516148"/>
                </a:lnTo>
                <a:lnTo>
                  <a:pt x="28246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3" name="Group 13"/>
          <p:cNvGrpSpPr/>
          <p:nvPr/>
        </p:nvGrpSpPr>
        <p:grpSpPr>
          <a:xfrm>
            <a:off x="7068604" y="4564856"/>
            <a:ext cx="4150792" cy="1157288"/>
            <a:chOff x="0" y="0"/>
            <a:chExt cx="5534390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5" name="Freeform 15"/>
              <p:cNvSpPr/>
              <p:nvPr/>
            </p:nvSpPr>
            <p:spPr>
              <a:xfrm flipH="1"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124460" y="660400"/>
                    </a:moveTo>
                    <a:lnTo>
                      <a:pt x="2244166" y="660400"/>
                    </a:lnTo>
                    <a:cubicBezTo>
                      <a:pt x="2312746" y="660400"/>
                      <a:pt x="2368626" y="604520"/>
                      <a:pt x="2368626" y="535940"/>
                    </a:cubicBezTo>
                    <a:lnTo>
                      <a:pt x="2368626" y="124460"/>
                    </a:lnTo>
                    <a:cubicBezTo>
                      <a:pt x="2368626" y="55880"/>
                      <a:pt x="2312746" y="0"/>
                      <a:pt x="2244166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5940"/>
                    </a:lnTo>
                    <a:cubicBezTo>
                      <a:pt x="0" y="604520"/>
                      <a:pt x="55880" y="660400"/>
                      <a:pt x="124460" y="66040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75993" y="238761"/>
              <a:ext cx="4582404" cy="1017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FFFFFF"/>
                  </a:solidFill>
                  <a:cs typeface="Tajawal Bold"/>
                </a:rPr>
                <a:t>أراكم لاحقًا!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90607" y="3462598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3672814" y="0"/>
                </a:moveTo>
                <a:lnTo>
                  <a:pt x="0" y="0"/>
                </a:lnTo>
                <a:lnTo>
                  <a:pt x="0" y="5795702"/>
                </a:lnTo>
                <a:lnTo>
                  <a:pt x="3672814" y="5795702"/>
                </a:lnTo>
                <a:lnTo>
                  <a:pt x="3672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flipH="1">
            <a:off x="2611631" y="6661985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2875922" y="0"/>
                </a:moveTo>
                <a:lnTo>
                  <a:pt x="0" y="0"/>
                </a:lnTo>
                <a:lnTo>
                  <a:pt x="0" y="2923765"/>
                </a:lnTo>
                <a:lnTo>
                  <a:pt x="2875922" y="2923765"/>
                </a:lnTo>
                <a:lnTo>
                  <a:pt x="28759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TextBox 21"/>
          <p:cNvSpPr txBox="1"/>
          <p:nvPr/>
        </p:nvSpPr>
        <p:spPr>
          <a:xfrm>
            <a:off x="4466522" y="1869227"/>
            <a:ext cx="9305289" cy="152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9450">
                <a:solidFill>
                  <a:srgbClr val="000000"/>
                </a:solidFill>
                <a:cs typeface="Tajawal Heavy"/>
              </a:rPr>
              <a:t>شكرًا على اللعب!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150" y="1079409"/>
            <a:ext cx="13891560" cy="8229600"/>
            <a:chOff x="0" y="0"/>
            <a:chExt cx="4699120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699121" cy="2783840"/>
            </a:xfrm>
            <a:custGeom>
              <a:avLst/>
              <a:gdLst/>
              <a:ahLst/>
              <a:cxnLst/>
              <a:rect l="l" t="t" r="r" b="b"/>
              <a:pathLst>
                <a:path w="4699121" h="2783840">
                  <a:moveTo>
                    <a:pt x="124460" y="2783840"/>
                  </a:moveTo>
                  <a:lnTo>
                    <a:pt x="4574661" y="2783840"/>
                  </a:lnTo>
                  <a:cubicBezTo>
                    <a:pt x="4643241" y="2783840"/>
                    <a:pt x="4699121" y="2727960"/>
                    <a:pt x="4699121" y="2659380"/>
                  </a:cubicBezTo>
                  <a:lnTo>
                    <a:pt x="4699121" y="124460"/>
                  </a:lnTo>
                  <a:cubicBezTo>
                    <a:pt x="4699121" y="55880"/>
                    <a:pt x="4643241" y="0"/>
                    <a:pt x="4574661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8099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5122654" y="960376"/>
            <a:ext cx="8802636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cs typeface="Tajawal Bold"/>
              </a:rPr>
              <a:t>أهداف الدرس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48047" y="6992268"/>
            <a:ext cx="11089644" cy="46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تتعرف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على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الخلايا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الحيوانية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والنباتية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وتفرغ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بينها</a:t>
            </a:r>
            <a:endParaRPr lang="en-US" sz="32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64612" y="3235587"/>
            <a:ext cx="11089644" cy="46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تتعرف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على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وحدة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تركيب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الحية</a:t>
            </a:r>
            <a:endParaRPr lang="en-US" sz="32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37691" y="3138730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37691" y="4398988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37691" y="5659246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37691" y="6919505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2225" y="4492763"/>
            <a:ext cx="11089644" cy="46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تعدد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حاجات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الحية</a:t>
            </a:r>
            <a:endParaRPr lang="en-US" sz="32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60145" y="5749939"/>
            <a:ext cx="11663761" cy="46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تذكر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وظائف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الحية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ajawal Bold"/>
              </a:rPr>
              <a:t>الخمسة</a:t>
            </a:r>
            <a:r>
              <a:rPr lang="en-US" sz="3200" dirty="0">
                <a:solidFill>
                  <a:srgbClr val="000000"/>
                </a:solidFill>
                <a:cs typeface="Tajawal Bold"/>
              </a:rPr>
              <a:t> 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955116" y="4285193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1" name="AutoShape 21"/>
          <p:cNvSpPr/>
          <p:nvPr/>
        </p:nvSpPr>
        <p:spPr>
          <a:xfrm>
            <a:off x="1955116" y="5319233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2" name="AutoShape 22"/>
          <p:cNvSpPr/>
          <p:nvPr/>
        </p:nvSpPr>
        <p:spPr>
          <a:xfrm>
            <a:off x="1955116" y="6805710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3" name="AutoShape 23"/>
          <p:cNvSpPr/>
          <p:nvPr/>
        </p:nvSpPr>
        <p:spPr>
          <a:xfrm>
            <a:off x="1955116" y="7839749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4" name="Freeform 24"/>
          <p:cNvSpPr/>
          <p:nvPr/>
        </p:nvSpPr>
        <p:spPr>
          <a:xfrm flipH="1">
            <a:off x="14245933" y="3966135"/>
            <a:ext cx="3419346" cy="5612070"/>
          </a:xfrm>
          <a:custGeom>
            <a:avLst/>
            <a:gdLst/>
            <a:ahLst/>
            <a:cxnLst/>
            <a:rect l="l" t="t" r="r" b="b"/>
            <a:pathLst>
              <a:path w="3419346" h="5612070">
                <a:moveTo>
                  <a:pt x="3419347" y="0"/>
                </a:moveTo>
                <a:lnTo>
                  <a:pt x="0" y="0"/>
                </a:lnTo>
                <a:lnTo>
                  <a:pt x="0" y="5612069"/>
                </a:lnTo>
                <a:lnTo>
                  <a:pt x="3419347" y="5612069"/>
                </a:lnTo>
                <a:lnTo>
                  <a:pt x="34193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5" name="Freeform 25"/>
          <p:cNvSpPr/>
          <p:nvPr/>
        </p:nvSpPr>
        <p:spPr>
          <a:xfrm rot="673915" flipH="1">
            <a:off x="14598227" y="2561880"/>
            <a:ext cx="3191013" cy="1757958"/>
          </a:xfrm>
          <a:custGeom>
            <a:avLst/>
            <a:gdLst/>
            <a:ahLst/>
            <a:cxnLst/>
            <a:rect l="l" t="t" r="r" b="b"/>
            <a:pathLst>
              <a:path w="3191013" h="1757958">
                <a:moveTo>
                  <a:pt x="3191013" y="0"/>
                </a:moveTo>
                <a:lnTo>
                  <a:pt x="0" y="0"/>
                </a:lnTo>
                <a:lnTo>
                  <a:pt x="0" y="1757958"/>
                </a:lnTo>
                <a:lnTo>
                  <a:pt x="3191013" y="1757958"/>
                </a:lnTo>
                <a:lnTo>
                  <a:pt x="31910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6" name="Freeform 2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7" name="Freeform 27"/>
          <p:cNvSpPr/>
          <p:nvPr/>
        </p:nvSpPr>
        <p:spPr>
          <a:xfrm>
            <a:off x="16357384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1FF9D08-734B-4DB2-92B0-7A11600D2E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65" t="54269" r="21073" b="5930"/>
          <a:stretch/>
        </p:blipFill>
        <p:spPr>
          <a:xfrm>
            <a:off x="8520170" y="7592605"/>
            <a:ext cx="3592687" cy="2769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1334BD4-E992-4D17-9253-DDA579588F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9" t="1818" r="49360" b="40840"/>
          <a:stretch/>
        </p:blipFill>
        <p:spPr>
          <a:xfrm>
            <a:off x="2289037" y="7392123"/>
            <a:ext cx="4147346" cy="2829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F4BF73-6F32-84C9-FB51-8016B1B13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3" t="20497" r="28212" b="67844"/>
          <a:stretch/>
        </p:blipFill>
        <p:spPr>
          <a:xfrm>
            <a:off x="12789727" y="14879"/>
            <a:ext cx="5469092" cy="199946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46D0EA5-E3E5-CB90-D6A7-58D1EB5A9013}"/>
              </a:ext>
            </a:extLst>
          </p:cNvPr>
          <p:cNvSpPr/>
          <p:nvPr/>
        </p:nvSpPr>
        <p:spPr>
          <a:xfrm>
            <a:off x="12852074" y="2027993"/>
            <a:ext cx="5394275" cy="7737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A8D5B3B-F6E8-8326-52DD-51DDEDA41D5C}"/>
              </a:ext>
            </a:extLst>
          </p:cNvPr>
          <p:cNvSpPr/>
          <p:nvPr/>
        </p:nvSpPr>
        <p:spPr>
          <a:xfrm>
            <a:off x="15481350" y="1774736"/>
            <a:ext cx="2699136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8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المفردات</a:t>
            </a:r>
            <a:r>
              <a:rPr lang="ar-SA" sz="8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DA269AE-9664-65ED-B5C0-A48426872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4" y="294070"/>
            <a:ext cx="11741892" cy="916614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C58D25-8572-11C4-DC11-6BBBDFF844ED}"/>
              </a:ext>
            </a:extLst>
          </p:cNvPr>
          <p:cNvSpPr/>
          <p:nvPr/>
        </p:nvSpPr>
        <p:spPr>
          <a:xfrm>
            <a:off x="9403172" y="1539615"/>
            <a:ext cx="241059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8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المفردات</a:t>
            </a:r>
            <a:endParaRPr lang="ar-SA" sz="8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3618CB-2382-D6EE-9042-B22ECB4EB092}"/>
              </a:ext>
            </a:extLst>
          </p:cNvPr>
          <p:cNvSpPr/>
          <p:nvPr/>
        </p:nvSpPr>
        <p:spPr>
          <a:xfrm>
            <a:off x="13168315" y="2968187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1- كلوروفيل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5BD10CB-4525-F753-B93F-3D51CAEBA7AE}"/>
              </a:ext>
            </a:extLst>
          </p:cNvPr>
          <p:cNvSpPr/>
          <p:nvPr/>
        </p:nvSpPr>
        <p:spPr>
          <a:xfrm>
            <a:off x="13162369" y="4063686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2-بلاستيدات خضراء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CF9704-AFF5-49B1-AE28-E3D585FD6241}"/>
              </a:ext>
            </a:extLst>
          </p:cNvPr>
          <p:cNvSpPr/>
          <p:nvPr/>
        </p:nvSpPr>
        <p:spPr>
          <a:xfrm>
            <a:off x="13195022" y="5160377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3-الميتوكندريا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2C018B6-46DE-899B-7DD1-556A3C75CB01}"/>
              </a:ext>
            </a:extLst>
          </p:cNvPr>
          <p:cNvSpPr/>
          <p:nvPr/>
        </p:nvSpPr>
        <p:spPr>
          <a:xfrm>
            <a:off x="13204064" y="6257950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4-النواة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9371C8F-BEB9-99CB-D341-C60B7606552A}"/>
              </a:ext>
            </a:extLst>
          </p:cNvPr>
          <p:cNvSpPr/>
          <p:nvPr/>
        </p:nvSpPr>
        <p:spPr>
          <a:xfrm>
            <a:off x="13195022" y="7369547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5-الكروموسوم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506FD5F-0198-7FB0-5181-EF7EC4147027}"/>
              </a:ext>
            </a:extLst>
          </p:cNvPr>
          <p:cNvSpPr/>
          <p:nvPr/>
        </p:nvSpPr>
        <p:spPr>
          <a:xfrm>
            <a:off x="13195021" y="8518975"/>
            <a:ext cx="4790048" cy="1061829"/>
          </a:xfrm>
          <a:prstGeom prst="rect">
            <a:avLst/>
          </a:prstGeom>
          <a:solidFill>
            <a:srgbClr val="FFFF00"/>
          </a:solidFill>
        </p:spPr>
        <p:txBody>
          <a:bodyPr wrap="square" lIns="137160" tIns="68580" rIns="137160" bIns="68580">
            <a:spAutoFit/>
          </a:bodyPr>
          <a:lstStyle/>
          <a:p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6-السيتوبلازم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208010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48F67B-2673-6831-D65B-AD510D7B1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55585" b="40840"/>
          <a:stretch/>
        </p:blipFill>
        <p:spPr>
          <a:xfrm>
            <a:off x="9410342" y="2655918"/>
            <a:ext cx="7816586" cy="610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1CA68D-B1E2-0271-1031-7160FCA2D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53" t="54269" r="21073" b="7516"/>
          <a:stretch/>
        </p:blipFill>
        <p:spPr>
          <a:xfrm>
            <a:off x="880603" y="2655920"/>
            <a:ext cx="7816586" cy="610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8986309-17FE-A56A-2D42-3638796C2D2A}"/>
              </a:ext>
            </a:extLst>
          </p:cNvPr>
          <p:cNvSpPr/>
          <p:nvPr/>
        </p:nvSpPr>
        <p:spPr>
          <a:xfrm>
            <a:off x="13416743" y="536165"/>
            <a:ext cx="4549137" cy="13466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C00000"/>
                </a:solidFill>
                <a:cs typeface="Akhbar MT" pitchFamily="2" charset="-78"/>
              </a:rPr>
              <a:t>اقارن بين الخلتين</a:t>
            </a:r>
          </a:p>
        </p:txBody>
      </p:sp>
    </p:spTree>
    <p:extLst>
      <p:ext uri="{BB962C8B-B14F-4D97-AF65-F5344CB8AC3E}">
        <p14:creationId xmlns:p14="http://schemas.microsoft.com/office/powerpoint/2010/main" val="388234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016" y="340626"/>
            <a:ext cx="17160676" cy="9673310"/>
            <a:chOff x="0" y="0"/>
            <a:chExt cx="5514706" cy="310858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4706" cy="3108588"/>
            </a:xfrm>
            <a:custGeom>
              <a:avLst/>
              <a:gdLst/>
              <a:ahLst/>
              <a:cxnLst/>
              <a:rect l="l" t="t" r="r" b="b"/>
              <a:pathLst>
                <a:path w="5514706" h="3108588">
                  <a:moveTo>
                    <a:pt x="124460" y="3108587"/>
                  </a:moveTo>
                  <a:lnTo>
                    <a:pt x="5390246" y="3108587"/>
                  </a:lnTo>
                  <a:cubicBezTo>
                    <a:pt x="5458826" y="3108587"/>
                    <a:pt x="5514706" y="3052707"/>
                    <a:pt x="5514706" y="2984127"/>
                  </a:cubicBezTo>
                  <a:lnTo>
                    <a:pt x="5514706" y="124460"/>
                  </a:lnTo>
                  <a:cubicBezTo>
                    <a:pt x="5514706" y="55880"/>
                    <a:pt x="5458826" y="0"/>
                    <a:pt x="5390246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84128"/>
                  </a:lnTo>
                  <a:cubicBezTo>
                    <a:pt x="0" y="3052707"/>
                    <a:pt x="55880" y="3108588"/>
                    <a:pt x="124460" y="310858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>
            <a:off x="685800" y="320826"/>
            <a:ext cx="16165154" cy="1835827"/>
          </a:xfrm>
          <a:custGeom>
            <a:avLst/>
            <a:gdLst/>
            <a:ahLst/>
            <a:cxnLst/>
            <a:rect l="l" t="t" r="r" b="b"/>
            <a:pathLst>
              <a:path w="16856397" h="1835827">
                <a:moveTo>
                  <a:pt x="0" y="0"/>
                </a:moveTo>
                <a:lnTo>
                  <a:pt x="16856396" y="0"/>
                </a:lnTo>
                <a:lnTo>
                  <a:pt x="16856396" y="1835827"/>
                </a:lnTo>
                <a:lnTo>
                  <a:pt x="0" y="1835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429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1380999" y="741539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0660349" y="2952328"/>
            <a:ext cx="6095621" cy="7061608"/>
          </a:xfrm>
          <a:custGeom>
            <a:avLst/>
            <a:gdLst/>
            <a:ahLst/>
            <a:cxnLst/>
            <a:rect l="l" t="t" r="r" b="b"/>
            <a:pathLst>
              <a:path w="6095621" h="7061608">
                <a:moveTo>
                  <a:pt x="0" y="0"/>
                </a:moveTo>
                <a:lnTo>
                  <a:pt x="6095621" y="0"/>
                </a:lnTo>
                <a:lnTo>
                  <a:pt x="6095621" y="7061608"/>
                </a:lnTo>
                <a:lnTo>
                  <a:pt x="0" y="7061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2" r="-74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4047688" y="2060878"/>
            <a:ext cx="9655028" cy="768611"/>
          </a:xfrm>
          <a:custGeom>
            <a:avLst/>
            <a:gdLst/>
            <a:ahLst/>
            <a:cxnLst/>
            <a:rect l="l" t="t" r="r" b="b"/>
            <a:pathLst>
              <a:path w="9655028" h="768611">
                <a:moveTo>
                  <a:pt x="0" y="0"/>
                </a:moveTo>
                <a:lnTo>
                  <a:pt x="9655028" y="0"/>
                </a:lnTo>
                <a:lnTo>
                  <a:pt x="9655028" y="768611"/>
                </a:lnTo>
                <a:lnTo>
                  <a:pt x="0" y="76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672" t="-220594" b="-1537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875704" y="2999802"/>
            <a:ext cx="6874140" cy="6793897"/>
          </a:xfrm>
          <a:custGeom>
            <a:avLst/>
            <a:gdLst/>
            <a:ahLst/>
            <a:cxnLst/>
            <a:rect l="l" t="t" r="r" b="b"/>
            <a:pathLst>
              <a:path w="6874140" h="6793897">
                <a:moveTo>
                  <a:pt x="0" y="0"/>
                </a:moveTo>
                <a:lnTo>
                  <a:pt x="6874140" y="0"/>
                </a:lnTo>
                <a:lnTo>
                  <a:pt x="6874140" y="6793897"/>
                </a:lnTo>
                <a:lnTo>
                  <a:pt x="0" y="6793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357384" y="927934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016" y="538549"/>
            <a:ext cx="17160676" cy="8955841"/>
            <a:chOff x="0" y="0"/>
            <a:chExt cx="5514706" cy="287802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4706" cy="2878024"/>
            </a:xfrm>
            <a:custGeom>
              <a:avLst/>
              <a:gdLst/>
              <a:ahLst/>
              <a:cxnLst/>
              <a:rect l="l" t="t" r="r" b="b"/>
              <a:pathLst>
                <a:path w="5514706" h="2878024">
                  <a:moveTo>
                    <a:pt x="124460" y="2878023"/>
                  </a:moveTo>
                  <a:lnTo>
                    <a:pt x="5390246" y="2878023"/>
                  </a:lnTo>
                  <a:cubicBezTo>
                    <a:pt x="5458826" y="2878023"/>
                    <a:pt x="5514706" y="2822143"/>
                    <a:pt x="5514706" y="2753563"/>
                  </a:cubicBezTo>
                  <a:lnTo>
                    <a:pt x="5514706" y="124460"/>
                  </a:lnTo>
                  <a:cubicBezTo>
                    <a:pt x="5514706" y="55880"/>
                    <a:pt x="5458826" y="0"/>
                    <a:pt x="5390246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53564"/>
                  </a:lnTo>
                  <a:cubicBezTo>
                    <a:pt x="0" y="2822143"/>
                    <a:pt x="55880" y="2878024"/>
                    <a:pt x="124460" y="2878024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2208891"/>
            <a:ext cx="3986024" cy="3457876"/>
          </a:xfrm>
          <a:custGeom>
            <a:avLst/>
            <a:gdLst/>
            <a:ahLst/>
            <a:cxnLst/>
            <a:rect l="l" t="t" r="r" b="b"/>
            <a:pathLst>
              <a:path w="3986024" h="3457876">
                <a:moveTo>
                  <a:pt x="0" y="0"/>
                </a:moveTo>
                <a:lnTo>
                  <a:pt x="3986024" y="0"/>
                </a:lnTo>
                <a:lnTo>
                  <a:pt x="3986024" y="3457876"/>
                </a:lnTo>
                <a:lnTo>
                  <a:pt x="0" y="3457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577779" y="3247232"/>
            <a:ext cx="3630586" cy="4429795"/>
          </a:xfrm>
          <a:custGeom>
            <a:avLst/>
            <a:gdLst/>
            <a:ahLst/>
            <a:cxnLst/>
            <a:rect l="l" t="t" r="r" b="b"/>
            <a:pathLst>
              <a:path w="3630586" h="4429795">
                <a:moveTo>
                  <a:pt x="0" y="0"/>
                </a:moveTo>
                <a:lnTo>
                  <a:pt x="3630587" y="0"/>
                </a:lnTo>
                <a:lnTo>
                  <a:pt x="3630587" y="4429796"/>
                </a:lnTo>
                <a:lnTo>
                  <a:pt x="0" y="442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8154901" y="5433377"/>
            <a:ext cx="2067574" cy="1223315"/>
          </a:xfrm>
          <a:custGeom>
            <a:avLst/>
            <a:gdLst/>
            <a:ahLst/>
            <a:cxnLst/>
            <a:rect l="l" t="t" r="r" b="b"/>
            <a:pathLst>
              <a:path w="2067574" h="1223315">
                <a:moveTo>
                  <a:pt x="0" y="0"/>
                </a:moveTo>
                <a:lnTo>
                  <a:pt x="2067574" y="0"/>
                </a:lnTo>
                <a:lnTo>
                  <a:pt x="2067574" y="1223314"/>
                </a:lnTo>
                <a:lnTo>
                  <a:pt x="0" y="1223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8253985" y="4046292"/>
            <a:ext cx="1780030" cy="1236089"/>
          </a:xfrm>
          <a:custGeom>
            <a:avLst/>
            <a:gdLst/>
            <a:ahLst/>
            <a:cxnLst/>
            <a:rect l="l" t="t" r="r" b="b"/>
            <a:pathLst>
              <a:path w="1780030" h="1236089">
                <a:moveTo>
                  <a:pt x="0" y="0"/>
                </a:moveTo>
                <a:lnTo>
                  <a:pt x="1780030" y="0"/>
                </a:lnTo>
                <a:lnTo>
                  <a:pt x="1780030" y="1236089"/>
                </a:lnTo>
                <a:lnTo>
                  <a:pt x="0" y="123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077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8225753" y="2327746"/>
            <a:ext cx="1925870" cy="1515018"/>
          </a:xfrm>
          <a:custGeom>
            <a:avLst/>
            <a:gdLst/>
            <a:ahLst/>
            <a:cxnLst/>
            <a:rect l="l" t="t" r="r" b="b"/>
            <a:pathLst>
              <a:path w="1925870" h="1515018">
                <a:moveTo>
                  <a:pt x="0" y="0"/>
                </a:moveTo>
                <a:lnTo>
                  <a:pt x="1925870" y="0"/>
                </a:lnTo>
                <a:lnTo>
                  <a:pt x="1925870" y="1515018"/>
                </a:lnTo>
                <a:lnTo>
                  <a:pt x="0" y="151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1508414" y="3796924"/>
            <a:ext cx="1479513" cy="1869842"/>
          </a:xfrm>
          <a:custGeom>
            <a:avLst/>
            <a:gdLst/>
            <a:ahLst/>
            <a:cxnLst/>
            <a:rect l="l" t="t" r="r" b="b"/>
            <a:pathLst>
              <a:path w="1479513" h="1869842">
                <a:moveTo>
                  <a:pt x="0" y="0"/>
                </a:moveTo>
                <a:lnTo>
                  <a:pt x="1479513" y="0"/>
                </a:lnTo>
                <a:lnTo>
                  <a:pt x="1479513" y="1869843"/>
                </a:lnTo>
                <a:lnTo>
                  <a:pt x="0" y="186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7937654" y="488680"/>
            <a:ext cx="2213969" cy="1892021"/>
          </a:xfrm>
          <a:custGeom>
            <a:avLst/>
            <a:gdLst/>
            <a:ahLst/>
            <a:cxnLst/>
            <a:rect l="l" t="t" r="r" b="b"/>
            <a:pathLst>
              <a:path w="2213969" h="1892021">
                <a:moveTo>
                  <a:pt x="0" y="0"/>
                </a:moveTo>
                <a:lnTo>
                  <a:pt x="2213969" y="0"/>
                </a:lnTo>
                <a:lnTo>
                  <a:pt x="2213969" y="1892021"/>
                </a:lnTo>
                <a:lnTo>
                  <a:pt x="0" y="1892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8289144" y="6856716"/>
            <a:ext cx="1632420" cy="1640623"/>
          </a:xfrm>
          <a:custGeom>
            <a:avLst/>
            <a:gdLst/>
            <a:ahLst/>
            <a:cxnLst/>
            <a:rect l="l" t="t" r="r" b="b"/>
            <a:pathLst>
              <a:path w="1632420" h="1640623">
                <a:moveTo>
                  <a:pt x="0" y="0"/>
                </a:moveTo>
                <a:lnTo>
                  <a:pt x="1632419" y="0"/>
                </a:lnTo>
                <a:lnTo>
                  <a:pt x="1632419" y="1640623"/>
                </a:lnTo>
                <a:lnTo>
                  <a:pt x="0" y="1640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TextBox 12"/>
          <p:cNvSpPr txBox="1"/>
          <p:nvPr/>
        </p:nvSpPr>
        <p:spPr>
          <a:xfrm>
            <a:off x="-2013479" y="1235616"/>
            <a:ext cx="17160676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80B0B"/>
                </a:solidFill>
                <a:cs typeface="HS Almaha Bold"/>
              </a:rPr>
              <a:t>فجوة عصاريه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7233" y="728570"/>
            <a:ext cx="5488458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80B0B"/>
                </a:solidFill>
                <a:cs typeface="HS Almaha Bold"/>
              </a:rPr>
              <a:t>جدار الخلية+ الغشاء الخلوي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288877" y="0"/>
            <a:ext cx="999123" cy="977360"/>
          </a:xfrm>
          <a:custGeom>
            <a:avLst/>
            <a:gdLst/>
            <a:ahLst/>
            <a:cxnLst/>
            <a:rect l="l" t="t" r="r" b="b"/>
            <a:pathLst>
              <a:path w="999123" h="977360">
                <a:moveTo>
                  <a:pt x="0" y="0"/>
                </a:moveTo>
                <a:lnTo>
                  <a:pt x="999123" y="0"/>
                </a:lnTo>
                <a:lnTo>
                  <a:pt x="999123" y="977360"/>
                </a:lnTo>
                <a:lnTo>
                  <a:pt x="0" y="977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484169" y="898003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0592939" y="1028700"/>
            <a:ext cx="1830950" cy="2184431"/>
          </a:xfrm>
          <a:custGeom>
            <a:avLst/>
            <a:gdLst/>
            <a:ahLst/>
            <a:cxnLst/>
            <a:rect l="l" t="t" r="r" b="b"/>
            <a:pathLst>
              <a:path w="1830950" h="2184431">
                <a:moveTo>
                  <a:pt x="0" y="0"/>
                </a:moveTo>
                <a:lnTo>
                  <a:pt x="1830950" y="0"/>
                </a:lnTo>
                <a:lnTo>
                  <a:pt x="1830950" y="2184431"/>
                </a:lnTo>
                <a:lnTo>
                  <a:pt x="0" y="21844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13400061" y="7655804"/>
            <a:ext cx="3986024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cs typeface="HS Almaha Bold"/>
              </a:rPr>
              <a:t>خلية نباتية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4016" y="5857001"/>
            <a:ext cx="3986024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cs typeface="HS Almaha Bold"/>
              </a:rPr>
              <a:t>خليةحيوانية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4015" y="5758741"/>
            <a:ext cx="3509587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80B0B"/>
                </a:solidFill>
                <a:cs typeface="HS Almaha Bold"/>
              </a:rPr>
              <a:t>بلاستيدات خضراء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700458" y="5645228"/>
            <a:ext cx="17160676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cs typeface="HS Almaha Bold"/>
              </a:rPr>
              <a:t>ميتو كندريا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44526" y="7222734"/>
            <a:ext cx="504461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HS Almaha Bold"/>
              </a:rPr>
              <a:t>النواة+ الكروموسومات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36110" y="1110862"/>
            <a:ext cx="2171204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cs typeface="HS Almaha Bold"/>
              </a:rPr>
              <a:t>الغشاء الخلوي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63797" y="8555542"/>
            <a:ext cx="5044617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cs typeface="HS Almaha Bold"/>
              </a:rPr>
              <a:t>السيتو بلازم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4711" y="1822440"/>
            <a:ext cx="11218578" cy="5754232"/>
          </a:xfrm>
          <a:custGeom>
            <a:avLst/>
            <a:gdLst/>
            <a:ahLst/>
            <a:cxnLst/>
            <a:rect l="l" t="t" r="r" b="b"/>
            <a:pathLst>
              <a:path w="11218578" h="5754232">
                <a:moveTo>
                  <a:pt x="0" y="0"/>
                </a:moveTo>
                <a:lnTo>
                  <a:pt x="11218578" y="0"/>
                </a:lnTo>
                <a:lnTo>
                  <a:pt x="11218578" y="5754231"/>
                </a:lnTo>
                <a:lnTo>
                  <a:pt x="0" y="5754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flipH="1">
            <a:off x="14753289" y="2775006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3672815" y="0"/>
                </a:moveTo>
                <a:lnTo>
                  <a:pt x="0" y="0"/>
                </a:lnTo>
                <a:lnTo>
                  <a:pt x="0" y="5795702"/>
                </a:lnTo>
                <a:lnTo>
                  <a:pt x="3672815" y="5795702"/>
                </a:lnTo>
                <a:lnTo>
                  <a:pt x="36728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flipH="1">
            <a:off x="13316349" y="6422559"/>
            <a:ext cx="2453779" cy="3054444"/>
          </a:xfrm>
          <a:custGeom>
            <a:avLst/>
            <a:gdLst/>
            <a:ahLst/>
            <a:cxnLst/>
            <a:rect l="l" t="t" r="r" b="b"/>
            <a:pathLst>
              <a:path w="2453779" h="3054444">
                <a:moveTo>
                  <a:pt x="2453779" y="0"/>
                </a:moveTo>
                <a:lnTo>
                  <a:pt x="0" y="0"/>
                </a:lnTo>
                <a:lnTo>
                  <a:pt x="0" y="3054444"/>
                </a:lnTo>
                <a:lnTo>
                  <a:pt x="2453779" y="3054444"/>
                </a:lnTo>
                <a:lnTo>
                  <a:pt x="24537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-709576" y="4263017"/>
            <a:ext cx="4636840" cy="5213986"/>
          </a:xfrm>
          <a:custGeom>
            <a:avLst/>
            <a:gdLst/>
            <a:ahLst/>
            <a:cxnLst/>
            <a:rect l="l" t="t" r="r" b="b"/>
            <a:pathLst>
              <a:path w="4636840" h="5213986">
                <a:moveTo>
                  <a:pt x="4636840" y="0"/>
                </a:moveTo>
                <a:lnTo>
                  <a:pt x="0" y="0"/>
                </a:lnTo>
                <a:lnTo>
                  <a:pt x="0" y="5213986"/>
                </a:lnTo>
                <a:lnTo>
                  <a:pt x="4636840" y="5213986"/>
                </a:lnTo>
                <a:lnTo>
                  <a:pt x="463684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2747389" y="6931782"/>
            <a:ext cx="3483737" cy="3194287"/>
          </a:xfrm>
          <a:custGeom>
            <a:avLst/>
            <a:gdLst/>
            <a:ahLst/>
            <a:cxnLst/>
            <a:rect l="l" t="t" r="r" b="b"/>
            <a:pathLst>
              <a:path w="3483737" h="3194287">
                <a:moveTo>
                  <a:pt x="0" y="0"/>
                </a:moveTo>
                <a:lnTo>
                  <a:pt x="3483737" y="0"/>
                </a:lnTo>
                <a:lnTo>
                  <a:pt x="3483737" y="3194287"/>
                </a:lnTo>
                <a:lnTo>
                  <a:pt x="0" y="3194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3306592" y="95239"/>
            <a:ext cx="11674817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cs typeface="Tajawal Heavy"/>
              </a:rPr>
              <a:t>هيا نلعب بينجو!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88904" y="1028700"/>
            <a:ext cx="3395495" cy="3234317"/>
          </a:xfrm>
          <a:custGeom>
            <a:avLst/>
            <a:gdLst/>
            <a:ahLst/>
            <a:cxnLst/>
            <a:rect l="l" t="t" r="r" b="b"/>
            <a:pathLst>
              <a:path w="3395495" h="3234317">
                <a:moveTo>
                  <a:pt x="3395496" y="0"/>
                </a:moveTo>
                <a:lnTo>
                  <a:pt x="0" y="0"/>
                </a:lnTo>
                <a:lnTo>
                  <a:pt x="0" y="3234317"/>
                </a:lnTo>
                <a:lnTo>
                  <a:pt x="3395496" y="3234317"/>
                </a:lnTo>
                <a:lnTo>
                  <a:pt x="33954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357384" y="9222565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283">
            <a:off x="389945" y="3989284"/>
            <a:ext cx="5422878" cy="5327977"/>
          </a:xfrm>
          <a:custGeom>
            <a:avLst/>
            <a:gdLst/>
            <a:ahLst/>
            <a:cxnLst/>
            <a:rect l="l" t="t" r="r" b="b"/>
            <a:pathLst>
              <a:path w="5422878" h="5327977">
                <a:moveTo>
                  <a:pt x="0" y="0"/>
                </a:moveTo>
                <a:lnTo>
                  <a:pt x="5422878" y="0"/>
                </a:lnTo>
                <a:lnTo>
                  <a:pt x="5422878" y="5327978"/>
                </a:lnTo>
                <a:lnTo>
                  <a:pt x="0" y="5327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221690" y="7785613"/>
            <a:ext cx="2401331" cy="2501387"/>
          </a:xfrm>
          <a:custGeom>
            <a:avLst/>
            <a:gdLst/>
            <a:ahLst/>
            <a:cxnLst/>
            <a:rect l="l" t="t" r="r" b="b"/>
            <a:pathLst>
              <a:path w="2401331" h="2501387">
                <a:moveTo>
                  <a:pt x="0" y="0"/>
                </a:moveTo>
                <a:lnTo>
                  <a:pt x="2401331" y="0"/>
                </a:lnTo>
                <a:lnTo>
                  <a:pt x="2401331" y="2501387"/>
                </a:lnTo>
                <a:lnTo>
                  <a:pt x="0" y="2501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5842444" y="4114800"/>
            <a:ext cx="11298113" cy="5868232"/>
          </a:xfrm>
          <a:custGeom>
            <a:avLst/>
            <a:gdLst/>
            <a:ahLst/>
            <a:cxnLst/>
            <a:rect l="l" t="t" r="r" b="b"/>
            <a:pathLst>
              <a:path w="11298113" h="5868232">
                <a:moveTo>
                  <a:pt x="0" y="0"/>
                </a:moveTo>
                <a:lnTo>
                  <a:pt x="11298113" y="0"/>
                </a:lnTo>
                <a:lnTo>
                  <a:pt x="11298113" y="5868232"/>
                </a:lnTo>
                <a:lnTo>
                  <a:pt x="0" y="5868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12595599" y="170163"/>
            <a:ext cx="5059173" cy="4426776"/>
          </a:xfrm>
          <a:custGeom>
            <a:avLst/>
            <a:gdLst/>
            <a:ahLst/>
            <a:cxnLst/>
            <a:rect l="l" t="t" r="r" b="b"/>
            <a:pathLst>
              <a:path w="5059173" h="4426776">
                <a:moveTo>
                  <a:pt x="0" y="0"/>
                </a:moveTo>
                <a:lnTo>
                  <a:pt x="5059173" y="0"/>
                </a:lnTo>
                <a:lnTo>
                  <a:pt x="5059173" y="4426776"/>
                </a:lnTo>
                <a:lnTo>
                  <a:pt x="0" y="442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842445" y="1577462"/>
            <a:ext cx="590126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  <a:spcBef>
                <a:spcPct val="0"/>
              </a:spcBef>
            </a:pPr>
            <a:r>
              <a:rPr lang="en-US" sz="6324">
                <a:solidFill>
                  <a:srgbClr val="FFFFFF"/>
                </a:solidFill>
                <a:cs typeface="Tajawal Heavy"/>
              </a:rPr>
              <a:t>النباتات</a:t>
            </a:r>
            <a:endParaRPr lang="en-US" sz="6324" dirty="0">
              <a:solidFill>
                <a:srgbClr val="FFFFFF"/>
              </a:solidFill>
              <a:cs typeface="Tajawal Heav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92076" y="374650"/>
            <a:ext cx="5199425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تنتمي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هذه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الخلية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إلى</a:t>
            </a:r>
            <a:endParaRPr lang="en-US" sz="4000" dirty="0">
              <a:solidFill>
                <a:srgbClr val="FFFFFF"/>
              </a:solidFill>
              <a:cs typeface="Tajawal Bold"/>
            </a:endParaRPr>
          </a:p>
        </p:txBody>
      </p:sp>
      <p:sp>
        <p:nvSpPr>
          <p:cNvPr id="9" name="TextBox 9"/>
          <p:cNvSpPr txBox="1"/>
          <p:nvPr/>
        </p:nvSpPr>
        <p:spPr>
          <a:xfrm rot="-772053">
            <a:off x="540060" y="4160866"/>
            <a:ext cx="4609312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cs typeface="HS Almaha Bold"/>
              </a:rPr>
              <a:t>ما سبب اللون الاخضر في الخلية النباتية وما فائدته </a:t>
            </a:r>
          </a:p>
        </p:txBody>
      </p:sp>
      <p:sp>
        <p:nvSpPr>
          <p:cNvPr id="10" name="TextBox 10"/>
          <p:cNvSpPr txBox="1"/>
          <p:nvPr/>
        </p:nvSpPr>
        <p:spPr>
          <a:xfrm rot="-691662">
            <a:off x="1014160" y="6179315"/>
            <a:ext cx="4347695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cs typeface="HS Almaha Bold"/>
              </a:rPr>
              <a:t>ما الذي اعطى الخلية الحيوانية شكلها المميز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241</Words>
  <Application>Microsoft Office PowerPoint</Application>
  <PresentationFormat>مخصص</PresentationFormat>
  <Paragraphs>94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0" baseType="lpstr">
      <vt:lpstr>Calibri</vt:lpstr>
      <vt:lpstr>Tajawal Bold</vt:lpstr>
      <vt:lpstr>Arial</vt:lpstr>
      <vt:lpstr>Akhbar MT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المخلوقات الحية</dc:title>
  <dc:creator>noura aloreek</dc:creator>
  <cp:lastModifiedBy>noura aloreek</cp:lastModifiedBy>
  <cp:revision>6</cp:revision>
  <dcterms:created xsi:type="dcterms:W3CDTF">2006-08-16T00:00:00Z</dcterms:created>
  <dcterms:modified xsi:type="dcterms:W3CDTF">2024-08-23T14:14:43Z</dcterms:modified>
  <dc:identifier>DAFsw_wbLM0</dc:identifier>
</cp:coreProperties>
</file>