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sldIdLst>
    <p:sldId id="256" r:id="rId4"/>
    <p:sldId id="300" r:id="rId5"/>
    <p:sldId id="257" r:id="rId6"/>
    <p:sldId id="269" r:id="rId7"/>
    <p:sldId id="268" r:id="rId8"/>
    <p:sldId id="270" r:id="rId9"/>
    <p:sldId id="302" r:id="rId10"/>
    <p:sldId id="260" r:id="rId11"/>
    <p:sldId id="258" r:id="rId12"/>
    <p:sldId id="295" r:id="rId13"/>
    <p:sldId id="294" r:id="rId14"/>
    <p:sldId id="279" r:id="rId15"/>
    <p:sldId id="283" r:id="rId16"/>
    <p:sldId id="284" r:id="rId17"/>
    <p:sldId id="285" r:id="rId18"/>
    <p:sldId id="286" r:id="rId19"/>
    <p:sldId id="287" r:id="rId20"/>
    <p:sldId id="288" r:id="rId21"/>
    <p:sldId id="296" r:id="rId22"/>
    <p:sldId id="303" r:id="rId23"/>
    <p:sldId id="297" r:id="rId24"/>
    <p:sldId id="304" r:id="rId25"/>
    <p:sldId id="262" r:id="rId26"/>
    <p:sldId id="305" r:id="rId27"/>
    <p:sldId id="263" r:id="rId28"/>
    <p:sldId id="271" r:id="rId29"/>
    <p:sldId id="306" r:id="rId30"/>
    <p:sldId id="264" r:id="rId31"/>
    <p:sldId id="278" r:id="rId32"/>
    <p:sldId id="308" r:id="rId33"/>
    <p:sldId id="261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07" r:id="rId43"/>
    <p:sldId id="276" r:id="rId44"/>
    <p:sldId id="277" r:id="rId45"/>
    <p:sldId id="267" r:id="rId4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S2cCjl7kYKzr9B7TeV8Bg==" hashData="FGWr2xLEMnMZehUzHJsP24XqUZehfiyXm/Il+F2i0drtAlsFcIxJhlYGueSxEjk2fGUoXsOHylZnv9I/N3Rpj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D2"/>
    <a:srgbClr val="00A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394" autoAdjust="0"/>
    <p:restoredTop sz="94660"/>
  </p:normalViewPr>
  <p:slideViewPr>
    <p:cSldViewPr snapToGrid="0">
      <p:cViewPr>
        <p:scale>
          <a:sx n="75" d="100"/>
          <a:sy n="75" d="100"/>
        </p:scale>
        <p:origin x="470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DA5661-8646-4C2F-BDED-4CC25E05209F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DF45DEC-8217-4316-B662-A70755587E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8575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809436-DAB1-42D0-8783-F15927418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58FEC31-889D-49CA-B42E-D731ACE30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901E93-3F93-4A78-8A88-AA370298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DA041A-2BFC-47D1-A91D-5C8BAE2B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E6C318-362E-48D2-9B1A-44FFEEF8A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500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AB4119-A115-4646-B77A-7F5ECA3A5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33B4DC7-D9A6-4813-966F-39137E521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DEE8C5-6B09-437C-B6EB-6E0C3B63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7E312E-9A8A-42E7-A3EA-046582D3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B0E162-B9A1-45E4-B8EF-88B8BA99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365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0A4F957-0C10-4ED5-8DE9-C703876B52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74ADB39-7894-4640-BB6C-8538CB69E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4CFCC66-802A-4DFA-BFD9-B271321B7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916958B-8FA2-4017-808E-787499F2B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5D1F2F2-59FC-4AC1-B461-AB035E5F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0457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AF2A08-8104-43F8-B300-49DF22C04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38F4730-BCC7-41C3-A484-618F6E0509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9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3" indent="0" algn="ctr">
              <a:buNone/>
              <a:defRPr sz="2000"/>
            </a:lvl2pPr>
            <a:lvl3pPr marL="914426" indent="0" algn="ctr">
              <a:buNone/>
              <a:defRPr sz="1800"/>
            </a:lvl3pPr>
            <a:lvl4pPr marL="1371638" indent="0" algn="ctr">
              <a:buNone/>
              <a:defRPr sz="1600"/>
            </a:lvl4pPr>
            <a:lvl5pPr marL="1828851" indent="0" algn="ctr">
              <a:buNone/>
              <a:defRPr sz="1600"/>
            </a:lvl5pPr>
            <a:lvl6pPr marL="2286063" indent="0" algn="ctr">
              <a:buNone/>
              <a:defRPr sz="1600"/>
            </a:lvl6pPr>
            <a:lvl7pPr marL="2743277" indent="0" algn="ctr">
              <a:buNone/>
              <a:defRPr sz="1600"/>
            </a:lvl7pPr>
            <a:lvl8pPr marL="3200489" indent="0" algn="ctr">
              <a:buNone/>
              <a:defRPr sz="1600"/>
            </a:lvl8pPr>
            <a:lvl9pPr marL="3657702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6545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0414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2314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9275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3" indent="0">
              <a:buNone/>
              <a:defRPr sz="2000" b="1"/>
            </a:lvl2pPr>
            <a:lvl3pPr marL="914426" indent="0">
              <a:buNone/>
              <a:defRPr sz="1800" b="1"/>
            </a:lvl3pPr>
            <a:lvl4pPr marL="1371638" indent="0">
              <a:buNone/>
              <a:defRPr sz="1600" b="1"/>
            </a:lvl4pPr>
            <a:lvl5pPr marL="1828851" indent="0">
              <a:buNone/>
              <a:defRPr sz="1600" b="1"/>
            </a:lvl5pPr>
            <a:lvl6pPr marL="2286063" indent="0">
              <a:buNone/>
              <a:defRPr sz="1600" b="1"/>
            </a:lvl6pPr>
            <a:lvl7pPr marL="2743277" indent="0">
              <a:buNone/>
              <a:defRPr sz="1600" b="1"/>
            </a:lvl7pPr>
            <a:lvl8pPr marL="3200489" indent="0">
              <a:buNone/>
              <a:defRPr sz="1600" b="1"/>
            </a:lvl8pPr>
            <a:lvl9pPr marL="3657702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3" indent="0">
              <a:buNone/>
              <a:defRPr sz="2000" b="1"/>
            </a:lvl2pPr>
            <a:lvl3pPr marL="914426" indent="0">
              <a:buNone/>
              <a:defRPr sz="1800" b="1"/>
            </a:lvl3pPr>
            <a:lvl4pPr marL="1371638" indent="0">
              <a:buNone/>
              <a:defRPr sz="1600" b="1"/>
            </a:lvl4pPr>
            <a:lvl5pPr marL="1828851" indent="0">
              <a:buNone/>
              <a:defRPr sz="1600" b="1"/>
            </a:lvl5pPr>
            <a:lvl6pPr marL="2286063" indent="0">
              <a:buNone/>
              <a:defRPr sz="1600" b="1"/>
            </a:lvl6pPr>
            <a:lvl7pPr marL="2743277" indent="0">
              <a:buNone/>
              <a:defRPr sz="1600" b="1"/>
            </a:lvl7pPr>
            <a:lvl8pPr marL="3200489" indent="0">
              <a:buNone/>
              <a:defRPr sz="1600" b="1"/>
            </a:lvl8pPr>
            <a:lvl9pPr marL="3657702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3817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604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E6E782-5E30-404F-9B06-C67BAACD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BA5CBB4-7D95-4061-8788-0F9CFE448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8D082A4-10AD-4BFF-A5A5-ACE89C94A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CAC87C-9A2B-46D5-B5EF-FCA6EBF0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B33F04-7178-4728-B528-3864EAB88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1004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9991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3" indent="0">
              <a:buNone/>
              <a:defRPr sz="1400"/>
            </a:lvl2pPr>
            <a:lvl3pPr marL="914426" indent="0">
              <a:buNone/>
              <a:defRPr sz="1200"/>
            </a:lvl3pPr>
            <a:lvl4pPr marL="1371638" indent="0">
              <a:buNone/>
              <a:defRPr sz="1000"/>
            </a:lvl4pPr>
            <a:lvl5pPr marL="1828851" indent="0">
              <a:buNone/>
              <a:defRPr sz="1000"/>
            </a:lvl5pPr>
            <a:lvl6pPr marL="2286063" indent="0">
              <a:buNone/>
              <a:defRPr sz="1000"/>
            </a:lvl6pPr>
            <a:lvl7pPr marL="2743277" indent="0">
              <a:buNone/>
              <a:defRPr sz="1000"/>
            </a:lvl7pPr>
            <a:lvl8pPr marL="3200489" indent="0">
              <a:buNone/>
              <a:defRPr sz="1000"/>
            </a:lvl8pPr>
            <a:lvl9pPr marL="3657702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0182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3" indent="0">
              <a:buNone/>
              <a:defRPr sz="2800"/>
            </a:lvl2pPr>
            <a:lvl3pPr marL="914426" indent="0">
              <a:buNone/>
              <a:defRPr sz="2400"/>
            </a:lvl3pPr>
            <a:lvl4pPr marL="1371638" indent="0">
              <a:buNone/>
              <a:defRPr sz="2000"/>
            </a:lvl4pPr>
            <a:lvl5pPr marL="1828851" indent="0">
              <a:buNone/>
              <a:defRPr sz="2000"/>
            </a:lvl5pPr>
            <a:lvl6pPr marL="2286063" indent="0">
              <a:buNone/>
              <a:defRPr sz="2000"/>
            </a:lvl6pPr>
            <a:lvl7pPr marL="2743277" indent="0">
              <a:buNone/>
              <a:defRPr sz="2000"/>
            </a:lvl7pPr>
            <a:lvl8pPr marL="3200489" indent="0">
              <a:buNone/>
              <a:defRPr sz="2000"/>
            </a:lvl8pPr>
            <a:lvl9pPr marL="3657702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3" indent="0">
              <a:buNone/>
              <a:defRPr sz="1400"/>
            </a:lvl2pPr>
            <a:lvl3pPr marL="914426" indent="0">
              <a:buNone/>
              <a:defRPr sz="1200"/>
            </a:lvl3pPr>
            <a:lvl4pPr marL="1371638" indent="0">
              <a:buNone/>
              <a:defRPr sz="1000"/>
            </a:lvl4pPr>
            <a:lvl5pPr marL="1828851" indent="0">
              <a:buNone/>
              <a:defRPr sz="1000"/>
            </a:lvl5pPr>
            <a:lvl6pPr marL="2286063" indent="0">
              <a:buNone/>
              <a:defRPr sz="1000"/>
            </a:lvl6pPr>
            <a:lvl7pPr marL="2743277" indent="0">
              <a:buNone/>
              <a:defRPr sz="1000"/>
            </a:lvl7pPr>
            <a:lvl8pPr marL="3200489" indent="0">
              <a:buNone/>
              <a:defRPr sz="1000"/>
            </a:lvl8pPr>
            <a:lvl9pPr marL="3657702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7072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2984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497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E3DE80-2D7A-4727-A7AB-55852729E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17D563B-6CA5-4F1F-937F-E5BFDC8E0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5DC58FD-CE7E-41E6-ACB8-3E2BA3E1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A912-AD5B-4CD7-AFC4-EF86F3DD40F7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FAF52B-8F4D-4725-9763-1F55BE56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476F1C-6513-417C-A4FB-5D8017A38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D83B-334E-4A02-8108-BA06DE4CA80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5540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E9801E-CB1F-401E-B3D9-BEBA8A91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936D969-36BD-4D82-AC2A-3CACF2901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41965E1-2827-49E6-867F-D19EF8A1F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A912-AD5B-4CD7-AFC4-EF86F3DD40F7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7A32804-6F35-4030-B1E6-D6B3385F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B0157F-C29A-42A4-B12E-D952F5347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D83B-334E-4A02-8108-BA06DE4CA80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0910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2EC259-9349-4D30-97D7-D3E2AA90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A1EBE7-A2E1-4037-AD15-7BF3D265C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DBB1E40-B55A-48B4-8AA5-E7107BEB3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A912-AD5B-4CD7-AFC4-EF86F3DD40F7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E70E9B-53A4-41C6-9EB1-58287D785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93C870-A196-4BC1-8BF2-2A9B0B7F8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D83B-334E-4A02-8108-BA06DE4CA80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7110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BFBA26-9E7E-4DC2-BB87-22F04722C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D6E7AAE-0182-415F-B0EA-1AAE545B9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4683384-336E-46F6-BF25-B5F1321E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C47AA6B-E14F-4DF7-B4A3-1E730018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A912-AD5B-4CD7-AFC4-EF86F3DD40F7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7AD1175-7B78-4ED1-B4F8-5EE6583E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6EFEC81-2ACA-4634-962D-AB97CDADB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D83B-334E-4A02-8108-BA06DE4CA80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9641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6EF2A8-5A93-41DA-813C-7EE0A7D4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8A5E86D-AF6C-40F5-A634-F0D07300D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832C373-9DEA-431E-BBB0-877EAF280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5371418-37A9-4B71-8F37-688F51801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620A413-C1EF-42D7-AFB9-03CD0B208C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346393B-03BD-453A-AD3D-FE9EE7C6F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A912-AD5B-4CD7-AFC4-EF86F3DD40F7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02A6FFD-FE78-4DD1-B7AC-04F2EAEBD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06CC1B3-26F6-4E9F-8E7A-E6A49386D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D83B-334E-4A02-8108-BA06DE4CA80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3548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44F413-84F5-4044-9BAF-8C17567A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32C301B-B22C-4FBB-A8B1-2FFD4990B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A4376C-FB97-4DCC-B792-AC7F1E9D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AB510B7-B411-4534-8A81-0DBA1A06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EEC45B6-B3B5-456F-A41D-AE92C7C2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6508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139D25-6D4F-41C2-A170-35888EC1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BB27BCF-20E7-4644-ABFD-02423F15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A912-AD5B-4CD7-AFC4-EF86F3DD40F7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348D345-D583-49C3-831F-5D5A31B9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A001A90-6DEF-4F5F-8C58-C7BCA420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D83B-334E-4A02-8108-BA06DE4CA80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3180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B0212E4-0109-4F26-B0A5-F7DEED4AF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A912-AD5B-4CD7-AFC4-EF86F3DD40F7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97B76CB-0770-4711-B53B-8894D67E0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2AA50DE-E515-4087-AD3D-E85076C3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D83B-334E-4A02-8108-BA06DE4CA80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6997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5F4FA5-3D02-4F94-85FC-E4CF1D1F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13AE05-6572-49BD-9CED-9D5A98DB9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97C84E6-5A50-480B-8670-2EBA479B0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3D9C713-1319-4162-A5B2-6D8C1C47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A912-AD5B-4CD7-AFC4-EF86F3DD40F7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AF1B08-83F4-4CBF-8FA0-B04289B9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96D7494-F589-4696-8369-9357B16A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D83B-334E-4A02-8108-BA06DE4CA80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3574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8ABAA1-C074-4307-BA2D-8BB543D6F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28946C2-2ECC-42CF-97A0-82DF8F105A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F6C7286-F52B-48BA-8EE0-9108D181F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E5183B-DF9E-491C-9138-98B9750D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A912-AD5B-4CD7-AFC4-EF86F3DD40F7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33170C3-4579-4B53-A591-B65CA38B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5506040-AB47-4448-AA88-85F2C1641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D83B-334E-4A02-8108-BA06DE4CA80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4747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547851-4ACB-45F8-B3A5-28FAFFC0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F00F6E4-FD01-4C98-99E0-7E99CAF61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7F749E-819F-45F5-85D0-77A3349F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A912-AD5B-4CD7-AFC4-EF86F3DD40F7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D25A2A-9C52-453C-BCD9-A997BA6D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5D682D-AB08-430E-9D5E-B7AA4020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D83B-334E-4A02-8108-BA06DE4CA80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3744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3749393-6C6E-4C30-8D2A-1CC482FE6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5056A61-F670-4BBE-BCC7-732338C0B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60433C-3F76-4CFC-98AF-FAAEACBE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5A912-AD5B-4CD7-AFC4-EF86F3DD40F7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C55FCC-D482-4E50-8153-9792BBF8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3E7CDF-E89D-45BB-AA07-FD94624F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0D83B-334E-4A02-8108-BA06DE4CA80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1032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7559AD-98B5-4309-B413-E98753C9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1A965CD-7FFF-48CC-AB35-1D9E94EB1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5D0A4-5072-4708-BF7F-F46778F20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0B48DC6-EA2C-4FCE-A7E3-0287E3B2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F16056-75BE-4F13-B631-1DD81170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5FBBAC-AB4D-4070-B9FB-08619AB31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513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1DA276-3C70-4D0B-BA21-76478AA8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E3CE768-EE5E-455F-A0D0-B5D528436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5A320ED-B7A0-48AF-88E2-1756BA8E3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46A66D1-8FE8-4A82-9936-CE2780C90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F5C755-4B2B-4E11-A4C2-9B34682C1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E763D9F-5559-4831-BC9B-77DAE90E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94CC640-6EF7-4ED4-8606-CB77B0D2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40B189-258E-4FA5-A6EE-854CF023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890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598858-50C7-4822-A8E8-A86F1645D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C7344F6-781F-4CDF-B83E-9DDAA7E1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14D4D24-BA13-4D0B-9380-68841658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6B17C73-F98C-4C3C-A7DA-6D83CA5A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628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CE2BC7C-02FA-48C0-A830-3172EF69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E2B6A8F-8471-4094-9741-E43BB222B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6BDB8B7-CD19-4771-AF4E-8C36BEE1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171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AB6329-0B65-4EDB-AFC3-0F0AFFBC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E66568C-2550-4C86-959F-39D045F19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DF595CC-D141-4227-8383-9DA249540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2176784-8415-4422-B5C9-9C935C545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092BD5A-B31B-4CDA-B838-FCFDF1AF5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8F59470-5103-49EC-A70A-E4DCA421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6829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D5020A-76E2-449F-8731-3EE0039C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EC68E4F-7799-428A-9308-BEF8E7BCD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1922B62-1783-4F7E-9B97-EF375DC0B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1E3840A-AE43-4E11-87CD-658BCF3B0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6B92D42-D976-4067-8CCC-AE614388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0445B2-1889-4F8D-99FE-1DC934543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143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" t="-4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C8A658A-1C45-4430-8328-FD8CC3DC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E9B5F78-364B-46EB-B793-B40201673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D82BF99-EC1C-4C78-AE79-EF99A4FAF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CFBA4-31D4-4F83-823A-0AC98969AC8D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90A9DF-942A-4F84-BCD0-144E983A5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277BFC-95E1-4559-A447-11D1030C7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9BD5A-0CD6-4F43-863B-A07D82D8115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85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4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E9BE2-D774-48FF-BCB9-CD0DCF263B1F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F6DE8-FBAD-488B-9976-86EFEABD151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755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26" rtl="1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r" defTabSz="914426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9" indent="-228606" algn="r" defTabSz="9144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2" indent="-228606" algn="r" defTabSz="9144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5" indent="-228606" algn="r" defTabSz="9144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7" indent="-228606" algn="r" defTabSz="9144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1" indent="-228606" algn="r" defTabSz="9144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83" indent="-228606" algn="r" defTabSz="9144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96" indent="-228606" algn="r" defTabSz="9144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08" indent="-228606" algn="r" defTabSz="9144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2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3" algn="r" defTabSz="91442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6" algn="r" defTabSz="91442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8" algn="r" defTabSz="91442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1" algn="r" defTabSz="91442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63" algn="r" defTabSz="91442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7" algn="r" defTabSz="91442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9" algn="r" defTabSz="91442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02" algn="r" defTabSz="91442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4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259175F-1D60-46AA-A694-53583521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8E5B6C3-C359-450A-ABAD-72250B894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4ED3A6-D877-49E3-AEBE-9D2FB3133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5A912-AD5B-4CD7-AFC4-EF86F3DD40F7}" type="datetimeFigureOut">
              <a:rPr lang="ar-SA" smtClean="0"/>
              <a:t>11/06/45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34ECCC-85A5-41FC-AC6E-14362A6C42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A9449DD-BDE1-4780-A43B-AA6448A1D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0D83B-334E-4A02-8108-BA06DE4CA80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220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5" Type="http://schemas.openxmlformats.org/officeDocument/2006/relationships/image" Target="../media/image43.jpe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microsoft.com/office/2007/relationships/hdphoto" Target="../media/hdphoto5.wdp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C2953841-74CE-4F48-9522-01112A42D8AB}"/>
              </a:ext>
            </a:extLst>
          </p:cNvPr>
          <p:cNvSpPr/>
          <p:nvPr/>
        </p:nvSpPr>
        <p:spPr>
          <a:xfrm>
            <a:off x="2498344" y="1152360"/>
            <a:ext cx="7717535" cy="18905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Sakkal Majalla" panose="02000000000000000000" pitchFamily="2" charset="-78"/>
              </a:rPr>
              <a:t>قناة </a:t>
            </a:r>
            <a:r>
              <a:rPr lang="ar-SA" sz="3200" b="1" dirty="0" err="1">
                <a:solidFill>
                  <a:schemeClr val="tx1"/>
                </a:solidFill>
                <a:latin typeface="Sakkal Majalla" panose="02000000000000000000" pitchFamily="2" charset="-78"/>
              </a:rPr>
              <a:t>برزنتيشن</a:t>
            </a:r>
            <a:r>
              <a:rPr lang="ar-SA" sz="3200" b="1" dirty="0">
                <a:solidFill>
                  <a:schemeClr val="tx1"/>
                </a:solidFill>
                <a:latin typeface="Sakkal Majalla" panose="02000000000000000000" pitchFamily="2" charset="-78"/>
              </a:rPr>
              <a:t> العلوم للمرحلة الابتدائية </a:t>
            </a:r>
          </a:p>
        </p:txBody>
      </p:sp>
      <p:sp>
        <p:nvSpPr>
          <p:cNvPr id="3" name="مستطيل: زوايا قطرية مستديرة 2">
            <a:extLst>
              <a:ext uri="{FF2B5EF4-FFF2-40B4-BE49-F238E27FC236}">
                <a16:creationId xmlns:a16="http://schemas.microsoft.com/office/drawing/2014/main" id="{1A1C875A-DF84-4B5E-88C7-06C104B4554C}"/>
              </a:ext>
            </a:extLst>
          </p:cNvPr>
          <p:cNvSpPr/>
          <p:nvPr/>
        </p:nvSpPr>
        <p:spPr>
          <a:xfrm>
            <a:off x="2498344" y="3406536"/>
            <a:ext cx="7571231" cy="126274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rgbClr val="804991"/>
                </a:solidFill>
                <a:latin typeface="Sakkal Majalla" panose="02000000000000000000" pitchFamily="2" charset="-78"/>
              </a:rPr>
              <a:t>https://t.me/Presentationyosef </a:t>
            </a:r>
            <a:endParaRPr lang="ar-SA" sz="3200" b="1" dirty="0">
              <a:solidFill>
                <a:schemeClr val="tx1"/>
              </a:solidFill>
              <a:latin typeface="Sakkal Majalla" panose="02000000000000000000" pitchFamily="2" charset="-78"/>
            </a:endParaRPr>
          </a:p>
        </p:txBody>
      </p:sp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55B31B4C-83F7-476A-8C9F-DAF0C679A834}"/>
              </a:ext>
            </a:extLst>
          </p:cNvPr>
          <p:cNvSpPr/>
          <p:nvPr/>
        </p:nvSpPr>
        <p:spPr>
          <a:xfrm>
            <a:off x="3314078" y="5032928"/>
            <a:ext cx="5563844" cy="116235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804991"/>
                </a:solidFill>
                <a:latin typeface="Sakkal Majalla" panose="02000000000000000000" pitchFamily="2" charset="-78"/>
              </a:rPr>
              <a:t>أ.يوسف سليمان البلوي </a:t>
            </a:r>
            <a:endParaRPr lang="ar-SA" sz="3200" b="1" dirty="0">
              <a:solidFill>
                <a:schemeClr val="tx1"/>
              </a:solidFill>
              <a:latin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383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9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0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F0E7FDF0-DB38-4129-AB21-46150D9DC461}"/>
              </a:ext>
            </a:extLst>
          </p:cNvPr>
          <p:cNvSpPr txBox="1"/>
          <p:nvPr/>
        </p:nvSpPr>
        <p:spPr>
          <a:xfrm>
            <a:off x="7375161" y="896488"/>
            <a:ext cx="4230972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  <a:latin typeface="Lotus-Bold"/>
                <a:cs typeface="+mj-cs"/>
              </a:rPr>
              <a:t>أ</a:t>
            </a:r>
            <a:r>
              <a:rPr lang="ar-SA" sz="2800" b="1" i="0" u="none" strike="noStrike" baseline="0" dirty="0">
                <a:solidFill>
                  <a:schemeClr val="bg1"/>
                </a:solidFill>
                <a:latin typeface="Lotus-Bold"/>
                <a:cs typeface="+mj-cs"/>
              </a:rPr>
              <a:t>تَوَاصَلُ. </a:t>
            </a:r>
            <a:r>
              <a:rPr lang="ar-SA" sz="2800" b="1" i="0" u="none" strike="noStrike" baseline="0" dirty="0">
                <a:solidFill>
                  <a:schemeClr val="bg1"/>
                </a:solidFill>
                <a:latin typeface="Lotus-Light"/>
                <a:cs typeface="+mj-cs"/>
              </a:rPr>
              <a:t>أَصِفُ مُلاحَظاتِي لِزَمِيلِي. </a:t>
            </a:r>
            <a:endParaRPr lang="ar-SA" sz="3600" b="1" i="0" u="none" strike="noStrike" baseline="0" dirty="0">
              <a:solidFill>
                <a:schemeClr val="bg1"/>
              </a:solidFill>
              <a:latin typeface="AXtManalBLack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6140D7F-21B7-436C-95B0-2B8BC55B97C5}"/>
              </a:ext>
            </a:extLst>
          </p:cNvPr>
          <p:cNvSpPr txBox="1"/>
          <p:nvPr/>
        </p:nvSpPr>
        <p:spPr>
          <a:xfrm>
            <a:off x="6300553" y="4336815"/>
            <a:ext cx="5510132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 anchor="ctr">
            <a:spAutoFit/>
          </a:bodyPr>
          <a:lstStyle/>
          <a:p>
            <a:r>
              <a:rPr lang="ar-SA" sz="2800" b="1" i="0" u="none" strike="noStrike" baseline="0" dirty="0">
                <a:solidFill>
                  <a:schemeClr val="bg1"/>
                </a:solidFill>
                <a:latin typeface="Lotus-Bold"/>
                <a:cs typeface="+mj-cs"/>
              </a:rPr>
              <a:t>أُقارِنُ. </a:t>
            </a:r>
            <a:r>
              <a:rPr lang="ar-SA" sz="2800" b="1" i="0" u="none" strike="noStrike" baseline="0" dirty="0">
                <a:solidFill>
                  <a:schemeClr val="bg1"/>
                </a:solidFill>
                <a:latin typeface="Lotus-Light"/>
                <a:cs typeface="+mj-cs"/>
              </a:rPr>
              <a:t>فِيمَ تَتَشَابَهُ هَذِهِ الأَشْياءُ، وفِيما</a:t>
            </a:r>
            <a:r>
              <a:rPr lang="ar-SA" sz="2800" b="1" dirty="0">
                <a:solidFill>
                  <a:schemeClr val="bg1"/>
                </a:solidFill>
                <a:latin typeface="AXtManalBLack"/>
                <a:cs typeface="+mj-cs"/>
              </a:rPr>
              <a:t> </a:t>
            </a:r>
            <a:r>
              <a:rPr lang="ar-SA" sz="2800" b="1" dirty="0">
                <a:solidFill>
                  <a:schemeClr val="bg1"/>
                </a:solidFill>
                <a:latin typeface="Lotus-Light"/>
                <a:cs typeface="+mj-cs"/>
              </a:rPr>
              <a:t>ت</a:t>
            </a:r>
            <a:r>
              <a:rPr lang="ar-SA" sz="2800" b="1" i="0" u="none" strike="noStrike" baseline="0" dirty="0">
                <a:solidFill>
                  <a:schemeClr val="bg1"/>
                </a:solidFill>
                <a:latin typeface="Lotus-Light"/>
                <a:cs typeface="+mj-cs"/>
              </a:rPr>
              <a:t>خْتَلِفُ؟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BEEBA7C7-01CA-467F-AB7C-908EE3D7F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728" y="3429000"/>
            <a:ext cx="1570101" cy="142991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A694A44-A010-4348-AA82-FEC3D641BD5C}"/>
              </a:ext>
            </a:extLst>
          </p:cNvPr>
          <p:cNvSpPr txBox="1"/>
          <p:nvPr/>
        </p:nvSpPr>
        <p:spPr>
          <a:xfrm>
            <a:off x="2215493" y="4875900"/>
            <a:ext cx="1030573" cy="369332"/>
          </a:xfrm>
          <a:prstGeom prst="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1800" b="1" i="0" u="none" strike="noStrike" baseline="0" dirty="0">
                <a:solidFill>
                  <a:schemeClr val="bg1"/>
                </a:solidFill>
                <a:latin typeface="AXtManalBLack"/>
              </a:rPr>
              <a:t>بالون 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5C3E20E-E165-4B20-B146-405B43F70CBB}"/>
              </a:ext>
            </a:extLst>
          </p:cNvPr>
          <p:cNvSpPr txBox="1"/>
          <p:nvPr/>
        </p:nvSpPr>
        <p:spPr>
          <a:xfrm>
            <a:off x="783004" y="3123443"/>
            <a:ext cx="1030573" cy="369332"/>
          </a:xfrm>
          <a:prstGeom prst="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1800" b="1" i="0" u="none" strike="noStrike" baseline="0" dirty="0">
                <a:solidFill>
                  <a:schemeClr val="bg1"/>
                </a:solidFill>
                <a:latin typeface="AXtManalBLack"/>
              </a:rPr>
              <a:t>كأس ماء 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58262472-CDC2-4EBA-93E8-D1EA59EB68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749" y="1502722"/>
            <a:ext cx="1030573" cy="15707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A32F2A6-181A-42E5-9CE4-225B886693DF}"/>
              </a:ext>
            </a:extLst>
          </p:cNvPr>
          <p:cNvSpPr txBox="1"/>
          <p:nvPr/>
        </p:nvSpPr>
        <p:spPr>
          <a:xfrm>
            <a:off x="2811703" y="2151592"/>
            <a:ext cx="1162372" cy="369332"/>
          </a:xfrm>
          <a:prstGeom prst="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1800" b="1" i="0" u="none" strike="noStrike" baseline="0" dirty="0">
                <a:solidFill>
                  <a:schemeClr val="bg1"/>
                </a:solidFill>
                <a:latin typeface="AXtManalBLack"/>
              </a:rPr>
              <a:t>مكعب خشبي 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39740344-7CDC-47C1-BCDB-8AE8AE657A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5082" y="838918"/>
            <a:ext cx="1162372" cy="1241624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A08816E-631D-43E5-AE08-F1AB5694F67E}"/>
              </a:ext>
            </a:extLst>
          </p:cNvPr>
          <p:cNvSpPr txBox="1"/>
          <p:nvPr/>
        </p:nvSpPr>
        <p:spPr>
          <a:xfrm>
            <a:off x="5402336" y="1763772"/>
            <a:ext cx="5452047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B050"/>
                </a:solidFill>
                <a:cs typeface="+mj-cs"/>
              </a:rPr>
              <a:t>المكعب الخشبي : صلب ملمسه ناعم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255DDDA-88A8-403C-A23A-54D6BF143DC9}"/>
              </a:ext>
            </a:extLst>
          </p:cNvPr>
          <p:cNvSpPr txBox="1"/>
          <p:nvPr/>
        </p:nvSpPr>
        <p:spPr>
          <a:xfrm>
            <a:off x="4572001" y="2543547"/>
            <a:ext cx="628238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B050"/>
                </a:solidFill>
                <a:cs typeface="+mj-cs"/>
              </a:rPr>
              <a:t>الماء سائل ليس له لون يأخذ شكل الكأس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F900D7C-AB3D-4B3A-87FD-CEEAF7EDF3FB}"/>
              </a:ext>
            </a:extLst>
          </p:cNvPr>
          <p:cNvSpPr txBox="1"/>
          <p:nvPr/>
        </p:nvSpPr>
        <p:spPr>
          <a:xfrm>
            <a:off x="3515829" y="3308109"/>
            <a:ext cx="733855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b="1" dirty="0">
                <a:solidFill>
                  <a:srgbClr val="00B050"/>
                </a:solidFill>
                <a:cs typeface="+mj-cs"/>
              </a:rPr>
              <a:t>البالون في داخله هواء و يزداد حجمه بزيادة الهواء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7EC7A49-9C5B-4556-B732-C149ADE2C82F}"/>
              </a:ext>
            </a:extLst>
          </p:cNvPr>
          <p:cNvSpPr txBox="1"/>
          <p:nvPr/>
        </p:nvSpPr>
        <p:spPr>
          <a:xfrm>
            <a:off x="4649137" y="5094228"/>
            <a:ext cx="5452047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B050"/>
                </a:solidFill>
                <a:cs typeface="+mj-cs"/>
              </a:rPr>
              <a:t>تتشابه بأن جميعها تأخذ مكان و حيز 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9346784-7BE3-45A9-9F31-C5B58A65A1A8}"/>
              </a:ext>
            </a:extLst>
          </p:cNvPr>
          <p:cNvSpPr txBox="1"/>
          <p:nvPr/>
        </p:nvSpPr>
        <p:spPr>
          <a:xfrm>
            <a:off x="4344337" y="5741214"/>
            <a:ext cx="6205246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B050"/>
                </a:solidFill>
                <a:cs typeface="+mj-cs"/>
              </a:rPr>
              <a:t>تختلف في الملمس و الحجم و حالة المادة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A4F5C28-481E-4640-9584-508302EE426E}"/>
              </a:ext>
            </a:extLst>
          </p:cNvPr>
          <p:cNvSpPr txBox="1"/>
          <p:nvPr/>
        </p:nvSpPr>
        <p:spPr>
          <a:xfrm>
            <a:off x="4846196" y="94652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786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6" dur="2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7" dur="2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9" dur="2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0" dur="2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3" dur="2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4" dur="2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2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3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46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7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1" grpId="0" animBg="1"/>
          <p:bldP spid="17" grpId="0" animBg="1"/>
          <p:bldP spid="18" grpId="0" animBg="1"/>
          <p:bldP spid="21" grpId="0" animBg="1"/>
          <p:bldP spid="15" grpId="0"/>
          <p:bldP spid="19" grpId="0"/>
          <p:bldP spid="22" grpId="0"/>
          <p:bldP spid="24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1" grpId="0" animBg="1"/>
          <p:bldP spid="17" grpId="0" animBg="1"/>
          <p:bldP spid="18" grpId="0" animBg="1"/>
          <p:bldP spid="21" grpId="0" animBg="1"/>
          <p:bldP spid="15" grpId="0"/>
          <p:bldP spid="19" grpId="0"/>
          <p:bldP spid="22" grpId="0"/>
          <p:bldP spid="24" grpId="0"/>
          <p:bldP spid="2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03777C2-961A-41A7-B4F7-75455F55161C}"/>
              </a:ext>
            </a:extLst>
          </p:cNvPr>
          <p:cNvSpPr/>
          <p:nvPr/>
        </p:nvSpPr>
        <p:spPr>
          <a:xfrm>
            <a:off x="9465141" y="824206"/>
            <a:ext cx="2525409" cy="461665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7C38BA1-E127-4B38-AA1B-9B3060D6B8CE}"/>
              </a:ext>
            </a:extLst>
          </p:cNvPr>
          <p:cNvSpPr txBox="1"/>
          <p:nvPr/>
        </p:nvSpPr>
        <p:spPr>
          <a:xfrm>
            <a:off x="9637288" y="813493"/>
            <a:ext cx="204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التمهيد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id="{AAC53918-7F5F-40E2-B5D9-0B881EA99736}"/>
              </a:ext>
            </a:extLst>
          </p:cNvPr>
          <p:cNvSpPr/>
          <p:nvPr/>
        </p:nvSpPr>
        <p:spPr>
          <a:xfrm>
            <a:off x="11546796" y="797584"/>
            <a:ext cx="507462" cy="48477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F90E2C0-2A9D-4262-A049-9DA14DED6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07" b="1832"/>
          <a:stretch/>
        </p:blipFill>
        <p:spPr>
          <a:xfrm>
            <a:off x="9939941" y="1472760"/>
            <a:ext cx="2050609" cy="64814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ADD51CC-5F46-40C0-B99F-DE6BCD30FE9E}"/>
              </a:ext>
            </a:extLst>
          </p:cNvPr>
          <p:cNvSpPr txBox="1"/>
          <p:nvPr/>
        </p:nvSpPr>
        <p:spPr>
          <a:xfrm>
            <a:off x="10087343" y="1499502"/>
            <a:ext cx="20506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إثارة الاهتمام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0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26FC4FA6-2307-4256-B77F-E606A4BFE6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50" y="1032385"/>
            <a:ext cx="8258484" cy="5233837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0488540-7944-4799-AC49-83F9549BA86B}"/>
              </a:ext>
            </a:extLst>
          </p:cNvPr>
          <p:cNvSpPr txBox="1"/>
          <p:nvPr/>
        </p:nvSpPr>
        <p:spPr>
          <a:xfrm>
            <a:off x="2429435" y="3429000"/>
            <a:ext cx="444123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59381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rPr>
              <a:t>لعبة التصنيف حسب</a:t>
            </a:r>
          </a:p>
          <a:p>
            <a:pPr marL="0" marR="0" lvl="0" indent="0" algn="ctr" defTabSz="593819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rPr>
              <a:t>اللون - الشكل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B76EE25-664B-4CFD-A841-8CC252E8FC9F}"/>
              </a:ext>
            </a:extLst>
          </p:cNvPr>
          <p:cNvSpPr/>
          <p:nvPr/>
        </p:nvSpPr>
        <p:spPr>
          <a:xfrm>
            <a:off x="9465141" y="824206"/>
            <a:ext cx="2525409" cy="461665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5963152-C30A-43FD-A3A9-15F3E0D3E730}"/>
              </a:ext>
            </a:extLst>
          </p:cNvPr>
          <p:cNvSpPr txBox="1"/>
          <p:nvPr/>
        </p:nvSpPr>
        <p:spPr>
          <a:xfrm>
            <a:off x="9637288" y="813493"/>
            <a:ext cx="204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التمهيد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A61D314A-F8F7-41FA-AFBB-1E4BC9178389}"/>
              </a:ext>
            </a:extLst>
          </p:cNvPr>
          <p:cNvSpPr/>
          <p:nvPr/>
        </p:nvSpPr>
        <p:spPr>
          <a:xfrm>
            <a:off x="11546796" y="797584"/>
            <a:ext cx="507462" cy="48477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E93EC5F-CFC4-4337-8008-CE4B0F122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07" b="1832"/>
          <a:stretch/>
        </p:blipFill>
        <p:spPr>
          <a:xfrm>
            <a:off x="9939941" y="1472760"/>
            <a:ext cx="2050609" cy="64814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B423AF7C-3E7C-4177-8393-ADC52F2AE60C}"/>
              </a:ext>
            </a:extLst>
          </p:cNvPr>
          <p:cNvSpPr txBox="1"/>
          <p:nvPr/>
        </p:nvSpPr>
        <p:spPr>
          <a:xfrm>
            <a:off x="10087343" y="1499502"/>
            <a:ext cx="20506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إثارة الاهتمام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4E5D92F-D52A-41B4-ABCB-367D466BE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5250" r="34877" b="5250"/>
          <a:stretch/>
        </p:blipFill>
        <p:spPr>
          <a:xfrm>
            <a:off x="616889" y="804048"/>
            <a:ext cx="5888456" cy="585526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96CE678-92CE-4179-A852-6E3DAC8EB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9124" r="18075" b="73699"/>
          <a:stretch/>
        </p:blipFill>
        <p:spPr>
          <a:xfrm>
            <a:off x="9839327" y="5246107"/>
            <a:ext cx="1316310" cy="113681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0AE2E8-48A3-4BEC-AD85-7A441F361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 t="9124" r="2362" b="73699"/>
          <a:stretch/>
        </p:blipFill>
        <p:spPr>
          <a:xfrm>
            <a:off x="8915664" y="2194550"/>
            <a:ext cx="1316310" cy="113681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132EFEF-2903-4D0A-867B-3999ADDB5C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 t="33146" r="2361" b="51744"/>
          <a:stretch/>
        </p:blipFill>
        <p:spPr>
          <a:xfrm>
            <a:off x="7072312" y="2300351"/>
            <a:ext cx="1316310" cy="100005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CAE2D51-AD3C-44EE-8A06-9648B7CD3A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30305" r="18075" b="51743"/>
          <a:stretch/>
        </p:blipFill>
        <p:spPr>
          <a:xfrm>
            <a:off x="8915664" y="3697618"/>
            <a:ext cx="1316310" cy="118809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C767F27-43ED-41BA-990E-AE48A6136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5" t="52260" r="2361" b="29788"/>
          <a:stretch/>
        </p:blipFill>
        <p:spPr>
          <a:xfrm>
            <a:off x="7969347" y="5163591"/>
            <a:ext cx="1384691" cy="118809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35F8C54-7F34-4C84-888E-75ACE7E2A8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53293" r="18075" b="28756"/>
          <a:stretch/>
        </p:blipFill>
        <p:spPr>
          <a:xfrm>
            <a:off x="7052349" y="3564876"/>
            <a:ext cx="1316310" cy="118809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577FD38-14E1-4035-B67C-7D5FABA532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76282" r="18075" b="7445"/>
          <a:stretch/>
        </p:blipFill>
        <p:spPr>
          <a:xfrm>
            <a:off x="10508842" y="3722831"/>
            <a:ext cx="1316310" cy="107697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0CE4D79-5C43-45CE-8085-866BE8E41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4" t="76282" r="2362" b="7445"/>
          <a:stretch/>
        </p:blipFill>
        <p:spPr>
          <a:xfrm>
            <a:off x="10440461" y="2223427"/>
            <a:ext cx="1384691" cy="1076978"/>
          </a:xfrm>
          <a:prstGeom prst="rect">
            <a:avLst/>
          </a:prstGeom>
        </p:spPr>
      </p:pic>
      <p:sp>
        <p:nvSpPr>
          <p:cNvPr id="12" name="سهم: لأسفل 11">
            <a:extLst>
              <a:ext uri="{FF2B5EF4-FFF2-40B4-BE49-F238E27FC236}">
                <a16:creationId xmlns:a16="http://schemas.microsoft.com/office/drawing/2014/main" id="{39F577B6-E4CC-4446-92CA-5AC1314C3B6E}"/>
              </a:ext>
            </a:extLst>
          </p:cNvPr>
          <p:cNvSpPr/>
          <p:nvPr/>
        </p:nvSpPr>
        <p:spPr>
          <a:xfrm>
            <a:off x="2447925" y="38596"/>
            <a:ext cx="781050" cy="74295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7FC52CC-05E6-4D17-BAAF-6110031A9520}"/>
              </a:ext>
            </a:extLst>
          </p:cNvPr>
          <p:cNvSpPr/>
          <p:nvPr/>
        </p:nvSpPr>
        <p:spPr>
          <a:xfrm>
            <a:off x="7507652" y="997274"/>
            <a:ext cx="4132333" cy="919401"/>
          </a:xfrm>
          <a:prstGeom prst="roundRect">
            <a:avLst/>
          </a:prstGeom>
          <a:solidFill>
            <a:srgbClr val="00B0F0"/>
          </a:solidFill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j-cs"/>
              </a:rPr>
              <a:t>اختر الصور المناسبة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j-cs"/>
              </a:rPr>
              <a:t> من حيث اللون والشكل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18F046CD-9292-4394-93AD-DA85EB8405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 t="9124" r="2362" b="73699"/>
          <a:stretch/>
        </p:blipFill>
        <p:spPr>
          <a:xfrm>
            <a:off x="2240965" y="2428063"/>
            <a:ext cx="1316310" cy="113681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BA5C3F7-9322-4A2E-9FB7-BCACF0CA6E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5" t="52260" r="2361" b="29788"/>
          <a:stretch/>
        </p:blipFill>
        <p:spPr>
          <a:xfrm>
            <a:off x="2145616" y="5302151"/>
            <a:ext cx="1384691" cy="118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3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4E5D92F-D52A-41B4-ABCB-367D466BE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5250" r="34877" b="5250"/>
          <a:stretch/>
        </p:blipFill>
        <p:spPr>
          <a:xfrm>
            <a:off x="616888" y="735919"/>
            <a:ext cx="5956971" cy="592339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96CE678-92CE-4179-A852-6E3DAC8EB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9124" r="18075" b="73699"/>
          <a:stretch/>
        </p:blipFill>
        <p:spPr>
          <a:xfrm>
            <a:off x="9839327" y="5246107"/>
            <a:ext cx="1316310" cy="113681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0AE2E8-48A3-4BEC-AD85-7A441F361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 t="9124" r="2362" b="73699"/>
          <a:stretch/>
        </p:blipFill>
        <p:spPr>
          <a:xfrm>
            <a:off x="8915664" y="2194550"/>
            <a:ext cx="1316310" cy="113681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132EFEF-2903-4D0A-867B-3999ADDB5C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 t="33146" r="2361" b="51744"/>
          <a:stretch/>
        </p:blipFill>
        <p:spPr>
          <a:xfrm>
            <a:off x="7072312" y="2300351"/>
            <a:ext cx="1316310" cy="100005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CAE2D51-AD3C-44EE-8A06-9648B7CD3A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30305" r="18075" b="51743"/>
          <a:stretch/>
        </p:blipFill>
        <p:spPr>
          <a:xfrm>
            <a:off x="8915664" y="3697618"/>
            <a:ext cx="1316310" cy="118809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C767F27-43ED-41BA-990E-AE48A6136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5" t="52260" r="2361" b="29788"/>
          <a:stretch/>
        </p:blipFill>
        <p:spPr>
          <a:xfrm>
            <a:off x="7969347" y="5163591"/>
            <a:ext cx="1384691" cy="118809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35F8C54-7F34-4C84-888E-75ACE7E2A8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53293" r="18075" b="28756"/>
          <a:stretch/>
        </p:blipFill>
        <p:spPr>
          <a:xfrm>
            <a:off x="7052349" y="3564876"/>
            <a:ext cx="1316310" cy="118809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577FD38-14E1-4035-B67C-7D5FABA532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76282" r="18075" b="7445"/>
          <a:stretch/>
        </p:blipFill>
        <p:spPr>
          <a:xfrm>
            <a:off x="10508842" y="3722831"/>
            <a:ext cx="1316310" cy="107697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0CE4D79-5C43-45CE-8085-866BE8E41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4" t="76282" r="2362" b="7445"/>
          <a:stretch/>
        </p:blipFill>
        <p:spPr>
          <a:xfrm>
            <a:off x="10440461" y="2223427"/>
            <a:ext cx="1384691" cy="1076978"/>
          </a:xfrm>
          <a:prstGeom prst="rect">
            <a:avLst/>
          </a:prstGeom>
        </p:spPr>
      </p:pic>
      <p:sp>
        <p:nvSpPr>
          <p:cNvPr id="12" name="سهم: لأسفل 11">
            <a:extLst>
              <a:ext uri="{FF2B5EF4-FFF2-40B4-BE49-F238E27FC236}">
                <a16:creationId xmlns:a16="http://schemas.microsoft.com/office/drawing/2014/main" id="{39F577B6-E4CC-4446-92CA-5AC1314C3B6E}"/>
              </a:ext>
            </a:extLst>
          </p:cNvPr>
          <p:cNvSpPr/>
          <p:nvPr/>
        </p:nvSpPr>
        <p:spPr>
          <a:xfrm>
            <a:off x="3951049" y="95693"/>
            <a:ext cx="781050" cy="74295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7FC52CC-05E6-4D17-BAAF-6110031A9520}"/>
              </a:ext>
            </a:extLst>
          </p:cNvPr>
          <p:cNvSpPr/>
          <p:nvPr/>
        </p:nvSpPr>
        <p:spPr>
          <a:xfrm>
            <a:off x="7692819" y="699911"/>
            <a:ext cx="32720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اختر الصور المناسبة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حيث اللون والشكل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18F046CD-9292-4394-93AD-DA85EB8405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 t="9124" r="2362" b="73699"/>
          <a:stretch/>
        </p:blipFill>
        <p:spPr>
          <a:xfrm>
            <a:off x="2240965" y="2428063"/>
            <a:ext cx="1316310" cy="113681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BA5C3F7-9322-4A2E-9FB7-BCACF0CA6E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5" t="52260" r="2361" b="29788"/>
          <a:stretch/>
        </p:blipFill>
        <p:spPr>
          <a:xfrm>
            <a:off x="2145616" y="5302151"/>
            <a:ext cx="1384691" cy="118809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02A3642-6304-4CDB-B8CB-9284976B30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 t="33146" r="2361" b="51744"/>
          <a:stretch/>
        </p:blipFill>
        <p:spPr>
          <a:xfrm>
            <a:off x="3683419" y="2496442"/>
            <a:ext cx="1316310" cy="100005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DEDDEFC-D37B-4FB3-9959-5396B2724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30305" r="18075" b="51743"/>
          <a:stretch/>
        </p:blipFill>
        <p:spPr>
          <a:xfrm>
            <a:off x="3676915" y="3889808"/>
            <a:ext cx="1316310" cy="118809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9986785-D33C-4282-90CF-79F453803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76282" r="18075" b="7445"/>
          <a:stretch/>
        </p:blipFill>
        <p:spPr>
          <a:xfrm>
            <a:off x="3683419" y="5413272"/>
            <a:ext cx="1316310" cy="1076978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40033D4-9A51-47AF-9A92-01840C7116A9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1708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4E5D92F-D52A-41B4-ABCB-367D466BE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t="5250" r="34877" b="5250"/>
          <a:stretch/>
        </p:blipFill>
        <p:spPr>
          <a:xfrm>
            <a:off x="616888" y="735919"/>
            <a:ext cx="5956971" cy="592339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96CE678-92CE-4179-A852-6E3DAC8EB1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9124" r="18075" b="73699"/>
          <a:stretch/>
        </p:blipFill>
        <p:spPr>
          <a:xfrm>
            <a:off x="9839327" y="5246107"/>
            <a:ext cx="1316310" cy="113681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30AE2E8-48A3-4BEC-AD85-7A441F361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 t="9124" r="2362" b="73699"/>
          <a:stretch/>
        </p:blipFill>
        <p:spPr>
          <a:xfrm>
            <a:off x="8915664" y="2194550"/>
            <a:ext cx="1316310" cy="113681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132EFEF-2903-4D0A-867B-3999ADDB5C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 t="33146" r="2361" b="51744"/>
          <a:stretch/>
        </p:blipFill>
        <p:spPr>
          <a:xfrm>
            <a:off x="7072312" y="2300351"/>
            <a:ext cx="1316310" cy="100005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CAE2D51-AD3C-44EE-8A06-9648B7CD3A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30305" r="18075" b="51743"/>
          <a:stretch/>
        </p:blipFill>
        <p:spPr>
          <a:xfrm>
            <a:off x="8915664" y="3697618"/>
            <a:ext cx="1316310" cy="118809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C767F27-43ED-41BA-990E-AE48A6136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5" t="52260" r="2361" b="29788"/>
          <a:stretch/>
        </p:blipFill>
        <p:spPr>
          <a:xfrm>
            <a:off x="7969347" y="5163591"/>
            <a:ext cx="1384691" cy="118809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35F8C54-7F34-4C84-888E-75ACE7E2A8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53293" r="18075" b="28756"/>
          <a:stretch/>
        </p:blipFill>
        <p:spPr>
          <a:xfrm>
            <a:off x="7052349" y="3564876"/>
            <a:ext cx="1316310" cy="118809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577FD38-14E1-4035-B67C-7D5FABA532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76282" r="18075" b="7445"/>
          <a:stretch/>
        </p:blipFill>
        <p:spPr>
          <a:xfrm>
            <a:off x="10508842" y="3722831"/>
            <a:ext cx="1316310" cy="107697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0CE4D79-5C43-45CE-8085-866BE8E41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4" t="76282" r="2362" b="7445"/>
          <a:stretch/>
        </p:blipFill>
        <p:spPr>
          <a:xfrm>
            <a:off x="10440461" y="2223427"/>
            <a:ext cx="1384691" cy="1076978"/>
          </a:xfrm>
          <a:prstGeom prst="rect">
            <a:avLst/>
          </a:prstGeom>
        </p:spPr>
      </p:pic>
      <p:sp>
        <p:nvSpPr>
          <p:cNvPr id="12" name="سهم: لأسفل 11">
            <a:extLst>
              <a:ext uri="{FF2B5EF4-FFF2-40B4-BE49-F238E27FC236}">
                <a16:creationId xmlns:a16="http://schemas.microsoft.com/office/drawing/2014/main" id="{39F577B6-E4CC-4446-92CA-5AC1314C3B6E}"/>
              </a:ext>
            </a:extLst>
          </p:cNvPr>
          <p:cNvSpPr/>
          <p:nvPr/>
        </p:nvSpPr>
        <p:spPr>
          <a:xfrm>
            <a:off x="5429120" y="44331"/>
            <a:ext cx="781050" cy="74295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7FC52CC-05E6-4D17-BAAF-6110031A9520}"/>
              </a:ext>
            </a:extLst>
          </p:cNvPr>
          <p:cNvSpPr/>
          <p:nvPr/>
        </p:nvSpPr>
        <p:spPr>
          <a:xfrm>
            <a:off x="7692819" y="699911"/>
            <a:ext cx="32720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اختر الصور المناسبة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حيث اللون والشكل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18F046CD-9292-4394-93AD-DA85EB8405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 t="9124" r="2362" b="73699"/>
          <a:stretch/>
        </p:blipFill>
        <p:spPr>
          <a:xfrm>
            <a:off x="2240965" y="2428063"/>
            <a:ext cx="1316310" cy="113681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BA5C3F7-9322-4A2E-9FB7-BCACF0CA6E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5" t="52260" r="2361" b="29788"/>
          <a:stretch/>
        </p:blipFill>
        <p:spPr>
          <a:xfrm>
            <a:off x="2145616" y="5302151"/>
            <a:ext cx="1384691" cy="118809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02A3642-6304-4CDB-B8CB-9284976B30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 t="33146" r="2361" b="51744"/>
          <a:stretch/>
        </p:blipFill>
        <p:spPr>
          <a:xfrm>
            <a:off x="3683419" y="2496442"/>
            <a:ext cx="1316310" cy="100005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DEDDEFC-D37B-4FB3-9959-5396B2724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30305" r="18075" b="51743"/>
          <a:stretch/>
        </p:blipFill>
        <p:spPr>
          <a:xfrm>
            <a:off x="3676915" y="3889808"/>
            <a:ext cx="1316310" cy="118809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9986785-D33C-4282-90CF-79F453803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76282" r="18075" b="7445"/>
          <a:stretch/>
        </p:blipFill>
        <p:spPr>
          <a:xfrm>
            <a:off x="3683419" y="5413272"/>
            <a:ext cx="1316310" cy="1076978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8D548AD-AB68-4C78-9B01-C0D1AB741F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53293" r="18075" b="28756"/>
          <a:stretch/>
        </p:blipFill>
        <p:spPr>
          <a:xfrm>
            <a:off x="5125387" y="3889808"/>
            <a:ext cx="1316310" cy="1188099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FF3BC2A-46F9-41AF-8927-BD478DEBD3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4" t="76282" r="2362" b="7445"/>
          <a:stretch/>
        </p:blipFill>
        <p:spPr>
          <a:xfrm>
            <a:off x="5094448" y="5413272"/>
            <a:ext cx="1384691" cy="107697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6AAAB5D-0DED-4B68-9B7F-1C87F628D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 t="9124" r="18075" b="73699"/>
          <a:stretch/>
        </p:blipFill>
        <p:spPr>
          <a:xfrm>
            <a:off x="5094448" y="2428063"/>
            <a:ext cx="1316310" cy="113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7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5AF93BDE-EA4C-473C-B917-F78D4D64D615}"/>
              </a:ext>
            </a:extLst>
          </p:cNvPr>
          <p:cNvSpPr/>
          <p:nvPr/>
        </p:nvSpPr>
        <p:spPr>
          <a:xfrm>
            <a:off x="7692819" y="699911"/>
            <a:ext cx="32720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اختر الصور المناسبة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حيث اللون والشكل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C3EFA91-D46F-45E1-87CE-6ECB65678E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" r="34547" b="4843"/>
          <a:stretch/>
        </p:blipFill>
        <p:spPr>
          <a:xfrm>
            <a:off x="655171" y="838643"/>
            <a:ext cx="5769320" cy="579913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C13D1DE-F1C4-48DA-B5B7-A6896CD4F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7317" r="18406" b="72392"/>
          <a:stretch/>
        </p:blipFill>
        <p:spPr>
          <a:xfrm>
            <a:off x="6701939" y="1909569"/>
            <a:ext cx="1111752" cy="130546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98F100E-2C74-43CD-BB07-A8663AB4B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2" t="7317" r="2756" b="72392"/>
          <a:stretch/>
        </p:blipFill>
        <p:spPr>
          <a:xfrm>
            <a:off x="10125271" y="3603529"/>
            <a:ext cx="1111752" cy="130546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BBA3D3-4CCC-4CCC-823E-2D65FF8F79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28917" r="18406" b="50792"/>
          <a:stretch/>
        </p:blipFill>
        <p:spPr>
          <a:xfrm>
            <a:off x="6877244" y="3524745"/>
            <a:ext cx="1111752" cy="130546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BDC1F47-75DA-4F9F-9F2D-0C84C19C18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4" t="28917" r="2756" b="50792"/>
          <a:stretch/>
        </p:blipFill>
        <p:spPr>
          <a:xfrm>
            <a:off x="9744921" y="5018935"/>
            <a:ext cx="1179132" cy="130546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0D5586F-FF28-4208-B711-11F6E45E88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51564" r="17717" b="28145"/>
          <a:stretch/>
        </p:blipFill>
        <p:spPr>
          <a:xfrm>
            <a:off x="8378339" y="1798485"/>
            <a:ext cx="1170709" cy="130546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2E71250-94AA-42F8-9583-ABE39D923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4" t="51041" r="2756" b="28144"/>
          <a:stretch/>
        </p:blipFill>
        <p:spPr>
          <a:xfrm>
            <a:off x="8439344" y="3543051"/>
            <a:ext cx="1179133" cy="133915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DAE7C2D-E28A-4A72-99B9-F8266948B2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73034" r="18406" b="6151"/>
          <a:stretch/>
        </p:blipFill>
        <p:spPr>
          <a:xfrm>
            <a:off x="10369063" y="1793373"/>
            <a:ext cx="1111752" cy="13391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7386E1E-157A-46C8-95C2-1BFE1A40F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4" t="73688" r="2756" b="6152"/>
          <a:stretch/>
        </p:blipFill>
        <p:spPr>
          <a:xfrm>
            <a:off x="7720009" y="5078694"/>
            <a:ext cx="1179134" cy="1297043"/>
          </a:xfrm>
          <a:prstGeom prst="rect">
            <a:avLst/>
          </a:prstGeom>
        </p:spPr>
      </p:pic>
      <p:sp>
        <p:nvSpPr>
          <p:cNvPr id="13" name="سهم: لأسفل 12">
            <a:extLst>
              <a:ext uri="{FF2B5EF4-FFF2-40B4-BE49-F238E27FC236}">
                <a16:creationId xmlns:a16="http://schemas.microsoft.com/office/drawing/2014/main" id="{9C538C4B-6043-4B03-A212-1A74C1759243}"/>
              </a:ext>
            </a:extLst>
          </p:cNvPr>
          <p:cNvSpPr/>
          <p:nvPr/>
        </p:nvSpPr>
        <p:spPr>
          <a:xfrm>
            <a:off x="5314950" y="95693"/>
            <a:ext cx="781050" cy="74295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86821D9-9A52-4C31-A6A3-CC43D4497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7317" r="18406" b="72392"/>
          <a:stretch/>
        </p:blipFill>
        <p:spPr>
          <a:xfrm>
            <a:off x="5035238" y="5193476"/>
            <a:ext cx="1111752" cy="130546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DCCBB64-632E-4983-A102-822B98C6CA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2" t="7317" r="2756" b="72392"/>
          <a:stretch/>
        </p:blipFill>
        <p:spPr>
          <a:xfrm>
            <a:off x="5100234" y="2354223"/>
            <a:ext cx="1111752" cy="13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0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5AF93BDE-EA4C-473C-B917-F78D4D64D615}"/>
              </a:ext>
            </a:extLst>
          </p:cNvPr>
          <p:cNvSpPr/>
          <p:nvPr/>
        </p:nvSpPr>
        <p:spPr>
          <a:xfrm>
            <a:off x="7692819" y="699911"/>
            <a:ext cx="32720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اختر الصور المناسبة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حيث اللون والشكل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C3EFA91-D46F-45E1-87CE-6ECB65678E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" r="34547" b="4843"/>
          <a:stretch/>
        </p:blipFill>
        <p:spPr>
          <a:xfrm>
            <a:off x="655171" y="838643"/>
            <a:ext cx="5769320" cy="579913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C13D1DE-F1C4-48DA-B5B7-A6896CD4F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7317" r="18406" b="72392"/>
          <a:stretch/>
        </p:blipFill>
        <p:spPr>
          <a:xfrm>
            <a:off x="6701939" y="1909569"/>
            <a:ext cx="1111752" cy="130546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98F100E-2C74-43CD-BB07-A8663AB4B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2" t="7317" r="2756" b="72392"/>
          <a:stretch/>
        </p:blipFill>
        <p:spPr>
          <a:xfrm>
            <a:off x="10125271" y="3603529"/>
            <a:ext cx="1111752" cy="130546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BBA3D3-4CCC-4CCC-823E-2D65FF8F79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28917" r="18406" b="50792"/>
          <a:stretch/>
        </p:blipFill>
        <p:spPr>
          <a:xfrm>
            <a:off x="6877244" y="3524745"/>
            <a:ext cx="1111752" cy="130546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BDC1F47-75DA-4F9F-9F2D-0C84C19C18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4" t="28917" r="2756" b="50792"/>
          <a:stretch/>
        </p:blipFill>
        <p:spPr>
          <a:xfrm>
            <a:off x="9744921" y="5018935"/>
            <a:ext cx="1179132" cy="130546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0D5586F-FF28-4208-B711-11F6E45E88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51564" r="17717" b="28145"/>
          <a:stretch/>
        </p:blipFill>
        <p:spPr>
          <a:xfrm>
            <a:off x="8378339" y="1798485"/>
            <a:ext cx="1170709" cy="130546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2E71250-94AA-42F8-9583-ABE39D923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4" t="51041" r="2756" b="28144"/>
          <a:stretch/>
        </p:blipFill>
        <p:spPr>
          <a:xfrm>
            <a:off x="8439344" y="3543051"/>
            <a:ext cx="1179133" cy="133915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DAE7C2D-E28A-4A72-99B9-F8266948B2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73034" r="18406" b="6151"/>
          <a:stretch/>
        </p:blipFill>
        <p:spPr>
          <a:xfrm>
            <a:off x="10369063" y="1793373"/>
            <a:ext cx="1111752" cy="13391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7386E1E-157A-46C8-95C2-1BFE1A40F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4" t="73688" r="2756" b="6152"/>
          <a:stretch/>
        </p:blipFill>
        <p:spPr>
          <a:xfrm>
            <a:off x="7720009" y="5078694"/>
            <a:ext cx="1179134" cy="1297043"/>
          </a:xfrm>
          <a:prstGeom prst="rect">
            <a:avLst/>
          </a:prstGeom>
        </p:spPr>
      </p:pic>
      <p:sp>
        <p:nvSpPr>
          <p:cNvPr id="13" name="سهم: لأسفل 12">
            <a:extLst>
              <a:ext uri="{FF2B5EF4-FFF2-40B4-BE49-F238E27FC236}">
                <a16:creationId xmlns:a16="http://schemas.microsoft.com/office/drawing/2014/main" id="{9C538C4B-6043-4B03-A212-1A74C1759243}"/>
              </a:ext>
            </a:extLst>
          </p:cNvPr>
          <p:cNvSpPr/>
          <p:nvPr/>
        </p:nvSpPr>
        <p:spPr>
          <a:xfrm>
            <a:off x="3874457" y="95693"/>
            <a:ext cx="781050" cy="74295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86821D9-9A52-4C31-A6A3-CC43D4497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7317" r="18406" b="72392"/>
          <a:stretch/>
        </p:blipFill>
        <p:spPr>
          <a:xfrm>
            <a:off x="5035238" y="5193476"/>
            <a:ext cx="1111752" cy="130546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DCCBB64-632E-4983-A102-822B98C6CA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2" t="7317" r="2756" b="72392"/>
          <a:stretch/>
        </p:blipFill>
        <p:spPr>
          <a:xfrm>
            <a:off x="5100234" y="2354223"/>
            <a:ext cx="1111752" cy="130546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4E2124A-FCB7-4B5D-8019-167B02E609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28917" r="18406" b="50792"/>
          <a:stretch/>
        </p:blipFill>
        <p:spPr>
          <a:xfrm>
            <a:off x="3774411" y="2354223"/>
            <a:ext cx="1111752" cy="130546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4595F62-4E42-4AEF-A72F-3C3129CF6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51564" r="17717" b="28145"/>
          <a:stretch/>
        </p:blipFill>
        <p:spPr>
          <a:xfrm>
            <a:off x="3745609" y="3843266"/>
            <a:ext cx="1170709" cy="130546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C0AAEE2-E89E-445C-AD0F-CBF8FCB41E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73034" r="18406" b="6151"/>
          <a:stretch/>
        </p:blipFill>
        <p:spPr>
          <a:xfrm>
            <a:off x="3766910" y="5222104"/>
            <a:ext cx="1111752" cy="1339158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69E7777-0F10-4904-9D2F-9D63FF5A824C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455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5AF93BDE-EA4C-473C-B917-F78D4D64D615}"/>
              </a:ext>
            </a:extLst>
          </p:cNvPr>
          <p:cNvSpPr/>
          <p:nvPr/>
        </p:nvSpPr>
        <p:spPr>
          <a:xfrm>
            <a:off x="7692819" y="699911"/>
            <a:ext cx="32720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اختر الصور المناسبة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حيث اللون والشكل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C3EFA91-D46F-45E1-87CE-6ECB65678E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" r="34547" b="4843"/>
          <a:stretch/>
        </p:blipFill>
        <p:spPr>
          <a:xfrm>
            <a:off x="655171" y="838643"/>
            <a:ext cx="5769320" cy="579913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C13D1DE-F1C4-48DA-B5B7-A6896CD4F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7317" r="18406" b="72392"/>
          <a:stretch/>
        </p:blipFill>
        <p:spPr>
          <a:xfrm>
            <a:off x="6701939" y="1909569"/>
            <a:ext cx="1111752" cy="130546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98F100E-2C74-43CD-BB07-A8663AB4B2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2" t="7317" r="2756" b="72392"/>
          <a:stretch/>
        </p:blipFill>
        <p:spPr>
          <a:xfrm>
            <a:off x="10125271" y="3603529"/>
            <a:ext cx="1111752" cy="130546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BBA3D3-4CCC-4CCC-823E-2D65FF8F79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28917" r="18406" b="50792"/>
          <a:stretch/>
        </p:blipFill>
        <p:spPr>
          <a:xfrm>
            <a:off x="6877244" y="3524745"/>
            <a:ext cx="1111752" cy="130546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BDC1F47-75DA-4F9F-9F2D-0C84C19C18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4" t="28917" r="2756" b="50792"/>
          <a:stretch/>
        </p:blipFill>
        <p:spPr>
          <a:xfrm>
            <a:off x="9744921" y="5018935"/>
            <a:ext cx="1179132" cy="130546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0D5586F-FF28-4208-B711-11F6E45E88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51564" r="17717" b="28145"/>
          <a:stretch/>
        </p:blipFill>
        <p:spPr>
          <a:xfrm>
            <a:off x="8378339" y="1798485"/>
            <a:ext cx="1170709" cy="130546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2E71250-94AA-42F8-9583-ABE39D923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4" t="51041" r="2756" b="28144"/>
          <a:stretch/>
        </p:blipFill>
        <p:spPr>
          <a:xfrm>
            <a:off x="8439344" y="3543051"/>
            <a:ext cx="1179133" cy="133915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DAE7C2D-E28A-4A72-99B9-F8266948B2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73034" r="18406" b="6151"/>
          <a:stretch/>
        </p:blipFill>
        <p:spPr>
          <a:xfrm>
            <a:off x="10369063" y="1793373"/>
            <a:ext cx="1111752" cy="133915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7386E1E-157A-46C8-95C2-1BFE1A40F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4" t="73688" r="2756" b="6152"/>
          <a:stretch/>
        </p:blipFill>
        <p:spPr>
          <a:xfrm>
            <a:off x="7720009" y="5078694"/>
            <a:ext cx="1179134" cy="1297043"/>
          </a:xfrm>
          <a:prstGeom prst="rect">
            <a:avLst/>
          </a:prstGeom>
        </p:spPr>
      </p:pic>
      <p:sp>
        <p:nvSpPr>
          <p:cNvPr id="13" name="سهم: لأسفل 12">
            <a:extLst>
              <a:ext uri="{FF2B5EF4-FFF2-40B4-BE49-F238E27FC236}">
                <a16:creationId xmlns:a16="http://schemas.microsoft.com/office/drawing/2014/main" id="{9C538C4B-6043-4B03-A212-1A74C1759243}"/>
              </a:ext>
            </a:extLst>
          </p:cNvPr>
          <p:cNvSpPr/>
          <p:nvPr/>
        </p:nvSpPr>
        <p:spPr>
          <a:xfrm>
            <a:off x="2484068" y="95693"/>
            <a:ext cx="781050" cy="74295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86821D9-9A52-4C31-A6A3-CC43D4497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7317" r="18406" b="72392"/>
          <a:stretch/>
        </p:blipFill>
        <p:spPr>
          <a:xfrm>
            <a:off x="5035238" y="5193476"/>
            <a:ext cx="1111752" cy="130546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DCCBB64-632E-4983-A102-822B98C6CA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2" t="7317" r="2756" b="72392"/>
          <a:stretch/>
        </p:blipFill>
        <p:spPr>
          <a:xfrm>
            <a:off x="5100234" y="2354223"/>
            <a:ext cx="1111752" cy="130546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9E77764-CB03-494C-A599-6A28009D57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4" t="28917" r="2756" b="50792"/>
          <a:stretch/>
        </p:blipFill>
        <p:spPr>
          <a:xfrm>
            <a:off x="2324110" y="2430122"/>
            <a:ext cx="1179132" cy="130546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E4ED9B2-2DD4-4B88-AA4D-8F21251FDA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4" t="51041" r="2756" b="28144"/>
          <a:stretch/>
        </p:blipFill>
        <p:spPr>
          <a:xfrm>
            <a:off x="2285026" y="3808960"/>
            <a:ext cx="1179133" cy="133915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DEA6D00-F646-4587-8349-834748B1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4" t="73688" r="2756" b="6152"/>
          <a:stretch/>
        </p:blipFill>
        <p:spPr>
          <a:xfrm>
            <a:off x="2360697" y="5219619"/>
            <a:ext cx="1179134" cy="129704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2ADE5940-E5CA-4968-A546-FA748C4576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28917" r="18406" b="50792"/>
          <a:stretch/>
        </p:blipFill>
        <p:spPr>
          <a:xfrm>
            <a:off x="3703031" y="2408955"/>
            <a:ext cx="1111752" cy="130546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589AF31-4142-4DCA-A8B8-FC13E2DAE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51564" r="17717" b="28145"/>
          <a:stretch/>
        </p:blipFill>
        <p:spPr>
          <a:xfrm>
            <a:off x="3680381" y="3857507"/>
            <a:ext cx="1170709" cy="130546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A1A8022-8B88-4E0E-AB16-AE7BA6A3CD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2" t="73034" r="18406" b="6151"/>
          <a:stretch/>
        </p:blipFill>
        <p:spPr>
          <a:xfrm>
            <a:off x="3742200" y="5223135"/>
            <a:ext cx="1111752" cy="1339158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BF5B005-78EF-4558-97F9-29B51BFEA39F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396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ر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CD4C16D-E16F-4ECC-A497-A83B21FA1684}"/>
              </a:ext>
            </a:extLst>
          </p:cNvPr>
          <p:cNvSpPr txBox="1"/>
          <p:nvPr/>
        </p:nvSpPr>
        <p:spPr>
          <a:xfrm>
            <a:off x="3752226" y="1020908"/>
            <a:ext cx="4687548" cy="1225868"/>
          </a:xfrm>
          <a:prstGeom prst="round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ar-SA" sz="6600" b="1" i="0" u="none" strike="noStrike" baseline="0" dirty="0">
                <a:solidFill>
                  <a:schemeClr val="bg1"/>
                </a:solidFill>
                <a:latin typeface="AXtManalBLack"/>
                <a:cs typeface="+mj-cs"/>
              </a:rPr>
              <a:t>خصائص المواد</a:t>
            </a:r>
            <a:endParaRPr lang="ar-SA" sz="6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80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78CAA638-B69B-4030-935B-C7D7655564AC}"/>
              </a:ext>
            </a:extLst>
          </p:cNvPr>
          <p:cNvSpPr txBox="1"/>
          <p:nvPr/>
        </p:nvSpPr>
        <p:spPr>
          <a:xfrm>
            <a:off x="6913576" y="1562285"/>
            <a:ext cx="5064814" cy="783193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chemeClr val="bg1"/>
                </a:solidFill>
                <a:cs typeface="+mj-cs"/>
              </a:rPr>
              <a:t>المادة</a:t>
            </a:r>
            <a:r>
              <a:rPr lang="ar-SA" sz="4000" b="1" dirty="0">
                <a:solidFill>
                  <a:schemeClr val="bg1"/>
                </a:solidFill>
                <a:cs typeface="+mj-cs"/>
              </a:rPr>
              <a:t> : </a:t>
            </a:r>
            <a:r>
              <a:rPr lang="ar-BH" sz="4000" b="1" dirty="0">
                <a:solidFill>
                  <a:schemeClr val="bg1"/>
                </a:solidFill>
                <a:cs typeface="+mj-cs"/>
              </a:rPr>
              <a:t>العلوم</a:t>
            </a:r>
            <a:endParaRPr lang="en-US" sz="40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5F418E0-BAD4-4D7C-952D-7EB125786B19}"/>
              </a:ext>
            </a:extLst>
          </p:cNvPr>
          <p:cNvSpPr txBox="1"/>
          <p:nvPr/>
        </p:nvSpPr>
        <p:spPr>
          <a:xfrm>
            <a:off x="6913576" y="2462559"/>
            <a:ext cx="5064814" cy="783193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 rtl="1"/>
            <a:r>
              <a:rPr lang="ar-BH" sz="4000" b="1" dirty="0">
                <a:solidFill>
                  <a:schemeClr val="bg1"/>
                </a:solidFill>
                <a:cs typeface="+mj-cs"/>
              </a:rPr>
              <a:t>الصف</a:t>
            </a:r>
            <a:r>
              <a:rPr lang="ar-SA" sz="4000" b="1" dirty="0">
                <a:solidFill>
                  <a:schemeClr val="bg1"/>
                </a:solidFill>
                <a:cs typeface="+mj-cs"/>
              </a:rPr>
              <a:t> :  </a:t>
            </a:r>
            <a:r>
              <a:rPr lang="ar-BH" sz="4000" b="1" dirty="0">
                <a:solidFill>
                  <a:schemeClr val="bg1"/>
                </a:solidFill>
                <a:cs typeface="+mj-cs"/>
              </a:rPr>
              <a:t>الأول</a:t>
            </a:r>
            <a:r>
              <a:rPr lang="ar-BH" sz="4000" b="1" baseline="0" dirty="0">
                <a:solidFill>
                  <a:schemeClr val="bg1"/>
                </a:solidFill>
                <a:cs typeface="+mj-cs"/>
              </a:rPr>
              <a:t> الابتدائي</a:t>
            </a:r>
            <a:r>
              <a:rPr lang="ar-BH" sz="4000" b="1" dirty="0">
                <a:solidFill>
                  <a:schemeClr val="bg1"/>
                </a:solidFill>
                <a:cs typeface="+mj-cs"/>
              </a:rPr>
              <a:t> 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F9A1857-AF4A-4BC6-A972-19242251EADB}"/>
              </a:ext>
            </a:extLst>
          </p:cNvPr>
          <p:cNvSpPr txBox="1"/>
          <p:nvPr/>
        </p:nvSpPr>
        <p:spPr>
          <a:xfrm>
            <a:off x="6913571" y="3427786"/>
            <a:ext cx="5064819" cy="783193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BH" sz="4000" b="1" dirty="0">
                <a:solidFill>
                  <a:schemeClr val="bg1"/>
                </a:solidFill>
                <a:cs typeface="+mj-cs"/>
              </a:rPr>
              <a:t>الفصل الدراسيّ</a:t>
            </a:r>
            <a:r>
              <a:rPr lang="ar-SA" sz="40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 </a:t>
            </a:r>
            <a:r>
              <a:rPr lang="ar-BH" sz="4000" b="1" dirty="0">
                <a:solidFill>
                  <a:schemeClr val="bg1"/>
                </a:solidFill>
                <a:cs typeface="+mj-cs"/>
              </a:rPr>
              <a:t>الثاني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863ECA-C898-4EA9-B755-5EE00B94AFD7}"/>
              </a:ext>
            </a:extLst>
          </p:cNvPr>
          <p:cNvSpPr txBox="1"/>
          <p:nvPr/>
        </p:nvSpPr>
        <p:spPr>
          <a:xfrm>
            <a:off x="6913571" y="4382705"/>
            <a:ext cx="5064819" cy="783193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BH" sz="4000" b="1" dirty="0">
                <a:solidFill>
                  <a:schemeClr val="bg1"/>
                </a:solidFill>
                <a:cs typeface="+mj-cs"/>
              </a:rPr>
              <a:t>الدرس</a:t>
            </a:r>
            <a:r>
              <a:rPr lang="ar-SA" sz="4000" b="1" dirty="0">
                <a:solidFill>
                  <a:schemeClr val="bg1"/>
                </a:solidFill>
                <a:cs typeface="+mj-cs"/>
              </a:rPr>
              <a:t> خصائص </a:t>
            </a:r>
            <a:r>
              <a:rPr lang="ar-BH" sz="4000" b="1" baseline="0" dirty="0">
                <a:solidFill>
                  <a:schemeClr val="bg1"/>
                </a:solidFill>
                <a:cs typeface="+mj-cs"/>
              </a:rPr>
              <a:t> المَواد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C3C7F375-146C-49D4-935B-1C1F013B0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94" y="950259"/>
            <a:ext cx="5831906" cy="53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0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79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79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79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79000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79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3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79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79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79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79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79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3" grpId="0" animBg="1"/>
          <p:bldP spid="15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CD4C16D-E16F-4ECC-A497-A83B21FA1684}"/>
              </a:ext>
            </a:extLst>
          </p:cNvPr>
          <p:cNvSpPr txBox="1"/>
          <p:nvPr/>
        </p:nvSpPr>
        <p:spPr>
          <a:xfrm>
            <a:off x="3330388" y="1097108"/>
            <a:ext cx="5905500" cy="851297"/>
          </a:xfrm>
          <a:prstGeom prst="round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  <a:latin typeface="AXtManalBLack"/>
                <a:cs typeface="+mj-cs"/>
              </a:rPr>
              <a:t>استراتيجية شاهد و تحدث </a:t>
            </a:r>
            <a:endParaRPr lang="ar-SA" sz="44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959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CD4C16D-E16F-4ECC-A497-A83B21FA1684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pic>
        <p:nvPicPr>
          <p:cNvPr id="2" name="1444-06-28_09h30_41">
            <a:hlinkClick r:id="" action="ppaction://media"/>
            <a:extLst>
              <a:ext uri="{FF2B5EF4-FFF2-40B4-BE49-F238E27FC236}">
                <a16:creationId xmlns:a16="http://schemas.microsoft.com/office/drawing/2014/main" id="{6596E0F6-D001-4EC3-AEC4-997242F7EF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83" end="5455"/>
                </p14:media>
              </p:ext>
            </p:extLst>
          </p:nvPr>
        </p:nvPicPr>
        <p:blipFill rotWithShape="1">
          <a:blip r:embed="rId4"/>
          <a:srcRect l="654" t="2175" r="523" b="4242"/>
          <a:stretch/>
        </p:blipFill>
        <p:spPr>
          <a:xfrm>
            <a:off x="977152" y="1020544"/>
            <a:ext cx="10730165" cy="527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CD4C16D-E16F-4ECC-A497-A83B21FA1684}"/>
              </a:ext>
            </a:extLst>
          </p:cNvPr>
          <p:cNvSpPr txBox="1"/>
          <p:nvPr/>
        </p:nvSpPr>
        <p:spPr>
          <a:xfrm>
            <a:off x="9421906" y="935743"/>
            <a:ext cx="2503394" cy="646986"/>
          </a:xfrm>
          <a:prstGeom prst="round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AXtManalBLack"/>
                <a:cs typeface="+mj-cs"/>
              </a:rPr>
              <a:t>ابحث حولك </a:t>
            </a:r>
            <a:endParaRPr lang="ar-SA" sz="32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C18544F7-F205-47F7-BD8C-0B1D5B587FF0}"/>
              </a:ext>
            </a:extLst>
          </p:cNvPr>
          <p:cNvSpPr txBox="1"/>
          <p:nvPr/>
        </p:nvSpPr>
        <p:spPr>
          <a:xfrm>
            <a:off x="3424518" y="2848840"/>
            <a:ext cx="7936005" cy="715089"/>
          </a:xfrm>
          <a:prstGeom prst="round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latin typeface="AXtManalBLack"/>
                <a:cs typeface="+mj-cs"/>
              </a:rPr>
              <a:t>أريد شيئاً لونه </a:t>
            </a:r>
            <a:r>
              <a:rPr lang="ar-SA" sz="3600" b="1" dirty="0">
                <a:solidFill>
                  <a:schemeClr val="bg1"/>
                </a:solidFill>
              </a:rPr>
              <a:t>أزرق اللون، هل تستطيع إيجاده</a:t>
            </a:r>
            <a:endParaRPr lang="ar-SA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16B084A-49A1-428D-8179-3377B083ECE2}"/>
              </a:ext>
            </a:extLst>
          </p:cNvPr>
          <p:cNvSpPr txBox="1"/>
          <p:nvPr/>
        </p:nvSpPr>
        <p:spPr>
          <a:xfrm>
            <a:off x="3424518" y="3992708"/>
            <a:ext cx="7936006" cy="715089"/>
          </a:xfrm>
          <a:prstGeom prst="round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latin typeface="AXtManalBLack"/>
                <a:cs typeface="+mj-cs"/>
              </a:rPr>
              <a:t>أريد شيئاً دائري الشكل </a:t>
            </a:r>
            <a:r>
              <a:rPr lang="ar-SA" sz="3600" b="1" dirty="0">
                <a:solidFill>
                  <a:schemeClr val="bg1"/>
                </a:solidFill>
              </a:rPr>
              <a:t>، هل تستطيع إيجاده</a:t>
            </a:r>
            <a:endParaRPr lang="ar-SA" sz="36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22893322-733C-497F-A036-9FD0FA090E3B}"/>
              </a:ext>
            </a:extLst>
          </p:cNvPr>
          <p:cNvSpPr txBox="1"/>
          <p:nvPr/>
        </p:nvSpPr>
        <p:spPr>
          <a:xfrm>
            <a:off x="3424518" y="5050543"/>
            <a:ext cx="7936006" cy="715089"/>
          </a:xfrm>
          <a:prstGeom prst="round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latin typeface="AXtManalBLack"/>
                <a:cs typeface="+mj-cs"/>
              </a:rPr>
              <a:t>أريد شيئاً مصنوع من الخشب </a:t>
            </a:r>
            <a:r>
              <a:rPr lang="ar-SA" sz="3600" b="1" dirty="0">
                <a:solidFill>
                  <a:schemeClr val="bg1"/>
                </a:solidFill>
              </a:rPr>
              <a:t>، هل تستطيع إيجاده</a:t>
            </a:r>
            <a:endParaRPr lang="ar-SA" sz="36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821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4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3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4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4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9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0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4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5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6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3" grpId="0" animBg="1"/>
          <p:bldP spid="4" grpId="0" animBg="1"/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accel="4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4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accel="4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4FDF438D-D2EC-4252-9B42-F2873D129E9B}"/>
              </a:ext>
            </a:extLst>
          </p:cNvPr>
          <p:cNvSpPr/>
          <p:nvPr/>
        </p:nvSpPr>
        <p:spPr>
          <a:xfrm>
            <a:off x="10124060" y="877896"/>
            <a:ext cx="1662827" cy="782899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مَا المَادَّةُ ؟</a:t>
            </a:r>
            <a:endParaRPr kumimoji="0" lang="ar-BH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FDD08344-D46B-48B3-BB1A-22F6790FBC1B}"/>
              </a:ext>
            </a:extLst>
          </p:cNvPr>
          <p:cNvSpPr/>
          <p:nvPr/>
        </p:nvSpPr>
        <p:spPr>
          <a:xfrm>
            <a:off x="2498083" y="2021217"/>
            <a:ext cx="7410983" cy="806233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عِندَما نَصِف شيْئًا مَا فَإنّنا نَتحدَّثُ عن </a:t>
            </a:r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خصائص</a:t>
            </a:r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 مِثل :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750FAE4-BD3E-4495-B98A-E79622C7C1F4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61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22">
            <a:extLst>
              <a:ext uri="{FF2B5EF4-FFF2-40B4-BE49-F238E27FC236}">
                <a16:creationId xmlns:a16="http://schemas.microsoft.com/office/drawing/2014/main" id="{4E016135-414D-429C-9B42-E82EA54B8513}"/>
              </a:ext>
            </a:extLst>
          </p:cNvPr>
          <p:cNvSpPr/>
          <p:nvPr/>
        </p:nvSpPr>
        <p:spPr>
          <a:xfrm>
            <a:off x="10359909" y="3043300"/>
            <a:ext cx="1496050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اُللَّون</a:t>
            </a:r>
            <a:endParaRPr lang="ar-BH" sz="40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6" name="Oval 23">
            <a:extLst>
              <a:ext uri="{FF2B5EF4-FFF2-40B4-BE49-F238E27FC236}">
                <a16:creationId xmlns:a16="http://schemas.microsoft.com/office/drawing/2014/main" id="{3078F7BB-10DC-45D0-B8BB-30CEE13CE36B}"/>
              </a:ext>
            </a:extLst>
          </p:cNvPr>
          <p:cNvSpPr/>
          <p:nvPr/>
        </p:nvSpPr>
        <p:spPr>
          <a:xfrm>
            <a:off x="8703928" y="3043300"/>
            <a:ext cx="1496050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الشَّكل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7" name="Oval 24">
            <a:extLst>
              <a:ext uri="{FF2B5EF4-FFF2-40B4-BE49-F238E27FC236}">
                <a16:creationId xmlns:a16="http://schemas.microsoft.com/office/drawing/2014/main" id="{B49B0EB9-DCD1-4B53-BE35-CA711F49B7CB}"/>
              </a:ext>
            </a:extLst>
          </p:cNvPr>
          <p:cNvSpPr/>
          <p:nvPr/>
        </p:nvSpPr>
        <p:spPr>
          <a:xfrm>
            <a:off x="7047944" y="3028383"/>
            <a:ext cx="1496050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الحَجم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8" name="Oval 25">
            <a:extLst>
              <a:ext uri="{FF2B5EF4-FFF2-40B4-BE49-F238E27FC236}">
                <a16:creationId xmlns:a16="http://schemas.microsoft.com/office/drawing/2014/main" id="{DBEA37A3-7890-47DD-A15E-B1931CB0F6AC}"/>
              </a:ext>
            </a:extLst>
          </p:cNvPr>
          <p:cNvSpPr/>
          <p:nvPr/>
        </p:nvSpPr>
        <p:spPr>
          <a:xfrm>
            <a:off x="5391960" y="3043300"/>
            <a:ext cx="1496050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المَلْمَس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9" name="Oval 26">
            <a:extLst>
              <a:ext uri="{FF2B5EF4-FFF2-40B4-BE49-F238E27FC236}">
                <a16:creationId xmlns:a16="http://schemas.microsoft.com/office/drawing/2014/main" id="{52DB0C09-DABC-4D63-8A4E-9C4DFBB278BE}"/>
              </a:ext>
            </a:extLst>
          </p:cNvPr>
          <p:cNvSpPr/>
          <p:nvPr/>
        </p:nvSpPr>
        <p:spPr>
          <a:xfrm>
            <a:off x="3735976" y="3043300"/>
            <a:ext cx="1496050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الرَّائِحة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0" name="Oval 27">
            <a:extLst>
              <a:ext uri="{FF2B5EF4-FFF2-40B4-BE49-F238E27FC236}">
                <a16:creationId xmlns:a16="http://schemas.microsoft.com/office/drawing/2014/main" id="{2173EEE0-F4E5-426D-AC07-7A18D91299AB}"/>
              </a:ext>
            </a:extLst>
          </p:cNvPr>
          <p:cNvSpPr/>
          <p:nvPr/>
        </p:nvSpPr>
        <p:spPr>
          <a:xfrm>
            <a:off x="2079992" y="3036594"/>
            <a:ext cx="1496050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الطَّعْم</a:t>
            </a:r>
            <a:endParaRPr lang="ar-BH" sz="40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1" name="Oval 28">
            <a:extLst>
              <a:ext uri="{FF2B5EF4-FFF2-40B4-BE49-F238E27FC236}">
                <a16:creationId xmlns:a16="http://schemas.microsoft.com/office/drawing/2014/main" id="{F223FCB4-020D-4F51-A4EA-2B78EEECDE3F}"/>
              </a:ext>
            </a:extLst>
          </p:cNvPr>
          <p:cNvSpPr/>
          <p:nvPr/>
        </p:nvSpPr>
        <p:spPr>
          <a:xfrm>
            <a:off x="424008" y="3043300"/>
            <a:ext cx="1496050" cy="869795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الصَّوت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750FAE4-BD3E-4495-B98A-E79622C7C1F4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02C25FA4-2CA5-4814-A0AB-3957A9E09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69" y="4539351"/>
            <a:ext cx="3400866" cy="2196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رسم 15">
            <a:extLst>
              <a:ext uri="{FF2B5EF4-FFF2-40B4-BE49-F238E27FC236}">
                <a16:creationId xmlns:a16="http://schemas.microsoft.com/office/drawing/2014/main" id="{1A028E2C-F4AB-4D7E-BF9E-916604D5C4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62" t="18507" r="73961" b="42150"/>
          <a:stretch/>
        </p:blipFill>
        <p:spPr>
          <a:xfrm>
            <a:off x="9971778" y="4521640"/>
            <a:ext cx="2220222" cy="2001026"/>
          </a:xfrm>
          <a:prstGeom prst="rect">
            <a:avLst/>
          </a:prstGeom>
        </p:spPr>
      </p:pic>
      <p:pic>
        <p:nvPicPr>
          <p:cNvPr id="18" name="رسم 17">
            <a:extLst>
              <a:ext uri="{FF2B5EF4-FFF2-40B4-BE49-F238E27FC236}">
                <a16:creationId xmlns:a16="http://schemas.microsoft.com/office/drawing/2014/main" id="{0E27F305-384F-4E50-89D2-323E0407B5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3159"/>
          <a:stretch/>
        </p:blipFill>
        <p:spPr>
          <a:xfrm>
            <a:off x="4563035" y="4379623"/>
            <a:ext cx="4776043" cy="2146118"/>
          </a:xfrm>
          <a:prstGeom prst="rect">
            <a:avLst/>
          </a:prstGeom>
        </p:spPr>
      </p:pic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F634D010-E128-4BD7-8BB7-DA1042771005}"/>
              </a:ext>
            </a:extLst>
          </p:cNvPr>
          <p:cNvSpPr/>
          <p:nvPr/>
        </p:nvSpPr>
        <p:spPr>
          <a:xfrm>
            <a:off x="10124060" y="877896"/>
            <a:ext cx="1662827" cy="782899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مَا المَادَّةُ ؟</a:t>
            </a:r>
            <a:endParaRPr kumimoji="0" lang="ar-BH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277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9801D54E-C16B-4B35-B53E-15AB90B11A4A}"/>
              </a:ext>
            </a:extLst>
          </p:cNvPr>
          <p:cNvSpPr/>
          <p:nvPr/>
        </p:nvSpPr>
        <p:spPr>
          <a:xfrm>
            <a:off x="3106400" y="1489194"/>
            <a:ext cx="6142856" cy="806233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2">
            <a:schemeClr val="accent4"/>
          </a:lnRef>
          <a:fillRef idx="1001">
            <a:schemeClr val="lt2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chemeClr val="bg1"/>
                </a:solidFill>
                <a:cs typeface="+mj-cs"/>
              </a:rPr>
              <a:t>اللَّون البُنّي ونُعُومة المَلمَس صِفتَان لِهَذا الدُّب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D543382-2F92-4FDD-8ACE-36EA12DAE206}"/>
              </a:ext>
            </a:extLst>
          </p:cNvPr>
          <p:cNvSpPr txBox="1"/>
          <p:nvPr/>
        </p:nvSpPr>
        <p:spPr>
          <a:xfrm>
            <a:off x="4846196" y="46312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4C30700F-4D24-46D9-8D75-D71FE357AC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31317" y="2726663"/>
            <a:ext cx="3459295" cy="4017562"/>
            <a:chOff x="2631" y="0"/>
            <a:chExt cx="2418" cy="4320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C4E3495F-6809-4446-9B66-0FFD01012A8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31" y="0"/>
              <a:ext cx="241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6149" name="Picture 5">
              <a:extLst>
                <a:ext uri="{FF2B5EF4-FFF2-40B4-BE49-F238E27FC236}">
                  <a16:creationId xmlns:a16="http://schemas.microsoft.com/office/drawing/2014/main" id="{1B29EC0E-12DD-4F41-BEE2-5D741E955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84" l="9935" r="96590">
                          <a14:foregroundMark x1="79659" y1="52348" x2="79659" y2="52348"/>
                          <a14:foregroundMark x1="80306" y1="51264" x2="65197" y2="63218"/>
                          <a14:foregroundMark x1="65197" y1="63218" x2="58201" y2="75304"/>
                          <a14:foregroundMark x1="58201" y1="75304" x2="58201" y2="75304"/>
                          <a14:foregroundMark x1="58201" y1="75304" x2="73133" y2="85714"/>
                          <a14:foregroundMark x1="73133" y1="85714" x2="95121" y2="80394"/>
                          <a14:foregroundMark x1="95121" y1="80394" x2="96590" y2="78588"/>
                          <a14:foregroundMark x1="96590" y1="78588" x2="96590" y2="78588"/>
                          <a14:foregroundMark x1="71193" y1="45419" x2="59494" y2="53826"/>
                          <a14:foregroundMark x1="72487" y1="43251" x2="80952" y2="47980"/>
                          <a14:foregroundMark x1="54262" y1="66929" x2="54262" y2="66929"/>
                          <a14:foregroundMark x1="54262" y1="66929" x2="60788" y2="683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" y="0"/>
              <a:ext cx="2419" cy="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A66CB278-66DC-41D7-A24E-62D3B93340B2}"/>
              </a:ext>
            </a:extLst>
          </p:cNvPr>
          <p:cNvSpPr/>
          <p:nvPr/>
        </p:nvSpPr>
        <p:spPr>
          <a:xfrm>
            <a:off x="3455509" y="2835522"/>
            <a:ext cx="5769953" cy="55173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/>
          </a:lnRef>
          <a:fillRef idx="1001">
            <a:schemeClr val="lt2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bg1"/>
                </a:solidFill>
                <a:cs typeface="+mj-cs"/>
              </a:rPr>
              <a:t>مَا خَصائِصُ هَذِهِ</a:t>
            </a:r>
            <a:r>
              <a:rPr lang="ar-SA" sz="3600" b="1" dirty="0">
                <a:solidFill>
                  <a:schemeClr val="bg1"/>
                </a:solidFill>
                <a:cs typeface="+mj-cs"/>
              </a:rPr>
              <a:t> </a:t>
            </a:r>
            <a:r>
              <a:rPr lang="ar-BH" sz="3600" b="1" dirty="0">
                <a:solidFill>
                  <a:schemeClr val="bg1"/>
                </a:solidFill>
                <a:cs typeface="+mj-cs"/>
              </a:rPr>
              <a:t>الطَّائِرَةِ الْوَرَقِيَّةِ؟</a:t>
            </a: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C2B1CD95-DEAC-4FF2-A9D5-F02412D349E8}"/>
              </a:ext>
            </a:extLst>
          </p:cNvPr>
          <p:cNvSpPr/>
          <p:nvPr/>
        </p:nvSpPr>
        <p:spPr>
          <a:xfrm>
            <a:off x="10124060" y="877896"/>
            <a:ext cx="1662827" cy="782899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مَا المَادَّةُ ؟</a:t>
            </a:r>
            <a:endParaRPr kumimoji="0" lang="ar-BH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BB5B6EA7-C6EA-4C7B-9D2A-3E2492D0A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2270" r="2632" b="8843"/>
          <a:stretch/>
        </p:blipFill>
        <p:spPr bwMode="auto">
          <a:xfrm>
            <a:off x="188074" y="836676"/>
            <a:ext cx="2368837" cy="227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20">
            <a:extLst>
              <a:ext uri="{FF2B5EF4-FFF2-40B4-BE49-F238E27FC236}">
                <a16:creationId xmlns:a16="http://schemas.microsoft.com/office/drawing/2014/main" id="{00355B02-F018-408B-827D-1403E095CFFB}"/>
              </a:ext>
            </a:extLst>
          </p:cNvPr>
          <p:cNvSpPr/>
          <p:nvPr/>
        </p:nvSpPr>
        <p:spPr>
          <a:xfrm>
            <a:off x="3713256" y="3590876"/>
            <a:ext cx="4765485" cy="26481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001">
            <a:schemeClr val="lt2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ar-BH" sz="4000" b="1" dirty="0">
                <a:solidFill>
                  <a:srgbClr val="00B050"/>
                </a:solidFill>
                <a:cs typeface="+mj-cs"/>
              </a:rPr>
              <a:t>اللون  الأصفر،</a:t>
            </a:r>
            <a:endParaRPr lang="ar-SA" sz="4000" b="1" dirty="0">
              <a:solidFill>
                <a:srgbClr val="00B050"/>
              </a:solidFill>
              <a:cs typeface="+mj-cs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ar-BH" sz="4000" b="1" dirty="0">
                <a:solidFill>
                  <a:srgbClr val="00B050"/>
                </a:solidFill>
                <a:cs typeface="+mj-cs"/>
              </a:rPr>
              <a:t> و الأزرق،</a:t>
            </a:r>
            <a:endParaRPr lang="ar-SA" sz="4000" b="1" dirty="0">
              <a:solidFill>
                <a:srgbClr val="00B050"/>
              </a:solidFill>
              <a:cs typeface="+mj-cs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ar-BH" sz="4000" b="1" dirty="0">
                <a:solidFill>
                  <a:srgbClr val="00B050"/>
                </a:solidFill>
                <a:cs typeface="+mj-cs"/>
              </a:rPr>
              <a:t> و الأحمر </a:t>
            </a:r>
            <a:endParaRPr lang="ar-SA" sz="4000" b="1" dirty="0">
              <a:solidFill>
                <a:srgbClr val="00B050"/>
              </a:solidFill>
              <a:cs typeface="+mj-cs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ar-BH" sz="4000" b="1" dirty="0">
                <a:solidFill>
                  <a:srgbClr val="00B050"/>
                </a:solidFill>
                <a:cs typeface="+mj-cs"/>
              </a:rPr>
              <a:t>ملمسها الناعم</a:t>
            </a:r>
          </a:p>
        </p:txBody>
      </p:sp>
    </p:spTree>
    <p:extLst>
      <p:ext uri="{BB962C8B-B14F-4D97-AF65-F5344CB8AC3E}">
        <p14:creationId xmlns:p14="http://schemas.microsoft.com/office/powerpoint/2010/main" val="325883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2C239A34-3D06-43CE-B6BE-BF2AA0FEC003}"/>
              </a:ext>
            </a:extLst>
          </p:cNvPr>
          <p:cNvSpPr/>
          <p:nvPr/>
        </p:nvSpPr>
        <p:spPr>
          <a:xfrm>
            <a:off x="6384282" y="2857569"/>
            <a:ext cx="5402605" cy="806233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bg1"/>
                </a:solidFill>
                <a:cs typeface="+mj-cs"/>
              </a:rPr>
              <a:t>جَميعُ الأَشياءِ تَتَكوَّنُ مِن مادَّةٍ .</a:t>
            </a:r>
          </a:p>
        </p:txBody>
      </p:sp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F55F8212-6A04-4D08-8303-E94660225957}"/>
              </a:ext>
            </a:extLst>
          </p:cNvPr>
          <p:cNvSpPr/>
          <p:nvPr/>
        </p:nvSpPr>
        <p:spPr>
          <a:xfrm>
            <a:off x="10228106" y="4485411"/>
            <a:ext cx="1558781" cy="806233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bg1"/>
                </a:solidFill>
                <a:cs typeface="+mj-cs"/>
              </a:rPr>
              <a:t>المَادَّةُ</a:t>
            </a: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9992AD27-2AAE-41B9-834F-85D21CFB8FB4}"/>
              </a:ext>
            </a:extLst>
          </p:cNvPr>
          <p:cNvSpPr/>
          <p:nvPr/>
        </p:nvSpPr>
        <p:spPr>
          <a:xfrm>
            <a:off x="4777102" y="4485411"/>
            <a:ext cx="5402605" cy="806233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bg1"/>
                </a:solidFill>
                <a:cs typeface="+mj-cs"/>
              </a:rPr>
              <a:t>تَشْغَلُ حَيِّزًا ( مَكَاناً ) ولها كُتْلَةٌ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4315A8-114F-4287-B7DF-B33B4DBDBE5F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F08F7652-F340-46C1-A8B5-D0DEBE8ED366}"/>
              </a:ext>
            </a:extLst>
          </p:cNvPr>
          <p:cNvSpPr/>
          <p:nvPr/>
        </p:nvSpPr>
        <p:spPr>
          <a:xfrm>
            <a:off x="10124060" y="877896"/>
            <a:ext cx="1662827" cy="782899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مَا المَادَّةُ ؟</a:t>
            </a:r>
            <a:endParaRPr kumimoji="0" lang="ar-BH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ECD74E66-BA55-4761-BE12-A8EC97D379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t="6520" r="13080" b="14772"/>
          <a:stretch/>
        </p:blipFill>
        <p:spPr>
          <a:xfrm>
            <a:off x="102599" y="1425388"/>
            <a:ext cx="5196058" cy="458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9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4000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1" dur="1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2" dur="1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accel="64000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accel="64000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accel="6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accel="6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2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4315A8-114F-4287-B7DF-B33B4DBDBE5F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193E3BF0-01B1-48FE-8A8D-B6CB338E449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79413" y="1468438"/>
            <a:ext cx="5610225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D946D0D-574D-4CF1-8C25-6499BEF91E29}"/>
              </a:ext>
            </a:extLst>
          </p:cNvPr>
          <p:cNvSpPr txBox="1"/>
          <p:nvPr/>
        </p:nvSpPr>
        <p:spPr>
          <a:xfrm>
            <a:off x="4312795" y="2371424"/>
            <a:ext cx="6118301" cy="360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rtl="1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ar-SA" sz="3600" b="1" i="0" dirty="0">
                <a:solidFill>
                  <a:srgbClr val="0070C0"/>
                </a:solidFill>
                <a:effectLst/>
                <a:latin typeface="Noto Naskh Arabic"/>
              </a:rPr>
              <a:t>الماء </a:t>
            </a:r>
          </a:p>
          <a:p>
            <a:pPr marL="571500" indent="-571500" rtl="1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ar-SA" sz="3600" b="1" i="0" dirty="0">
                <a:solidFill>
                  <a:srgbClr val="00B050"/>
                </a:solidFill>
                <a:effectLst/>
                <a:latin typeface="Noto Naskh Arabic"/>
              </a:rPr>
              <a:t>الكرسي المطاطي</a:t>
            </a:r>
          </a:p>
          <a:p>
            <a:pPr marL="571500" indent="-571500" rtl="1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ar-SA" sz="3600" b="1" i="0" dirty="0">
                <a:solidFill>
                  <a:srgbClr val="0070C0"/>
                </a:solidFill>
                <a:effectLst/>
                <a:latin typeface="Noto Naskh Arabic"/>
              </a:rPr>
              <a:t> الهواء </a:t>
            </a:r>
          </a:p>
          <a:p>
            <a:pPr marL="571500" indent="-571500" rtl="1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ar-SA" sz="3600" b="1" i="0" dirty="0">
                <a:solidFill>
                  <a:schemeClr val="accent2">
                    <a:lumMod val="75000"/>
                  </a:schemeClr>
                </a:solidFill>
                <a:effectLst/>
                <a:latin typeface="Noto Naskh Arabic"/>
              </a:rPr>
              <a:t>أشياء تتكون </a:t>
            </a:r>
            <a:r>
              <a:rPr lang="ar-SA" sz="3600" b="1" i="0" dirty="0">
                <a:solidFill>
                  <a:srgbClr val="0070C0"/>
                </a:solidFill>
                <a:effectLst/>
                <a:latin typeface="Noto Naskh Arabic"/>
              </a:rPr>
              <a:t>من مادة</a:t>
            </a:r>
          </a:p>
          <a:p>
            <a:pPr rtl="1">
              <a:spcAft>
                <a:spcPts val="300"/>
              </a:spcAft>
            </a:pPr>
            <a:endParaRPr lang="ar-SA" sz="3600" b="1" i="0" dirty="0">
              <a:solidFill>
                <a:srgbClr val="0070C0"/>
              </a:solidFill>
              <a:effectLst/>
              <a:latin typeface="Noto Naskh Arabic"/>
            </a:endParaRPr>
          </a:p>
          <a:p>
            <a:pPr marL="571500" indent="-571500" rtl="1"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ar-SA" sz="3600" b="1" i="0" dirty="0">
                <a:solidFill>
                  <a:srgbClr val="0070C0"/>
                </a:solidFill>
                <a:effectLst/>
                <a:latin typeface="Noto Naskh Arabic"/>
              </a:rPr>
              <a:t> كذلك جسم الانسان </a:t>
            </a:r>
            <a:endParaRPr lang="ar-SA" sz="3600" b="1" i="0" dirty="0">
              <a:solidFill>
                <a:srgbClr val="7030A0"/>
              </a:solidFill>
              <a:effectLst/>
              <a:latin typeface="Noto Naskh Arabic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5FEFE64-BC82-43F1-8017-CD48884AB6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9384" r="9787" b="14233"/>
          <a:stretch/>
        </p:blipFill>
        <p:spPr>
          <a:xfrm>
            <a:off x="379413" y="1210235"/>
            <a:ext cx="5024678" cy="4572000"/>
          </a:xfrm>
          <a:prstGeom prst="rect">
            <a:avLst/>
          </a:prstGeom>
        </p:spPr>
      </p:pic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BA27C29E-C56D-4EC8-AB31-505A8A55F96A}"/>
              </a:ext>
            </a:extLst>
          </p:cNvPr>
          <p:cNvSpPr/>
          <p:nvPr/>
        </p:nvSpPr>
        <p:spPr>
          <a:xfrm>
            <a:off x="10124060" y="877896"/>
            <a:ext cx="1662827" cy="782899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مَا المَادَّةُ ؟</a:t>
            </a:r>
            <a:endParaRPr kumimoji="0" lang="ar-BH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574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4000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175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175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175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1750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1750"/>
                                            <p:tgtEl>
                                              <p:spTgt spid="1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4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175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175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175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1750"/>
                                            <p:tgtEl>
                                              <p:spTgt spid="1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1750"/>
                                            <p:tgtEl>
                                              <p:spTgt spid="1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3">
            <a:extLst>
              <a:ext uri="{FF2B5EF4-FFF2-40B4-BE49-F238E27FC236}">
                <a16:creationId xmlns:a16="http://schemas.microsoft.com/office/drawing/2014/main" id="{78275F5D-ED75-4172-B7AB-F1118F6F7DDE}"/>
              </a:ext>
            </a:extLst>
          </p:cNvPr>
          <p:cNvSpPr/>
          <p:nvPr/>
        </p:nvSpPr>
        <p:spPr>
          <a:xfrm>
            <a:off x="2994212" y="1163964"/>
            <a:ext cx="6051175" cy="806233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bg1"/>
                </a:solidFill>
                <a:cs typeface="+mj-cs"/>
              </a:rPr>
              <a:t> تُوجَدُ المَادَّةُ في ثَلاثِ حالاتٍ هي :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0E6DE30-44D5-4FB9-924C-38C2FED55B3A}"/>
              </a:ext>
            </a:extLst>
          </p:cNvPr>
          <p:cNvSpPr/>
          <p:nvPr/>
        </p:nvSpPr>
        <p:spPr>
          <a:xfrm>
            <a:off x="8918321" y="2677334"/>
            <a:ext cx="1641231" cy="113866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/>
          </a:lnRef>
          <a:fillRef idx="1002">
            <a:schemeClr val="lt2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bg1"/>
                </a:solidFill>
                <a:cs typeface="+mj-cs"/>
              </a:rPr>
              <a:t>الصُّلبَةُ</a:t>
            </a:r>
            <a:endParaRPr lang="ar-BH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B15C4BEF-0FFF-4E26-A4CA-2A3CDE56CD1E}"/>
              </a:ext>
            </a:extLst>
          </p:cNvPr>
          <p:cNvSpPr/>
          <p:nvPr/>
        </p:nvSpPr>
        <p:spPr>
          <a:xfrm>
            <a:off x="1463947" y="2726639"/>
            <a:ext cx="1641231" cy="113866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002">
            <a:schemeClr val="lt2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bg1"/>
                </a:solidFill>
                <a:cs typeface="+mj-cs"/>
              </a:rPr>
              <a:t>الغَازِيَّةُ</a:t>
            </a:r>
            <a:endParaRPr lang="ar-BH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22B5C6E8-9470-4835-B5E2-5A99390985B4}"/>
              </a:ext>
            </a:extLst>
          </p:cNvPr>
          <p:cNvSpPr/>
          <p:nvPr/>
        </p:nvSpPr>
        <p:spPr>
          <a:xfrm>
            <a:off x="5191134" y="2677334"/>
            <a:ext cx="1641231" cy="1138662"/>
          </a:xfrm>
          <a:prstGeom prst="roundRect">
            <a:avLst/>
          </a:prstGeom>
          <a:solidFill>
            <a:srgbClr val="00A9D2"/>
          </a:solidFill>
          <a:ln>
            <a:noFill/>
          </a:ln>
        </p:spPr>
        <p:style>
          <a:lnRef idx="2">
            <a:schemeClr val="accent4"/>
          </a:lnRef>
          <a:fillRef idx="1002">
            <a:schemeClr val="lt2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bg1"/>
                </a:solidFill>
                <a:cs typeface="+mj-cs"/>
              </a:rPr>
              <a:t>السَائِلةُ</a:t>
            </a:r>
            <a:endParaRPr lang="ar-BH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3" name="رسم 12">
            <a:extLst>
              <a:ext uri="{FF2B5EF4-FFF2-40B4-BE49-F238E27FC236}">
                <a16:creationId xmlns:a16="http://schemas.microsoft.com/office/drawing/2014/main" id="{95557089-7016-4F64-8B74-63815566EE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5243" t="21750"/>
          <a:stretch/>
        </p:blipFill>
        <p:spPr>
          <a:xfrm>
            <a:off x="8325560" y="3080450"/>
            <a:ext cx="3120968" cy="3812594"/>
          </a:xfrm>
          <a:prstGeom prst="rect">
            <a:avLst/>
          </a:prstGeom>
        </p:spPr>
      </p:pic>
      <p:pic>
        <p:nvPicPr>
          <p:cNvPr id="15" name="رسم 14">
            <a:extLst>
              <a:ext uri="{FF2B5EF4-FFF2-40B4-BE49-F238E27FC236}">
                <a16:creationId xmlns:a16="http://schemas.microsoft.com/office/drawing/2014/main" id="{70B224DB-C392-492E-B856-F50F16BA6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6021" r="25525"/>
          <a:stretch/>
        </p:blipFill>
        <p:spPr>
          <a:xfrm>
            <a:off x="4903451" y="3815995"/>
            <a:ext cx="2243989" cy="2934633"/>
          </a:xfrm>
          <a:prstGeom prst="rect">
            <a:avLst/>
          </a:prstGeom>
        </p:spPr>
      </p:pic>
      <p:pic>
        <p:nvPicPr>
          <p:cNvPr id="17" name="رسم 16">
            <a:extLst>
              <a:ext uri="{FF2B5EF4-FFF2-40B4-BE49-F238E27FC236}">
                <a16:creationId xmlns:a16="http://schemas.microsoft.com/office/drawing/2014/main" id="{1BB543B5-DD89-4EC7-B330-107D84C1B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221" t="30644" r="57285" b="4667"/>
          <a:stretch/>
        </p:blipFill>
        <p:spPr>
          <a:xfrm>
            <a:off x="243495" y="3663596"/>
            <a:ext cx="4383898" cy="3003436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4275B51-2E02-4120-9237-35AF715B56C9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742B39BA-1C1C-4CE6-9A07-7D4793E1A5B6}"/>
              </a:ext>
            </a:extLst>
          </p:cNvPr>
          <p:cNvSpPr/>
          <p:nvPr/>
        </p:nvSpPr>
        <p:spPr>
          <a:xfrm>
            <a:off x="10124060" y="877896"/>
            <a:ext cx="1662827" cy="782899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مَا المَادَّةُ ؟</a:t>
            </a:r>
            <a:endParaRPr kumimoji="0" lang="ar-BH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cxnSp>
        <p:nvCxnSpPr>
          <p:cNvPr id="4" name="موصل: على شكل مرفق 3">
            <a:extLst>
              <a:ext uri="{FF2B5EF4-FFF2-40B4-BE49-F238E27FC236}">
                <a16:creationId xmlns:a16="http://schemas.microsoft.com/office/drawing/2014/main" id="{CECE5C56-D409-4C10-ACEC-CC7AEED62364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9045387" y="1567081"/>
            <a:ext cx="693550" cy="1110253"/>
          </a:xfrm>
          <a:prstGeom prst="bentConnector2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EDC2E9BD-ADF9-4C17-983B-2065BF7413AC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6011750" y="1970197"/>
            <a:ext cx="8050" cy="707137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موصل: على شكل مرفق 15">
            <a:extLst>
              <a:ext uri="{FF2B5EF4-FFF2-40B4-BE49-F238E27FC236}">
                <a16:creationId xmlns:a16="http://schemas.microsoft.com/office/drawing/2014/main" id="{8594BCF2-0198-4A11-AD64-FF3043A8BB16}"/>
              </a:ext>
            </a:extLst>
          </p:cNvPr>
          <p:cNvCxnSpPr>
            <a:cxnSpLocks/>
            <a:stCxn id="6" idx="1"/>
            <a:endCxn id="8" idx="0"/>
          </p:cNvCxnSpPr>
          <p:nvPr/>
        </p:nvCxnSpPr>
        <p:spPr>
          <a:xfrm rot="10800000" flipV="1">
            <a:off x="2284564" y="1567081"/>
            <a:ext cx="709649" cy="1159558"/>
          </a:xfrm>
          <a:prstGeom prst="bentConnector2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0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0C619FB7-CB0E-47F3-AF50-B74B5BEE0230}"/>
              </a:ext>
            </a:extLst>
          </p:cNvPr>
          <p:cNvSpPr/>
          <p:nvPr/>
        </p:nvSpPr>
        <p:spPr>
          <a:xfrm>
            <a:off x="5600791" y="1127294"/>
            <a:ext cx="3830177" cy="56975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5400" b="1" dirty="0">
                <a:solidFill>
                  <a:srgbClr val="C00000"/>
                </a:solidFill>
                <a:cs typeface="+mj-cs"/>
              </a:rPr>
              <a:t>ما الْمَادَّةُ؟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53579742-7CBA-4FC1-AE84-0E55A126531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86875" y="938981"/>
            <a:ext cx="888186" cy="873877"/>
            <a:chOff x="2164" y="511"/>
            <a:chExt cx="3352" cy="3298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B4D349ED-5CF4-4E5F-AB20-101BB93CD65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64" y="511"/>
              <a:ext cx="3352" cy="3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7173" name="Picture 5">
              <a:extLst>
                <a:ext uri="{FF2B5EF4-FFF2-40B4-BE49-F238E27FC236}">
                  <a16:creationId xmlns:a16="http://schemas.microsoft.com/office/drawing/2014/main" id="{F3447770-2AF2-4F80-953D-AF5399BA3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75" b="97619" l="3200" r="99200">
                          <a14:foregroundMark x1="59200" y1="5556" x2="17600" y2="27778"/>
                          <a14:foregroundMark x1="17600" y1="27778" x2="11200" y2="44444"/>
                          <a14:foregroundMark x1="11200" y1="44444" x2="44000" y2="33333"/>
                          <a14:foregroundMark x1="44000" y1="33333" x2="67200" y2="31746"/>
                          <a14:foregroundMark x1="67200" y1="31746" x2="82400" y2="66667"/>
                          <a14:foregroundMark x1="82400" y1="66667" x2="48800" y2="85714"/>
                          <a14:foregroundMark x1="48800" y1="85714" x2="20800" y2="86508"/>
                          <a14:foregroundMark x1="20800" y1="86508" x2="7200" y2="69048"/>
                          <a14:foregroundMark x1="7200" y1="69048" x2="7200" y2="50794"/>
                          <a14:foregroundMark x1="7200" y1="50794" x2="16000" y2="31746"/>
                          <a14:foregroundMark x1="16000" y1="31746" x2="37600" y2="17460"/>
                          <a14:foregroundMark x1="37600" y1="17460" x2="68800" y2="13492"/>
                          <a14:foregroundMark x1="68800" y1="13492" x2="73600" y2="13492"/>
                          <a14:foregroundMark x1="82400" y1="26190" x2="88000" y2="34127"/>
                          <a14:foregroundMark x1="88000" y1="34127" x2="93600" y2="48413"/>
                          <a14:foregroundMark x1="93600" y1="48413" x2="90400" y2="65079"/>
                          <a14:foregroundMark x1="90400" y1="65079" x2="83200" y2="76190"/>
                          <a14:foregroundMark x1="83200" y1="76190" x2="72000" y2="85714"/>
                          <a14:foregroundMark x1="72000" y1="85714" x2="38400" y2="92063"/>
                          <a14:foregroundMark x1="43200" y1="96825" x2="76000" y2="88889"/>
                          <a14:foregroundMark x1="94400" y1="66667" x2="99200" y2="46825"/>
                          <a14:foregroundMark x1="64000" y1="3175" x2="35200" y2="3968"/>
                          <a14:foregroundMark x1="24800" y1="9524" x2="24800" y2="9524"/>
                          <a14:foregroundMark x1="16000" y1="17460" x2="16000" y2="17460"/>
                          <a14:foregroundMark x1="4800" y1="34127" x2="4800" y2="34127"/>
                          <a14:foregroundMark x1="3200" y1="49206" x2="3200" y2="49206"/>
                          <a14:foregroundMark x1="53600" y1="97619" x2="53600" y2="976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" y="511"/>
              <a:ext cx="3378" cy="3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ounded Rectangle 22">
            <a:extLst>
              <a:ext uri="{FF2B5EF4-FFF2-40B4-BE49-F238E27FC236}">
                <a16:creationId xmlns:a16="http://schemas.microsoft.com/office/drawing/2014/main" id="{09592E6E-9CC8-4EFC-833B-8744EECA0DF4}"/>
              </a:ext>
            </a:extLst>
          </p:cNvPr>
          <p:cNvSpPr/>
          <p:nvPr/>
        </p:nvSpPr>
        <p:spPr>
          <a:xfrm>
            <a:off x="1944750" y="1920243"/>
            <a:ext cx="6921406" cy="236728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4000" b="1" dirty="0">
                <a:solidFill>
                  <a:srgbClr val="0070C0"/>
                </a:solidFill>
                <a:cs typeface="+mj-cs"/>
              </a:rPr>
              <a:t>هي التي تتكوَّن منها جميع الأشياء </a:t>
            </a:r>
          </a:p>
          <a:p>
            <a:r>
              <a:rPr lang="ar-BH" sz="4000" b="1" dirty="0">
                <a:solidFill>
                  <a:srgbClr val="0070C0"/>
                </a:solidFill>
                <a:cs typeface="+mj-cs"/>
              </a:rPr>
              <a:t> تَشْغَلُ حَيِّزًا ( مَكَاناً ) ولها كُتْلَةٌ </a:t>
            </a:r>
            <a:endParaRPr lang="ar-SA" sz="4000" b="1" dirty="0">
              <a:solidFill>
                <a:srgbClr val="0070C0"/>
              </a:solidFill>
              <a:cs typeface="+mj-cs"/>
            </a:endParaRPr>
          </a:p>
          <a:p>
            <a:r>
              <a:rPr lang="ar-SA" sz="4000" b="1" dirty="0">
                <a:solidFill>
                  <a:srgbClr val="0070C0"/>
                </a:solidFill>
                <a:cs typeface="+mj-cs"/>
              </a:rPr>
              <a:t>كالموادُّ الصلبة والسوائل والغازات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32E257C-EE5D-4AC5-8311-B4263B47C4EF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F3E993A7-1D54-48AD-89D6-A0B0FAC02DE3}"/>
              </a:ext>
            </a:extLst>
          </p:cNvPr>
          <p:cNvSpPr/>
          <p:nvPr/>
        </p:nvSpPr>
        <p:spPr>
          <a:xfrm>
            <a:off x="10124060" y="877896"/>
            <a:ext cx="1662827" cy="782899"/>
          </a:xfrm>
          <a:prstGeom prst="roundRect">
            <a:avLst/>
          </a:prstGeom>
          <a:solidFill>
            <a:srgbClr val="00A9D2"/>
          </a:solidFill>
          <a:ln>
            <a:noFill/>
          </a:ln>
          <a:effectLst>
            <a:outerShdw blurRad="50800" dist="114300" dir="282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200" b="1" dirty="0">
                <a:solidFill>
                  <a:schemeClr val="bg1"/>
                </a:solidFill>
                <a:latin typeface="Sakkal Majalla" panose="02000000000000000000" pitchFamily="2" charset="-78"/>
                <a:cs typeface="+mj-cs"/>
              </a:rPr>
              <a:t>مَا المَادَّةُ ؟</a:t>
            </a:r>
            <a:endParaRPr kumimoji="0" lang="ar-BH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akkal Majalla" panose="02000000000000000000" pitchFamily="2" charset="-78"/>
              <a:cs typeface="+mj-cs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1E601D1-65BD-4555-B54C-4FBAAD58C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9" b="61670"/>
          <a:stretch/>
        </p:blipFill>
        <p:spPr>
          <a:xfrm>
            <a:off x="22683" y="3742194"/>
            <a:ext cx="1800913" cy="157404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A066070-C8CB-4583-9A4F-4E00411203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1" t="50685" r="381" b="34435"/>
          <a:stretch/>
        </p:blipFill>
        <p:spPr>
          <a:xfrm>
            <a:off x="10443575" y="4060803"/>
            <a:ext cx="1658150" cy="98123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9C6EADB-56F8-48A6-8CC9-0E74FE5C19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76293" r="52801" b="-8948"/>
          <a:stretch/>
        </p:blipFill>
        <p:spPr>
          <a:xfrm>
            <a:off x="696917" y="4551419"/>
            <a:ext cx="1696150" cy="2175703"/>
          </a:xfrm>
          <a:prstGeom prst="ellipse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61B4A91-D848-4AB4-8B60-DE9F192C0A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5" t="36185" r="24510" b="32300"/>
          <a:stretch/>
        </p:blipFill>
        <p:spPr>
          <a:xfrm rot="21031690">
            <a:off x="10221405" y="2831258"/>
            <a:ext cx="1572947" cy="134048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9A46CE4-580C-47EF-BD25-51A644B7A1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4" t="64803" r="1147" b="-5698"/>
          <a:stretch/>
        </p:blipFill>
        <p:spPr>
          <a:xfrm>
            <a:off x="8584561" y="3787547"/>
            <a:ext cx="2348699" cy="2723015"/>
          </a:xfrm>
          <a:prstGeom prst="ellipse">
            <a:avLst/>
          </a:prstGeom>
        </p:spPr>
      </p:pic>
      <p:pic>
        <p:nvPicPr>
          <p:cNvPr id="20" name="رسم 19">
            <a:extLst>
              <a:ext uri="{FF2B5EF4-FFF2-40B4-BE49-F238E27FC236}">
                <a16:creationId xmlns:a16="http://schemas.microsoft.com/office/drawing/2014/main" id="{8F92A832-D2EC-43D5-AFE3-4A97641BF1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7376" t="21750" b="17087"/>
          <a:stretch/>
        </p:blipFill>
        <p:spPr>
          <a:xfrm>
            <a:off x="5768635" y="4121921"/>
            <a:ext cx="2286091" cy="2388641"/>
          </a:xfrm>
          <a:prstGeom prst="rect">
            <a:avLst/>
          </a:prstGeom>
        </p:spPr>
      </p:pic>
      <p:pic>
        <p:nvPicPr>
          <p:cNvPr id="21" name="رسم 20">
            <a:extLst>
              <a:ext uri="{FF2B5EF4-FFF2-40B4-BE49-F238E27FC236}">
                <a16:creationId xmlns:a16="http://schemas.microsoft.com/office/drawing/2014/main" id="{425B2FEE-3D77-463A-9485-AE031DF50A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7036" r="25525" b="17987"/>
          <a:stretch/>
        </p:blipFill>
        <p:spPr>
          <a:xfrm>
            <a:off x="3195505" y="4551418"/>
            <a:ext cx="1800913" cy="2002979"/>
          </a:xfrm>
          <a:prstGeom prst="rect">
            <a:avLst/>
          </a:prstGeom>
        </p:spPr>
      </p:pic>
      <p:pic>
        <p:nvPicPr>
          <p:cNvPr id="22" name="رسم 21">
            <a:extLst>
              <a:ext uri="{FF2B5EF4-FFF2-40B4-BE49-F238E27FC236}">
                <a16:creationId xmlns:a16="http://schemas.microsoft.com/office/drawing/2014/main" id="{F0F3698A-E03E-42EB-B5AC-EA83BA0844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221" t="30644" r="57285" b="21420"/>
          <a:stretch/>
        </p:blipFill>
        <p:spPr>
          <a:xfrm>
            <a:off x="349620" y="896974"/>
            <a:ext cx="3100515" cy="157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2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275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2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66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66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66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66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accel="66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25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2500"/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accel="70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48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9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accel="70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52" dur="1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53" dur="1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accel="70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56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57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275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2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6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6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6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accel="6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accel="66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25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2500"/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9D061AF9-8E09-468F-99DF-CC89B8C0281F}"/>
              </a:ext>
            </a:extLst>
          </p:cNvPr>
          <p:cNvSpPr txBox="1"/>
          <p:nvPr/>
        </p:nvSpPr>
        <p:spPr>
          <a:xfrm>
            <a:off x="7739145" y="1854928"/>
            <a:ext cx="2979294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effectLst/>
              </a:rPr>
              <a:t>الدَّرْسُ الأَوَّلُ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FF616E7-A2DF-4AA9-A031-C428C911D585}"/>
              </a:ext>
            </a:extLst>
          </p:cNvPr>
          <p:cNvSpPr txBox="1"/>
          <p:nvPr/>
        </p:nvSpPr>
        <p:spPr>
          <a:xfrm>
            <a:off x="7739145" y="1198597"/>
            <a:ext cx="2979294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effectLst/>
              </a:rPr>
              <a:t>مِمَّ تَتَكَوَّنُ الأَشيَاءُ؟</a:t>
            </a:r>
            <a:endParaRPr lang="ar-SA" sz="3200" b="1" dirty="0">
              <a:solidFill>
                <a:schemeClr val="bg1"/>
              </a:solidFill>
            </a:endParaRP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E3E676A7-18BC-4C72-82B4-7B3884BC14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876630" y="942833"/>
            <a:ext cx="1170315" cy="1158515"/>
            <a:chOff x="1658" y="0"/>
            <a:chExt cx="4364" cy="4320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08C6FCAC-0742-4D30-BD65-F69A255CA2A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58" y="0"/>
              <a:ext cx="436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197531D7-B7E0-4691-9369-3EBA22C9A9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15" b="96970" l="0" r="98485">
                          <a14:foregroundMark x1="82323" y1="14141" x2="57071" y2="7071"/>
                          <a14:foregroundMark x1="57071" y1="7071" x2="38889" y2="6061"/>
                          <a14:foregroundMark x1="38889" y1="6061" x2="6566" y2="40909"/>
                          <a14:foregroundMark x1="5051" y1="42424" x2="9596" y2="63636"/>
                          <a14:foregroundMark x1="9596" y1="63636" x2="17677" y2="79798"/>
                          <a14:foregroundMark x1="17677" y1="79798" x2="25758" y2="87374"/>
                          <a14:foregroundMark x1="25758" y1="87374" x2="36364" y2="89899"/>
                          <a14:foregroundMark x1="36364" y1="89899" x2="56566" y2="87879"/>
                          <a14:foregroundMark x1="58081" y1="91414" x2="71212" y2="83838"/>
                          <a14:foregroundMark x1="71212" y1="83838" x2="86869" y2="63131"/>
                          <a14:foregroundMark x1="86869" y1="63131" x2="86364" y2="30303"/>
                          <a14:foregroundMark x1="95455" y1="37374" x2="96465" y2="61616"/>
                          <a14:foregroundMark x1="96465" y1="61616" x2="86364" y2="78788"/>
                          <a14:foregroundMark x1="86364" y1="78788" x2="65657" y2="94949"/>
                          <a14:foregroundMark x1="65657" y1="94949" x2="61616" y2="96465"/>
                          <a14:foregroundMark x1="55556" y1="96970" x2="52020" y2="96970"/>
                          <a14:foregroundMark x1="1010" y1="52020" x2="1010" y2="45455"/>
                          <a14:foregroundMark x1="38384" y1="3030" x2="52020" y2="2020"/>
                          <a14:foregroundMark x1="98485" y1="42424" x2="98485" y2="424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" y="0"/>
              <a:ext cx="4386" cy="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789F28E-4395-4650-A93D-093F2D11F354}"/>
              </a:ext>
            </a:extLst>
          </p:cNvPr>
          <p:cNvSpPr txBox="1"/>
          <p:nvPr/>
        </p:nvSpPr>
        <p:spPr>
          <a:xfrm>
            <a:off x="1674055" y="1845583"/>
            <a:ext cx="5557602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effectLst/>
              </a:rPr>
              <a:t>مَا بَعْضُ خَصائِصِ الأَشيَاءِ؟</a:t>
            </a:r>
            <a:endParaRPr lang="ar-SA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Hello school doodle clip art greeting card Vector Image">
            <a:extLst>
              <a:ext uri="{FF2B5EF4-FFF2-40B4-BE49-F238E27FC236}">
                <a16:creationId xmlns:a16="http://schemas.microsoft.com/office/drawing/2014/main" id="{AF282DA0-6EE6-4414-B7C5-B20D63956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CECEE"/>
              </a:clrFrom>
              <a:clrTo>
                <a:srgbClr val="EC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27926" r="18666" b="13173"/>
          <a:stretch/>
        </p:blipFill>
        <p:spPr bwMode="auto">
          <a:xfrm>
            <a:off x="3907380" y="2511259"/>
            <a:ext cx="4813923" cy="40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15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accel="21000" fill="hold" grpId="0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accel="21000" fill="hold" grpId="0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9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21000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2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3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accel="21000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6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7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accel="21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accel="21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accel="21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accel="21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5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D499324-D966-4F04-85B3-6E13BF2CA8B8}"/>
              </a:ext>
            </a:extLst>
          </p:cNvPr>
          <p:cNvSpPr/>
          <p:nvPr/>
        </p:nvSpPr>
        <p:spPr>
          <a:xfrm>
            <a:off x="7419927" y="2125488"/>
            <a:ext cx="36519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مخلب  الألعاب</a:t>
            </a:r>
          </a:p>
        </p:txBody>
      </p:sp>
      <p:pic>
        <p:nvPicPr>
          <p:cNvPr id="28" name="Happy Kid's Cartoon Music Background">
            <a:hlinkClick r:id="" action="ppaction://media"/>
            <a:extLst>
              <a:ext uri="{FF2B5EF4-FFF2-40B4-BE49-F238E27FC236}">
                <a16:creationId xmlns:a16="http://schemas.microsoft.com/office/drawing/2014/main" id="{78A05FA2-6045-47B3-91CD-496223AA1E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8047.28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056" y="5969696"/>
            <a:ext cx="487362" cy="487363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688AE05-36A4-4439-8609-CF5D815F745B}"/>
              </a:ext>
            </a:extLst>
          </p:cNvPr>
          <p:cNvGrpSpPr/>
          <p:nvPr/>
        </p:nvGrpSpPr>
        <p:grpSpPr>
          <a:xfrm>
            <a:off x="866418" y="921440"/>
            <a:ext cx="5163150" cy="5535619"/>
            <a:chOff x="242227" y="1314636"/>
            <a:chExt cx="4163097" cy="5089084"/>
          </a:xfrm>
        </p:grpSpPr>
        <p:pic>
          <p:nvPicPr>
            <p:cNvPr id="56" name="Picture 5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9EE06C3-4E12-4252-BF95-64051C817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8"/>
            <a:stretch/>
          </p:blipFill>
          <p:spPr>
            <a:xfrm>
              <a:off x="242227" y="1314636"/>
              <a:ext cx="4163097" cy="5089084"/>
            </a:xfrm>
            <a:prstGeom prst="rect">
              <a:avLst/>
            </a:prstGeom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3F0B7187-62B1-4705-97DE-BF0536A79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85" t="82387" r="10440" b="13068"/>
            <a:stretch/>
          </p:blipFill>
          <p:spPr>
            <a:xfrm>
              <a:off x="1714540" y="5525659"/>
              <a:ext cx="1721779" cy="396547"/>
            </a:xfrm>
            <a:prstGeom prst="rect">
              <a:avLst/>
            </a:prstGeom>
          </p:spPr>
        </p:pic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id="{D7918500-384D-4E5A-8C8C-2E9215DA0969}"/>
              </a:ext>
            </a:extLst>
          </p:cNvPr>
          <p:cNvSpPr txBox="1"/>
          <p:nvPr/>
        </p:nvSpPr>
        <p:spPr>
          <a:xfrm>
            <a:off x="7166234" y="1023027"/>
            <a:ext cx="4159348" cy="838676"/>
          </a:xfrm>
          <a:prstGeom prst="roundRect">
            <a:avLst>
              <a:gd name="adj" fmla="val 21137"/>
            </a:avLst>
          </a:prstGeom>
          <a:solidFill>
            <a:srgbClr val="8BE1FF">
              <a:alpha val="3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/>
          <a:p>
            <a:pPr lvl="1" algn="ctr"/>
            <a:r>
              <a:rPr lang="ar-SA" sz="4800" b="1" spc="-23" dirty="0">
                <a:solidFill>
                  <a:schemeClr val="tx2">
                    <a:lumMod val="50000"/>
                  </a:schemeClr>
                </a:solidFill>
                <a:latin typeface="Tajawal Black" panose="00000500000000000000" pitchFamily="2" charset="-78"/>
                <a:cs typeface="+mj-cs"/>
              </a:rPr>
              <a:t>تقويم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3BEF4D7C-BC97-48DE-BCCA-A7EB864A7457}"/>
              </a:ext>
            </a:extLst>
          </p:cNvPr>
          <p:cNvSpPr/>
          <p:nvPr/>
        </p:nvSpPr>
        <p:spPr>
          <a:xfrm>
            <a:off x="10701391" y="1152923"/>
            <a:ext cx="1248382" cy="578882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19537"/>
              <a:gd name="connsiteY0" fmla="*/ 0 h 21600"/>
              <a:gd name="connsiteX1" fmla="*/ 18125 w 19537"/>
              <a:gd name="connsiteY1" fmla="*/ 0 h 21600"/>
              <a:gd name="connsiteX2" fmla="*/ 19451 w 19537"/>
              <a:gd name="connsiteY2" fmla="*/ 10800 h 21600"/>
              <a:gd name="connsiteX3" fmla="*/ 18125 w 19537"/>
              <a:gd name="connsiteY3" fmla="*/ 21600 h 21600"/>
              <a:gd name="connsiteX4" fmla="*/ 3475 w 19537"/>
              <a:gd name="connsiteY4" fmla="*/ 21600 h 21600"/>
              <a:gd name="connsiteX5" fmla="*/ 0 w 19537"/>
              <a:gd name="connsiteY5" fmla="*/ 10800 h 21600"/>
              <a:gd name="connsiteX6" fmla="*/ 3475 w 19537"/>
              <a:gd name="connsiteY6" fmla="*/ 0 h 21600"/>
              <a:gd name="connsiteX0" fmla="*/ 3475 w 19537"/>
              <a:gd name="connsiteY0" fmla="*/ 0 h 21600"/>
              <a:gd name="connsiteX1" fmla="*/ 18125 w 19537"/>
              <a:gd name="connsiteY1" fmla="*/ 0 h 21600"/>
              <a:gd name="connsiteX2" fmla="*/ 19451 w 19537"/>
              <a:gd name="connsiteY2" fmla="*/ 10800 h 21600"/>
              <a:gd name="connsiteX3" fmla="*/ 18125 w 19537"/>
              <a:gd name="connsiteY3" fmla="*/ 21600 h 21600"/>
              <a:gd name="connsiteX4" fmla="*/ 3475 w 19537"/>
              <a:gd name="connsiteY4" fmla="*/ 21600 h 21600"/>
              <a:gd name="connsiteX5" fmla="*/ 0 w 19537"/>
              <a:gd name="connsiteY5" fmla="*/ 10800 h 21600"/>
              <a:gd name="connsiteX6" fmla="*/ 3475 w 19537"/>
              <a:gd name="connsiteY6" fmla="*/ 0 h 21600"/>
              <a:gd name="connsiteX0" fmla="*/ 3475 w 18987"/>
              <a:gd name="connsiteY0" fmla="*/ 0 h 21600"/>
              <a:gd name="connsiteX1" fmla="*/ 18125 w 18987"/>
              <a:gd name="connsiteY1" fmla="*/ 0 h 21600"/>
              <a:gd name="connsiteX2" fmla="*/ 18161 w 18987"/>
              <a:gd name="connsiteY2" fmla="*/ 10800 h 21600"/>
              <a:gd name="connsiteX3" fmla="*/ 18125 w 18987"/>
              <a:gd name="connsiteY3" fmla="*/ 21600 h 21600"/>
              <a:gd name="connsiteX4" fmla="*/ 3475 w 18987"/>
              <a:gd name="connsiteY4" fmla="*/ 21600 h 21600"/>
              <a:gd name="connsiteX5" fmla="*/ 0 w 18987"/>
              <a:gd name="connsiteY5" fmla="*/ 10800 h 21600"/>
              <a:gd name="connsiteX6" fmla="*/ 3475 w 18987"/>
              <a:gd name="connsiteY6" fmla="*/ 0 h 21600"/>
              <a:gd name="connsiteX0" fmla="*/ 3475 w 19211"/>
              <a:gd name="connsiteY0" fmla="*/ 0 h 21600"/>
              <a:gd name="connsiteX1" fmla="*/ 18125 w 19211"/>
              <a:gd name="connsiteY1" fmla="*/ 0 h 21600"/>
              <a:gd name="connsiteX2" fmla="*/ 18836 w 19211"/>
              <a:gd name="connsiteY2" fmla="*/ 11442 h 21600"/>
              <a:gd name="connsiteX3" fmla="*/ 18125 w 19211"/>
              <a:gd name="connsiteY3" fmla="*/ 21600 h 21600"/>
              <a:gd name="connsiteX4" fmla="*/ 3475 w 19211"/>
              <a:gd name="connsiteY4" fmla="*/ 21600 h 21600"/>
              <a:gd name="connsiteX5" fmla="*/ 0 w 19211"/>
              <a:gd name="connsiteY5" fmla="*/ 10800 h 21600"/>
              <a:gd name="connsiteX6" fmla="*/ 3475 w 19211"/>
              <a:gd name="connsiteY6" fmla="*/ 0 h 21600"/>
              <a:gd name="connsiteX0" fmla="*/ 3475 w 19211"/>
              <a:gd name="connsiteY0" fmla="*/ 0 h 21650"/>
              <a:gd name="connsiteX1" fmla="*/ 18125 w 19211"/>
              <a:gd name="connsiteY1" fmla="*/ 0 h 21650"/>
              <a:gd name="connsiteX2" fmla="*/ 18836 w 19211"/>
              <a:gd name="connsiteY2" fmla="*/ 11442 h 21650"/>
              <a:gd name="connsiteX3" fmla="*/ 18125 w 19211"/>
              <a:gd name="connsiteY3" fmla="*/ 21600 h 21650"/>
              <a:gd name="connsiteX4" fmla="*/ 3475 w 19211"/>
              <a:gd name="connsiteY4" fmla="*/ 21600 h 21650"/>
              <a:gd name="connsiteX5" fmla="*/ 0 w 19211"/>
              <a:gd name="connsiteY5" fmla="*/ 10800 h 21650"/>
              <a:gd name="connsiteX6" fmla="*/ 3475 w 19211"/>
              <a:gd name="connsiteY6" fmla="*/ 0 h 21650"/>
              <a:gd name="connsiteX0" fmla="*/ 3475 w 19211"/>
              <a:gd name="connsiteY0" fmla="*/ 0 h 21600"/>
              <a:gd name="connsiteX1" fmla="*/ 18125 w 19211"/>
              <a:gd name="connsiteY1" fmla="*/ 0 h 21600"/>
              <a:gd name="connsiteX2" fmla="*/ 18836 w 19211"/>
              <a:gd name="connsiteY2" fmla="*/ 11442 h 21600"/>
              <a:gd name="connsiteX3" fmla="*/ 18125 w 19211"/>
              <a:gd name="connsiteY3" fmla="*/ 21600 h 21600"/>
              <a:gd name="connsiteX4" fmla="*/ 3475 w 19211"/>
              <a:gd name="connsiteY4" fmla="*/ 21600 h 21600"/>
              <a:gd name="connsiteX5" fmla="*/ 0 w 19211"/>
              <a:gd name="connsiteY5" fmla="*/ 10800 h 21600"/>
              <a:gd name="connsiteX6" fmla="*/ 3475 w 19211"/>
              <a:gd name="connsiteY6" fmla="*/ 0 h 21600"/>
              <a:gd name="connsiteX0" fmla="*/ 3475 w 19211"/>
              <a:gd name="connsiteY0" fmla="*/ 0 h 21600"/>
              <a:gd name="connsiteX1" fmla="*/ 18125 w 19211"/>
              <a:gd name="connsiteY1" fmla="*/ 0 h 21600"/>
              <a:gd name="connsiteX2" fmla="*/ 18836 w 19211"/>
              <a:gd name="connsiteY2" fmla="*/ 11228 h 21600"/>
              <a:gd name="connsiteX3" fmla="*/ 18125 w 19211"/>
              <a:gd name="connsiteY3" fmla="*/ 21600 h 21600"/>
              <a:gd name="connsiteX4" fmla="*/ 3475 w 19211"/>
              <a:gd name="connsiteY4" fmla="*/ 21600 h 21600"/>
              <a:gd name="connsiteX5" fmla="*/ 0 w 19211"/>
              <a:gd name="connsiteY5" fmla="*/ 10800 h 21600"/>
              <a:gd name="connsiteX6" fmla="*/ 3475 w 19211"/>
              <a:gd name="connsiteY6" fmla="*/ 0 h 21600"/>
              <a:gd name="connsiteX0" fmla="*/ 3475 w 19387"/>
              <a:gd name="connsiteY0" fmla="*/ 0 h 21600"/>
              <a:gd name="connsiteX1" fmla="*/ 18125 w 19387"/>
              <a:gd name="connsiteY1" fmla="*/ 0 h 21600"/>
              <a:gd name="connsiteX2" fmla="*/ 19204 w 19387"/>
              <a:gd name="connsiteY2" fmla="*/ 10586 h 21600"/>
              <a:gd name="connsiteX3" fmla="*/ 18125 w 19387"/>
              <a:gd name="connsiteY3" fmla="*/ 21600 h 21600"/>
              <a:gd name="connsiteX4" fmla="*/ 3475 w 19387"/>
              <a:gd name="connsiteY4" fmla="*/ 21600 h 21600"/>
              <a:gd name="connsiteX5" fmla="*/ 0 w 19387"/>
              <a:gd name="connsiteY5" fmla="*/ 10800 h 21600"/>
              <a:gd name="connsiteX6" fmla="*/ 3475 w 19387"/>
              <a:gd name="connsiteY6" fmla="*/ 0 h 21600"/>
              <a:gd name="connsiteX0" fmla="*/ 3475 w 19411"/>
              <a:gd name="connsiteY0" fmla="*/ 0 h 21600"/>
              <a:gd name="connsiteX1" fmla="*/ 18125 w 19411"/>
              <a:gd name="connsiteY1" fmla="*/ 0 h 21600"/>
              <a:gd name="connsiteX2" fmla="*/ 19204 w 19411"/>
              <a:gd name="connsiteY2" fmla="*/ 10586 h 21600"/>
              <a:gd name="connsiteX3" fmla="*/ 18125 w 19411"/>
              <a:gd name="connsiteY3" fmla="*/ 21600 h 21600"/>
              <a:gd name="connsiteX4" fmla="*/ 3475 w 19411"/>
              <a:gd name="connsiteY4" fmla="*/ 21600 h 21600"/>
              <a:gd name="connsiteX5" fmla="*/ 0 w 19411"/>
              <a:gd name="connsiteY5" fmla="*/ 10800 h 21600"/>
              <a:gd name="connsiteX6" fmla="*/ 3475 w 19411"/>
              <a:gd name="connsiteY6" fmla="*/ 0 h 21600"/>
              <a:gd name="connsiteX0" fmla="*/ 3475 w 19850"/>
              <a:gd name="connsiteY0" fmla="*/ 0 h 21600"/>
              <a:gd name="connsiteX1" fmla="*/ 18125 w 19850"/>
              <a:gd name="connsiteY1" fmla="*/ 0 h 21600"/>
              <a:gd name="connsiteX2" fmla="*/ 19818 w 19850"/>
              <a:gd name="connsiteY2" fmla="*/ 10586 h 21600"/>
              <a:gd name="connsiteX3" fmla="*/ 18125 w 19850"/>
              <a:gd name="connsiteY3" fmla="*/ 21600 h 21600"/>
              <a:gd name="connsiteX4" fmla="*/ 3475 w 19850"/>
              <a:gd name="connsiteY4" fmla="*/ 21600 h 21600"/>
              <a:gd name="connsiteX5" fmla="*/ 0 w 19850"/>
              <a:gd name="connsiteY5" fmla="*/ 10800 h 21600"/>
              <a:gd name="connsiteX6" fmla="*/ 3475 w 19850"/>
              <a:gd name="connsiteY6" fmla="*/ 0 h 21600"/>
              <a:gd name="connsiteX0" fmla="*/ 3475 w 19850"/>
              <a:gd name="connsiteY0" fmla="*/ 18 h 21621"/>
              <a:gd name="connsiteX1" fmla="*/ 18125 w 19850"/>
              <a:gd name="connsiteY1" fmla="*/ 18 h 21621"/>
              <a:gd name="connsiteX2" fmla="*/ 19818 w 19850"/>
              <a:gd name="connsiteY2" fmla="*/ 10604 h 21621"/>
              <a:gd name="connsiteX3" fmla="*/ 18125 w 19850"/>
              <a:gd name="connsiteY3" fmla="*/ 21618 h 21621"/>
              <a:gd name="connsiteX4" fmla="*/ 3475 w 19850"/>
              <a:gd name="connsiteY4" fmla="*/ 21618 h 21621"/>
              <a:gd name="connsiteX5" fmla="*/ 0 w 19850"/>
              <a:gd name="connsiteY5" fmla="*/ 10818 h 21621"/>
              <a:gd name="connsiteX6" fmla="*/ 3475 w 19850"/>
              <a:gd name="connsiteY6" fmla="*/ 18 h 21621"/>
              <a:gd name="connsiteX0" fmla="*/ 3475 w 19483"/>
              <a:gd name="connsiteY0" fmla="*/ 18 h 21621"/>
              <a:gd name="connsiteX1" fmla="*/ 18125 w 19483"/>
              <a:gd name="connsiteY1" fmla="*/ 18 h 21621"/>
              <a:gd name="connsiteX2" fmla="*/ 19327 w 19483"/>
              <a:gd name="connsiteY2" fmla="*/ 10604 h 21621"/>
              <a:gd name="connsiteX3" fmla="*/ 18125 w 19483"/>
              <a:gd name="connsiteY3" fmla="*/ 21618 h 21621"/>
              <a:gd name="connsiteX4" fmla="*/ 3475 w 19483"/>
              <a:gd name="connsiteY4" fmla="*/ 21618 h 21621"/>
              <a:gd name="connsiteX5" fmla="*/ 0 w 19483"/>
              <a:gd name="connsiteY5" fmla="*/ 10818 h 21621"/>
              <a:gd name="connsiteX6" fmla="*/ 3475 w 19483"/>
              <a:gd name="connsiteY6" fmla="*/ 18 h 21621"/>
              <a:gd name="connsiteX0" fmla="*/ 3475 w 19884"/>
              <a:gd name="connsiteY0" fmla="*/ 18 h 21621"/>
              <a:gd name="connsiteX1" fmla="*/ 18125 w 19884"/>
              <a:gd name="connsiteY1" fmla="*/ 18 h 21621"/>
              <a:gd name="connsiteX2" fmla="*/ 19327 w 19884"/>
              <a:gd name="connsiteY2" fmla="*/ 10604 h 21621"/>
              <a:gd name="connsiteX3" fmla="*/ 18125 w 19884"/>
              <a:gd name="connsiteY3" fmla="*/ 21618 h 21621"/>
              <a:gd name="connsiteX4" fmla="*/ 3475 w 19884"/>
              <a:gd name="connsiteY4" fmla="*/ 21618 h 21621"/>
              <a:gd name="connsiteX5" fmla="*/ 0 w 19884"/>
              <a:gd name="connsiteY5" fmla="*/ 10818 h 21621"/>
              <a:gd name="connsiteX6" fmla="*/ 3475 w 19884"/>
              <a:gd name="connsiteY6" fmla="*/ 18 h 21621"/>
              <a:gd name="connsiteX0" fmla="*/ 3475 w 19483"/>
              <a:gd name="connsiteY0" fmla="*/ 18 h 21621"/>
              <a:gd name="connsiteX1" fmla="*/ 18125 w 19483"/>
              <a:gd name="connsiteY1" fmla="*/ 18 h 21621"/>
              <a:gd name="connsiteX2" fmla="*/ 19327 w 19483"/>
              <a:gd name="connsiteY2" fmla="*/ 10604 h 21621"/>
              <a:gd name="connsiteX3" fmla="*/ 18125 w 19483"/>
              <a:gd name="connsiteY3" fmla="*/ 21618 h 21621"/>
              <a:gd name="connsiteX4" fmla="*/ 3475 w 19483"/>
              <a:gd name="connsiteY4" fmla="*/ 21618 h 21621"/>
              <a:gd name="connsiteX5" fmla="*/ 0 w 19483"/>
              <a:gd name="connsiteY5" fmla="*/ 10818 h 21621"/>
              <a:gd name="connsiteX6" fmla="*/ 3475 w 19483"/>
              <a:gd name="connsiteY6" fmla="*/ 18 h 21621"/>
              <a:gd name="connsiteX0" fmla="*/ 3475 w 19483"/>
              <a:gd name="connsiteY0" fmla="*/ 4 h 21604"/>
              <a:gd name="connsiteX1" fmla="*/ 18125 w 19483"/>
              <a:gd name="connsiteY1" fmla="*/ 4 h 21604"/>
              <a:gd name="connsiteX2" fmla="*/ 19327 w 19483"/>
              <a:gd name="connsiteY2" fmla="*/ 10590 h 21604"/>
              <a:gd name="connsiteX3" fmla="*/ 18125 w 19483"/>
              <a:gd name="connsiteY3" fmla="*/ 21604 h 21604"/>
              <a:gd name="connsiteX4" fmla="*/ 3475 w 19483"/>
              <a:gd name="connsiteY4" fmla="*/ 21604 h 21604"/>
              <a:gd name="connsiteX5" fmla="*/ 0 w 19483"/>
              <a:gd name="connsiteY5" fmla="*/ 10804 h 21604"/>
              <a:gd name="connsiteX6" fmla="*/ 3475 w 19483"/>
              <a:gd name="connsiteY6" fmla="*/ 4 h 21604"/>
              <a:gd name="connsiteX0" fmla="*/ 3475 w 19460"/>
              <a:gd name="connsiteY0" fmla="*/ 79 h 21715"/>
              <a:gd name="connsiteX1" fmla="*/ 18125 w 19460"/>
              <a:gd name="connsiteY1" fmla="*/ 79 h 21715"/>
              <a:gd name="connsiteX2" fmla="*/ 19327 w 19460"/>
              <a:gd name="connsiteY2" fmla="*/ 10665 h 21715"/>
              <a:gd name="connsiteX3" fmla="*/ 18125 w 19460"/>
              <a:gd name="connsiteY3" fmla="*/ 21679 h 21715"/>
              <a:gd name="connsiteX4" fmla="*/ 3475 w 19460"/>
              <a:gd name="connsiteY4" fmla="*/ 21679 h 21715"/>
              <a:gd name="connsiteX5" fmla="*/ 0 w 19460"/>
              <a:gd name="connsiteY5" fmla="*/ 10879 h 21715"/>
              <a:gd name="connsiteX6" fmla="*/ 3475 w 19460"/>
              <a:gd name="connsiteY6" fmla="*/ 79 h 21715"/>
              <a:gd name="connsiteX0" fmla="*/ 3475 w 19547"/>
              <a:gd name="connsiteY0" fmla="*/ 79 h 21715"/>
              <a:gd name="connsiteX1" fmla="*/ 18125 w 19547"/>
              <a:gd name="connsiteY1" fmla="*/ 79 h 21715"/>
              <a:gd name="connsiteX2" fmla="*/ 19462 w 19547"/>
              <a:gd name="connsiteY2" fmla="*/ 10665 h 21715"/>
              <a:gd name="connsiteX3" fmla="*/ 18125 w 19547"/>
              <a:gd name="connsiteY3" fmla="*/ 21679 h 21715"/>
              <a:gd name="connsiteX4" fmla="*/ 3475 w 19547"/>
              <a:gd name="connsiteY4" fmla="*/ 21679 h 21715"/>
              <a:gd name="connsiteX5" fmla="*/ 0 w 19547"/>
              <a:gd name="connsiteY5" fmla="*/ 10879 h 21715"/>
              <a:gd name="connsiteX6" fmla="*/ 3475 w 19547"/>
              <a:gd name="connsiteY6" fmla="*/ 79 h 2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47" h="21715">
                <a:moveTo>
                  <a:pt x="3475" y="79"/>
                </a:moveTo>
                <a:lnTo>
                  <a:pt x="18125" y="79"/>
                </a:lnTo>
                <a:cubicBezTo>
                  <a:pt x="20044" y="79"/>
                  <a:pt x="19468" y="-1615"/>
                  <a:pt x="19462" y="10665"/>
                </a:cubicBezTo>
                <a:cubicBezTo>
                  <a:pt x="19456" y="22945"/>
                  <a:pt x="20044" y="21679"/>
                  <a:pt x="18125" y="21679"/>
                </a:cubicBezTo>
                <a:lnTo>
                  <a:pt x="3475" y="21679"/>
                </a:lnTo>
                <a:cubicBezTo>
                  <a:pt x="1556" y="21679"/>
                  <a:pt x="0" y="16844"/>
                  <a:pt x="0" y="10879"/>
                </a:cubicBezTo>
                <a:cubicBezTo>
                  <a:pt x="0" y="4914"/>
                  <a:pt x="1556" y="79"/>
                  <a:pt x="3475" y="79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Tajawal ExtraBold" panose="00000800000000000000" pitchFamily="2" charset="-78"/>
                <a:cs typeface="+mj-cs"/>
              </a:rPr>
              <a:t> </a:t>
            </a:r>
          </a:p>
        </p:txBody>
      </p:sp>
      <p:sp>
        <p:nvSpPr>
          <p:cNvPr id="13" name="سهم: بشكل رتبة عسكرية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4D417A-50C0-4232-92A2-5A2CF68F69B5}"/>
              </a:ext>
            </a:extLst>
          </p:cNvPr>
          <p:cNvSpPr/>
          <p:nvPr/>
        </p:nvSpPr>
        <p:spPr>
          <a:xfrm flipH="1">
            <a:off x="6795844" y="6028182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42A2C1C-60D6-4AD6-85C7-36B16E48EA64}"/>
              </a:ext>
            </a:extLst>
          </p:cNvPr>
          <p:cNvSpPr txBox="1"/>
          <p:nvPr/>
        </p:nvSpPr>
        <p:spPr>
          <a:xfrm>
            <a:off x="7079567" y="6028182"/>
            <a:ext cx="6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ln w="0"/>
                <a:solidFill>
                  <a:srgbClr val="C00000"/>
                </a:solidFill>
                <a:cs typeface="+mj-cs"/>
              </a:rPr>
              <a:t>التالي </a:t>
            </a:r>
          </a:p>
        </p:txBody>
      </p:sp>
    </p:spTree>
    <p:extLst>
      <p:ext uri="{BB962C8B-B14F-4D97-AF65-F5344CB8AC3E}">
        <p14:creationId xmlns:p14="http://schemas.microsoft.com/office/powerpoint/2010/main" val="7534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8000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68000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2000"/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8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659" numSld="999" showWhenStopped="0">
                    <p:cTn id="2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6" grpId="0" animBg="1"/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6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2000"/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8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659" numSld="999" showWhenStopped="0">
                    <p:cTn id="2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6" grpId="0" animBg="1"/>
          <p:bldP spid="7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DBA1AEB-F938-43BA-AA7F-2616D9C4E2C1}"/>
              </a:ext>
            </a:extLst>
          </p:cNvPr>
          <p:cNvGrpSpPr/>
          <p:nvPr/>
        </p:nvGrpSpPr>
        <p:grpSpPr>
          <a:xfrm>
            <a:off x="0" y="577445"/>
            <a:ext cx="5321508" cy="5703109"/>
            <a:chOff x="556415" y="511811"/>
            <a:chExt cx="4651652" cy="6551597"/>
          </a:xfrm>
        </p:grpSpPr>
        <p:pic>
          <p:nvPicPr>
            <p:cNvPr id="7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91C2C21-B29D-4C5B-9E4E-91268488C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16" y="511811"/>
              <a:ext cx="4651651" cy="5834378"/>
            </a:xfrm>
            <a:prstGeom prst="rect">
              <a:avLst/>
            </a:prstGeom>
          </p:spPr>
        </p:pic>
        <p:pic>
          <p:nvPicPr>
            <p:cNvPr id="8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F1AAAB0-BCA3-4882-A911-777FC636A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35"/>
            <a:stretch/>
          </p:blipFill>
          <p:spPr>
            <a:xfrm>
              <a:off x="556415" y="5327373"/>
              <a:ext cx="4651651" cy="1736035"/>
            </a:xfrm>
            <a:prstGeom prst="rect">
              <a:avLst/>
            </a:prstGeom>
          </p:spPr>
        </p:pic>
      </p:grpSp>
      <p:sp>
        <p:nvSpPr>
          <p:cNvPr id="15" name="سهم: بشكل رتبة عسكرية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7F6FFD-387F-4513-B20F-2847EC427A73}"/>
              </a:ext>
            </a:extLst>
          </p:cNvPr>
          <p:cNvSpPr/>
          <p:nvPr/>
        </p:nvSpPr>
        <p:spPr>
          <a:xfrm flipH="1">
            <a:off x="6795844" y="6028182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353A848-99C3-4090-837D-C8EED11CD030}"/>
              </a:ext>
            </a:extLst>
          </p:cNvPr>
          <p:cNvSpPr txBox="1"/>
          <p:nvPr/>
        </p:nvSpPr>
        <p:spPr>
          <a:xfrm>
            <a:off x="7079567" y="6028182"/>
            <a:ext cx="6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ln w="0"/>
                <a:solidFill>
                  <a:srgbClr val="C00000"/>
                </a:solidFill>
                <a:cs typeface="+mj-cs"/>
              </a:rPr>
              <a:t>التالي </a:t>
            </a:r>
          </a:p>
        </p:txBody>
      </p:sp>
    </p:spTree>
    <p:extLst>
      <p:ext uri="{BB962C8B-B14F-4D97-AF65-F5344CB8AC3E}">
        <p14:creationId xmlns:p14="http://schemas.microsoft.com/office/powerpoint/2010/main" val="288182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0A7A2BA2-7C24-45EE-A348-6FA934249395}"/>
              </a:ext>
            </a:extLst>
          </p:cNvPr>
          <p:cNvGrpSpPr/>
          <p:nvPr/>
        </p:nvGrpSpPr>
        <p:grpSpPr>
          <a:xfrm>
            <a:off x="538603" y="938858"/>
            <a:ext cx="4751027" cy="5817357"/>
            <a:chOff x="514144" y="513126"/>
            <a:chExt cx="4651651" cy="60694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DDF7EB-4D97-4B78-ACF2-8A3D5C9D3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51"/>
            <a:stretch/>
          </p:blipFill>
          <p:spPr>
            <a:xfrm>
              <a:off x="514144" y="513126"/>
              <a:ext cx="4651651" cy="4831562"/>
            </a:xfrm>
            <a:prstGeom prst="rect">
              <a:avLst/>
            </a:prstGeom>
          </p:spPr>
        </p:pic>
        <p:pic>
          <p:nvPicPr>
            <p:cNvPr id="53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B4722D3-8E34-4CC5-9212-B221EE101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35"/>
            <a:stretch/>
          </p:blipFill>
          <p:spPr>
            <a:xfrm>
              <a:off x="514144" y="5326556"/>
              <a:ext cx="4651651" cy="1256039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172D66CA-C6D3-4BBF-AEB6-5EF356754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83" y="2638171"/>
            <a:ext cx="849138" cy="13181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39CCBCB-20DC-4CB5-A2A8-0040304125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78" y="3148993"/>
            <a:ext cx="1341261" cy="1347436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7F08CEA5-3B6A-4EC1-8EFD-5359AE1DE8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990">
            <a:off x="2587503" y="2502442"/>
            <a:ext cx="756967" cy="10839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774D823-D20B-4F86-868F-F920567CC7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1252">
            <a:off x="2122620" y="2339507"/>
            <a:ext cx="814677" cy="9744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3BBAF57-1BEE-4029-AE41-A6503750C7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567">
            <a:off x="1997141" y="2658558"/>
            <a:ext cx="814677" cy="974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9CDD7-DB0C-4CB1-8EA5-2792BB37CE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993115" y="2934115"/>
            <a:ext cx="855054" cy="1488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88425-F4DE-4229-A7D6-64E4217E59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0128" y="1986704"/>
            <a:ext cx="1045918" cy="1487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5D612-A6E6-4434-9CCB-6039EC3F26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5339" y="3230721"/>
            <a:ext cx="758363" cy="9070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0E101C-54B1-41F2-9719-262F7F72B0FA}"/>
              </a:ext>
            </a:extLst>
          </p:cNvPr>
          <p:cNvGrpSpPr/>
          <p:nvPr/>
        </p:nvGrpSpPr>
        <p:grpSpPr>
          <a:xfrm>
            <a:off x="2277807" y="1316591"/>
            <a:ext cx="1065192" cy="1586726"/>
            <a:chOff x="6557655" y="372117"/>
            <a:chExt cx="1287262" cy="27794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8213C3-1F4E-46BF-BCC0-C634F6265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E4278C-8016-4781-BAC6-DC04E3B94F48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76F668-07C6-4145-BE69-369F411C6978}"/>
              </a:ext>
            </a:extLst>
          </p:cNvPr>
          <p:cNvGrpSpPr/>
          <p:nvPr/>
        </p:nvGrpSpPr>
        <p:grpSpPr>
          <a:xfrm>
            <a:off x="3609421" y="1125999"/>
            <a:ext cx="1084555" cy="2072103"/>
            <a:chOff x="7026207" y="1493185"/>
            <a:chExt cx="1065192" cy="23546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2CC3CC-9712-4829-B858-12C0109095E3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F032E69-80B6-4664-B3D2-82ACEC242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AA8A17-5D45-497D-A896-1EF95DA41A4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AA7FAB-1F78-4381-9003-BFCA714498D6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45BADF-0AA3-4281-924E-87A4564BF4EC}"/>
              </a:ext>
            </a:extLst>
          </p:cNvPr>
          <p:cNvGrpSpPr/>
          <p:nvPr/>
        </p:nvGrpSpPr>
        <p:grpSpPr>
          <a:xfrm>
            <a:off x="3610762" y="1230399"/>
            <a:ext cx="1065192" cy="1935294"/>
            <a:chOff x="7018863" y="1677503"/>
            <a:chExt cx="1065192" cy="23433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1AEE07-7C81-4D69-B87B-B9E467DCB1AB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33D0A3F-A5FF-448F-A341-E0072C682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FE80CCF-91E1-4E0D-BB91-BD707193CDF1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D6EA47-FA8B-4B3F-9764-FC418859DD71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2C17C3-C127-46DB-A7EF-5E83129A30FD}"/>
              </a:ext>
            </a:extLst>
          </p:cNvPr>
          <p:cNvGrpSpPr/>
          <p:nvPr/>
        </p:nvGrpSpPr>
        <p:grpSpPr>
          <a:xfrm>
            <a:off x="924820" y="800215"/>
            <a:ext cx="1065192" cy="2155705"/>
            <a:chOff x="3738703" y="1149358"/>
            <a:chExt cx="1065192" cy="248807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622234-7415-473C-83B1-C4C29276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09141" y="2741490"/>
              <a:ext cx="758364" cy="89594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EA12B6-1D00-46C1-BD7D-56325DC10BF6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282E8E3-5D83-4ED3-9A61-E2C268D456EB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499BA7F-A05C-4F7D-903A-9161A8E22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5792BF3-4A6B-426A-BDA2-34389F2BBD30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208FFED-43AF-406F-B7D7-8BB2BFC1F04F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71A5709-1B01-4B8A-924B-BEF8117CD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487" y="3759690"/>
            <a:ext cx="729007" cy="87194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01D0F63-710A-4E21-BB5A-1E6ECAD3E833}"/>
              </a:ext>
            </a:extLst>
          </p:cNvPr>
          <p:cNvGrpSpPr/>
          <p:nvPr/>
        </p:nvGrpSpPr>
        <p:grpSpPr>
          <a:xfrm>
            <a:off x="941380" y="938858"/>
            <a:ext cx="1065192" cy="3000659"/>
            <a:chOff x="6673771" y="1189079"/>
            <a:chExt cx="1065192" cy="300065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F88528-82B5-4537-A188-6A199C5A7AE3}"/>
                </a:ext>
              </a:extLst>
            </p:cNvPr>
            <p:cNvGrpSpPr/>
            <p:nvPr/>
          </p:nvGrpSpPr>
          <p:grpSpPr>
            <a:xfrm>
              <a:off x="6673771" y="2603012"/>
              <a:ext cx="1065192" cy="1586726"/>
              <a:chOff x="6562679" y="372117"/>
              <a:chExt cx="1287262" cy="27794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59E7FC0-F7E0-4F03-AA6D-53626E0CC5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9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E33EF9-83AB-46DE-BBEB-DF59721AA5A7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790124-862A-463D-9986-D4580587B77D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B432ECC-72CF-4D98-80F2-6C8E43583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3874164" y="2786112"/>
            <a:ext cx="758363" cy="90706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23C2639-5D87-4488-840E-CF1DC924743C}"/>
              </a:ext>
            </a:extLst>
          </p:cNvPr>
          <p:cNvGrpSpPr/>
          <p:nvPr/>
        </p:nvGrpSpPr>
        <p:grpSpPr>
          <a:xfrm>
            <a:off x="3627224" y="800216"/>
            <a:ext cx="1065192" cy="2179809"/>
            <a:chOff x="3738703" y="1209179"/>
            <a:chExt cx="1065192" cy="243733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97B78CE-1608-41CD-A2F4-B4EA488701CB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D8A2097-5C38-4D8E-96C8-FC1725772D58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15746E12-69B2-4D29-AFAA-8956076D4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A26008F-DE8B-440C-8F17-0D0FD7139D8E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C894BFE-F74C-445C-96FE-5D53AABB0D94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75368E4-C4A5-4E0A-8E19-7FB7A4295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37679" y="2739452"/>
              <a:ext cx="758363" cy="907061"/>
            </a:xfrm>
            <a:prstGeom prst="rect">
              <a:avLst/>
            </a:prstGeom>
          </p:spPr>
        </p:pic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A125821-BAA6-494F-A8AF-9D15C8418803}"/>
              </a:ext>
            </a:extLst>
          </p:cNvPr>
          <p:cNvSpPr/>
          <p:nvPr/>
        </p:nvSpPr>
        <p:spPr>
          <a:xfrm>
            <a:off x="421708" y="678065"/>
            <a:ext cx="5088555" cy="1272508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A0EAF4A-05E4-404D-9EB9-DE911B0D5C38}"/>
              </a:ext>
            </a:extLst>
          </p:cNvPr>
          <p:cNvSpPr/>
          <p:nvPr/>
        </p:nvSpPr>
        <p:spPr>
          <a:xfrm>
            <a:off x="5713328" y="2992511"/>
            <a:ext cx="5940070" cy="840105"/>
          </a:xfrm>
          <a:prstGeom prst="roundRect">
            <a:avLst>
              <a:gd name="adj" fmla="val 40222"/>
            </a:avLst>
          </a:prstGeom>
          <a:solidFill>
            <a:srgbClr val="8BE1FF">
              <a:alpha val="27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rgbClr val="C00000"/>
                </a:solidFill>
                <a:cs typeface="+mj-cs"/>
              </a:rPr>
              <a:t>اختر الصفة المناسبة لهذه اللعبة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9ED87C4-E192-49BD-9385-EF70AEE1C629}"/>
              </a:ext>
            </a:extLst>
          </p:cNvPr>
          <p:cNvSpPr/>
          <p:nvPr/>
        </p:nvSpPr>
        <p:spPr>
          <a:xfrm>
            <a:off x="6902372" y="4220486"/>
            <a:ext cx="3939906" cy="822305"/>
          </a:xfrm>
          <a:prstGeom prst="roundRect">
            <a:avLst>
              <a:gd name="adj" fmla="val 50000"/>
            </a:avLst>
          </a:prstGeom>
          <a:solidFill>
            <a:srgbClr val="8BE1FF">
              <a:alpha val="8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002060"/>
                </a:solidFill>
              </a:rPr>
              <a:t>ناعم الملمس </a:t>
            </a:r>
            <a:endParaRPr lang="en-US" sz="3200" b="1" cap="none" spc="0" dirty="0">
              <a:ln w="0"/>
              <a:solidFill>
                <a:srgbClr val="00206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E96280-02AD-45D5-AA9E-9DA3A663D2E7}"/>
              </a:ext>
            </a:extLst>
          </p:cNvPr>
          <p:cNvSpPr/>
          <p:nvPr/>
        </p:nvSpPr>
        <p:spPr>
          <a:xfrm>
            <a:off x="6902372" y="5221444"/>
            <a:ext cx="3939906" cy="822305"/>
          </a:xfrm>
          <a:prstGeom prst="roundRect">
            <a:avLst>
              <a:gd name="adj" fmla="val 50000"/>
            </a:avLst>
          </a:prstGeom>
          <a:solidFill>
            <a:srgbClr val="8BE1FF">
              <a:alpha val="8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rgbClr val="002060"/>
                </a:solidFill>
              </a:rPr>
              <a:t>خشن الملمس </a:t>
            </a:r>
            <a:endParaRPr lang="en-US" sz="32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CFAAF445-05F9-4876-8014-004144DF5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75" y="3588455"/>
            <a:ext cx="662962" cy="94934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0000" y="3388216"/>
            <a:ext cx="801467" cy="114010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99" y="3170810"/>
            <a:ext cx="855854" cy="13285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9208F1-CD2F-4E73-ADAB-5BD452753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32" y="3371803"/>
            <a:ext cx="685413" cy="1063975"/>
          </a:xfrm>
          <a:prstGeom prst="rect">
            <a:avLst/>
          </a:prstGeom>
        </p:spPr>
      </p:pic>
      <p:pic>
        <p:nvPicPr>
          <p:cNvPr id="2050" name="Picture 2" descr="دبدوب كبير 160 سنتمتر، تيدي بير: اشتري اون لاين بأفضل الاسعار في مصر -  سوق.كوم الان اصبحت امازون مصر">
            <a:extLst>
              <a:ext uri="{FF2B5EF4-FFF2-40B4-BE49-F238E27FC236}">
                <a16:creationId xmlns:a16="http://schemas.microsoft.com/office/drawing/2014/main" id="{0B093D73-0E9F-47F6-9482-EE100239D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565" y="583563"/>
            <a:ext cx="2317405" cy="224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سهم: بشكل رتبة عسكرية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34D600F-4BF0-43D3-AC92-EFC080FAC6A8}"/>
              </a:ext>
            </a:extLst>
          </p:cNvPr>
          <p:cNvSpPr/>
          <p:nvPr/>
        </p:nvSpPr>
        <p:spPr>
          <a:xfrm flipH="1">
            <a:off x="5429605" y="6043749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12CE86B6-8D16-452A-9BE6-98113D77FD7B}"/>
              </a:ext>
            </a:extLst>
          </p:cNvPr>
          <p:cNvSpPr txBox="1"/>
          <p:nvPr/>
        </p:nvSpPr>
        <p:spPr>
          <a:xfrm>
            <a:off x="5713328" y="6043749"/>
            <a:ext cx="6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ln w="0"/>
                <a:solidFill>
                  <a:srgbClr val="C00000"/>
                </a:solidFill>
                <a:cs typeface="+mj-cs"/>
              </a:rPr>
              <a:t>التالي </a:t>
            </a:r>
          </a:p>
        </p:txBody>
      </p:sp>
    </p:spTree>
    <p:extLst>
      <p:ext uri="{BB962C8B-B14F-4D97-AF65-F5344CB8AC3E}">
        <p14:creationId xmlns:p14="http://schemas.microsoft.com/office/powerpoint/2010/main" val="215027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4.79167E-6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3.54167E-6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1.875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301 L -0.2211 0.0020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132 L 0.00287 0.1370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2639 L 0.00377 -0.01713 L 0.00377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DF7EB-4D97-4B78-ACF2-8A3D5C9D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944" y="1026251"/>
            <a:ext cx="4651651" cy="583174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72D66CA-C6D3-4BBF-AEB6-5EF356754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24" y="2977677"/>
            <a:ext cx="849138" cy="13181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39CCBCB-20DC-4CB5-A2A8-004030412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19" y="3488499"/>
            <a:ext cx="1341261" cy="1347436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7F08CEA5-3B6A-4EC1-8EFD-5359AE1DE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990">
            <a:off x="2486844" y="2841948"/>
            <a:ext cx="756967" cy="10839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774D823-D20B-4F86-868F-F920567CC7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1252">
            <a:off x="2021961" y="2679013"/>
            <a:ext cx="814677" cy="9744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3BBAF57-1BEE-4029-AE41-A6503750C7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567">
            <a:off x="1896482" y="2998064"/>
            <a:ext cx="814677" cy="974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9CDD7-DB0C-4CB1-8EA5-2792BB37CE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892456" y="3273621"/>
            <a:ext cx="855054" cy="1488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88425-F4DE-4229-A7D6-64E4217E5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469" y="2326210"/>
            <a:ext cx="1045918" cy="1487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5D612-A6E6-4434-9CCB-6039EC3F26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5039" y="3570227"/>
            <a:ext cx="637644" cy="9070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0E101C-54B1-41F2-9719-262F7F72B0FA}"/>
              </a:ext>
            </a:extLst>
          </p:cNvPr>
          <p:cNvGrpSpPr/>
          <p:nvPr/>
        </p:nvGrpSpPr>
        <p:grpSpPr>
          <a:xfrm>
            <a:off x="2177148" y="1656097"/>
            <a:ext cx="1065192" cy="1586726"/>
            <a:chOff x="6557655" y="372117"/>
            <a:chExt cx="1287262" cy="27794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8213C3-1F4E-46BF-BCC0-C634F6265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E4278C-8016-4781-BAC6-DC04E3B94F48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76F668-07C6-4145-BE69-369F411C6978}"/>
              </a:ext>
            </a:extLst>
          </p:cNvPr>
          <p:cNvGrpSpPr/>
          <p:nvPr/>
        </p:nvGrpSpPr>
        <p:grpSpPr>
          <a:xfrm>
            <a:off x="3508762" y="1465505"/>
            <a:ext cx="1084555" cy="2072103"/>
            <a:chOff x="7026207" y="1493185"/>
            <a:chExt cx="1065192" cy="23546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2CC3CC-9712-4829-B858-12C0109095E3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F032E69-80B6-4664-B3D2-82ACEC242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AA8A17-5D45-497D-A896-1EF95DA41A4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AA7FAB-1F78-4381-9003-BFCA714498D6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45BADF-0AA3-4281-924E-87A4564BF4EC}"/>
              </a:ext>
            </a:extLst>
          </p:cNvPr>
          <p:cNvGrpSpPr/>
          <p:nvPr/>
        </p:nvGrpSpPr>
        <p:grpSpPr>
          <a:xfrm>
            <a:off x="3510103" y="1569905"/>
            <a:ext cx="1065192" cy="1935294"/>
            <a:chOff x="7018863" y="1677503"/>
            <a:chExt cx="1065192" cy="23433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1AEE07-7C81-4D69-B87B-B9E467DCB1AB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33D0A3F-A5FF-448F-A341-E0072C682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FE80CCF-91E1-4E0D-BB91-BD707193CDF1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D6EA47-FA8B-4B3F-9764-FC418859DD71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2C17C3-C127-46DB-A7EF-5E83129A30FD}"/>
              </a:ext>
            </a:extLst>
          </p:cNvPr>
          <p:cNvGrpSpPr/>
          <p:nvPr/>
        </p:nvGrpSpPr>
        <p:grpSpPr>
          <a:xfrm>
            <a:off x="824161" y="776475"/>
            <a:ext cx="1065192" cy="2518953"/>
            <a:chOff x="3738703" y="1149358"/>
            <a:chExt cx="1065192" cy="248807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622234-7415-473C-83B1-C4C29276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02825" y="2741491"/>
              <a:ext cx="637646" cy="89594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EA12B6-1D00-46C1-BD7D-56325DC10BF6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282E8E3-5D83-4ED3-9A61-E2C268D456EB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499BA7F-A05C-4F7D-903A-9161A8E22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5792BF3-4A6B-426A-BDA2-34389F2BBD30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208FFED-43AF-406F-B7D7-8BB2BFC1F04F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71A5709-1B01-4B8A-924B-BEF8117CD2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851" y="4099196"/>
            <a:ext cx="612961" cy="87194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01D0F63-710A-4E21-BB5A-1E6ECAD3E833}"/>
              </a:ext>
            </a:extLst>
          </p:cNvPr>
          <p:cNvGrpSpPr/>
          <p:nvPr/>
        </p:nvGrpSpPr>
        <p:grpSpPr>
          <a:xfrm>
            <a:off x="840721" y="1278364"/>
            <a:ext cx="1065192" cy="3000659"/>
            <a:chOff x="6673771" y="1189079"/>
            <a:chExt cx="1065192" cy="300065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F88528-82B5-4537-A188-6A199C5A7AE3}"/>
                </a:ext>
              </a:extLst>
            </p:cNvPr>
            <p:cNvGrpSpPr/>
            <p:nvPr/>
          </p:nvGrpSpPr>
          <p:grpSpPr>
            <a:xfrm>
              <a:off x="6673771" y="2603012"/>
              <a:ext cx="1065192" cy="1586726"/>
              <a:chOff x="6562679" y="372117"/>
              <a:chExt cx="1287262" cy="27794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59E7FC0-F7E0-4F03-AA6D-53626E0CC5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9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E33EF9-83AB-46DE-BBEB-DF59721AA5A7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790124-862A-463D-9986-D4580587B77D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B432ECC-72CF-4D98-80F2-6C8E435838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3833864" y="3125618"/>
            <a:ext cx="637644" cy="90706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23C2639-5D87-4488-840E-CF1DC924743C}"/>
              </a:ext>
            </a:extLst>
          </p:cNvPr>
          <p:cNvGrpSpPr/>
          <p:nvPr/>
        </p:nvGrpSpPr>
        <p:grpSpPr>
          <a:xfrm>
            <a:off x="3526565" y="882198"/>
            <a:ext cx="1065192" cy="2437334"/>
            <a:chOff x="3738703" y="1209179"/>
            <a:chExt cx="1065192" cy="243733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97B78CE-1608-41CD-A2F4-B4EA488701CB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D8A2097-5C38-4D8E-96C8-FC1725772D58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15746E12-69B2-4D29-AFAA-8956076D4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A26008F-DE8B-440C-8F17-0D0FD7139D8E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C894BFE-F74C-445C-96FE-5D53AABB0D94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75368E4-C4A5-4E0A-8E19-7FB7A4295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98038" y="2739452"/>
              <a:ext cx="637644" cy="907061"/>
            </a:xfrm>
            <a:prstGeom prst="rect">
              <a:avLst/>
            </a:prstGeom>
          </p:spPr>
        </p:pic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A125821-BAA6-494F-A8AF-9D15C8418803}"/>
              </a:ext>
            </a:extLst>
          </p:cNvPr>
          <p:cNvSpPr/>
          <p:nvPr/>
        </p:nvSpPr>
        <p:spPr>
          <a:xfrm>
            <a:off x="178153" y="763937"/>
            <a:ext cx="5088555" cy="1077374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A0EAF4A-05E4-404D-9EB9-DE911B0D5C38}"/>
              </a:ext>
            </a:extLst>
          </p:cNvPr>
          <p:cNvSpPr/>
          <p:nvPr/>
        </p:nvSpPr>
        <p:spPr>
          <a:xfrm>
            <a:off x="5356017" y="2540806"/>
            <a:ext cx="6302388" cy="908864"/>
          </a:xfrm>
          <a:prstGeom prst="roundRect">
            <a:avLst>
              <a:gd name="adj" fmla="val 50000"/>
            </a:avLst>
          </a:prstGeom>
          <a:solidFill>
            <a:srgbClr val="00B0F0">
              <a:alpha val="3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C00000"/>
                </a:solidFill>
                <a:cs typeface="+mj-cs"/>
              </a:rPr>
              <a:t>اختر الصفة المناسبة لهذه الصورة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9ED87C4-E192-49BD-9385-EF70AEE1C629}"/>
              </a:ext>
            </a:extLst>
          </p:cNvPr>
          <p:cNvSpPr/>
          <p:nvPr/>
        </p:nvSpPr>
        <p:spPr>
          <a:xfrm>
            <a:off x="6529692" y="4772877"/>
            <a:ext cx="3939599" cy="822305"/>
          </a:xfrm>
          <a:prstGeom prst="roundRect">
            <a:avLst>
              <a:gd name="adj" fmla="val 50000"/>
            </a:avLst>
          </a:prstGeom>
          <a:solidFill>
            <a:srgbClr val="8BE1FF">
              <a:alpha val="65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rgbClr val="002060"/>
                </a:solidFill>
              </a:rPr>
              <a:t> زرقاء اللون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E96280-02AD-45D5-AA9E-9DA3A663D2E7}"/>
              </a:ext>
            </a:extLst>
          </p:cNvPr>
          <p:cNvSpPr/>
          <p:nvPr/>
        </p:nvSpPr>
        <p:spPr>
          <a:xfrm>
            <a:off x="6584523" y="3747039"/>
            <a:ext cx="3939906" cy="822305"/>
          </a:xfrm>
          <a:prstGeom prst="roundRect">
            <a:avLst>
              <a:gd name="adj" fmla="val 50000"/>
            </a:avLst>
          </a:prstGeom>
          <a:solidFill>
            <a:srgbClr val="8BE1FF">
              <a:alpha val="65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rgbClr val="002060"/>
                </a:solidFill>
              </a:rPr>
              <a:t>سوداء اللون </a:t>
            </a:r>
            <a:endParaRPr lang="en-US" sz="3200" b="1" cap="none" spc="0" dirty="0">
              <a:ln w="0"/>
              <a:solidFill>
                <a:srgbClr val="002060"/>
              </a:solidFill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CFAAF445-05F9-4876-8014-004144DF59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16" y="3927961"/>
            <a:ext cx="662962" cy="94934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9341" y="3727722"/>
            <a:ext cx="801467" cy="114010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5759" y="3812267"/>
            <a:ext cx="855854" cy="102366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9208F1-CD2F-4E73-ADAB-5BD452753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73" y="3711309"/>
            <a:ext cx="685413" cy="1063975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F2CF84F4-E829-4005-A5C0-6E3FA5A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5" t="82387" r="10440" b="13068"/>
          <a:stretch/>
        </p:blipFill>
        <p:spPr>
          <a:xfrm>
            <a:off x="2177148" y="5857813"/>
            <a:ext cx="1721779" cy="302570"/>
          </a:xfrm>
          <a:prstGeom prst="rect">
            <a:avLst/>
          </a:prstGeom>
        </p:spPr>
      </p:pic>
      <p:pic>
        <p:nvPicPr>
          <p:cNvPr id="7170" name="Picture 2" descr="سعر لعبة دبدوب مرن للاطفال، ازرق - EM1006 فى مصر | بواسطة امازون مصر | كان  بكام">
            <a:extLst>
              <a:ext uri="{FF2B5EF4-FFF2-40B4-BE49-F238E27FC236}">
                <a16:creationId xmlns:a16="http://schemas.microsoft.com/office/drawing/2014/main" id="{C91B2262-93CB-485B-9E9E-AC3F18BA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337" y="873996"/>
            <a:ext cx="1681719" cy="167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سهم: بشكل رتبة عسكرية 6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52D394-E7CE-4FD1-87EA-296252B48B54}"/>
              </a:ext>
            </a:extLst>
          </p:cNvPr>
          <p:cNvSpPr/>
          <p:nvPr/>
        </p:nvSpPr>
        <p:spPr>
          <a:xfrm flipH="1">
            <a:off x="5452936" y="6048502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AE9BCB3C-3DE5-49DB-B286-C70417B6EDC7}"/>
              </a:ext>
            </a:extLst>
          </p:cNvPr>
          <p:cNvSpPr txBox="1"/>
          <p:nvPr/>
        </p:nvSpPr>
        <p:spPr>
          <a:xfrm>
            <a:off x="5736659" y="6048502"/>
            <a:ext cx="6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ln w="0"/>
                <a:solidFill>
                  <a:srgbClr val="C00000"/>
                </a:solidFill>
                <a:cs typeface="+mj-cs"/>
              </a:rPr>
              <a:t>التالي </a:t>
            </a:r>
          </a:p>
        </p:txBody>
      </p:sp>
    </p:spTree>
    <p:extLst>
      <p:ext uri="{BB962C8B-B14F-4D97-AF65-F5344CB8AC3E}">
        <p14:creationId xmlns:p14="http://schemas.microsoft.com/office/powerpoint/2010/main" val="274858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1054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-4.16667E-7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5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2639 L 0.00377 -0.01713 L 0.00377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DF7EB-4D97-4B78-ACF2-8A3D5C9D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791" y="920372"/>
            <a:ext cx="4651651" cy="583174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72D66CA-C6D3-4BBF-AEB6-5EF356754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71" y="2871798"/>
            <a:ext cx="849138" cy="13181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39CCBCB-20DC-4CB5-A2A8-004030412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66" y="3382620"/>
            <a:ext cx="1341261" cy="1347436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7F08CEA5-3B6A-4EC1-8EFD-5359AE1DE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990">
            <a:off x="2308691" y="2736069"/>
            <a:ext cx="756967" cy="10839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774D823-D20B-4F86-868F-F920567CC7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1252">
            <a:off x="1843808" y="2573134"/>
            <a:ext cx="814677" cy="9744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3BBAF57-1BEE-4029-AE41-A6503750C7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567">
            <a:off x="1718329" y="2892185"/>
            <a:ext cx="814677" cy="974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9CDD7-DB0C-4CB1-8EA5-2792BB37CE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14303" y="3167742"/>
            <a:ext cx="855054" cy="1488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88425-F4DE-4229-A7D6-64E4217E5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1316" y="2220331"/>
            <a:ext cx="1045918" cy="1487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5D612-A6E6-4434-9CCB-6039EC3F26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8993" y="3464348"/>
            <a:ext cx="633430" cy="9070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0E101C-54B1-41F2-9719-262F7F72B0FA}"/>
              </a:ext>
            </a:extLst>
          </p:cNvPr>
          <p:cNvGrpSpPr/>
          <p:nvPr/>
        </p:nvGrpSpPr>
        <p:grpSpPr>
          <a:xfrm>
            <a:off x="1998995" y="1550218"/>
            <a:ext cx="1065192" cy="1586726"/>
            <a:chOff x="6557655" y="372117"/>
            <a:chExt cx="1287262" cy="27794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8213C3-1F4E-46BF-BCC0-C634F6265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E4278C-8016-4781-BAC6-DC04E3B94F48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76F668-07C6-4145-BE69-369F411C6978}"/>
              </a:ext>
            </a:extLst>
          </p:cNvPr>
          <p:cNvGrpSpPr/>
          <p:nvPr/>
        </p:nvGrpSpPr>
        <p:grpSpPr>
          <a:xfrm>
            <a:off x="3330609" y="1359626"/>
            <a:ext cx="1084555" cy="2072103"/>
            <a:chOff x="7026207" y="1493185"/>
            <a:chExt cx="1065192" cy="23546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2CC3CC-9712-4829-B858-12C0109095E3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F032E69-80B6-4664-B3D2-82ACEC242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AA8A17-5D45-497D-A896-1EF95DA41A4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AA7FAB-1F78-4381-9003-BFCA714498D6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45BADF-0AA3-4281-924E-87A4564BF4EC}"/>
              </a:ext>
            </a:extLst>
          </p:cNvPr>
          <p:cNvGrpSpPr/>
          <p:nvPr/>
        </p:nvGrpSpPr>
        <p:grpSpPr>
          <a:xfrm>
            <a:off x="3331950" y="1464026"/>
            <a:ext cx="1065192" cy="1935294"/>
            <a:chOff x="7018863" y="1677503"/>
            <a:chExt cx="1065192" cy="23433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1AEE07-7C81-4D69-B87B-B9E467DCB1AB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33D0A3F-A5FF-448F-A341-E0072C682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FE80CCF-91E1-4E0D-BB91-BD707193CDF1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D6EA47-FA8B-4B3F-9764-FC418859DD71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2C17C3-C127-46DB-A7EF-5E83129A30FD}"/>
              </a:ext>
            </a:extLst>
          </p:cNvPr>
          <p:cNvGrpSpPr/>
          <p:nvPr/>
        </p:nvGrpSpPr>
        <p:grpSpPr>
          <a:xfrm>
            <a:off x="646008" y="670596"/>
            <a:ext cx="1065192" cy="2518953"/>
            <a:chOff x="3738703" y="1149358"/>
            <a:chExt cx="1065192" cy="248807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622234-7415-473C-83B1-C4C29276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04931" y="2741491"/>
              <a:ext cx="633433" cy="89594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EA12B6-1D00-46C1-BD7D-56325DC10BF6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282E8E3-5D83-4ED3-9A61-E2C268D456EB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499BA7F-A05C-4F7D-903A-9161A8E22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5792BF3-4A6B-426A-BDA2-34389F2BBD30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208FFED-43AF-406F-B7D7-8BB2BFC1F04F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71A5709-1B01-4B8A-924B-BEF8117CD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723" y="3993317"/>
            <a:ext cx="608911" cy="87194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01D0F63-710A-4E21-BB5A-1E6ECAD3E833}"/>
              </a:ext>
            </a:extLst>
          </p:cNvPr>
          <p:cNvGrpSpPr/>
          <p:nvPr/>
        </p:nvGrpSpPr>
        <p:grpSpPr>
          <a:xfrm>
            <a:off x="662568" y="1172485"/>
            <a:ext cx="1065192" cy="3000659"/>
            <a:chOff x="6673771" y="1189079"/>
            <a:chExt cx="1065192" cy="300065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F88528-82B5-4537-A188-6A199C5A7AE3}"/>
                </a:ext>
              </a:extLst>
            </p:cNvPr>
            <p:cNvGrpSpPr/>
            <p:nvPr/>
          </p:nvGrpSpPr>
          <p:grpSpPr>
            <a:xfrm>
              <a:off x="6673771" y="2603012"/>
              <a:ext cx="1065192" cy="1586726"/>
              <a:chOff x="6562679" y="372117"/>
              <a:chExt cx="1287262" cy="27794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59E7FC0-F7E0-4F03-AA6D-53626E0CC5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9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E33EF9-83AB-46DE-BBEB-DF59721AA5A7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790124-862A-463D-9986-D4580587B77D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B432ECC-72CF-4D98-80F2-6C8E435838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3657818" y="3019739"/>
            <a:ext cx="633430" cy="90706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23C2639-5D87-4488-840E-CF1DC924743C}"/>
              </a:ext>
            </a:extLst>
          </p:cNvPr>
          <p:cNvGrpSpPr/>
          <p:nvPr/>
        </p:nvGrpSpPr>
        <p:grpSpPr>
          <a:xfrm>
            <a:off x="3348412" y="776319"/>
            <a:ext cx="1065192" cy="2437334"/>
            <a:chOff x="3738703" y="1209179"/>
            <a:chExt cx="1065192" cy="243733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97B78CE-1608-41CD-A2F4-B4EA488701CB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D8A2097-5C38-4D8E-96C8-FC1725772D58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15746E12-69B2-4D29-AFAA-8956076D4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A26008F-DE8B-440C-8F17-0D0FD7139D8E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C894BFE-F74C-445C-96FE-5D53AABB0D94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75368E4-C4A5-4E0A-8E19-7FB7A4295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100145" y="2739452"/>
              <a:ext cx="633430" cy="907061"/>
            </a:xfrm>
            <a:prstGeom prst="rect">
              <a:avLst/>
            </a:prstGeom>
          </p:spPr>
        </p:pic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A125821-BAA6-494F-A8AF-9D15C8418803}"/>
              </a:ext>
            </a:extLst>
          </p:cNvPr>
          <p:cNvSpPr/>
          <p:nvPr/>
        </p:nvSpPr>
        <p:spPr>
          <a:xfrm>
            <a:off x="0" y="658058"/>
            <a:ext cx="5088555" cy="1077374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9ED87C4-E192-49BD-9385-EF70AEE1C629}"/>
              </a:ext>
            </a:extLst>
          </p:cNvPr>
          <p:cNvSpPr/>
          <p:nvPr/>
        </p:nvSpPr>
        <p:spPr>
          <a:xfrm>
            <a:off x="6722609" y="3818066"/>
            <a:ext cx="3939905" cy="822305"/>
          </a:xfrm>
          <a:prstGeom prst="roundRect">
            <a:avLst>
              <a:gd name="adj" fmla="val 50000"/>
            </a:avLst>
          </a:prstGeom>
          <a:solidFill>
            <a:srgbClr val="00B0F0">
              <a:alpha val="37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accent1">
                    <a:lumMod val="50000"/>
                  </a:schemeClr>
                </a:solidFill>
              </a:rPr>
              <a:t>طعمها حلو 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E96280-02AD-45D5-AA9E-9DA3A663D2E7}"/>
              </a:ext>
            </a:extLst>
          </p:cNvPr>
          <p:cNvSpPr/>
          <p:nvPr/>
        </p:nvSpPr>
        <p:spPr>
          <a:xfrm>
            <a:off x="6722609" y="4853208"/>
            <a:ext cx="3939906" cy="822305"/>
          </a:xfrm>
          <a:prstGeom prst="roundRect">
            <a:avLst>
              <a:gd name="adj" fmla="val 50000"/>
            </a:avLst>
          </a:prstGeom>
          <a:solidFill>
            <a:srgbClr val="00B0F0">
              <a:alpha val="37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accent1">
                    <a:lumMod val="50000"/>
                  </a:schemeClr>
                </a:solidFill>
              </a:rPr>
              <a:t>طعمها حامض </a:t>
            </a: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CFAAF445-05F9-4876-8014-004144DF59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63" y="3822082"/>
            <a:ext cx="662962" cy="94934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1188" y="3621843"/>
            <a:ext cx="801467" cy="114010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7606" y="3706388"/>
            <a:ext cx="855854" cy="102366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9208F1-CD2F-4E73-ADAB-5BD452753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20" y="3605430"/>
            <a:ext cx="685413" cy="1063975"/>
          </a:xfrm>
          <a:prstGeom prst="rect">
            <a:avLst/>
          </a:prstGeom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E0F805E4-97BD-45F6-B15A-D054D72F92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5" t="82387" r="10440" b="13068"/>
          <a:stretch/>
        </p:blipFill>
        <p:spPr>
          <a:xfrm>
            <a:off x="1998995" y="5751934"/>
            <a:ext cx="1721779" cy="302570"/>
          </a:xfrm>
          <a:prstGeom prst="rect">
            <a:avLst/>
          </a:prstGeom>
        </p:spPr>
      </p:pic>
      <p:sp>
        <p:nvSpPr>
          <p:cNvPr id="64" name="Rectangle 48">
            <a:extLst>
              <a:ext uri="{FF2B5EF4-FFF2-40B4-BE49-F238E27FC236}">
                <a16:creationId xmlns:a16="http://schemas.microsoft.com/office/drawing/2014/main" id="{930400DF-21FE-48B2-AAC0-38B56F1EB27B}"/>
              </a:ext>
            </a:extLst>
          </p:cNvPr>
          <p:cNvSpPr/>
          <p:nvPr/>
        </p:nvSpPr>
        <p:spPr>
          <a:xfrm>
            <a:off x="5060777" y="2631714"/>
            <a:ext cx="6308386" cy="908864"/>
          </a:xfrm>
          <a:prstGeom prst="roundRect">
            <a:avLst>
              <a:gd name="adj" fmla="val 50000"/>
            </a:avLst>
          </a:prstGeom>
          <a:solidFill>
            <a:srgbClr val="00B0F0">
              <a:alpha val="3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C00000"/>
                </a:solidFill>
                <a:cs typeface="+mj-cs"/>
              </a:rPr>
              <a:t>اختر الصفة المناسبة لهذه الصورة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981ED88-AA14-48B9-8FFE-B506395B25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4" r="19481" b="7105"/>
          <a:stretch/>
        </p:blipFill>
        <p:spPr>
          <a:xfrm>
            <a:off x="10270746" y="727087"/>
            <a:ext cx="1661463" cy="2221494"/>
          </a:xfrm>
          <a:prstGeom prst="rect">
            <a:avLst/>
          </a:prstGeom>
        </p:spPr>
      </p:pic>
      <p:sp>
        <p:nvSpPr>
          <p:cNvPr id="69" name="سهم: بشكل رتبة عسكرية 6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32F05C-6096-4116-B87A-8696E6D84302}"/>
              </a:ext>
            </a:extLst>
          </p:cNvPr>
          <p:cNvSpPr/>
          <p:nvPr/>
        </p:nvSpPr>
        <p:spPr>
          <a:xfrm flipH="1">
            <a:off x="5171233" y="6129782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A98DE6B4-8414-4ACB-9DFC-07E84CA7C1E1}"/>
              </a:ext>
            </a:extLst>
          </p:cNvPr>
          <p:cNvSpPr txBox="1"/>
          <p:nvPr/>
        </p:nvSpPr>
        <p:spPr>
          <a:xfrm>
            <a:off x="5454956" y="6129782"/>
            <a:ext cx="6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ln w="0"/>
                <a:solidFill>
                  <a:srgbClr val="C00000"/>
                </a:solidFill>
                <a:cs typeface="+mj-cs"/>
              </a:rPr>
              <a:t>التالي </a:t>
            </a:r>
          </a:p>
        </p:txBody>
      </p:sp>
    </p:spTree>
    <p:extLst>
      <p:ext uri="{BB962C8B-B14F-4D97-AF65-F5344CB8AC3E}">
        <p14:creationId xmlns:p14="http://schemas.microsoft.com/office/powerpoint/2010/main" val="32177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2.91667E-6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1.45833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1319 L 0.00287 0.1370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DF7EB-4D97-4B78-ACF2-8A3D5C9D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791" y="814013"/>
            <a:ext cx="4651651" cy="583174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72D66CA-C6D3-4BBF-AEB6-5EF356754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71" y="2765439"/>
            <a:ext cx="849138" cy="13181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39CCBCB-20DC-4CB5-A2A8-004030412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66" y="3276261"/>
            <a:ext cx="1341261" cy="1347436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7F08CEA5-3B6A-4EC1-8EFD-5359AE1DE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990">
            <a:off x="2308691" y="2629710"/>
            <a:ext cx="756967" cy="10839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774D823-D20B-4F86-868F-F920567CC7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1252">
            <a:off x="1843808" y="2466775"/>
            <a:ext cx="814677" cy="9744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3BBAF57-1BEE-4029-AE41-A6503750C7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567">
            <a:off x="1718329" y="2785826"/>
            <a:ext cx="814677" cy="974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9CDD7-DB0C-4CB1-8EA5-2792BB37CE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14303" y="3061383"/>
            <a:ext cx="855054" cy="1488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88425-F4DE-4229-A7D6-64E4217E5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1316" y="2113972"/>
            <a:ext cx="1045918" cy="1487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5D612-A6E6-4434-9CCB-6039EC3F2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3543" y="3357989"/>
            <a:ext cx="584329" cy="9070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0E101C-54B1-41F2-9719-262F7F72B0FA}"/>
              </a:ext>
            </a:extLst>
          </p:cNvPr>
          <p:cNvGrpSpPr/>
          <p:nvPr/>
        </p:nvGrpSpPr>
        <p:grpSpPr>
          <a:xfrm>
            <a:off x="1998995" y="1443859"/>
            <a:ext cx="1065192" cy="1586726"/>
            <a:chOff x="6557655" y="372117"/>
            <a:chExt cx="1287262" cy="27794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8213C3-1F4E-46BF-BCC0-C634F6265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E4278C-8016-4781-BAC6-DC04E3B94F48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76F668-07C6-4145-BE69-369F411C6978}"/>
              </a:ext>
            </a:extLst>
          </p:cNvPr>
          <p:cNvGrpSpPr/>
          <p:nvPr/>
        </p:nvGrpSpPr>
        <p:grpSpPr>
          <a:xfrm>
            <a:off x="3330609" y="1253267"/>
            <a:ext cx="1084555" cy="2072103"/>
            <a:chOff x="7026207" y="1493185"/>
            <a:chExt cx="1065192" cy="23546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2CC3CC-9712-4829-B858-12C0109095E3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F032E69-80B6-4664-B3D2-82ACEC242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AA8A17-5D45-497D-A896-1EF95DA41A4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AA7FAB-1F78-4381-9003-BFCA714498D6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45BADF-0AA3-4281-924E-87A4564BF4EC}"/>
              </a:ext>
            </a:extLst>
          </p:cNvPr>
          <p:cNvGrpSpPr/>
          <p:nvPr/>
        </p:nvGrpSpPr>
        <p:grpSpPr>
          <a:xfrm>
            <a:off x="3331950" y="1357667"/>
            <a:ext cx="1065192" cy="1935294"/>
            <a:chOff x="7018863" y="1677503"/>
            <a:chExt cx="1065192" cy="23433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1AEE07-7C81-4D69-B87B-B9E467DCB1AB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33D0A3F-A5FF-448F-A341-E0072C682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FE80CCF-91E1-4E0D-BB91-BD707193CDF1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D6EA47-FA8B-4B3F-9764-FC418859DD71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2C17C3-C127-46DB-A7EF-5E83129A30FD}"/>
              </a:ext>
            </a:extLst>
          </p:cNvPr>
          <p:cNvGrpSpPr/>
          <p:nvPr/>
        </p:nvGrpSpPr>
        <p:grpSpPr>
          <a:xfrm>
            <a:off x="646008" y="564237"/>
            <a:ext cx="1065192" cy="2490377"/>
            <a:chOff x="3738703" y="1149358"/>
            <a:chExt cx="1065192" cy="245985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622234-7415-473C-83B1-C4C29276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29482" y="2713266"/>
              <a:ext cx="584331" cy="89594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EA12B6-1D00-46C1-BD7D-56325DC10BF6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282E8E3-5D83-4ED3-9A61-E2C268D456EB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499BA7F-A05C-4F7D-903A-9161A8E22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5792BF3-4A6B-426A-BDA2-34389F2BBD30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208FFED-43AF-406F-B7D7-8BB2BFC1F04F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71A5709-1B01-4B8A-924B-BEF8117CD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323" y="3886958"/>
            <a:ext cx="561710" cy="87194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01D0F63-710A-4E21-BB5A-1E6ECAD3E833}"/>
              </a:ext>
            </a:extLst>
          </p:cNvPr>
          <p:cNvGrpSpPr/>
          <p:nvPr/>
        </p:nvGrpSpPr>
        <p:grpSpPr>
          <a:xfrm>
            <a:off x="662568" y="1066126"/>
            <a:ext cx="1065192" cy="3000659"/>
            <a:chOff x="6673771" y="1189079"/>
            <a:chExt cx="1065192" cy="300065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F88528-82B5-4537-A188-6A199C5A7AE3}"/>
                </a:ext>
              </a:extLst>
            </p:cNvPr>
            <p:cNvGrpSpPr/>
            <p:nvPr/>
          </p:nvGrpSpPr>
          <p:grpSpPr>
            <a:xfrm>
              <a:off x="6673771" y="2603012"/>
              <a:ext cx="1065192" cy="1586726"/>
              <a:chOff x="6562679" y="372117"/>
              <a:chExt cx="1287262" cy="27794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59E7FC0-F7E0-4F03-AA6D-53626E0CC5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9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E33EF9-83AB-46DE-BBEB-DF59721AA5A7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790124-862A-463D-9986-D4580587B77D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B432ECC-72CF-4D98-80F2-6C8E43583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3625218" y="2894330"/>
            <a:ext cx="584329" cy="90706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23C2639-5D87-4488-840E-CF1DC924743C}"/>
              </a:ext>
            </a:extLst>
          </p:cNvPr>
          <p:cNvGrpSpPr/>
          <p:nvPr/>
        </p:nvGrpSpPr>
        <p:grpSpPr>
          <a:xfrm>
            <a:off x="3348412" y="669960"/>
            <a:ext cx="1065192" cy="2380184"/>
            <a:chOff x="3738703" y="1209179"/>
            <a:chExt cx="1065192" cy="238018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97B78CE-1608-41CD-A2F4-B4EA488701CB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D8A2097-5C38-4D8E-96C8-FC1725772D58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15746E12-69B2-4D29-AFAA-8956076D4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A26008F-DE8B-440C-8F17-0D0FD7139D8E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C894BFE-F74C-445C-96FE-5D53AABB0D94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75368E4-C4A5-4E0A-8E19-7FB7A4295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29445" y="2682302"/>
              <a:ext cx="584329" cy="907061"/>
            </a:xfrm>
            <a:prstGeom prst="rect">
              <a:avLst/>
            </a:prstGeom>
          </p:spPr>
        </p:pic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A125821-BAA6-494F-A8AF-9D15C8418803}"/>
              </a:ext>
            </a:extLst>
          </p:cNvPr>
          <p:cNvSpPr/>
          <p:nvPr/>
        </p:nvSpPr>
        <p:spPr>
          <a:xfrm>
            <a:off x="0" y="551699"/>
            <a:ext cx="5088555" cy="1077374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9ED87C4-E192-49BD-9385-EF70AEE1C629}"/>
              </a:ext>
            </a:extLst>
          </p:cNvPr>
          <p:cNvSpPr/>
          <p:nvPr/>
        </p:nvSpPr>
        <p:spPr>
          <a:xfrm>
            <a:off x="6334857" y="3833242"/>
            <a:ext cx="3939905" cy="822305"/>
          </a:xfrm>
          <a:prstGeom prst="roundRect">
            <a:avLst>
              <a:gd name="adj" fmla="val 50000"/>
            </a:avLst>
          </a:prstGeom>
          <a:solidFill>
            <a:srgbClr val="8BE1FF">
              <a:alpha val="53000"/>
            </a:srgb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تصدر صوتاً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E96280-02AD-45D5-AA9E-9DA3A663D2E7}"/>
              </a:ext>
            </a:extLst>
          </p:cNvPr>
          <p:cNvSpPr/>
          <p:nvPr/>
        </p:nvSpPr>
        <p:spPr>
          <a:xfrm>
            <a:off x="6334856" y="4793290"/>
            <a:ext cx="3939906" cy="822305"/>
          </a:xfrm>
          <a:prstGeom prst="roundRect">
            <a:avLst>
              <a:gd name="adj" fmla="val 50000"/>
            </a:avLst>
          </a:prstGeom>
          <a:solidFill>
            <a:srgbClr val="8BE1FF">
              <a:alpha val="53000"/>
            </a:srgb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لا تصدر صوتاً 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CFAAF445-05F9-4876-8014-004144DF59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63" y="3715723"/>
            <a:ext cx="662962" cy="94934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1188" y="3515484"/>
            <a:ext cx="801467" cy="114010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7606" y="3600029"/>
            <a:ext cx="855854" cy="102366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9208F1-CD2F-4E73-ADAB-5BD452753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20" y="3499071"/>
            <a:ext cx="685413" cy="1063975"/>
          </a:xfrm>
          <a:prstGeom prst="rect">
            <a:avLst/>
          </a:prstGeom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20388A52-7B83-472F-8062-8481A5002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5" t="82387" r="10440" b="13068"/>
          <a:stretch/>
        </p:blipFill>
        <p:spPr>
          <a:xfrm>
            <a:off x="1984005" y="5615595"/>
            <a:ext cx="1721779" cy="302570"/>
          </a:xfrm>
          <a:prstGeom prst="rect">
            <a:avLst/>
          </a:prstGeom>
        </p:spPr>
      </p:pic>
      <p:sp>
        <p:nvSpPr>
          <p:cNvPr id="64" name="Rectangle 48">
            <a:extLst>
              <a:ext uri="{FF2B5EF4-FFF2-40B4-BE49-F238E27FC236}">
                <a16:creationId xmlns:a16="http://schemas.microsoft.com/office/drawing/2014/main" id="{4F1CC4D9-1B05-484E-B32B-3A2A6B8D24B6}"/>
              </a:ext>
            </a:extLst>
          </p:cNvPr>
          <p:cNvSpPr/>
          <p:nvPr/>
        </p:nvSpPr>
        <p:spPr>
          <a:xfrm>
            <a:off x="5112221" y="2449468"/>
            <a:ext cx="6100133" cy="908864"/>
          </a:xfrm>
          <a:prstGeom prst="roundRect">
            <a:avLst>
              <a:gd name="adj" fmla="val 50000"/>
            </a:avLst>
          </a:prstGeom>
          <a:solidFill>
            <a:srgbClr val="00B0F0">
              <a:alpha val="3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C00000"/>
                </a:solidFill>
                <a:cs typeface="+mj-cs"/>
              </a:rPr>
              <a:t>اختر الصفة المناسبة لهذه الصورة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5C7A4DE-5FC5-4A2C-BEBF-228B0A22B6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82663" y="846114"/>
            <a:ext cx="1554626" cy="1443859"/>
          </a:xfrm>
          <a:prstGeom prst="rect">
            <a:avLst/>
          </a:prstGeom>
        </p:spPr>
      </p:pic>
      <p:sp>
        <p:nvSpPr>
          <p:cNvPr id="69" name="سهم: بشكل رتبة عسكرية 6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34189B-0DF9-452A-B579-4C297E161550}"/>
              </a:ext>
            </a:extLst>
          </p:cNvPr>
          <p:cNvSpPr/>
          <p:nvPr/>
        </p:nvSpPr>
        <p:spPr>
          <a:xfrm flipH="1">
            <a:off x="5112221" y="6048502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6675D1E8-B4D8-4302-82AA-AF955C861375}"/>
              </a:ext>
            </a:extLst>
          </p:cNvPr>
          <p:cNvSpPr txBox="1"/>
          <p:nvPr/>
        </p:nvSpPr>
        <p:spPr>
          <a:xfrm>
            <a:off x="5395944" y="6048502"/>
            <a:ext cx="6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ln w="0"/>
                <a:solidFill>
                  <a:srgbClr val="C00000"/>
                </a:solidFill>
                <a:cs typeface="+mj-cs"/>
              </a:rPr>
              <a:t>التالي </a:t>
            </a:r>
          </a:p>
        </p:txBody>
      </p:sp>
    </p:spTree>
    <p:extLst>
      <p:ext uri="{BB962C8B-B14F-4D97-AF65-F5344CB8AC3E}">
        <p14:creationId xmlns:p14="http://schemas.microsoft.com/office/powerpoint/2010/main" val="136367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1.875E-6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2.91667E-6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4.16667E-6 -0.11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3 L -0.22109 0.0020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1319 L 0.00287 0.137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0A7A2BA2-7C24-45EE-A348-6FA934249395}"/>
              </a:ext>
            </a:extLst>
          </p:cNvPr>
          <p:cNvGrpSpPr/>
          <p:nvPr/>
        </p:nvGrpSpPr>
        <p:grpSpPr>
          <a:xfrm>
            <a:off x="348319" y="788531"/>
            <a:ext cx="4651651" cy="6069469"/>
            <a:chOff x="514144" y="513126"/>
            <a:chExt cx="4651651" cy="60694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DDF7EB-4D97-4B78-ACF2-8A3D5C9D3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51"/>
            <a:stretch/>
          </p:blipFill>
          <p:spPr>
            <a:xfrm>
              <a:off x="514144" y="513126"/>
              <a:ext cx="4651651" cy="4831562"/>
            </a:xfrm>
            <a:prstGeom prst="rect">
              <a:avLst/>
            </a:prstGeom>
          </p:spPr>
        </p:pic>
        <p:pic>
          <p:nvPicPr>
            <p:cNvPr id="53" name="Picture 6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BB4722D3-8E34-4CC5-9212-B221EE101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35"/>
            <a:stretch/>
          </p:blipFill>
          <p:spPr>
            <a:xfrm>
              <a:off x="514144" y="5326556"/>
              <a:ext cx="4651651" cy="1256039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172D66CA-C6D3-4BBF-AEB6-5EF356754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9" y="2739956"/>
            <a:ext cx="849138" cy="13181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39CCBCB-20DC-4CB5-A2A8-0040304125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94" y="3250778"/>
            <a:ext cx="1341261" cy="1347436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7F08CEA5-3B6A-4EC1-8EFD-5359AE1DE8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990">
            <a:off x="2397219" y="2604227"/>
            <a:ext cx="756967" cy="10839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774D823-D20B-4F86-868F-F920567CC7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1252">
            <a:off x="1932336" y="2441292"/>
            <a:ext cx="814677" cy="9744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3BBAF57-1BEE-4029-AE41-A6503750C7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567">
            <a:off x="1806857" y="2760343"/>
            <a:ext cx="814677" cy="974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9CDD7-DB0C-4CB1-8EA5-2792BB37CE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802831" y="3035900"/>
            <a:ext cx="855054" cy="1488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88425-F4DE-4229-A7D6-64E4217E59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9844" y="2088489"/>
            <a:ext cx="1045918" cy="1487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5D612-A6E6-4434-9CCB-6039EC3F26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055" y="3332506"/>
            <a:ext cx="758363" cy="9070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0E101C-54B1-41F2-9719-262F7F72B0FA}"/>
              </a:ext>
            </a:extLst>
          </p:cNvPr>
          <p:cNvGrpSpPr/>
          <p:nvPr/>
        </p:nvGrpSpPr>
        <p:grpSpPr>
          <a:xfrm>
            <a:off x="2087523" y="1418376"/>
            <a:ext cx="1065192" cy="1586726"/>
            <a:chOff x="6557655" y="372117"/>
            <a:chExt cx="1287262" cy="27794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8213C3-1F4E-46BF-BCC0-C634F6265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E4278C-8016-4781-BAC6-DC04E3B94F48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76F668-07C6-4145-BE69-369F411C6978}"/>
              </a:ext>
            </a:extLst>
          </p:cNvPr>
          <p:cNvGrpSpPr/>
          <p:nvPr/>
        </p:nvGrpSpPr>
        <p:grpSpPr>
          <a:xfrm>
            <a:off x="3419137" y="1227784"/>
            <a:ext cx="1084555" cy="2072103"/>
            <a:chOff x="7026207" y="1493185"/>
            <a:chExt cx="1065192" cy="23546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2CC3CC-9712-4829-B858-12C0109095E3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F032E69-80B6-4664-B3D2-82ACEC242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AA8A17-5D45-497D-A896-1EF95DA41A4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AA7FAB-1F78-4381-9003-BFCA714498D6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45BADF-0AA3-4281-924E-87A4564BF4EC}"/>
              </a:ext>
            </a:extLst>
          </p:cNvPr>
          <p:cNvGrpSpPr/>
          <p:nvPr/>
        </p:nvGrpSpPr>
        <p:grpSpPr>
          <a:xfrm>
            <a:off x="3420478" y="1332184"/>
            <a:ext cx="1065192" cy="1935294"/>
            <a:chOff x="7018863" y="1677503"/>
            <a:chExt cx="1065192" cy="23433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1AEE07-7C81-4D69-B87B-B9E467DCB1AB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33D0A3F-A5FF-448F-A341-E0072C682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FE80CCF-91E1-4E0D-BB91-BD707193CDF1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D6EA47-FA8B-4B3F-9764-FC418859DD71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2C17C3-C127-46DB-A7EF-5E83129A30FD}"/>
              </a:ext>
            </a:extLst>
          </p:cNvPr>
          <p:cNvGrpSpPr/>
          <p:nvPr/>
        </p:nvGrpSpPr>
        <p:grpSpPr>
          <a:xfrm>
            <a:off x="734536" y="538754"/>
            <a:ext cx="1065192" cy="2518952"/>
            <a:chOff x="3738703" y="1149358"/>
            <a:chExt cx="1065192" cy="248807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622234-7415-473C-83B1-C4C29276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09141" y="2741490"/>
              <a:ext cx="758364" cy="89594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EA12B6-1D00-46C1-BD7D-56325DC10BF6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282E8E3-5D83-4ED3-9A61-E2C268D456EB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499BA7F-A05C-4F7D-903A-9161A8E22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5792BF3-4A6B-426A-BDA2-34389F2BBD30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208FFED-43AF-406F-B7D7-8BB2BFC1F04F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71A5709-1B01-4B8A-924B-BEF8117CD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203" y="3861475"/>
            <a:ext cx="729007" cy="87194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01D0F63-710A-4E21-BB5A-1E6ECAD3E833}"/>
              </a:ext>
            </a:extLst>
          </p:cNvPr>
          <p:cNvGrpSpPr/>
          <p:nvPr/>
        </p:nvGrpSpPr>
        <p:grpSpPr>
          <a:xfrm>
            <a:off x="751096" y="1040643"/>
            <a:ext cx="1065192" cy="3000659"/>
            <a:chOff x="6673771" y="1189079"/>
            <a:chExt cx="1065192" cy="300065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F88528-82B5-4537-A188-6A199C5A7AE3}"/>
                </a:ext>
              </a:extLst>
            </p:cNvPr>
            <p:cNvGrpSpPr/>
            <p:nvPr/>
          </p:nvGrpSpPr>
          <p:grpSpPr>
            <a:xfrm>
              <a:off x="6673771" y="2603012"/>
              <a:ext cx="1065192" cy="1586726"/>
              <a:chOff x="6562679" y="372117"/>
              <a:chExt cx="1287262" cy="27794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59E7FC0-F7E0-4F03-AA6D-53626E0CC5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9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E33EF9-83AB-46DE-BBEB-DF59721AA5A7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790124-862A-463D-9986-D4580587B77D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B432ECC-72CF-4D98-80F2-6C8E43583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3683880" y="2887897"/>
            <a:ext cx="758363" cy="90706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23C2639-5D87-4488-840E-CF1DC924743C}"/>
              </a:ext>
            </a:extLst>
          </p:cNvPr>
          <p:cNvGrpSpPr/>
          <p:nvPr/>
        </p:nvGrpSpPr>
        <p:grpSpPr>
          <a:xfrm>
            <a:off x="3436940" y="644477"/>
            <a:ext cx="1065192" cy="2437334"/>
            <a:chOff x="3738703" y="1209179"/>
            <a:chExt cx="1065192" cy="243733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97B78CE-1608-41CD-A2F4-B4EA488701CB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D8A2097-5C38-4D8E-96C8-FC1725772D58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15746E12-69B2-4D29-AFAA-8956076D4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A26008F-DE8B-440C-8F17-0D0FD7139D8E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C894BFE-F74C-445C-96FE-5D53AABB0D94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75368E4-C4A5-4E0A-8E19-7FB7A4295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37679" y="2739452"/>
              <a:ext cx="758363" cy="907061"/>
            </a:xfrm>
            <a:prstGeom prst="rect">
              <a:avLst/>
            </a:prstGeom>
          </p:spPr>
        </p:pic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A125821-BAA6-494F-A8AF-9D15C8418803}"/>
              </a:ext>
            </a:extLst>
          </p:cNvPr>
          <p:cNvSpPr/>
          <p:nvPr/>
        </p:nvSpPr>
        <p:spPr>
          <a:xfrm>
            <a:off x="88528" y="526216"/>
            <a:ext cx="5088555" cy="1077374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9ED87C4-E192-49BD-9385-EF70AEE1C629}"/>
              </a:ext>
            </a:extLst>
          </p:cNvPr>
          <p:cNvSpPr/>
          <p:nvPr/>
        </p:nvSpPr>
        <p:spPr>
          <a:xfrm>
            <a:off x="6398171" y="4710636"/>
            <a:ext cx="3939906" cy="822305"/>
          </a:xfrm>
          <a:prstGeom prst="roundRect">
            <a:avLst>
              <a:gd name="adj" fmla="val 50000"/>
            </a:avLst>
          </a:prstGeom>
          <a:solidFill>
            <a:srgbClr val="8BE1FF">
              <a:alpha val="45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خشنة الملمس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E96280-02AD-45D5-AA9E-9DA3A663D2E7}"/>
              </a:ext>
            </a:extLst>
          </p:cNvPr>
          <p:cNvSpPr/>
          <p:nvPr/>
        </p:nvSpPr>
        <p:spPr>
          <a:xfrm>
            <a:off x="6327051" y="3684092"/>
            <a:ext cx="3939906" cy="822305"/>
          </a:xfrm>
          <a:prstGeom prst="roundRect">
            <a:avLst>
              <a:gd name="adj" fmla="val 50000"/>
            </a:avLst>
          </a:prstGeom>
          <a:solidFill>
            <a:srgbClr val="8BE1FF">
              <a:alpha val="45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ناعمة الملمس  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CFAAF445-05F9-4876-8014-004144DF5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91" y="3690240"/>
            <a:ext cx="662962" cy="94934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9716" y="3490001"/>
            <a:ext cx="801467" cy="114010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315" y="3272595"/>
            <a:ext cx="855854" cy="13285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9208F1-CD2F-4E73-ADAB-5BD452753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48" y="3473588"/>
            <a:ext cx="685413" cy="1063975"/>
          </a:xfrm>
          <a:prstGeom prst="rect">
            <a:avLst/>
          </a:prstGeom>
        </p:spPr>
      </p:pic>
      <p:sp>
        <p:nvSpPr>
          <p:cNvPr id="68" name="Rectangle 48">
            <a:extLst>
              <a:ext uri="{FF2B5EF4-FFF2-40B4-BE49-F238E27FC236}">
                <a16:creationId xmlns:a16="http://schemas.microsoft.com/office/drawing/2014/main" id="{00FE7EEC-0EAC-4F81-8CBA-31403394719C}"/>
              </a:ext>
            </a:extLst>
          </p:cNvPr>
          <p:cNvSpPr/>
          <p:nvPr/>
        </p:nvSpPr>
        <p:spPr>
          <a:xfrm>
            <a:off x="4999970" y="2159836"/>
            <a:ext cx="6308386" cy="908864"/>
          </a:xfrm>
          <a:prstGeom prst="roundRect">
            <a:avLst>
              <a:gd name="adj" fmla="val 50000"/>
            </a:avLst>
          </a:prstGeom>
          <a:solidFill>
            <a:srgbClr val="00B0F0">
              <a:alpha val="3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C00000"/>
                </a:solidFill>
                <a:cs typeface="+mj-cs"/>
              </a:rPr>
              <a:t>اختر الصفة المناسبة لهذه الصورة 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2F563A9-B673-4E0C-B71F-D54FC24555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93" y="979638"/>
            <a:ext cx="1036388" cy="2124576"/>
          </a:xfrm>
          <a:prstGeom prst="rect">
            <a:avLst/>
          </a:prstGeom>
        </p:spPr>
      </p:pic>
      <p:sp>
        <p:nvSpPr>
          <p:cNvPr id="70" name="سهم: بشكل رتبة عسكرية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DB079BC-825E-4335-8657-A2DC4F2FA327}"/>
              </a:ext>
            </a:extLst>
          </p:cNvPr>
          <p:cNvSpPr/>
          <p:nvPr/>
        </p:nvSpPr>
        <p:spPr>
          <a:xfrm flipH="1">
            <a:off x="5362608" y="5926582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2CDF0EB8-F365-49F7-A4E4-FDB9144AB356}"/>
              </a:ext>
            </a:extLst>
          </p:cNvPr>
          <p:cNvSpPr txBox="1"/>
          <p:nvPr/>
        </p:nvSpPr>
        <p:spPr>
          <a:xfrm>
            <a:off x="5646331" y="5926582"/>
            <a:ext cx="6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ln w="0"/>
                <a:solidFill>
                  <a:srgbClr val="C00000"/>
                </a:solidFill>
                <a:cs typeface="+mj-cs"/>
              </a:rPr>
              <a:t>التالي </a:t>
            </a:r>
          </a:p>
        </p:txBody>
      </p:sp>
    </p:spTree>
    <p:extLst>
      <p:ext uri="{BB962C8B-B14F-4D97-AF65-F5344CB8AC3E}">
        <p14:creationId xmlns:p14="http://schemas.microsoft.com/office/powerpoint/2010/main" val="9875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0.11055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1.25E-6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-3.125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19 L 0.00286 0.137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DF7EB-4D97-4B78-ACF2-8A3D5C9D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457" y="935924"/>
            <a:ext cx="4651651" cy="583174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72D66CA-C6D3-4BBF-AEB6-5EF356754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7" y="2887350"/>
            <a:ext cx="849138" cy="13181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39CCBCB-20DC-4CB5-A2A8-004030412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32" y="3398172"/>
            <a:ext cx="1341261" cy="1347436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7F08CEA5-3B6A-4EC1-8EFD-5359AE1DE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990">
            <a:off x="2258357" y="2751621"/>
            <a:ext cx="756967" cy="10839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774D823-D20B-4F86-868F-F920567CC7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1252">
            <a:off x="1793474" y="2588686"/>
            <a:ext cx="814677" cy="9744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3BBAF57-1BEE-4029-AE41-A6503750C7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567">
            <a:off x="1667995" y="2907737"/>
            <a:ext cx="814677" cy="974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9CDD7-DB0C-4CB1-8EA5-2792BB37CE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663969" y="3183294"/>
            <a:ext cx="855054" cy="1488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88425-F4DE-4229-A7D6-64E4217E5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0982" y="2235883"/>
            <a:ext cx="1045918" cy="1487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5D612-A6E6-4434-9CCB-6039EC3F26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6552" y="3479900"/>
            <a:ext cx="637644" cy="9070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0E101C-54B1-41F2-9719-262F7F72B0FA}"/>
              </a:ext>
            </a:extLst>
          </p:cNvPr>
          <p:cNvGrpSpPr/>
          <p:nvPr/>
        </p:nvGrpSpPr>
        <p:grpSpPr>
          <a:xfrm>
            <a:off x="1948661" y="1565770"/>
            <a:ext cx="1065192" cy="1586726"/>
            <a:chOff x="6557655" y="372117"/>
            <a:chExt cx="1287262" cy="27794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8213C3-1F4E-46BF-BCC0-C634F6265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E4278C-8016-4781-BAC6-DC04E3B94F48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76F668-07C6-4145-BE69-369F411C6978}"/>
              </a:ext>
            </a:extLst>
          </p:cNvPr>
          <p:cNvGrpSpPr/>
          <p:nvPr/>
        </p:nvGrpSpPr>
        <p:grpSpPr>
          <a:xfrm>
            <a:off x="3280275" y="1375178"/>
            <a:ext cx="1084555" cy="2072103"/>
            <a:chOff x="7026207" y="1493185"/>
            <a:chExt cx="1065192" cy="23546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2CC3CC-9712-4829-B858-12C0109095E3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F032E69-80B6-4664-B3D2-82ACEC242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AA8A17-5D45-497D-A896-1EF95DA41A4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AA7FAB-1F78-4381-9003-BFCA714498D6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45BADF-0AA3-4281-924E-87A4564BF4EC}"/>
              </a:ext>
            </a:extLst>
          </p:cNvPr>
          <p:cNvGrpSpPr/>
          <p:nvPr/>
        </p:nvGrpSpPr>
        <p:grpSpPr>
          <a:xfrm>
            <a:off x="3281616" y="1479578"/>
            <a:ext cx="1065192" cy="1935294"/>
            <a:chOff x="7018863" y="1677503"/>
            <a:chExt cx="1065192" cy="23433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1AEE07-7C81-4D69-B87B-B9E467DCB1AB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33D0A3F-A5FF-448F-A341-E0072C682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FE80CCF-91E1-4E0D-BB91-BD707193CDF1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D6EA47-FA8B-4B3F-9764-FC418859DD71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2C17C3-C127-46DB-A7EF-5E83129A30FD}"/>
              </a:ext>
            </a:extLst>
          </p:cNvPr>
          <p:cNvGrpSpPr/>
          <p:nvPr/>
        </p:nvGrpSpPr>
        <p:grpSpPr>
          <a:xfrm>
            <a:off x="595674" y="686148"/>
            <a:ext cx="1065192" cy="2518953"/>
            <a:chOff x="3738703" y="1149358"/>
            <a:chExt cx="1065192" cy="248807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622234-7415-473C-83B1-C4C29276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02825" y="2741491"/>
              <a:ext cx="637646" cy="89594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EA12B6-1D00-46C1-BD7D-56325DC10BF6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282E8E3-5D83-4ED3-9A61-E2C268D456EB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499BA7F-A05C-4F7D-903A-9161A8E22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5792BF3-4A6B-426A-BDA2-34389F2BBD30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208FFED-43AF-406F-B7D7-8BB2BFC1F04F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71A5709-1B01-4B8A-924B-BEF8117CD2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364" y="4008869"/>
            <a:ext cx="612961" cy="87194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01D0F63-710A-4E21-BB5A-1E6ECAD3E833}"/>
              </a:ext>
            </a:extLst>
          </p:cNvPr>
          <p:cNvGrpSpPr/>
          <p:nvPr/>
        </p:nvGrpSpPr>
        <p:grpSpPr>
          <a:xfrm>
            <a:off x="612234" y="1188037"/>
            <a:ext cx="1065192" cy="3000659"/>
            <a:chOff x="6673771" y="1189079"/>
            <a:chExt cx="1065192" cy="300065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F88528-82B5-4537-A188-6A199C5A7AE3}"/>
                </a:ext>
              </a:extLst>
            </p:cNvPr>
            <p:cNvGrpSpPr/>
            <p:nvPr/>
          </p:nvGrpSpPr>
          <p:grpSpPr>
            <a:xfrm>
              <a:off x="6673771" y="2603012"/>
              <a:ext cx="1065192" cy="1586726"/>
              <a:chOff x="6562679" y="372117"/>
              <a:chExt cx="1287262" cy="27794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59E7FC0-F7E0-4F03-AA6D-53626E0CC5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9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E33EF9-83AB-46DE-BBEB-DF59721AA5A7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790124-862A-463D-9986-D4580587B77D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B432ECC-72CF-4D98-80F2-6C8E435838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3605377" y="3035291"/>
            <a:ext cx="637644" cy="90706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23C2639-5D87-4488-840E-CF1DC924743C}"/>
              </a:ext>
            </a:extLst>
          </p:cNvPr>
          <p:cNvGrpSpPr/>
          <p:nvPr/>
        </p:nvGrpSpPr>
        <p:grpSpPr>
          <a:xfrm>
            <a:off x="3298078" y="791871"/>
            <a:ext cx="1065192" cy="2437334"/>
            <a:chOff x="3738703" y="1209179"/>
            <a:chExt cx="1065192" cy="243733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97B78CE-1608-41CD-A2F4-B4EA488701CB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D8A2097-5C38-4D8E-96C8-FC1725772D58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15746E12-69B2-4D29-AFAA-8956076D4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A26008F-DE8B-440C-8F17-0D0FD7139D8E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C894BFE-F74C-445C-96FE-5D53AABB0D94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75368E4-C4A5-4E0A-8E19-7FB7A4295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98038" y="2739452"/>
              <a:ext cx="637644" cy="907061"/>
            </a:xfrm>
            <a:prstGeom prst="rect">
              <a:avLst/>
            </a:prstGeom>
          </p:spPr>
        </p:pic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A125821-BAA6-494F-A8AF-9D15C8418803}"/>
              </a:ext>
            </a:extLst>
          </p:cNvPr>
          <p:cNvSpPr/>
          <p:nvPr/>
        </p:nvSpPr>
        <p:spPr>
          <a:xfrm>
            <a:off x="-50334" y="673610"/>
            <a:ext cx="5088555" cy="1077374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9ED87C4-E192-49BD-9385-EF70AEE1C629}"/>
              </a:ext>
            </a:extLst>
          </p:cNvPr>
          <p:cNvSpPr/>
          <p:nvPr/>
        </p:nvSpPr>
        <p:spPr>
          <a:xfrm>
            <a:off x="6600312" y="4140279"/>
            <a:ext cx="3939905" cy="822305"/>
          </a:xfrm>
          <a:prstGeom prst="roundRect">
            <a:avLst>
              <a:gd name="adj" fmla="val 50000"/>
            </a:avLst>
          </a:prstGeom>
          <a:solidFill>
            <a:srgbClr val="8BE1FF">
              <a:alpha val="4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دائرية الشكل  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E96280-02AD-45D5-AA9E-9DA3A663D2E7}"/>
              </a:ext>
            </a:extLst>
          </p:cNvPr>
          <p:cNvSpPr/>
          <p:nvPr/>
        </p:nvSpPr>
        <p:spPr>
          <a:xfrm>
            <a:off x="6600312" y="5189260"/>
            <a:ext cx="3939906" cy="822305"/>
          </a:xfrm>
          <a:prstGeom prst="roundRect">
            <a:avLst>
              <a:gd name="adj" fmla="val 50000"/>
            </a:avLst>
          </a:prstGeom>
          <a:solidFill>
            <a:srgbClr val="8BE1FF">
              <a:alpha val="4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مثلثة الشكل  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CFAAF445-05F9-4876-8014-004144DF59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29" y="3837634"/>
            <a:ext cx="662962" cy="94934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854" y="3637395"/>
            <a:ext cx="801467" cy="114010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7272" y="3721940"/>
            <a:ext cx="855854" cy="102366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9208F1-CD2F-4E73-ADAB-5BD452753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586" y="3620982"/>
            <a:ext cx="685413" cy="1063975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F2CF84F4-E829-4005-A5C0-6E3FA5A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5" t="82387" r="10440" b="13068"/>
          <a:stretch/>
        </p:blipFill>
        <p:spPr>
          <a:xfrm>
            <a:off x="1948661" y="5767486"/>
            <a:ext cx="1721779" cy="302570"/>
          </a:xfrm>
          <a:prstGeom prst="rect">
            <a:avLst/>
          </a:prstGeom>
        </p:spPr>
      </p:pic>
      <p:sp>
        <p:nvSpPr>
          <p:cNvPr id="68" name="Rectangle 48">
            <a:extLst>
              <a:ext uri="{FF2B5EF4-FFF2-40B4-BE49-F238E27FC236}">
                <a16:creationId xmlns:a16="http://schemas.microsoft.com/office/drawing/2014/main" id="{FE31CDCA-5752-4D2E-9367-B951BF07263F}"/>
              </a:ext>
            </a:extLst>
          </p:cNvPr>
          <p:cNvSpPr/>
          <p:nvPr/>
        </p:nvSpPr>
        <p:spPr>
          <a:xfrm>
            <a:off x="5148902" y="2977867"/>
            <a:ext cx="6506035" cy="908864"/>
          </a:xfrm>
          <a:prstGeom prst="roundRect">
            <a:avLst>
              <a:gd name="adj" fmla="val 50000"/>
            </a:avLst>
          </a:prstGeom>
          <a:solidFill>
            <a:srgbClr val="00B0F0">
              <a:alpha val="3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C00000"/>
                </a:solidFill>
                <a:cs typeface="+mj-cs"/>
              </a:rPr>
              <a:t>اختر الصفة المناسبة لهذه الصورة 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48E850E-7EE0-4892-82E6-126150823C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61" y="960186"/>
            <a:ext cx="1856683" cy="1856683"/>
          </a:xfrm>
          <a:prstGeom prst="rect">
            <a:avLst/>
          </a:prstGeom>
        </p:spPr>
      </p:pic>
      <p:sp>
        <p:nvSpPr>
          <p:cNvPr id="70" name="سهم: بشكل رتبة عسكرية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A2B618-B556-471C-B067-19708181A661}"/>
              </a:ext>
            </a:extLst>
          </p:cNvPr>
          <p:cNvSpPr/>
          <p:nvPr/>
        </p:nvSpPr>
        <p:spPr>
          <a:xfrm flipH="1">
            <a:off x="4963707" y="6070056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B91787CB-4795-4FAD-B3EB-CFB546E786F0}"/>
              </a:ext>
            </a:extLst>
          </p:cNvPr>
          <p:cNvSpPr txBox="1"/>
          <p:nvPr/>
        </p:nvSpPr>
        <p:spPr>
          <a:xfrm>
            <a:off x="5247430" y="6070056"/>
            <a:ext cx="6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ln w="0"/>
                <a:solidFill>
                  <a:srgbClr val="C00000"/>
                </a:solidFill>
                <a:cs typeface="+mj-cs"/>
              </a:rPr>
              <a:t>التالي </a:t>
            </a:r>
          </a:p>
        </p:txBody>
      </p:sp>
    </p:spTree>
    <p:extLst>
      <p:ext uri="{BB962C8B-B14F-4D97-AF65-F5344CB8AC3E}">
        <p14:creationId xmlns:p14="http://schemas.microsoft.com/office/powerpoint/2010/main" val="14205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11054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1.45833E-6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4.16667E-7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-0.11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301 L -0.22109 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132 L 0.00286 0.1370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639 L 0.00377 -0.01713 L 0.00377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DF7EB-4D97-4B78-ACF2-8A3D5C9D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791" y="909365"/>
            <a:ext cx="4651651" cy="583174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72D66CA-C6D3-4BBF-AEB6-5EF356754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71" y="2860791"/>
            <a:ext cx="849138" cy="13181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39CCBCB-20DC-4CB5-A2A8-004030412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66" y="3371613"/>
            <a:ext cx="1341261" cy="1347436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7F08CEA5-3B6A-4EC1-8EFD-5359AE1DE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990">
            <a:off x="2308691" y="2725062"/>
            <a:ext cx="756967" cy="10839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774D823-D20B-4F86-868F-F920567CC7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1252">
            <a:off x="1843808" y="2562127"/>
            <a:ext cx="814677" cy="9744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3BBAF57-1BEE-4029-AE41-A6503750C7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567">
            <a:off x="1718329" y="2881178"/>
            <a:ext cx="814677" cy="974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9CDD7-DB0C-4CB1-8EA5-2792BB37CE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14303" y="3156735"/>
            <a:ext cx="855054" cy="1488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88425-F4DE-4229-A7D6-64E4217E5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1316" y="2209324"/>
            <a:ext cx="1045918" cy="1487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5D612-A6E6-4434-9CCB-6039EC3F2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3543" y="3453341"/>
            <a:ext cx="584329" cy="9070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0E101C-54B1-41F2-9719-262F7F72B0FA}"/>
              </a:ext>
            </a:extLst>
          </p:cNvPr>
          <p:cNvGrpSpPr/>
          <p:nvPr/>
        </p:nvGrpSpPr>
        <p:grpSpPr>
          <a:xfrm>
            <a:off x="1998995" y="1539211"/>
            <a:ext cx="1065192" cy="1586726"/>
            <a:chOff x="6557655" y="372117"/>
            <a:chExt cx="1287262" cy="27794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8213C3-1F4E-46BF-BCC0-C634F6265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E4278C-8016-4781-BAC6-DC04E3B94F48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76F668-07C6-4145-BE69-369F411C6978}"/>
              </a:ext>
            </a:extLst>
          </p:cNvPr>
          <p:cNvGrpSpPr/>
          <p:nvPr/>
        </p:nvGrpSpPr>
        <p:grpSpPr>
          <a:xfrm>
            <a:off x="3330609" y="1348619"/>
            <a:ext cx="1084555" cy="2072103"/>
            <a:chOff x="7026207" y="1493185"/>
            <a:chExt cx="1065192" cy="23546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2CC3CC-9712-4829-B858-12C0109095E3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F032E69-80B6-4664-B3D2-82ACEC242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AA8A17-5D45-497D-A896-1EF95DA41A4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AA7FAB-1F78-4381-9003-BFCA714498D6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45BADF-0AA3-4281-924E-87A4564BF4EC}"/>
              </a:ext>
            </a:extLst>
          </p:cNvPr>
          <p:cNvGrpSpPr/>
          <p:nvPr/>
        </p:nvGrpSpPr>
        <p:grpSpPr>
          <a:xfrm>
            <a:off x="3331950" y="1453019"/>
            <a:ext cx="1065192" cy="1935294"/>
            <a:chOff x="7018863" y="1677503"/>
            <a:chExt cx="1065192" cy="23433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1AEE07-7C81-4D69-B87B-B9E467DCB1AB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33D0A3F-A5FF-448F-A341-E0072C682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FE80CCF-91E1-4E0D-BB91-BD707193CDF1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D6EA47-FA8B-4B3F-9764-FC418859DD71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2C17C3-C127-46DB-A7EF-5E83129A30FD}"/>
              </a:ext>
            </a:extLst>
          </p:cNvPr>
          <p:cNvGrpSpPr/>
          <p:nvPr/>
        </p:nvGrpSpPr>
        <p:grpSpPr>
          <a:xfrm>
            <a:off x="646008" y="659589"/>
            <a:ext cx="1065192" cy="2490377"/>
            <a:chOff x="3738703" y="1149358"/>
            <a:chExt cx="1065192" cy="245985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622234-7415-473C-83B1-C4C29276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29482" y="2713266"/>
              <a:ext cx="584331" cy="89594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EA12B6-1D00-46C1-BD7D-56325DC10BF6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282E8E3-5D83-4ED3-9A61-E2C268D456EB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499BA7F-A05C-4F7D-903A-9161A8E22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5792BF3-4A6B-426A-BDA2-34389F2BBD30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208FFED-43AF-406F-B7D7-8BB2BFC1F04F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71A5709-1B01-4B8A-924B-BEF8117CD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323" y="3982310"/>
            <a:ext cx="561710" cy="87194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01D0F63-710A-4E21-BB5A-1E6ECAD3E833}"/>
              </a:ext>
            </a:extLst>
          </p:cNvPr>
          <p:cNvGrpSpPr/>
          <p:nvPr/>
        </p:nvGrpSpPr>
        <p:grpSpPr>
          <a:xfrm>
            <a:off x="662568" y="1161478"/>
            <a:ext cx="1065192" cy="3000659"/>
            <a:chOff x="6673771" y="1189079"/>
            <a:chExt cx="1065192" cy="300065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F88528-82B5-4537-A188-6A199C5A7AE3}"/>
                </a:ext>
              </a:extLst>
            </p:cNvPr>
            <p:cNvGrpSpPr/>
            <p:nvPr/>
          </p:nvGrpSpPr>
          <p:grpSpPr>
            <a:xfrm>
              <a:off x="6673771" y="2603012"/>
              <a:ext cx="1065192" cy="1586726"/>
              <a:chOff x="6562679" y="372117"/>
              <a:chExt cx="1287262" cy="27794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59E7FC0-F7E0-4F03-AA6D-53626E0CC5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9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E33EF9-83AB-46DE-BBEB-DF59721AA5A7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790124-862A-463D-9986-D4580587B77D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B432ECC-72CF-4D98-80F2-6C8E43583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3625218" y="2989682"/>
            <a:ext cx="584329" cy="90706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23C2639-5D87-4488-840E-CF1DC924743C}"/>
              </a:ext>
            </a:extLst>
          </p:cNvPr>
          <p:cNvGrpSpPr/>
          <p:nvPr/>
        </p:nvGrpSpPr>
        <p:grpSpPr>
          <a:xfrm>
            <a:off x="3348412" y="765312"/>
            <a:ext cx="1065192" cy="2380184"/>
            <a:chOff x="3738703" y="1209179"/>
            <a:chExt cx="1065192" cy="238018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97B78CE-1608-41CD-A2F4-B4EA488701CB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D8A2097-5C38-4D8E-96C8-FC1725772D58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15746E12-69B2-4D29-AFAA-8956076D4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A26008F-DE8B-440C-8F17-0D0FD7139D8E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C894BFE-F74C-445C-96FE-5D53AABB0D94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75368E4-C4A5-4E0A-8E19-7FB7A4295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29445" y="2682302"/>
              <a:ext cx="584329" cy="907061"/>
            </a:xfrm>
            <a:prstGeom prst="rect">
              <a:avLst/>
            </a:prstGeom>
          </p:spPr>
        </p:pic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A125821-BAA6-494F-A8AF-9D15C8418803}"/>
              </a:ext>
            </a:extLst>
          </p:cNvPr>
          <p:cNvSpPr/>
          <p:nvPr/>
        </p:nvSpPr>
        <p:spPr>
          <a:xfrm>
            <a:off x="0" y="647051"/>
            <a:ext cx="5088555" cy="1077374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9ED87C4-E192-49BD-9385-EF70AEE1C629}"/>
              </a:ext>
            </a:extLst>
          </p:cNvPr>
          <p:cNvSpPr/>
          <p:nvPr/>
        </p:nvSpPr>
        <p:spPr>
          <a:xfrm>
            <a:off x="6322173" y="4218149"/>
            <a:ext cx="3939905" cy="646986"/>
          </a:xfrm>
          <a:prstGeom prst="roundRect">
            <a:avLst/>
          </a:prstGeom>
          <a:solidFill>
            <a:srgbClr val="8BE1FF">
              <a:alpha val="57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حجمها كبير 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E96280-02AD-45D5-AA9E-9DA3A663D2E7}"/>
              </a:ext>
            </a:extLst>
          </p:cNvPr>
          <p:cNvSpPr/>
          <p:nvPr/>
        </p:nvSpPr>
        <p:spPr>
          <a:xfrm>
            <a:off x="6322172" y="5063961"/>
            <a:ext cx="3939906" cy="646986"/>
          </a:xfrm>
          <a:prstGeom prst="roundRect">
            <a:avLst/>
          </a:prstGeom>
          <a:solidFill>
            <a:srgbClr val="8BE1FF">
              <a:alpha val="57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حجمها صغير  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CFAAF445-05F9-4876-8014-004144DF59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63" y="3811075"/>
            <a:ext cx="662962" cy="94934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1188" y="3610836"/>
            <a:ext cx="801467" cy="114010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7606" y="3695381"/>
            <a:ext cx="855854" cy="102366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9208F1-CD2F-4E73-ADAB-5BD452753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20" y="3594423"/>
            <a:ext cx="685413" cy="1063975"/>
          </a:xfrm>
          <a:prstGeom prst="rect">
            <a:avLst/>
          </a:prstGeom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20388A52-7B83-472F-8062-8481A5002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5" t="82387" r="10440" b="13068"/>
          <a:stretch/>
        </p:blipFill>
        <p:spPr>
          <a:xfrm>
            <a:off x="1984005" y="5710947"/>
            <a:ext cx="1721779" cy="302570"/>
          </a:xfrm>
          <a:prstGeom prst="rect">
            <a:avLst/>
          </a:prstGeom>
        </p:spPr>
      </p:pic>
      <p:sp>
        <p:nvSpPr>
          <p:cNvPr id="64" name="Rectangle 48">
            <a:extLst>
              <a:ext uri="{FF2B5EF4-FFF2-40B4-BE49-F238E27FC236}">
                <a16:creationId xmlns:a16="http://schemas.microsoft.com/office/drawing/2014/main" id="{69CC10A1-185A-4E9A-8A96-857F6246228B}"/>
              </a:ext>
            </a:extLst>
          </p:cNvPr>
          <p:cNvSpPr/>
          <p:nvPr/>
        </p:nvSpPr>
        <p:spPr>
          <a:xfrm>
            <a:off x="5148902" y="2977867"/>
            <a:ext cx="6506035" cy="908864"/>
          </a:xfrm>
          <a:prstGeom prst="roundRect">
            <a:avLst>
              <a:gd name="adj" fmla="val 50000"/>
            </a:avLst>
          </a:prstGeom>
          <a:solidFill>
            <a:srgbClr val="00B0F0">
              <a:alpha val="3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C00000"/>
                </a:solidFill>
                <a:cs typeface="+mj-cs"/>
              </a:rPr>
              <a:t>اختر الصفة المناسبة لهذه الصورة  </a:t>
            </a:r>
          </a:p>
        </p:txBody>
      </p:sp>
      <p:pic>
        <p:nvPicPr>
          <p:cNvPr id="12290" name="Picture 2" descr="أيقونة نقل البضائع ، سيارة الكرتون, شخصية للرسوم المتحركة, سيارة حادث, شحن  النقل png">
            <a:extLst>
              <a:ext uri="{FF2B5EF4-FFF2-40B4-BE49-F238E27FC236}">
                <a16:creationId xmlns:a16="http://schemas.microsoft.com/office/drawing/2014/main" id="{F4C9528E-401B-4A1F-BB4B-47CA20A28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12" b="93303" l="2472" r="97753">
                        <a14:foregroundMark x1="93146" y1="22633" x2="92921" y2="70670"/>
                        <a14:foregroundMark x1="94157" y1="59815" x2="83708" y2="46189"/>
                        <a14:foregroundMark x1="95843" y1="62587" x2="95843" y2="62587"/>
                        <a14:foregroundMark x1="81461" y1="10855" x2="79663" y2="33025"/>
                        <a14:foregroundMark x1="67865" y1="15704" x2="17978" y2="20785"/>
                        <a14:foregroundMark x1="50337" y1="28868" x2="19888" y2="28868"/>
                        <a14:foregroundMark x1="42809" y1="11547" x2="10787" y2="17090"/>
                        <a14:foregroundMark x1="10787" y1="17090" x2="10337" y2="17552"/>
                        <a14:foregroundMark x1="2472" y1="11085" x2="6180" y2="40416"/>
                        <a14:foregroundMark x1="86742" y1="90300" x2="86742" y2="90300"/>
                        <a14:foregroundMark x1="68764" y1="34642" x2="70112" y2="7390"/>
                        <a14:foregroundMark x1="79438" y1="6236" x2="79438" y2="6236"/>
                        <a14:foregroundMark x1="79438" y1="5312" x2="83146" y2="9931"/>
                        <a14:foregroundMark x1="85955" y1="36952" x2="86742" y2="32333"/>
                        <a14:foregroundMark x1="88652" y1="39492" x2="88764" y2="30254"/>
                        <a14:foregroundMark x1="89326" y1="24942" x2="89326" y2="24942"/>
                        <a14:foregroundMark x1="84157" y1="57506" x2="74045" y2="44111"/>
                        <a14:foregroundMark x1="66742" y1="41109" x2="66742" y2="38799"/>
                        <a14:foregroundMark x1="61910" y1="34873" x2="20225" y2="36028"/>
                        <a14:foregroundMark x1="28764" y1="40416" x2="8202" y2="28176"/>
                        <a14:foregroundMark x1="8202" y1="28176" x2="7865" y2="11085"/>
                        <a14:foregroundMark x1="8876" y1="5774" x2="39438" y2="5312"/>
                        <a14:foregroundMark x1="39438" y1="5312" x2="42472" y2="5312"/>
                        <a14:foregroundMark x1="66966" y1="45727" x2="3596" y2="46882"/>
                        <a14:foregroundMark x1="66404" y1="79908" x2="74045" y2="79446"/>
                        <a14:foregroundMark x1="76854" y1="77598" x2="66966" y2="78291"/>
                        <a14:foregroundMark x1="75955" y1="81755" x2="68427" y2="80600"/>
                        <a14:foregroundMark x1="73146" y1="36490" x2="71573" y2="13395"/>
                        <a14:foregroundMark x1="97753" y1="77598" x2="97753" y2="77598"/>
                        <a14:foregroundMark x1="56292" y1="93303" x2="56292" y2="93303"/>
                        <a14:foregroundMark x1="51798" y1="54503" x2="50112" y2="44573"/>
                        <a14:foregroundMark x1="96404" y1="38337" x2="96404" y2="38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86019"/>
            <a:ext cx="4651650" cy="18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سهم: بشكل رتبة عسكرية 6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7E5AE7-4DE4-4740-8CA3-DF9106A88131}"/>
              </a:ext>
            </a:extLst>
          </p:cNvPr>
          <p:cNvSpPr/>
          <p:nvPr/>
        </p:nvSpPr>
        <p:spPr>
          <a:xfrm flipH="1">
            <a:off x="5088555" y="6025754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475079DF-EDF5-48BB-8FC5-641112669B36}"/>
              </a:ext>
            </a:extLst>
          </p:cNvPr>
          <p:cNvSpPr txBox="1"/>
          <p:nvPr/>
        </p:nvSpPr>
        <p:spPr>
          <a:xfrm>
            <a:off x="5372278" y="6025754"/>
            <a:ext cx="6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ln w="0"/>
                <a:solidFill>
                  <a:srgbClr val="C00000"/>
                </a:solidFill>
                <a:cs typeface="+mj-cs"/>
              </a:rPr>
              <a:t>التالي </a:t>
            </a:r>
          </a:p>
        </p:txBody>
      </p:sp>
    </p:spTree>
    <p:extLst>
      <p:ext uri="{BB962C8B-B14F-4D97-AF65-F5344CB8AC3E}">
        <p14:creationId xmlns:p14="http://schemas.microsoft.com/office/powerpoint/2010/main" val="22777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11055 -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1.875E-6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4.16667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301 L -0.22109 0.0020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1319 L 0.00287 0.1370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2639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0681 -0.02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DF7EB-4D97-4B78-ACF2-8A3D5C9D3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791" y="982087"/>
            <a:ext cx="4651651" cy="583174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72D66CA-C6D3-4BBF-AEB6-5EF356754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71" y="2933513"/>
            <a:ext cx="849138" cy="13181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39CCBCB-20DC-4CB5-A2A8-004030412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66" y="3444335"/>
            <a:ext cx="1341261" cy="1347436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7F08CEA5-3B6A-4EC1-8EFD-5359AE1DE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990">
            <a:off x="2308691" y="2797784"/>
            <a:ext cx="756967" cy="108396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774D823-D20B-4F86-868F-F920567CC7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1252">
            <a:off x="1843808" y="2634849"/>
            <a:ext cx="814677" cy="9744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3BBAF57-1BEE-4029-AE41-A6503750C7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9567">
            <a:off x="1718329" y="2953900"/>
            <a:ext cx="814677" cy="974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9CDD7-DB0C-4CB1-8EA5-2792BB37CE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21648">
            <a:off x="714303" y="3229457"/>
            <a:ext cx="855054" cy="1488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88425-F4DE-4229-A7D6-64E4217E59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1316" y="2282046"/>
            <a:ext cx="1045918" cy="1487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5D612-A6E6-4434-9CCB-6039EC3F2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3543" y="3526063"/>
            <a:ext cx="584329" cy="9070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0E101C-54B1-41F2-9719-262F7F72B0FA}"/>
              </a:ext>
            </a:extLst>
          </p:cNvPr>
          <p:cNvGrpSpPr/>
          <p:nvPr/>
        </p:nvGrpSpPr>
        <p:grpSpPr>
          <a:xfrm>
            <a:off x="1998995" y="1611933"/>
            <a:ext cx="1065192" cy="1586726"/>
            <a:chOff x="6557655" y="372117"/>
            <a:chExt cx="1287262" cy="27794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8213C3-1F4E-46BF-BCC0-C634F6265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C3E9ED"/>
                </a:clrFrom>
                <a:clrTo>
                  <a:srgbClr val="C3E9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62" t="12135" r="36680" b="59357"/>
            <a:stretch/>
          </p:blipFill>
          <p:spPr>
            <a:xfrm>
              <a:off x="6557655" y="1473694"/>
              <a:ext cx="1287262" cy="167787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E4278C-8016-4781-BAC6-DC04E3B94F48}"/>
                </a:ext>
              </a:extLst>
            </p:cNvPr>
            <p:cNvSpPr/>
            <p:nvPr/>
          </p:nvSpPr>
          <p:spPr>
            <a:xfrm>
              <a:off x="7152458" y="372117"/>
              <a:ext cx="105335" cy="1101577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76F668-07C6-4145-BE69-369F411C6978}"/>
              </a:ext>
            </a:extLst>
          </p:cNvPr>
          <p:cNvGrpSpPr/>
          <p:nvPr/>
        </p:nvGrpSpPr>
        <p:grpSpPr>
          <a:xfrm>
            <a:off x="3330609" y="1421341"/>
            <a:ext cx="1084555" cy="2072103"/>
            <a:chOff x="7026207" y="1493185"/>
            <a:chExt cx="1065192" cy="23546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2CC3CC-9712-4829-B858-12C0109095E3}"/>
                </a:ext>
              </a:extLst>
            </p:cNvPr>
            <p:cNvGrpSpPr/>
            <p:nvPr/>
          </p:nvGrpSpPr>
          <p:grpSpPr>
            <a:xfrm>
              <a:off x="7026207" y="2491970"/>
              <a:ext cx="1065192" cy="1355824"/>
              <a:chOff x="6557655" y="372117"/>
              <a:chExt cx="1287262" cy="237498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F032E69-80B6-4664-B3D2-82ACEC242E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57655" y="1069219"/>
                <a:ext cx="1287262" cy="1677879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DAA8A17-5D45-497D-A896-1EF95DA41A41}"/>
                  </a:ext>
                </a:extLst>
              </p:cNvPr>
              <p:cNvSpPr/>
              <p:nvPr/>
            </p:nvSpPr>
            <p:spPr>
              <a:xfrm>
                <a:off x="7152459" y="372117"/>
                <a:ext cx="105335" cy="1101578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AA7FAB-1F78-4381-9003-BFCA714498D6}"/>
                </a:ext>
              </a:extLst>
            </p:cNvPr>
            <p:cNvSpPr/>
            <p:nvPr/>
          </p:nvSpPr>
          <p:spPr>
            <a:xfrm>
              <a:off x="7519071" y="1493185"/>
              <a:ext cx="81070" cy="92514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45BADF-0AA3-4281-924E-87A4564BF4EC}"/>
              </a:ext>
            </a:extLst>
          </p:cNvPr>
          <p:cNvGrpSpPr/>
          <p:nvPr/>
        </p:nvGrpSpPr>
        <p:grpSpPr>
          <a:xfrm>
            <a:off x="3331950" y="1525741"/>
            <a:ext cx="1065192" cy="1935294"/>
            <a:chOff x="7018863" y="1677503"/>
            <a:chExt cx="1065192" cy="23433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1AEE07-7C81-4D69-B87B-B9E467DCB1AB}"/>
                </a:ext>
              </a:extLst>
            </p:cNvPr>
            <p:cNvGrpSpPr/>
            <p:nvPr/>
          </p:nvGrpSpPr>
          <p:grpSpPr>
            <a:xfrm>
              <a:off x="7018863" y="2491970"/>
              <a:ext cx="1065192" cy="1528918"/>
              <a:chOff x="6548779" y="372117"/>
              <a:chExt cx="1287262" cy="267819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33D0A3F-A5FF-448F-A341-E0072C682C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2050" b="37750" l="38193" r="62137">
                            <a14:foregroundMark x1="39314" y1="13800" x2="59499" y2="12050"/>
                            <a14:foregroundMark x1="62137" y1="13450" x2="62137" y2="13450"/>
                            <a14:backgroundMark x1="54156" y1="32100" x2="54156" y2="32100"/>
                            <a14:backgroundMark x1="54156" y1="30650" x2="55475" y2="349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48779" y="137243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FE80CCF-91E1-4E0D-BB91-BD707193CDF1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D6EA47-FA8B-4B3F-9764-FC418859DD71}"/>
                </a:ext>
              </a:extLst>
            </p:cNvPr>
            <p:cNvSpPr/>
            <p:nvPr/>
          </p:nvSpPr>
          <p:spPr>
            <a:xfrm>
              <a:off x="7519601" y="1677503"/>
              <a:ext cx="85678" cy="990370"/>
            </a:xfrm>
            <a:prstGeom prst="rect">
              <a:avLst/>
            </a:prstGeom>
            <a:solidFill>
              <a:srgbClr val="AA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2C17C3-C127-46DB-A7EF-5E83129A30FD}"/>
              </a:ext>
            </a:extLst>
          </p:cNvPr>
          <p:cNvGrpSpPr/>
          <p:nvPr/>
        </p:nvGrpSpPr>
        <p:grpSpPr>
          <a:xfrm>
            <a:off x="646008" y="732311"/>
            <a:ext cx="1065192" cy="2490377"/>
            <a:chOff x="3738703" y="1149358"/>
            <a:chExt cx="1065192" cy="245985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7622234-7415-473C-83B1-C4C29276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29482" y="2713266"/>
              <a:ext cx="584331" cy="895946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5EA12B6-1D00-46C1-BD7D-56325DC10BF6}"/>
                </a:ext>
              </a:extLst>
            </p:cNvPr>
            <p:cNvGrpSpPr/>
            <p:nvPr/>
          </p:nvGrpSpPr>
          <p:grpSpPr>
            <a:xfrm>
              <a:off x="3738703" y="1149358"/>
              <a:ext cx="1065192" cy="1995116"/>
              <a:chOff x="7018863" y="1605067"/>
              <a:chExt cx="1065192" cy="241582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282E8E3-5D83-4ED3-9A61-E2C268D456EB}"/>
                  </a:ext>
                </a:extLst>
              </p:cNvPr>
              <p:cNvGrpSpPr/>
              <p:nvPr/>
            </p:nvGrpSpPr>
            <p:grpSpPr>
              <a:xfrm>
                <a:off x="7018863" y="1605067"/>
                <a:ext cx="1065192" cy="2415821"/>
                <a:chOff x="6548779" y="-1181464"/>
                <a:chExt cx="1287262" cy="4231776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499BA7F-A05C-4F7D-903A-9161A8E22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5792BF3-4A6B-426A-BDA2-34389F2BBD30}"/>
                    </a:ext>
                  </a:extLst>
                </p:cNvPr>
                <p:cNvSpPr/>
                <p:nvPr/>
              </p:nvSpPr>
              <p:spPr>
                <a:xfrm>
                  <a:off x="7152458" y="-1181464"/>
                  <a:ext cx="142544" cy="2655158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208FFED-43AF-406F-B7D7-8BB2BFC1F04F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71A5709-1B01-4B8A-924B-BEF8117CD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323" y="4055032"/>
            <a:ext cx="561710" cy="87194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01D0F63-710A-4E21-BB5A-1E6ECAD3E833}"/>
              </a:ext>
            </a:extLst>
          </p:cNvPr>
          <p:cNvGrpSpPr/>
          <p:nvPr/>
        </p:nvGrpSpPr>
        <p:grpSpPr>
          <a:xfrm>
            <a:off x="662568" y="1234200"/>
            <a:ext cx="1065192" cy="3000659"/>
            <a:chOff x="6673771" y="1189079"/>
            <a:chExt cx="1065192" cy="300065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F88528-82B5-4537-A188-6A199C5A7AE3}"/>
                </a:ext>
              </a:extLst>
            </p:cNvPr>
            <p:cNvGrpSpPr/>
            <p:nvPr/>
          </p:nvGrpSpPr>
          <p:grpSpPr>
            <a:xfrm>
              <a:off x="6673771" y="2603012"/>
              <a:ext cx="1065192" cy="1586726"/>
              <a:chOff x="6562679" y="372117"/>
              <a:chExt cx="1287262" cy="27794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159E7FC0-F7E0-4F03-AA6D-53626E0CC5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C3E9ED"/>
                  </a:clrFrom>
                  <a:clrTo>
                    <a:srgbClr val="C3E9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62" t="12135" r="36680" b="59357"/>
              <a:stretch/>
            </p:blipFill>
            <p:spPr>
              <a:xfrm>
                <a:off x="6562679" y="1473695"/>
                <a:ext cx="1287262" cy="1677877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DE33EF9-83AB-46DE-BBEB-DF59721AA5A7}"/>
                  </a:ext>
                </a:extLst>
              </p:cNvPr>
              <p:cNvSpPr/>
              <p:nvPr/>
            </p:nvSpPr>
            <p:spPr>
              <a:xfrm>
                <a:off x="7152458" y="372117"/>
                <a:ext cx="105335" cy="1101577"/>
              </a:xfrm>
              <a:prstGeom prst="rect">
                <a:avLst/>
              </a:prstGeom>
              <a:solidFill>
                <a:srgbClr val="A5A1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E790124-862A-463D-9986-D4580587B77D}"/>
                </a:ext>
              </a:extLst>
            </p:cNvPr>
            <p:cNvSpPr/>
            <p:nvPr/>
          </p:nvSpPr>
          <p:spPr>
            <a:xfrm>
              <a:off x="7161805" y="1189079"/>
              <a:ext cx="85679" cy="1583920"/>
            </a:xfrm>
            <a:prstGeom prst="rect">
              <a:avLst/>
            </a:prstGeom>
            <a:solidFill>
              <a:srgbClr val="A5A1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B432ECC-72CF-4D98-80F2-6C8E43583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8480">
            <a:off x="3625218" y="3062404"/>
            <a:ext cx="584329" cy="90706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23C2639-5D87-4488-840E-CF1DC924743C}"/>
              </a:ext>
            </a:extLst>
          </p:cNvPr>
          <p:cNvGrpSpPr/>
          <p:nvPr/>
        </p:nvGrpSpPr>
        <p:grpSpPr>
          <a:xfrm>
            <a:off x="3348412" y="838034"/>
            <a:ext cx="1065192" cy="2380184"/>
            <a:chOff x="3738703" y="1209179"/>
            <a:chExt cx="1065192" cy="238018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97B78CE-1608-41CD-A2F4-B4EA488701CB}"/>
                </a:ext>
              </a:extLst>
            </p:cNvPr>
            <p:cNvGrpSpPr/>
            <p:nvPr/>
          </p:nvGrpSpPr>
          <p:grpSpPr>
            <a:xfrm>
              <a:off x="3738703" y="1209179"/>
              <a:ext cx="1065192" cy="1935294"/>
              <a:chOff x="7018863" y="1677503"/>
              <a:chExt cx="1065192" cy="2343385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D8A2097-5C38-4D8E-96C8-FC1725772D58}"/>
                  </a:ext>
                </a:extLst>
              </p:cNvPr>
              <p:cNvGrpSpPr/>
              <p:nvPr/>
            </p:nvGrpSpPr>
            <p:grpSpPr>
              <a:xfrm>
                <a:off x="7018863" y="2491970"/>
                <a:ext cx="1065192" cy="1528918"/>
                <a:chOff x="6548779" y="372117"/>
                <a:chExt cx="1287262" cy="2678195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15746E12-69B2-4D29-AFAA-8956076D4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clrChange>
                    <a:clrFrom>
                      <a:srgbClr val="C3E9ED"/>
                    </a:clrFrom>
                    <a:clrTo>
                      <a:srgbClr val="C3E9ED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2050" b="37750" l="38193" r="62137">
                              <a14:foregroundMark x1="39314" y1="13800" x2="59499" y2="12050"/>
                              <a14:foregroundMark x1="62137" y1="13450" x2="62137" y2="13450"/>
                              <a14:backgroundMark x1="54156" y1="32100" x2="54156" y2="32100"/>
                              <a14:backgroundMark x1="54156" y1="30650" x2="55475" y2="349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2" t="12135" r="36680" b="59357"/>
                <a:stretch/>
              </p:blipFill>
              <p:spPr>
                <a:xfrm>
                  <a:off x="6548779" y="1372435"/>
                  <a:ext cx="1287262" cy="1677877"/>
                </a:xfrm>
                <a:prstGeom prst="rect">
                  <a:avLst/>
                </a:prstGeom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A26008F-DE8B-440C-8F17-0D0FD7139D8E}"/>
                    </a:ext>
                  </a:extLst>
                </p:cNvPr>
                <p:cNvSpPr/>
                <p:nvPr/>
              </p:nvSpPr>
              <p:spPr>
                <a:xfrm>
                  <a:off x="7152458" y="372117"/>
                  <a:ext cx="105335" cy="1101577"/>
                </a:xfrm>
                <a:prstGeom prst="rect">
                  <a:avLst/>
                </a:prstGeom>
                <a:solidFill>
                  <a:srgbClr val="A5A1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AE" dirty="0"/>
                </a:p>
              </p:txBody>
            </p: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C894BFE-F74C-445C-96FE-5D53AABB0D94}"/>
                  </a:ext>
                </a:extLst>
              </p:cNvPr>
              <p:cNvSpPr/>
              <p:nvPr/>
            </p:nvSpPr>
            <p:spPr>
              <a:xfrm>
                <a:off x="7519601" y="1677503"/>
                <a:ext cx="85678" cy="990370"/>
              </a:xfrm>
              <a:prstGeom prst="rect">
                <a:avLst/>
              </a:prstGeom>
              <a:solidFill>
                <a:srgbClr val="AA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75368E4-C4A5-4E0A-8E19-7FB7A4295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38480">
              <a:off x="4029445" y="2682302"/>
              <a:ext cx="584329" cy="907061"/>
            </a:xfrm>
            <a:prstGeom prst="rect">
              <a:avLst/>
            </a:prstGeom>
          </p:spPr>
        </p:pic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A125821-BAA6-494F-A8AF-9D15C8418803}"/>
              </a:ext>
            </a:extLst>
          </p:cNvPr>
          <p:cNvSpPr/>
          <p:nvPr/>
        </p:nvSpPr>
        <p:spPr>
          <a:xfrm>
            <a:off x="41338" y="645673"/>
            <a:ext cx="5088555" cy="1239704"/>
          </a:xfrm>
          <a:prstGeom prst="roundRect">
            <a:avLst/>
          </a:prstGeom>
          <a:solidFill>
            <a:srgbClr val="00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9ED87C4-E192-49BD-9385-EF70AEE1C629}"/>
              </a:ext>
            </a:extLst>
          </p:cNvPr>
          <p:cNvSpPr/>
          <p:nvPr/>
        </p:nvSpPr>
        <p:spPr>
          <a:xfrm>
            <a:off x="6112181" y="4234859"/>
            <a:ext cx="3610769" cy="822305"/>
          </a:xfrm>
          <a:prstGeom prst="roundRect">
            <a:avLst>
              <a:gd name="adj" fmla="val 50000"/>
            </a:avLst>
          </a:prstGeom>
          <a:solidFill>
            <a:srgbClr val="8BE1FF">
              <a:alpha val="64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رائحتها زكية  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9E96280-02AD-45D5-AA9E-9DA3A663D2E7}"/>
              </a:ext>
            </a:extLst>
          </p:cNvPr>
          <p:cNvSpPr/>
          <p:nvPr/>
        </p:nvSpPr>
        <p:spPr>
          <a:xfrm>
            <a:off x="6077564" y="2963488"/>
            <a:ext cx="3610770" cy="822305"/>
          </a:xfrm>
          <a:prstGeom prst="roundRect">
            <a:avLst>
              <a:gd name="adj" fmla="val 50000"/>
            </a:avLst>
          </a:prstGeom>
          <a:solidFill>
            <a:srgbClr val="8BE1FF">
              <a:alpha val="64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ليس لها رائحة  </a:t>
            </a:r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CFAAF445-05F9-4876-8014-004144DF59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63" y="3883797"/>
            <a:ext cx="662962" cy="94934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2F5514F-2D6E-4CAD-94DA-407A642559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1188" y="3683558"/>
            <a:ext cx="801467" cy="114010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5F899FB-D290-4959-B3FF-A3E5B0418C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7606" y="3768103"/>
            <a:ext cx="855854" cy="102366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9208F1-CD2F-4E73-ADAB-5BD452753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20" y="3667145"/>
            <a:ext cx="685413" cy="1063975"/>
          </a:xfrm>
          <a:prstGeom prst="rect">
            <a:avLst/>
          </a:prstGeom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20388A52-7B83-472F-8062-8481A50026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5" t="82387" r="10440" b="13068"/>
          <a:stretch/>
        </p:blipFill>
        <p:spPr>
          <a:xfrm>
            <a:off x="1984005" y="5783669"/>
            <a:ext cx="1721779" cy="302570"/>
          </a:xfrm>
          <a:prstGeom prst="rect">
            <a:avLst/>
          </a:prstGeom>
        </p:spPr>
      </p:pic>
      <p:sp>
        <p:nvSpPr>
          <p:cNvPr id="64" name="Rectangle 48">
            <a:extLst>
              <a:ext uri="{FF2B5EF4-FFF2-40B4-BE49-F238E27FC236}">
                <a16:creationId xmlns:a16="http://schemas.microsoft.com/office/drawing/2014/main" id="{68A74396-253E-401D-A7AE-74AE08C475BC}"/>
              </a:ext>
            </a:extLst>
          </p:cNvPr>
          <p:cNvSpPr/>
          <p:nvPr/>
        </p:nvSpPr>
        <p:spPr>
          <a:xfrm>
            <a:off x="5193737" y="1315908"/>
            <a:ext cx="6256409" cy="908864"/>
          </a:xfrm>
          <a:prstGeom prst="roundRect">
            <a:avLst>
              <a:gd name="adj" fmla="val 50000"/>
            </a:avLst>
          </a:prstGeom>
          <a:solidFill>
            <a:srgbClr val="00B0F0">
              <a:alpha val="31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C00000"/>
                </a:solidFill>
                <a:cs typeface="+mj-cs"/>
              </a:rPr>
              <a:t>اختر الصفة المناسبة لهذه الصورة 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121807E-ECE3-4183-B996-33105CF6A2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843" y="2661657"/>
            <a:ext cx="1808409" cy="2375099"/>
          </a:xfrm>
          <a:prstGeom prst="rect">
            <a:avLst/>
          </a:prstGeom>
        </p:spPr>
      </p:pic>
      <p:sp>
        <p:nvSpPr>
          <p:cNvPr id="69" name="سهم: بشكل رتبة عسكرية 6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7453A2-6DB4-43C0-9494-FC9B802E056A}"/>
              </a:ext>
            </a:extLst>
          </p:cNvPr>
          <p:cNvSpPr/>
          <p:nvPr/>
        </p:nvSpPr>
        <p:spPr>
          <a:xfrm flipH="1">
            <a:off x="5147738" y="6086239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57531882-7097-4651-9936-FEFC85094DD2}"/>
              </a:ext>
            </a:extLst>
          </p:cNvPr>
          <p:cNvSpPr txBox="1"/>
          <p:nvPr/>
        </p:nvSpPr>
        <p:spPr>
          <a:xfrm>
            <a:off x="5431461" y="6086239"/>
            <a:ext cx="6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ln w="0"/>
                <a:solidFill>
                  <a:srgbClr val="C00000"/>
                </a:solidFill>
                <a:cs typeface="+mj-cs"/>
              </a:rPr>
              <a:t>التالي </a:t>
            </a:r>
          </a:p>
        </p:txBody>
      </p:sp>
    </p:spTree>
    <p:extLst>
      <p:ext uri="{BB962C8B-B14F-4D97-AF65-F5344CB8AC3E}">
        <p14:creationId xmlns:p14="http://schemas.microsoft.com/office/powerpoint/2010/main" val="245095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11055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ina almarzooq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1.875E-6 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2.91667E-6 -0.1155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022E-16 L -4.16667E-6 -0.115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301 L -0.22109 0.0020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132 L 0.00287 0.1370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2638 L 0.00378 -0.01713 L 0.00378 -0.0312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ina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0681 -0.0263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9D061AF9-8E09-468F-99DF-CC89B8C0281F}"/>
              </a:ext>
            </a:extLst>
          </p:cNvPr>
          <p:cNvSpPr txBox="1"/>
          <p:nvPr/>
        </p:nvSpPr>
        <p:spPr>
          <a:xfrm>
            <a:off x="4407108" y="3105507"/>
            <a:ext cx="6467080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effectLst/>
              </a:rPr>
              <a:t>2 - يحدد بعض خصائص المادة. 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42C8D39-3FD8-4BF9-845F-BB40B8561002}"/>
              </a:ext>
            </a:extLst>
          </p:cNvPr>
          <p:cNvSpPr txBox="1"/>
          <p:nvPr/>
        </p:nvSpPr>
        <p:spPr>
          <a:xfrm>
            <a:off x="7185909" y="938567"/>
            <a:ext cx="4813090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</a:rPr>
              <a:t>الأهداف التعليمية ومخرجات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FF616E7-A2DF-4AA9-A031-C428C911D585}"/>
              </a:ext>
            </a:extLst>
          </p:cNvPr>
          <p:cNvSpPr txBox="1"/>
          <p:nvPr/>
        </p:nvSpPr>
        <p:spPr>
          <a:xfrm>
            <a:off x="4407108" y="2148807"/>
            <a:ext cx="6467080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effectLst/>
              </a:rPr>
              <a:t>1- يعرف أن جميع الأشياء تتكون من مادة. </a:t>
            </a:r>
            <a:endParaRPr lang="ar-S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7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3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4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9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0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  <p:bldP spid="9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32E257C-EE5D-4AC5-8311-B4263B47C4EF}"/>
              </a:ext>
            </a:extLst>
          </p:cNvPr>
          <p:cNvSpPr txBox="1"/>
          <p:nvPr/>
        </p:nvSpPr>
        <p:spPr>
          <a:xfrm>
            <a:off x="4769995" y="78053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1079710D-3688-4292-BA26-AD64D151AF71}"/>
              </a:ext>
            </a:extLst>
          </p:cNvPr>
          <p:cNvSpPr/>
          <p:nvPr/>
        </p:nvSpPr>
        <p:spPr>
          <a:xfrm>
            <a:off x="599441" y="1167628"/>
            <a:ext cx="11278886" cy="5131572"/>
          </a:xfrm>
          <a:prstGeom prst="roundRect">
            <a:avLst>
              <a:gd name="adj" fmla="val 4771"/>
            </a:avLst>
          </a:prstGeom>
          <a:solidFill>
            <a:srgbClr val="FFFCD6"/>
          </a:solidFill>
          <a:ln w="28575">
            <a:solidFill>
              <a:srgbClr val="00A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0D7F289-7FD1-4C8C-82BC-423932C1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CD6"/>
              </a:clrFrom>
              <a:clrTo>
                <a:srgbClr val="FFFC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440" y="1280811"/>
            <a:ext cx="2032001" cy="52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E783557-4500-4146-866A-4DB2FF8CF714}"/>
              </a:ext>
            </a:extLst>
          </p:cNvPr>
          <p:cNvSpPr txBox="1"/>
          <p:nvPr/>
        </p:nvSpPr>
        <p:spPr>
          <a:xfrm>
            <a:off x="3205479" y="1271302"/>
            <a:ext cx="6654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400" b="1" i="0" dirty="0">
                <a:solidFill>
                  <a:srgbClr val="7030A0"/>
                </a:solidFill>
                <a:effectLst/>
                <a:latin typeface="Noto Naskh Arabic"/>
                <a:cs typeface="+mj-cs"/>
              </a:rPr>
              <a:t>أصف بعض الأشياء التي في الصف </a:t>
            </a:r>
          </a:p>
          <a:p>
            <a:pPr algn="ctr" rtl="1"/>
            <a:r>
              <a:rPr lang="ar-SA" sz="4400" b="1" i="0" dirty="0">
                <a:solidFill>
                  <a:srgbClr val="7030A0"/>
                </a:solidFill>
                <a:effectLst/>
                <a:latin typeface="Noto Naskh Arabic"/>
                <a:cs typeface="+mj-cs"/>
              </a:rPr>
              <a:t>ثم أضعها في مجموعات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A65C3B6-F258-4AB2-8CDD-01DAE3DDD6B5}"/>
              </a:ext>
            </a:extLst>
          </p:cNvPr>
          <p:cNvSpPr txBox="1"/>
          <p:nvPr/>
        </p:nvSpPr>
        <p:spPr>
          <a:xfrm>
            <a:off x="2499360" y="3170605"/>
            <a:ext cx="90931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i="0" dirty="0">
                <a:solidFill>
                  <a:srgbClr val="C00000"/>
                </a:solidFill>
                <a:effectLst/>
                <a:latin typeface="Noto Naskh Arabic"/>
              </a:rPr>
              <a:t>الهدف: يصنف الأشياء وفق خصائصها.</a:t>
            </a:r>
          </a:p>
          <a:p>
            <a:pPr algn="r" rtl="1"/>
            <a:r>
              <a:rPr lang="ar-SA" sz="3600" b="1" i="0" dirty="0">
                <a:solidFill>
                  <a:srgbClr val="C00000"/>
                </a:solidFill>
                <a:effectLst/>
                <a:latin typeface="Noto Naskh Arabic"/>
              </a:rPr>
              <a:t>المواد والأدوات: </a:t>
            </a:r>
            <a:r>
              <a:rPr lang="ar-SA" sz="3600" b="1" i="0" dirty="0">
                <a:solidFill>
                  <a:srgbClr val="353EF3"/>
                </a:solidFill>
                <a:effectLst/>
                <a:latin typeface="Noto Naskh Arabic"/>
              </a:rPr>
              <a:t>أشياء مختارة من الصف .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3600" b="1" i="0" dirty="0">
                <a:solidFill>
                  <a:srgbClr val="00B050"/>
                </a:solidFill>
                <a:effectLst/>
                <a:latin typeface="Noto Naskh Arabic"/>
              </a:rPr>
              <a:t>اختيار خمسة أشياء من الصف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3600" b="1" i="0" dirty="0">
                <a:solidFill>
                  <a:srgbClr val="353EF3"/>
                </a:solidFill>
                <a:effectLst/>
                <a:latin typeface="Noto Naskh Arabic"/>
              </a:rPr>
              <a:t>تحديد نوع التصنيف و وضعها</a:t>
            </a:r>
            <a:r>
              <a:rPr lang="ar-SA" sz="3600" b="1" dirty="0">
                <a:solidFill>
                  <a:srgbClr val="353EF3"/>
                </a:solidFill>
                <a:latin typeface="Noto Naskh Arabic"/>
              </a:rPr>
              <a:t> </a:t>
            </a:r>
            <a:r>
              <a:rPr lang="ar-SA" sz="3600" b="1" i="0" dirty="0">
                <a:solidFill>
                  <a:srgbClr val="353EF3"/>
                </a:solidFill>
                <a:effectLst/>
                <a:latin typeface="Noto Naskh Arabic"/>
              </a:rPr>
              <a:t>في مجموعات مختلفة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ar-SA" sz="3600" b="1" i="0" dirty="0">
                <a:solidFill>
                  <a:srgbClr val="353EF3"/>
                </a:solidFill>
                <a:effectLst/>
                <a:latin typeface="Noto Naskh Arabic"/>
              </a:rPr>
              <a:t>تصنيف الأشياء في الجدول</a:t>
            </a:r>
          </a:p>
        </p:txBody>
      </p:sp>
      <p:pic>
        <p:nvPicPr>
          <p:cNvPr id="13319" name="Picture 7" descr="فرشاة وعاء, القلم, قلم رصاص صورة بابوا نيو غينيا">
            <a:extLst>
              <a:ext uri="{FF2B5EF4-FFF2-40B4-BE49-F238E27FC236}">
                <a16:creationId xmlns:a16="http://schemas.microsoft.com/office/drawing/2014/main" id="{E79E3212-634B-44F6-8FCC-68139B000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333" l="10000" r="90000">
                        <a14:foregroundMark x1="40222" y1="8444" x2="40222" y2="8444"/>
                        <a14:foregroundMark x1="39222" y1="5667" x2="39222" y2="5667"/>
                        <a14:foregroundMark x1="39222" y1="5667" x2="39444" y2="33889"/>
                        <a14:foregroundMark x1="39444" y1="33889" x2="41000" y2="35111"/>
                        <a14:foregroundMark x1="45222" y1="43889" x2="45444" y2="37000"/>
                        <a14:foregroundMark x1="53000" y1="43667" x2="55778" y2="37778"/>
                        <a14:foregroundMark x1="62778" y1="40000" x2="69667" y2="31556"/>
                        <a14:foregroundMark x1="76667" y1="18111" x2="76667" y2="18111"/>
                        <a14:foregroundMark x1="56778" y1="24889" x2="56778" y2="24889"/>
                        <a14:foregroundMark x1="56778" y1="17000" x2="56778" y2="17000"/>
                        <a14:foregroundMark x1="56111" y1="18667" x2="55333" y2="28000"/>
                        <a14:foregroundMark x1="32222" y1="41889" x2="31444" y2="37778"/>
                        <a14:foregroundMark x1="26000" y1="19889" x2="26889" y2="24111"/>
                        <a14:foregroundMark x1="41222" y1="89889" x2="41222" y2="89889"/>
                        <a14:foregroundMark x1="41444" y1="90333" x2="27889" y2="85111"/>
                        <a14:foregroundMark x1="27889" y1="85111" x2="27667" y2="8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42" y="2033337"/>
            <a:ext cx="1700077" cy="170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مسطرة مرنة كلاس 15 سم">
            <a:extLst>
              <a:ext uri="{FF2B5EF4-FFF2-40B4-BE49-F238E27FC236}">
                <a16:creationId xmlns:a16="http://schemas.microsoft.com/office/drawing/2014/main" id="{0BC4603A-9C3C-456B-ABFD-35AD21A6B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10" b="30697"/>
          <a:stretch/>
        </p:blipFill>
        <p:spPr bwMode="auto">
          <a:xfrm>
            <a:off x="202939" y="748483"/>
            <a:ext cx="3002540" cy="170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9523E57-B80B-4D29-9294-16B192356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8" r="11614" b="38845"/>
          <a:stretch/>
        </p:blipFill>
        <p:spPr>
          <a:xfrm>
            <a:off x="1290317" y="2157174"/>
            <a:ext cx="1461625" cy="2191306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3740A660-F988-4293-879E-3EF32E9A99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45215" r="32332" b="-1453"/>
          <a:stretch/>
        </p:blipFill>
        <p:spPr>
          <a:xfrm>
            <a:off x="-174009" y="3252827"/>
            <a:ext cx="2387600" cy="201513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67027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accel="6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225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225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225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225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62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accel="62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accel="62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2500" fill="hold"/>
                                            <p:tgtEl>
                                              <p:spTgt spid="13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2500" fill="hold"/>
                                            <p:tgtEl>
                                              <p:spTgt spid="13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accel="62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6" dur="25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7" dur="25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2250"/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2250"/>
                                            <p:tgtEl>
                                              <p:spTgt spid="2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2" dur="2250"/>
                                            <p:tgtEl>
                                              <p:spTgt spid="2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accel="6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225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225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225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2250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accel="6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accel="6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accel="6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500" fill="hold"/>
                                            <p:tgtEl>
                                              <p:spTgt spid="13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500" fill="hold"/>
                                            <p:tgtEl>
                                              <p:spTgt spid="13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8" accel="6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5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500" fill="hold"/>
                                            <p:tgtEl>
                                              <p:spTgt spid="13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2250"/>
                                            <p:tgtEl>
                                              <p:spTgt spid="2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2250"/>
                                            <p:tgtEl>
                                              <p:spTgt spid="2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2" dur="2250"/>
                                            <p:tgtEl>
                                              <p:spTgt spid="2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6137070D-996B-407C-ADFD-507162ADDF85}"/>
              </a:ext>
            </a:extLst>
          </p:cNvPr>
          <p:cNvSpPr/>
          <p:nvPr/>
        </p:nvSpPr>
        <p:spPr>
          <a:xfrm>
            <a:off x="5760720" y="1218433"/>
            <a:ext cx="5955275" cy="221056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20000"/>
              <a:lumOff val="80000"/>
              <a:alpha val="69804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804991"/>
                </a:solidFill>
                <a:latin typeface="Sakkal Majalla" panose="02000000000000000000" pitchFamily="2" charset="-78"/>
              </a:rPr>
              <a:t>نهاية القسم الأول </a:t>
            </a:r>
          </a:p>
          <a:p>
            <a:pPr algn="ctr"/>
            <a:r>
              <a:rPr lang="ar-SA" sz="4800" b="1" dirty="0">
                <a:solidFill>
                  <a:schemeClr val="tx1"/>
                </a:solidFill>
                <a:latin typeface="Sakkal Majalla" panose="02000000000000000000" pitchFamily="2" charset="-78"/>
              </a:rPr>
              <a:t>خصائص المادة </a:t>
            </a:r>
          </a:p>
        </p:txBody>
      </p:sp>
      <p:sp>
        <p:nvSpPr>
          <p:cNvPr id="3" name="مستطيل: زوايا قطرية مستديرة 2">
            <a:extLst>
              <a:ext uri="{FF2B5EF4-FFF2-40B4-BE49-F238E27FC236}">
                <a16:creationId xmlns:a16="http://schemas.microsoft.com/office/drawing/2014/main" id="{4CCBD6F8-1128-4E85-B6D6-BC5CA38C29C9}"/>
              </a:ext>
            </a:extLst>
          </p:cNvPr>
          <p:cNvSpPr/>
          <p:nvPr/>
        </p:nvSpPr>
        <p:spPr>
          <a:xfrm>
            <a:off x="883921" y="3429000"/>
            <a:ext cx="6085840" cy="177368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20000"/>
              <a:lumOff val="80000"/>
              <a:alpha val="69804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4800" b="1" dirty="0">
                <a:solidFill>
                  <a:srgbClr val="804991"/>
                </a:solidFill>
                <a:latin typeface="Sakkal Majalla" panose="02000000000000000000" pitchFamily="2" charset="-78"/>
              </a:rPr>
              <a:t>إلى اللقاء في الحصة القامة </a:t>
            </a:r>
          </a:p>
        </p:txBody>
      </p:sp>
    </p:spTree>
    <p:extLst>
      <p:ext uri="{BB962C8B-B14F-4D97-AF65-F5344CB8AC3E}">
        <p14:creationId xmlns:p14="http://schemas.microsoft.com/office/powerpoint/2010/main" val="15595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CB0E6D32-49CC-4382-818B-BE382519A29A}"/>
              </a:ext>
            </a:extLst>
          </p:cNvPr>
          <p:cNvSpPr/>
          <p:nvPr/>
        </p:nvSpPr>
        <p:spPr>
          <a:xfrm>
            <a:off x="2498344" y="1152360"/>
            <a:ext cx="7717535" cy="189052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Sakkal Majalla" panose="02000000000000000000" pitchFamily="2" charset="-78"/>
              </a:rPr>
              <a:t>قناة </a:t>
            </a:r>
            <a:r>
              <a:rPr lang="ar-SA" sz="3200" b="1" dirty="0" err="1">
                <a:solidFill>
                  <a:schemeClr val="tx1"/>
                </a:solidFill>
                <a:latin typeface="Sakkal Majalla" panose="02000000000000000000" pitchFamily="2" charset="-78"/>
              </a:rPr>
              <a:t>برزنتيشن</a:t>
            </a:r>
            <a:r>
              <a:rPr lang="ar-SA" sz="3200" b="1" dirty="0">
                <a:solidFill>
                  <a:schemeClr val="tx1"/>
                </a:solidFill>
                <a:latin typeface="Sakkal Majalla" panose="02000000000000000000" pitchFamily="2" charset="-78"/>
              </a:rPr>
              <a:t> العلوم للمرحلة الابتدائية </a:t>
            </a:r>
          </a:p>
        </p:txBody>
      </p:sp>
      <p:sp>
        <p:nvSpPr>
          <p:cNvPr id="3" name="مستطيل: زوايا قطرية مستديرة 2">
            <a:extLst>
              <a:ext uri="{FF2B5EF4-FFF2-40B4-BE49-F238E27FC236}">
                <a16:creationId xmlns:a16="http://schemas.microsoft.com/office/drawing/2014/main" id="{CEED23A4-F32F-4B40-B8CE-6ED69F7A3562}"/>
              </a:ext>
            </a:extLst>
          </p:cNvPr>
          <p:cNvSpPr/>
          <p:nvPr/>
        </p:nvSpPr>
        <p:spPr>
          <a:xfrm>
            <a:off x="2498344" y="3406536"/>
            <a:ext cx="7571231" cy="126274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rgbClr val="804991"/>
                </a:solidFill>
                <a:latin typeface="Sakkal Majalla" panose="02000000000000000000" pitchFamily="2" charset="-78"/>
              </a:rPr>
              <a:t>https://t.me/Presentationyosef </a:t>
            </a:r>
            <a:endParaRPr lang="ar-SA" sz="3200" b="1" dirty="0">
              <a:solidFill>
                <a:schemeClr val="tx1"/>
              </a:solidFill>
              <a:latin typeface="Sakkal Majalla" panose="02000000000000000000" pitchFamily="2" charset="-78"/>
            </a:endParaRPr>
          </a:p>
        </p:txBody>
      </p:sp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45093C50-2360-41DE-A602-279060011DA5}"/>
              </a:ext>
            </a:extLst>
          </p:cNvPr>
          <p:cNvSpPr/>
          <p:nvPr/>
        </p:nvSpPr>
        <p:spPr>
          <a:xfrm>
            <a:off x="3314078" y="5032928"/>
            <a:ext cx="5563844" cy="116235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804991"/>
                </a:solidFill>
                <a:latin typeface="Sakkal Majalla" panose="02000000000000000000" pitchFamily="2" charset="-78"/>
              </a:rPr>
              <a:t>أ.يوسف سليمان البلوي </a:t>
            </a:r>
            <a:endParaRPr lang="ar-SA" sz="3200" b="1" dirty="0">
              <a:solidFill>
                <a:schemeClr val="tx1"/>
              </a:solidFill>
              <a:latin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445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9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0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498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9D061AF9-8E09-468F-99DF-CC89B8C0281F}"/>
              </a:ext>
            </a:extLst>
          </p:cNvPr>
          <p:cNvSpPr txBox="1"/>
          <p:nvPr/>
        </p:nvSpPr>
        <p:spPr>
          <a:xfrm>
            <a:off x="4235748" y="2174117"/>
            <a:ext cx="5096509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>
                <a:solidFill>
                  <a:schemeClr val="bg1"/>
                </a:solidFill>
                <a:effectLst/>
              </a:rPr>
              <a:t>أَداةٌ تُسْتَخْدَمُ لِقِيَاسِ الْكُتْلَةِ.</a:t>
            </a:r>
            <a:endParaRPr lang="ar-SA" sz="32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42C8D39-3FD8-4BF9-845F-BB40B8561002}"/>
              </a:ext>
            </a:extLst>
          </p:cNvPr>
          <p:cNvSpPr txBox="1"/>
          <p:nvPr/>
        </p:nvSpPr>
        <p:spPr>
          <a:xfrm>
            <a:off x="8757857" y="913885"/>
            <a:ext cx="3174167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ar-SA" sz="3200" b="1">
                <a:solidFill>
                  <a:schemeClr val="bg1"/>
                </a:solidFill>
              </a:rPr>
              <a:t>مُفْرَدَاتُ الفِكْرَةِ العَامَّةِ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FF616E7-A2DF-4AA9-A031-C428C911D585}"/>
              </a:ext>
            </a:extLst>
          </p:cNvPr>
          <p:cNvSpPr txBox="1"/>
          <p:nvPr/>
        </p:nvSpPr>
        <p:spPr>
          <a:xfrm>
            <a:off x="9442906" y="2163915"/>
            <a:ext cx="2576544" cy="578882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>
                <a:solidFill>
                  <a:schemeClr val="bg1"/>
                </a:solidFill>
                <a:effectLst/>
              </a:rPr>
              <a:t>الْمِيزانُ ذُو الكَفَّتَيْنِ</a:t>
            </a:r>
            <a:endParaRPr lang="ar-SA" sz="2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71ACCD0-70B2-4312-832D-E70738EA7EA5}"/>
              </a:ext>
            </a:extLst>
          </p:cNvPr>
          <p:cNvSpPr txBox="1"/>
          <p:nvPr/>
        </p:nvSpPr>
        <p:spPr>
          <a:xfrm>
            <a:off x="4235748" y="4081151"/>
            <a:ext cx="5096509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>
                <a:solidFill>
                  <a:schemeClr val="bg1"/>
                </a:solidFill>
                <a:effectLst/>
              </a:rPr>
              <a:t>مَادَّةٌ لَها شَكْلٌ مُحَدَّدٌ.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D721499-D673-411D-BE79-CBC60F8EFB76}"/>
              </a:ext>
            </a:extLst>
          </p:cNvPr>
          <p:cNvSpPr txBox="1"/>
          <p:nvPr/>
        </p:nvSpPr>
        <p:spPr>
          <a:xfrm>
            <a:off x="9788469" y="4115203"/>
            <a:ext cx="2403531" cy="578882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>
                <a:solidFill>
                  <a:schemeClr val="bg1"/>
                </a:solidFill>
                <a:effectLst/>
              </a:rPr>
              <a:t>المادَّةُ الصُّلْبَةُ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88C45389-57D0-4455-8827-4B451ACAE353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172550" y="1082003"/>
            <a:ext cx="4448969" cy="2676363"/>
            <a:chOff x="837" y="0"/>
            <a:chExt cx="6006" cy="4320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F5872497-7CD2-4832-BFA4-3E20E1C3A76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37" y="0"/>
              <a:ext cx="600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3987F237-7AB2-4B19-A0A4-01D3D790F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" y="0"/>
              <a:ext cx="6016" cy="4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4BBBED6F-BCF1-4CBF-A3E2-F40CCE0DA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16" y="3705100"/>
            <a:ext cx="3818032" cy="2564873"/>
          </a:xfrm>
          <a:prstGeom prst="roundRect">
            <a:avLst>
              <a:gd name="adj" fmla="val 1018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89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5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4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  <p:bldP spid="9" grpId="0" animBg="1"/>
          <p:bldP spid="6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  <p:bldP spid="9" grpId="0" animBg="1"/>
          <p:bldP spid="6" grpId="0" animBg="1"/>
          <p:bldP spid="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9D061AF9-8E09-468F-99DF-CC89B8C0281F}"/>
              </a:ext>
            </a:extLst>
          </p:cNvPr>
          <p:cNvSpPr txBox="1"/>
          <p:nvPr/>
        </p:nvSpPr>
        <p:spPr>
          <a:xfrm>
            <a:off x="4488820" y="2518809"/>
            <a:ext cx="5651290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effectLst/>
              </a:rPr>
              <a:t>مَادَّةٌ تَأْخُذُ شَكْلَ الْوِعَاءِ الَّذِي تُوجَدُ فِيهِ.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42C8D39-3FD8-4BF9-845F-BB40B8561002}"/>
              </a:ext>
            </a:extLst>
          </p:cNvPr>
          <p:cNvSpPr txBox="1"/>
          <p:nvPr/>
        </p:nvSpPr>
        <p:spPr>
          <a:xfrm>
            <a:off x="9017833" y="1082003"/>
            <a:ext cx="3174167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ar-SA" sz="3200" b="1">
                <a:solidFill>
                  <a:schemeClr val="bg1"/>
                </a:solidFill>
              </a:rPr>
              <a:t>مُفْرَدَاتُ الفِكْرَةِ العَامَّةِ</a:t>
            </a:r>
            <a:endParaRPr lang="ar-SA" sz="3200" b="1" dirty="0">
              <a:solidFill>
                <a:schemeClr val="bg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FF616E7-A2DF-4AA9-A031-C428C911D585}"/>
              </a:ext>
            </a:extLst>
          </p:cNvPr>
          <p:cNvSpPr txBox="1"/>
          <p:nvPr/>
        </p:nvSpPr>
        <p:spPr>
          <a:xfrm>
            <a:off x="10321573" y="2518809"/>
            <a:ext cx="1855029" cy="578882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>
                <a:solidFill>
                  <a:schemeClr val="bg1"/>
                </a:solidFill>
                <a:effectLst/>
              </a:rPr>
              <a:t>المَادَّةُ السَّائِلَةُ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71ACCD0-70B2-4312-832D-E70738EA7EA5}"/>
              </a:ext>
            </a:extLst>
          </p:cNvPr>
          <p:cNvSpPr txBox="1"/>
          <p:nvPr/>
        </p:nvSpPr>
        <p:spPr>
          <a:xfrm>
            <a:off x="4488820" y="4490257"/>
            <a:ext cx="5651290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>
                <a:solidFill>
                  <a:schemeClr val="bg1"/>
                </a:solidFill>
                <a:effectLst/>
              </a:rPr>
              <a:t>مَادَّةٌ لَيْسَ لَها شَكْلٌ مُحَدَّدٌ.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D721499-D673-411D-BE79-CBC60F8EFB76}"/>
              </a:ext>
            </a:extLst>
          </p:cNvPr>
          <p:cNvSpPr txBox="1"/>
          <p:nvPr/>
        </p:nvSpPr>
        <p:spPr>
          <a:xfrm>
            <a:off x="10321573" y="4506986"/>
            <a:ext cx="1855029" cy="578882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>
                <a:solidFill>
                  <a:schemeClr val="bg1"/>
                </a:solidFill>
                <a:effectLst/>
              </a:rPr>
              <a:t>الْغَازُ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32DA5022-2BFC-4C45-99B0-0A8F78271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4790" b="1"/>
          <a:stretch/>
        </p:blipFill>
        <p:spPr>
          <a:xfrm>
            <a:off x="2061940" y="3097691"/>
            <a:ext cx="2026947" cy="305246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A25C3A8-B9E9-4058-BDE5-B785975608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EE3D5"/>
              </a:clrFrom>
              <a:clrTo>
                <a:srgbClr val="9EE3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" y="1254786"/>
            <a:ext cx="2528046" cy="252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7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95000" fill="hold" nodeType="withEffect" p14:presetBounceEnd="8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6000">
                                          <p:cBhvr additive="base">
                                            <p:cTn id="15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6000">
                                          <p:cBhvr additive="base">
                                            <p:cTn id="16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grpId="0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1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2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6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9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6" grpId="0" animBg="1"/>
          <p:bldP spid="8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9E0B772E-C080-4742-A638-8B0CDB633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84277"/>
            <a:ext cx="11602874" cy="4388627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ED5CE81-2F12-465E-A92B-FC8A73C280D8}"/>
              </a:ext>
            </a:extLst>
          </p:cNvPr>
          <p:cNvSpPr txBox="1"/>
          <p:nvPr/>
        </p:nvSpPr>
        <p:spPr>
          <a:xfrm>
            <a:off x="3868543" y="99869"/>
            <a:ext cx="42914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70C0"/>
                </a:solidFill>
                <a:latin typeface="GEFlow"/>
              </a:rPr>
              <a:t>نظرة على الفصل 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39CD727D-85B1-439A-8501-29AC43D6FEBB}"/>
              </a:ext>
            </a:extLst>
          </p:cNvPr>
          <p:cNvSpPr/>
          <p:nvPr/>
        </p:nvSpPr>
        <p:spPr>
          <a:xfrm>
            <a:off x="9465141" y="824206"/>
            <a:ext cx="2525409" cy="461665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6280FDC-B8DD-48AF-AF21-C658AB8A1FD3}"/>
              </a:ext>
            </a:extLst>
          </p:cNvPr>
          <p:cNvSpPr txBox="1"/>
          <p:nvPr/>
        </p:nvSpPr>
        <p:spPr>
          <a:xfrm>
            <a:off x="9637288" y="813493"/>
            <a:ext cx="204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المعرفة السابقة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مخطط انسيابي: رابط 19">
            <a:extLst>
              <a:ext uri="{FF2B5EF4-FFF2-40B4-BE49-F238E27FC236}">
                <a16:creationId xmlns:a16="http://schemas.microsoft.com/office/drawing/2014/main" id="{D473B8A7-2BB0-4225-ABC3-61BF90BB9236}"/>
              </a:ext>
            </a:extLst>
          </p:cNvPr>
          <p:cNvSpPr/>
          <p:nvPr/>
        </p:nvSpPr>
        <p:spPr>
          <a:xfrm>
            <a:off x="11546796" y="797584"/>
            <a:ext cx="507462" cy="48477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0061CA79-CA6C-4F5E-B5C7-31EC75E46E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07" b="1832"/>
          <a:stretch/>
        </p:blipFill>
        <p:spPr>
          <a:xfrm>
            <a:off x="9939941" y="1472760"/>
            <a:ext cx="2050609" cy="648140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4058A7A-3624-43F3-9C9A-04BF393FB8B9}"/>
              </a:ext>
            </a:extLst>
          </p:cNvPr>
          <p:cNvSpPr txBox="1"/>
          <p:nvPr/>
        </p:nvSpPr>
        <p:spPr>
          <a:xfrm>
            <a:off x="10087343" y="1499502"/>
            <a:ext cx="20506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جدول التعلم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599E3F1-037A-4D98-9F73-C16DBE7225C8}"/>
              </a:ext>
            </a:extLst>
          </p:cNvPr>
          <p:cNvSpPr txBox="1"/>
          <p:nvPr/>
        </p:nvSpPr>
        <p:spPr>
          <a:xfrm>
            <a:off x="8151559" y="3544542"/>
            <a:ext cx="351764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000" b="1" dirty="0">
                <a:solidFill>
                  <a:srgbClr val="0070C0"/>
                </a:solidFill>
                <a:latin typeface="Lotus-Light"/>
              </a:rPr>
              <a:t>للأشياء أشكال مختلفة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4D5D200-59B6-42F5-BC74-D1C8C3D9EA6E}"/>
              </a:ext>
            </a:extLst>
          </p:cNvPr>
          <p:cNvSpPr txBox="1"/>
          <p:nvPr/>
        </p:nvSpPr>
        <p:spPr>
          <a:xfrm>
            <a:off x="4387850" y="3511273"/>
            <a:ext cx="34162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000" b="1" dirty="0">
                <a:solidFill>
                  <a:srgbClr val="C00000"/>
                </a:solidFill>
                <a:latin typeface="Lotus-Light"/>
              </a:rPr>
              <a:t>لماذا يوجد للأشياء شكل؟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A1244B8-FCC0-4CBC-86A2-8114EC17C629}"/>
              </a:ext>
            </a:extLst>
          </p:cNvPr>
          <p:cNvSpPr txBox="1"/>
          <p:nvPr/>
        </p:nvSpPr>
        <p:spPr>
          <a:xfrm>
            <a:off x="4305300" y="4357658"/>
            <a:ext cx="35907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000" b="1" dirty="0">
                <a:solidFill>
                  <a:srgbClr val="C00000"/>
                </a:solidFill>
                <a:latin typeface="Lotus-Light"/>
              </a:rPr>
              <a:t>كيف يتحول الماء إلى ثلج؟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FBA09F7-2288-42E3-90F4-17F2AD20B3BE}"/>
              </a:ext>
            </a:extLst>
          </p:cNvPr>
          <p:cNvSpPr txBox="1"/>
          <p:nvPr/>
        </p:nvSpPr>
        <p:spPr>
          <a:xfrm>
            <a:off x="8556311" y="4390927"/>
            <a:ext cx="27672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000" b="1" dirty="0">
                <a:solidFill>
                  <a:srgbClr val="0070C0"/>
                </a:solidFill>
                <a:latin typeface="Lotus-Light"/>
              </a:rPr>
              <a:t>الماء ينساب. </a:t>
            </a:r>
            <a:endParaRPr lang="ar-SA" sz="3000" b="1" dirty="0">
              <a:solidFill>
                <a:srgbClr val="0070C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A7AA1A4-86B0-4A0B-8CE4-2186452923E6}"/>
              </a:ext>
            </a:extLst>
          </p:cNvPr>
          <p:cNvSpPr txBox="1"/>
          <p:nvPr/>
        </p:nvSpPr>
        <p:spPr>
          <a:xfrm>
            <a:off x="8645499" y="5136107"/>
            <a:ext cx="25297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000" b="1" dirty="0">
                <a:solidFill>
                  <a:srgbClr val="0070C0"/>
                </a:solidFill>
                <a:latin typeface="Lotus-Light"/>
              </a:rPr>
              <a:t>تحتوي الإطارات على الهواء</a:t>
            </a:r>
            <a:endParaRPr lang="ar-SA" sz="3000" b="1" dirty="0">
              <a:solidFill>
                <a:srgbClr val="0070C0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5EEED5E-FAF5-48C4-8438-2F5FDA611FC2}"/>
              </a:ext>
            </a:extLst>
          </p:cNvPr>
          <p:cNvSpPr txBox="1"/>
          <p:nvPr/>
        </p:nvSpPr>
        <p:spPr>
          <a:xfrm>
            <a:off x="4749378" y="5366939"/>
            <a:ext cx="25297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000" b="1" dirty="0">
                <a:solidFill>
                  <a:srgbClr val="C00000"/>
                </a:solidFill>
                <a:latin typeface="Lotus-Light"/>
              </a:rPr>
              <a:t>لماذا ينتشر الهواء </a:t>
            </a:r>
            <a:endParaRPr lang="ar-SA" sz="3000" b="1" dirty="0">
              <a:solidFill>
                <a:srgbClr val="C00000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ACB2781-5AC2-47ED-81C7-0342270E83D2}"/>
              </a:ext>
            </a:extLst>
          </p:cNvPr>
          <p:cNvSpPr txBox="1"/>
          <p:nvPr/>
        </p:nvSpPr>
        <p:spPr>
          <a:xfrm>
            <a:off x="1078265" y="4390927"/>
            <a:ext cx="25297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000" b="1" dirty="0">
                <a:solidFill>
                  <a:srgbClr val="C00000"/>
                </a:solidFill>
                <a:latin typeface="Lotus-Light"/>
              </a:rPr>
              <a:t>نهاية الدرس </a:t>
            </a:r>
            <a:endParaRPr lang="ar-SA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3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2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BD521969-8804-4ECD-9914-8C819B03214B}"/>
              </a:ext>
            </a:extLst>
          </p:cNvPr>
          <p:cNvSpPr txBox="1"/>
          <p:nvPr/>
        </p:nvSpPr>
        <p:spPr>
          <a:xfrm>
            <a:off x="3887450" y="94652"/>
            <a:ext cx="34583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0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40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81B093E-E7CF-4F23-AF53-439D88736D10}"/>
              </a:ext>
            </a:extLst>
          </p:cNvPr>
          <p:cNvSpPr txBox="1"/>
          <p:nvPr/>
        </p:nvSpPr>
        <p:spPr>
          <a:xfrm>
            <a:off x="4528784" y="2095508"/>
            <a:ext cx="7374524" cy="680918"/>
          </a:xfrm>
          <a:prstGeom prst="round2SameRect">
            <a:avLst>
              <a:gd name="adj1" fmla="val 0"/>
              <a:gd name="adj2" fmla="val 48903"/>
            </a:avLst>
          </a:prstGeom>
          <a:solidFill>
            <a:srgbClr val="00ADEE"/>
          </a:solidFill>
        </p:spPr>
        <p:txBody>
          <a:bodyPr wrap="square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</a:rPr>
              <a:t>مِمَّ صُنِعَتِ الأَشْيَاءُ الَّتِي فِي الصُّورَةِ؟ وَكَيفَ أَصِفُها؟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9F1B1433-ADDB-4179-8EF0-15F22AD3B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9"/>
          <a:stretch/>
        </p:blipFill>
        <p:spPr bwMode="auto">
          <a:xfrm>
            <a:off x="8026401" y="1057362"/>
            <a:ext cx="3876908" cy="103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0B900CD-09D9-4FED-A8EC-3EE1BB666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91" y="1542274"/>
            <a:ext cx="4161440" cy="4058426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4DFF9CD-2265-4D8B-B4C2-F4C34E1FFE79}"/>
              </a:ext>
            </a:extLst>
          </p:cNvPr>
          <p:cNvSpPr txBox="1"/>
          <p:nvPr/>
        </p:nvSpPr>
        <p:spPr>
          <a:xfrm>
            <a:off x="4597400" y="3388478"/>
            <a:ext cx="7305907" cy="771346"/>
          </a:xfrm>
          <a:prstGeom prst="round2SameRect">
            <a:avLst>
              <a:gd name="adj1" fmla="val 31787"/>
              <a:gd name="adj2" fmla="val 24451"/>
            </a:avLst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0070C0"/>
                </a:solidFill>
              </a:rPr>
              <a:t>صنعت من المطاط و البلاستيك و الصلصال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7EDC5DE-9DD2-4584-9C4B-1CCE8348CB3A}"/>
              </a:ext>
            </a:extLst>
          </p:cNvPr>
          <p:cNvSpPr txBox="1"/>
          <p:nvPr/>
        </p:nvSpPr>
        <p:spPr>
          <a:xfrm>
            <a:off x="4597400" y="4448448"/>
            <a:ext cx="7305907" cy="771346"/>
          </a:xfrm>
          <a:prstGeom prst="round2SameRect">
            <a:avLst>
              <a:gd name="adj1" fmla="val 31787"/>
              <a:gd name="adj2" fmla="val 24451"/>
            </a:avLst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0070C0"/>
                </a:solidFill>
              </a:rPr>
              <a:t>اصفها باللون و الشكل و الحجم و الملمس </a:t>
            </a:r>
          </a:p>
        </p:txBody>
      </p:sp>
    </p:spTree>
    <p:extLst>
      <p:ext uri="{BB962C8B-B14F-4D97-AF65-F5344CB8AC3E}">
        <p14:creationId xmlns:p14="http://schemas.microsoft.com/office/powerpoint/2010/main" val="204926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2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6" grpId="0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2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6" grpId="0"/>
          <p:bldP spid="1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9ADF4F20-1A68-4A58-952A-3D5349A6B5F9}"/>
              </a:ext>
            </a:extLst>
          </p:cNvPr>
          <p:cNvSpPr txBox="1"/>
          <p:nvPr/>
        </p:nvSpPr>
        <p:spPr>
          <a:xfrm>
            <a:off x="4392958" y="1496623"/>
            <a:ext cx="5473282" cy="646986"/>
          </a:xfrm>
          <a:prstGeom prst="round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i="0" u="none" strike="noStrike" baseline="0" dirty="0">
                <a:solidFill>
                  <a:schemeClr val="bg1"/>
                </a:solidFill>
                <a:latin typeface="Lotus-Bold"/>
                <a:cs typeface="+mj-cs"/>
              </a:rPr>
              <a:t>مَا الَّذِي أُلاحِظُهُ عَلَى بَعْضِ الأَشْيَاءِ؟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2B8E93B-0620-432C-BDFC-F88CCCBE888C}"/>
              </a:ext>
            </a:extLst>
          </p:cNvPr>
          <p:cNvSpPr txBox="1"/>
          <p:nvPr/>
        </p:nvSpPr>
        <p:spPr>
          <a:xfrm>
            <a:off x="6073514" y="2876540"/>
            <a:ext cx="5473282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ar-SA" sz="3200" b="1" i="0" u="none" strike="noStrike" baseline="0" dirty="0">
                <a:solidFill>
                  <a:schemeClr val="bg1"/>
                </a:solidFill>
                <a:latin typeface="Lotus-Bold"/>
                <a:cs typeface="+mj-cs"/>
              </a:rPr>
              <a:t>أُلَاحِظُ. </a:t>
            </a:r>
            <a:r>
              <a:rPr lang="ar-SA" sz="3200" b="1" i="0" u="none" strike="noStrike" baseline="0" dirty="0">
                <a:solidFill>
                  <a:schemeClr val="bg1"/>
                </a:solidFill>
                <a:latin typeface="Lotus-Light"/>
                <a:cs typeface="+mj-cs"/>
              </a:rPr>
              <a:t>أَنْظُرُ إِلى الأَشْياءِ التَّالِيَةِ وَأَلْمِسُهَا، </a:t>
            </a:r>
            <a:endParaRPr lang="ar-SA" sz="4000" b="1" i="0" u="none" strike="noStrike" baseline="0" dirty="0">
              <a:solidFill>
                <a:schemeClr val="bg1"/>
              </a:solidFill>
              <a:latin typeface="AXtManalBLack"/>
              <a:cs typeface="+mj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638161-9707-4EF3-8B1A-FEADD7E1F148}"/>
              </a:ext>
            </a:extLst>
          </p:cNvPr>
          <p:cNvSpPr txBox="1"/>
          <p:nvPr/>
        </p:nvSpPr>
        <p:spPr>
          <a:xfrm>
            <a:off x="3934439" y="4196744"/>
            <a:ext cx="7866088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ar-SA" sz="3200" b="1" i="0" u="none" strike="noStrike" baseline="0" dirty="0">
                <a:solidFill>
                  <a:schemeClr val="bg1"/>
                </a:solidFill>
                <a:latin typeface="Lotus-Light"/>
                <a:cs typeface="+mj-cs"/>
              </a:rPr>
              <a:t>ثم أُسَجِّلُ مُلاحَظاتِي عَنْها: الْبَالُونِ، الْمَاءِ، المُكَعَّبِ الْخَشَبِيِّ</a:t>
            </a:r>
            <a:endParaRPr lang="ar-SA" sz="32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434EEE6-D78A-4F8F-9589-3AB22DE56F3F}"/>
              </a:ext>
            </a:extLst>
          </p:cNvPr>
          <p:cNvSpPr txBox="1"/>
          <p:nvPr/>
        </p:nvSpPr>
        <p:spPr>
          <a:xfrm>
            <a:off x="1543986" y="1048178"/>
            <a:ext cx="1030573" cy="369332"/>
          </a:xfrm>
          <a:prstGeom prst="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1800" b="1" i="0" u="none" strike="noStrike" baseline="0" dirty="0">
                <a:solidFill>
                  <a:schemeClr val="bg1"/>
                </a:solidFill>
                <a:latin typeface="AXtManalBLack"/>
              </a:rPr>
              <a:t>أَحْتَاجُ إلى 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BEEBA7C7-01CA-467F-AB7C-908EE3D7F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086" y="1475370"/>
            <a:ext cx="1162372" cy="105858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A694A44-A010-4348-AA82-FEC3D641BD5C}"/>
              </a:ext>
            </a:extLst>
          </p:cNvPr>
          <p:cNvSpPr txBox="1"/>
          <p:nvPr/>
        </p:nvSpPr>
        <p:spPr>
          <a:xfrm>
            <a:off x="1543985" y="2557053"/>
            <a:ext cx="1030573" cy="369332"/>
          </a:xfrm>
          <a:prstGeom prst="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1800" b="1" i="0" u="none" strike="noStrike" baseline="0" dirty="0">
                <a:solidFill>
                  <a:schemeClr val="bg1"/>
                </a:solidFill>
                <a:latin typeface="AXtManalBLack"/>
              </a:rPr>
              <a:t>بالون 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5C3E20E-E165-4B20-B146-405B43F70CBB}"/>
              </a:ext>
            </a:extLst>
          </p:cNvPr>
          <p:cNvSpPr txBox="1"/>
          <p:nvPr/>
        </p:nvSpPr>
        <p:spPr>
          <a:xfrm>
            <a:off x="1543985" y="4220554"/>
            <a:ext cx="1030573" cy="369332"/>
          </a:xfrm>
          <a:prstGeom prst="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1800" b="1" i="0" u="none" strike="noStrike" baseline="0" dirty="0">
                <a:solidFill>
                  <a:schemeClr val="bg1"/>
                </a:solidFill>
                <a:latin typeface="AXtManalBLack"/>
              </a:rPr>
              <a:t>كأس ماء 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58262472-CDC2-4EBA-93E8-D1EA59EB68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3730" y="2965538"/>
            <a:ext cx="791703" cy="1206708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A32F2A6-181A-42E5-9CE4-225B886693DF}"/>
              </a:ext>
            </a:extLst>
          </p:cNvPr>
          <p:cNvSpPr txBox="1"/>
          <p:nvPr/>
        </p:nvSpPr>
        <p:spPr>
          <a:xfrm>
            <a:off x="1478086" y="5699389"/>
            <a:ext cx="1162372" cy="369332"/>
          </a:xfrm>
          <a:prstGeom prst="rect">
            <a:avLst/>
          </a:prstGeom>
          <a:solidFill>
            <a:srgbClr val="00A9D2"/>
          </a:solidFill>
        </p:spPr>
        <p:txBody>
          <a:bodyPr wrap="square">
            <a:spAutoFit/>
          </a:bodyPr>
          <a:lstStyle/>
          <a:p>
            <a:pPr algn="ctr"/>
            <a:r>
              <a:rPr lang="ar-SA" sz="1800" b="1" i="0" u="none" strike="noStrike" baseline="0" dirty="0">
                <a:solidFill>
                  <a:schemeClr val="bg1"/>
                </a:solidFill>
                <a:latin typeface="AXtManalBLack"/>
              </a:rPr>
              <a:t>مكعب خشبي 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39740344-7CDC-47C1-BCDB-8AE8AE657A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1465" y="4714391"/>
            <a:ext cx="855611" cy="913948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55D3F9-D72C-47F8-8F2A-FA84BC1A8683}"/>
              </a:ext>
            </a:extLst>
          </p:cNvPr>
          <p:cNvSpPr txBox="1"/>
          <p:nvPr/>
        </p:nvSpPr>
        <p:spPr>
          <a:xfrm>
            <a:off x="4846196" y="94652"/>
            <a:ext cx="24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0070C0"/>
                </a:solidFill>
                <a:latin typeface="AXtManalBLack"/>
                <a:cs typeface="+mj-cs"/>
              </a:rPr>
              <a:t>خصائص المواد</a:t>
            </a:r>
            <a:endParaRPr lang="ar-SA" sz="36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A16113B-893A-40E0-8D89-19248A007500}"/>
              </a:ext>
            </a:extLst>
          </p:cNvPr>
          <p:cNvSpPr/>
          <p:nvPr/>
        </p:nvSpPr>
        <p:spPr>
          <a:xfrm>
            <a:off x="9465141" y="824206"/>
            <a:ext cx="2525409" cy="461665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F48C4AA-596B-4853-A778-F69C9B36E706}"/>
              </a:ext>
            </a:extLst>
          </p:cNvPr>
          <p:cNvSpPr txBox="1"/>
          <p:nvPr/>
        </p:nvSpPr>
        <p:spPr>
          <a:xfrm>
            <a:off x="9637288" y="813493"/>
            <a:ext cx="2040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نشاط استقصائي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مخطط انسيابي: رابط 18">
            <a:extLst>
              <a:ext uri="{FF2B5EF4-FFF2-40B4-BE49-F238E27FC236}">
                <a16:creationId xmlns:a16="http://schemas.microsoft.com/office/drawing/2014/main" id="{FB63EC5F-566E-49D2-B6FD-E3D67BFA5705}"/>
              </a:ext>
            </a:extLst>
          </p:cNvPr>
          <p:cNvSpPr/>
          <p:nvPr/>
        </p:nvSpPr>
        <p:spPr>
          <a:xfrm>
            <a:off x="11546796" y="797584"/>
            <a:ext cx="507462" cy="484770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CA4A77E3-9240-45B1-96D6-275C8F1F6E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007" b="1832"/>
          <a:stretch/>
        </p:blipFill>
        <p:spPr>
          <a:xfrm>
            <a:off x="9939941" y="1472760"/>
            <a:ext cx="2050609" cy="648140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2759874-C571-4F68-A976-D86781D870F8}"/>
              </a:ext>
            </a:extLst>
          </p:cNvPr>
          <p:cNvSpPr txBox="1"/>
          <p:nvPr/>
        </p:nvSpPr>
        <p:spPr>
          <a:xfrm>
            <a:off x="10087343" y="1499502"/>
            <a:ext cx="20506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XtManalBLack"/>
                <a:ea typeface="+mn-ea"/>
                <a:cs typeface="Arial" pitchFamily="34" charset="0"/>
              </a:rPr>
              <a:t>استكشف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34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9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0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grpId="0" nodeType="click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1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2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5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6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grpId="0" nodeType="click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1" dur="2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2" dur="2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55" dur="2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56" dur="2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8" fill="hold" grpId="0" nodeType="click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1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2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5" dur="2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6" dur="2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2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1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2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" presetClass="entr" presetSubtype="2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7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8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8" grpId="0" animBg="1"/>
          <p:bldP spid="10" grpId="0" animBg="1"/>
          <p:bldP spid="14" grpId="0" animBg="1"/>
          <p:bldP spid="17" grpId="0" animBg="1"/>
          <p:bldP spid="18" grpId="0" animBg="1"/>
          <p:bldP spid="21" grpId="0" animBg="1"/>
          <p:bldP spid="13" grpId="0" animBg="1"/>
          <p:bldP spid="15" grpId="0"/>
          <p:bldP spid="19" grpId="0" animBg="1"/>
          <p:bldP spid="2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grpId="0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2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8" fill="hold" grpId="0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8" fill="hold" grpId="0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2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2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8" grpId="0" animBg="1"/>
          <p:bldP spid="10" grpId="0" animBg="1"/>
          <p:bldP spid="14" grpId="0" animBg="1"/>
          <p:bldP spid="17" grpId="0" animBg="1"/>
          <p:bldP spid="18" grpId="0" animBg="1"/>
          <p:bldP spid="21" grpId="0" animBg="1"/>
          <p:bldP spid="13" grpId="0" animBg="1"/>
          <p:bldP spid="15" grpId="0"/>
          <p:bldP spid="19" grpId="0" animBg="1"/>
          <p:bldP spid="24" grpId="0"/>
        </p:bldLst>
      </p:timing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657</Words>
  <Application>Microsoft Office PowerPoint</Application>
  <PresentationFormat>شاشة عريضة</PresentationFormat>
  <Paragraphs>182</Paragraphs>
  <Slides>43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43</vt:i4>
      </vt:variant>
    </vt:vector>
  </HeadingPairs>
  <TitlesOfParts>
    <vt:vector size="58" baseType="lpstr">
      <vt:lpstr>Arial</vt:lpstr>
      <vt:lpstr>AXtManalBLack</vt:lpstr>
      <vt:lpstr>Calibri</vt:lpstr>
      <vt:lpstr>Calibri Light</vt:lpstr>
      <vt:lpstr>GEFlow</vt:lpstr>
      <vt:lpstr>Lotus-Bold</vt:lpstr>
      <vt:lpstr>Lotus-Light</vt:lpstr>
      <vt:lpstr>Noto Naskh Arabic</vt:lpstr>
      <vt:lpstr>Sakkal Majalla</vt:lpstr>
      <vt:lpstr>Tajawal Black</vt:lpstr>
      <vt:lpstr>Tajawal ExtraBold</vt:lpstr>
      <vt:lpstr>Wingdings</vt:lpstr>
      <vt:lpstr>نسق Office</vt:lpstr>
      <vt:lpstr>1_نسق Office</vt:lpstr>
      <vt:lpstr>2_نسق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برزنتيشن علوم المرحلة الابتدائية</dc:creator>
  <cp:lastModifiedBy>يوسف البلوي</cp:lastModifiedBy>
  <cp:revision>58</cp:revision>
  <dcterms:created xsi:type="dcterms:W3CDTF">2023-01-21T06:26:57Z</dcterms:created>
  <dcterms:modified xsi:type="dcterms:W3CDTF">2023-12-23T04:45:36Z</dcterms:modified>
</cp:coreProperties>
</file>