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327" r:id="rId3"/>
    <p:sldId id="337" r:id="rId4"/>
    <p:sldId id="271" r:id="rId5"/>
    <p:sldId id="272" r:id="rId6"/>
    <p:sldId id="338" r:id="rId7"/>
    <p:sldId id="326" r:id="rId8"/>
    <p:sldId id="276" r:id="rId9"/>
    <p:sldId id="283" r:id="rId10"/>
    <p:sldId id="340" r:id="rId11"/>
    <p:sldId id="341" r:id="rId12"/>
    <p:sldId id="342" r:id="rId13"/>
    <p:sldId id="343" r:id="rId14"/>
    <p:sldId id="344" r:id="rId15"/>
    <p:sldId id="345" r:id="rId16"/>
    <p:sldId id="346" r:id="rId17"/>
    <p:sldId id="347" r:id="rId18"/>
    <p:sldId id="348" r:id="rId19"/>
    <p:sldId id="349" r:id="rId20"/>
    <p:sldId id="350" r:id="rId21"/>
  </p:sldIdLst>
  <p:sldSz cx="9144000" cy="6858000" type="screen4x3"/>
  <p:notesSz cx="6858000" cy="9144000"/>
  <p:defaultTextStyle>
    <a:defPPr>
      <a:defRPr lang="ar-E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CC0066"/>
    <a:srgbClr val="9900FF"/>
    <a:srgbClr val="9933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82517" autoAdjust="0"/>
    <p:restoredTop sz="94660"/>
  </p:normalViewPr>
  <p:slideViewPr>
    <p:cSldViewPr>
      <p:cViewPr varScale="1">
        <p:scale>
          <a:sx n="69" d="100"/>
          <a:sy n="69" d="100"/>
        </p:scale>
        <p:origin x="-203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D02264F-D8CF-40EA-BB52-8A741ED0E769}" type="datetimeFigureOut">
              <a:rPr lang="ar-EG" smtClean="0"/>
              <a:pPr/>
              <a:t>18/04/1442</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2491E39-05CB-4B89-8D79-0CF009B33647}" type="slidenum">
              <a:rPr lang="ar-EG" smtClean="0"/>
              <a:pPr/>
              <a:t>‹#›</a:t>
            </a:fld>
            <a:endParaRPr lang="ar-EG"/>
          </a:p>
        </p:txBody>
      </p:sp>
    </p:spTree>
    <p:extLst>
      <p:ext uri="{BB962C8B-B14F-4D97-AF65-F5344CB8AC3E}">
        <p14:creationId xmlns:p14="http://schemas.microsoft.com/office/powerpoint/2010/main" val="22372428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F55F78DD-7367-42B0-AE4F-1DE79165E3B6}" type="datetimeFigureOut">
              <a:rPr lang="ar-EG"/>
              <a:pPr>
                <a:defRPr/>
              </a:pPr>
              <a:t>18/04/1442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6BB9AB8-E6B4-430A-8AEA-F0DFFAFA538D}"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3C8E4301-5BB6-4C2F-A373-F9D505191727}" type="datetimeFigureOut">
              <a:rPr lang="ar-EG"/>
              <a:pPr>
                <a:defRPr/>
              </a:pPr>
              <a:t>18/04/1442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EC1711D-E250-4E2D-B817-C19AF0AE859B}"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A9CB836F-112E-42FB-9DDC-E888CCC62056}" type="datetimeFigureOut">
              <a:rPr lang="ar-EG"/>
              <a:pPr>
                <a:defRPr/>
              </a:pPr>
              <a:t>18/04/1442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B97DF05-84FC-4386-A2D6-C4C5C8F82809}"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3A97EEDD-44FC-451C-8E6F-6A3B6D7083BB}" type="datetimeFigureOut">
              <a:rPr lang="ar-EG"/>
              <a:pPr>
                <a:defRPr/>
              </a:pPr>
              <a:t>18/04/1442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7F9A02D-2796-453D-BD7F-968833568FCE}"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C8C5B4-D0C6-4419-A5E0-D92CAF25EE5A}" type="datetimeFigureOut">
              <a:rPr lang="ar-EG"/>
              <a:pPr>
                <a:defRPr/>
              </a:pPr>
              <a:t>18/04/1442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F083391-EC5B-4DD5-8AF5-8E4E6DF63BD6}"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EBE52A33-BF2E-4F88-BEEB-649C941BE32B}" type="datetimeFigureOut">
              <a:rPr lang="ar-EG"/>
              <a:pPr>
                <a:defRPr/>
              </a:pPr>
              <a:t>18/04/1442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991D708-907A-4A9B-92D7-021579DE048D}"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35AC7FFB-85AF-4A35-9633-BF3EF547262D}" type="datetimeFigureOut">
              <a:rPr lang="ar-EG"/>
              <a:pPr>
                <a:defRPr/>
              </a:pPr>
              <a:t>18/04/1442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DD1ED8A3-2AB2-4DEA-A785-1DFB64442547}"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897C65A0-EC03-4443-955C-C6B10FC99646}" type="datetimeFigureOut">
              <a:rPr lang="ar-EG"/>
              <a:pPr>
                <a:defRPr/>
              </a:pPr>
              <a:t>18/04/1442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EC702ECA-197D-46A2-8789-6FB2E140C732}"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51ECD9-C8C1-4D2B-A898-CAE72EAEF568}" type="datetimeFigureOut">
              <a:rPr lang="ar-EG"/>
              <a:pPr>
                <a:defRPr/>
              </a:pPr>
              <a:t>18/04/1442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2F677FC6-3AC1-403E-8F38-9D217DDA7519}"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A695E3-CCE9-49EE-BD3F-C1C527DAEA2E}" type="datetimeFigureOut">
              <a:rPr lang="ar-EG"/>
              <a:pPr>
                <a:defRPr/>
              </a:pPr>
              <a:t>18/04/1442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5077F357-F29B-45E6-BA46-B3067284CE70}" type="slidenum">
              <a:rPr lang="ar-EG"/>
              <a:pPr>
                <a:defRPr/>
              </a:pPr>
              <a:t>‹#›</a:t>
            </a:fld>
            <a:endParaRPr lang="ar-EG"/>
          </a:p>
        </p:txBody>
      </p:sp>
    </p:spTree>
  </p:cSld>
  <p:clrMapOvr>
    <a:masterClrMapping/>
  </p:clrMapOvr>
  <p:transition>
    <p:sndAc>
      <p:stSnd>
        <p:snd r:embed="rId1" name="0056 - arcade beep.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39AD0-5296-4E44-A4E5-AB34425FA514}" type="datetimeFigureOut">
              <a:rPr lang="ar-EG"/>
              <a:pPr>
                <a:defRPr/>
              </a:pPr>
              <a:t>18/04/1442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57F25501-EAA0-45A2-9AC8-9E5B6C8D128F}" type="slidenum">
              <a:rPr lang="ar-EG"/>
              <a:pPr>
                <a:defRPr/>
              </a:pPr>
              <a:t>‹#›</a:t>
            </a:fld>
            <a:endParaRPr lang="ar-EG"/>
          </a:p>
        </p:txBody>
      </p:sp>
    </p:spTree>
  </p:cSld>
  <p:clrMapOvr>
    <a:masterClrMapping/>
  </p:clrMapOvr>
  <p:transition>
    <p:sndAc>
      <p:stSnd>
        <p:snd r:embed="rId1" name="0056 - arcade beep.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14C61BAD-101F-43DE-892B-8EE8B55FD35F}" type="datetimeFigureOut">
              <a:rPr lang="ar-EG"/>
              <a:pPr>
                <a:defRPr/>
              </a:pPr>
              <a:t>18/04/1442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7BFEAB42-A822-40D0-90CE-4EE5AD2D263C}"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0056 - arcade beep.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p:cNvSpPr txBox="1"/>
          <p:nvPr/>
        </p:nvSpPr>
        <p:spPr bwMode="auto">
          <a:xfrm>
            <a:off x="1403648" y="3429000"/>
            <a:ext cx="6072190" cy="646331"/>
          </a:xfrm>
          <a:prstGeom prst="rect">
            <a:avLst/>
          </a:prstGeom>
          <a:noFill/>
          <a:effectLst>
            <a:outerShdw blurRad="50800" dist="38100" dir="5400000" algn="t" rotWithShape="0">
              <a:prstClr val="black">
                <a:alpha val="40000"/>
              </a:prstClr>
            </a:outerShdw>
          </a:effectLst>
        </p:spPr>
        <p:txBody>
          <a:bodyPr wrap="square" rtlCol="1">
            <a:spAutoFit/>
          </a:bodyPr>
          <a:lstStyle/>
          <a:p>
            <a:pPr algn="ctr" rtl="1" fontAlgn="auto">
              <a:spcBef>
                <a:spcPts val="0"/>
              </a:spcBef>
              <a:spcAft>
                <a:spcPts val="0"/>
              </a:spcAft>
              <a:defRPr/>
            </a:pPr>
            <a:r>
              <a:rPr lang="ar-EG" sz="3600" b="1" dirty="0">
                <a:solidFill>
                  <a:srgbClr val="FF0000"/>
                </a:solidFill>
                <a:latin typeface="+mn-lt"/>
                <a:cs typeface="+mn-cs"/>
              </a:rPr>
              <a:t>الأحافير والوقود </a:t>
            </a:r>
            <a:r>
              <a:rPr lang="ar-EG" sz="3600" b="1" dirty="0" err="1">
                <a:solidFill>
                  <a:srgbClr val="FF0000"/>
                </a:solidFill>
                <a:latin typeface="+mn-lt"/>
                <a:cs typeface="+mn-cs"/>
              </a:rPr>
              <a:t>ال</a:t>
            </a:r>
            <a:r>
              <a:rPr lang="ar-SA" sz="3600" b="1" dirty="0">
                <a:solidFill>
                  <a:srgbClr val="FF0000"/>
                </a:solidFill>
                <a:latin typeface="+mn-lt"/>
                <a:cs typeface="+mn-cs"/>
              </a:rPr>
              <a:t>أ</a:t>
            </a:r>
            <a:r>
              <a:rPr lang="ar-EG" sz="3600" b="1" dirty="0" err="1">
                <a:solidFill>
                  <a:srgbClr val="FF0000"/>
                </a:solidFill>
                <a:latin typeface="+mn-lt"/>
                <a:cs typeface="+mn-cs"/>
              </a:rPr>
              <a:t>حفور</a:t>
            </a:r>
            <a:r>
              <a:rPr lang="ar-SA" sz="3600" b="1" dirty="0">
                <a:solidFill>
                  <a:srgbClr val="FF0000"/>
                </a:solidFill>
                <a:latin typeface="+mn-lt"/>
                <a:cs typeface="+mn-cs"/>
              </a:rPr>
              <a:t>ي</a:t>
            </a:r>
            <a:endParaRPr lang="en-US" sz="3600" b="1" dirty="0">
              <a:solidFill>
                <a:srgbClr val="FF0000"/>
              </a:solidFill>
              <a:latin typeface="+mn-lt"/>
              <a:cs typeface="+mn-cs"/>
            </a:endParaRPr>
          </a:p>
        </p:txBody>
      </p:sp>
      <p:sp>
        <p:nvSpPr>
          <p:cNvPr id="19" name="Double Wave 5"/>
          <p:cNvSpPr/>
          <p:nvPr/>
        </p:nvSpPr>
        <p:spPr bwMode="auto">
          <a:xfrm>
            <a:off x="2143140" y="5072091"/>
            <a:ext cx="7358082" cy="2428875"/>
          </a:xfrm>
          <a:prstGeom prst="doubleWave">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Tree>
  </p:cSld>
  <p:clrMapOvr>
    <a:masterClrMapping/>
  </p:clrMapOvr>
  <p:transition>
    <p:pull dir="ld"/>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a:off x="3923928" y="2348880"/>
            <a:ext cx="4786335" cy="646331"/>
          </a:xfrm>
          <a:prstGeom prst="rect">
            <a:avLst/>
          </a:prstGeom>
          <a:noFill/>
          <a:ln w="9525">
            <a:noFill/>
            <a:miter lim="800000"/>
            <a:headEnd/>
            <a:tailEnd/>
          </a:ln>
        </p:spPr>
        <p:txBody>
          <a:bodyPr wrap="square">
            <a:spAutoFit/>
          </a:bodyPr>
          <a:lstStyle/>
          <a:p>
            <a:pPr algn="ctr" rtl="1"/>
            <a:r>
              <a:rPr lang="ar-EG" sz="3600" b="1" dirty="0">
                <a:solidFill>
                  <a:srgbClr val="0070C0"/>
                </a:solidFill>
                <a:latin typeface="Calibri" pitchFamily="34" charset="0"/>
                <a:cs typeface="Arial"/>
              </a:rPr>
              <a:t>ما الوقود </a:t>
            </a:r>
            <a:r>
              <a:rPr lang="ar-EG" sz="3600" b="1" dirty="0" smtClean="0">
                <a:solidFill>
                  <a:srgbClr val="0070C0"/>
                </a:solidFill>
                <a:latin typeface="Calibri" pitchFamily="34" charset="0"/>
                <a:cs typeface="Arial"/>
              </a:rPr>
              <a:t>الأحفوري ؟ </a:t>
            </a:r>
            <a:endParaRPr lang="en-US" sz="3600" dirty="0">
              <a:solidFill>
                <a:srgbClr val="0070C0"/>
              </a:solidFill>
              <a:latin typeface="Calibri" pitchFamily="34" charset="0"/>
            </a:endParaRPr>
          </a:p>
        </p:txBody>
      </p:sp>
      <p:sp>
        <p:nvSpPr>
          <p:cNvPr id="13" name="TextBox 2"/>
          <p:cNvSpPr txBox="1">
            <a:spLocks noChangeArrowheads="1"/>
          </p:cNvSpPr>
          <p:nvPr/>
        </p:nvSpPr>
        <p:spPr bwMode="auto">
          <a:xfrm>
            <a:off x="3779912" y="2995211"/>
            <a:ext cx="5076088" cy="3539430"/>
          </a:xfrm>
          <a:prstGeom prst="rect">
            <a:avLst/>
          </a:prstGeom>
          <a:noFill/>
          <a:ln w="9525">
            <a:noFill/>
            <a:miter lim="800000"/>
            <a:headEnd/>
            <a:tailEnd/>
          </a:ln>
        </p:spPr>
        <p:txBody>
          <a:bodyPr wrap="square">
            <a:spAutoFit/>
          </a:bodyPr>
          <a:lstStyle/>
          <a:p>
            <a:pPr algn="r" rtl="1"/>
            <a:r>
              <a:rPr lang="ar-EG" sz="2800" b="1" dirty="0">
                <a:solidFill>
                  <a:srgbClr val="0000FF"/>
                </a:solidFill>
                <a:latin typeface="Times New Roman" pitchFamily="18" charset="0"/>
                <a:cs typeface="Times New Roman" pitchFamily="18" charset="0"/>
              </a:rPr>
              <a:t>الوقود </a:t>
            </a:r>
            <a:r>
              <a:rPr lang="ar-EG" sz="2800" b="1" dirty="0">
                <a:solidFill>
                  <a:prstClr val="black"/>
                </a:solidFill>
                <a:latin typeface="Times New Roman" pitchFamily="18" charset="0"/>
                <a:cs typeface="Times New Roman" pitchFamily="18" charset="0"/>
              </a:rPr>
              <a:t>مادة يتم حرقها للحصول على الطاقة؛ وذلك لأغراض التدفئة وتسيير السيارات والطائرات وتوليد الكهرباء. ومن أنواع الوقود الأحفوري الفحم الحجري والنفط والغاز الطبيعي.</a:t>
            </a:r>
          </a:p>
          <a:p>
            <a:pPr algn="r" rtl="1"/>
            <a:r>
              <a:rPr lang="ar-EG" sz="2800" b="1" dirty="0">
                <a:solidFill>
                  <a:prstClr val="black"/>
                </a:solidFill>
                <a:latin typeface="Times New Roman" pitchFamily="18" charset="0"/>
                <a:cs typeface="Times New Roman" pitchFamily="18" charset="0"/>
              </a:rPr>
              <a:t>وتكونت هذه الأنواع من بقايا النباتات والحيوانات التي عاشت قبل ملايين السنين.</a:t>
            </a:r>
          </a:p>
          <a:p>
            <a:pPr algn="r" rtl="1"/>
            <a:endParaRPr lang="en-US" sz="2800" dirty="0">
              <a:solidFill>
                <a:prstClr val="black"/>
              </a:solidFill>
              <a:latin typeface="Times New Roman" pitchFamily="18" charset="0"/>
              <a:cs typeface="Times New Roman" pitchFamily="18" charset="0"/>
            </a:endParaRPr>
          </a:p>
        </p:txBody>
      </p:sp>
      <p:pic>
        <p:nvPicPr>
          <p:cNvPr id="15" name="Picture 5"/>
          <p:cNvPicPr>
            <a:picLocks noChangeAspect="1" noChangeArrowheads="1"/>
          </p:cNvPicPr>
          <p:nvPr/>
        </p:nvPicPr>
        <p:blipFill>
          <a:blip r:embed="rId3"/>
          <a:srcRect/>
          <a:stretch>
            <a:fillRect/>
          </a:stretch>
        </p:blipFill>
        <p:spPr bwMode="auto">
          <a:xfrm>
            <a:off x="285720" y="2348880"/>
            <a:ext cx="3357587" cy="3623273"/>
          </a:xfrm>
          <a:prstGeom prst="rect">
            <a:avLst/>
          </a:prstGeom>
          <a:noFill/>
          <a:ln w="9525">
            <a:noFill/>
            <a:miter lim="800000"/>
            <a:headEnd/>
            <a:tailEnd/>
          </a:ln>
        </p:spPr>
      </p:pic>
    </p:spTree>
    <p:extLst>
      <p:ext uri="{BB962C8B-B14F-4D97-AF65-F5344CB8AC3E}">
        <p14:creationId xmlns:p14="http://schemas.microsoft.com/office/powerpoint/2010/main" val="1724225142"/>
      </p:ext>
    </p:extLst>
  </p:cSld>
  <p:clrMapOvr>
    <a:masterClrMapping/>
  </p:clrMapOvr>
  <p:transition>
    <p:pull dir="ru"/>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3"/>
          <a:srcRect/>
          <a:stretch>
            <a:fillRect/>
          </a:stretch>
        </p:blipFill>
        <p:spPr bwMode="auto">
          <a:xfrm>
            <a:off x="285720" y="2348880"/>
            <a:ext cx="3357587" cy="3623273"/>
          </a:xfrm>
          <a:prstGeom prst="rect">
            <a:avLst/>
          </a:prstGeom>
          <a:noFill/>
          <a:ln w="9525">
            <a:noFill/>
            <a:miter lim="800000"/>
            <a:headEnd/>
            <a:tailEnd/>
          </a:ln>
        </p:spPr>
      </p:pic>
      <p:sp>
        <p:nvSpPr>
          <p:cNvPr id="14" name="TextBox 1"/>
          <p:cNvSpPr txBox="1">
            <a:spLocks noChangeArrowheads="1"/>
          </p:cNvSpPr>
          <p:nvPr/>
        </p:nvSpPr>
        <p:spPr bwMode="auto">
          <a:xfrm>
            <a:off x="3643307" y="2821688"/>
            <a:ext cx="5143504" cy="2677656"/>
          </a:xfrm>
          <a:prstGeom prst="rect">
            <a:avLst/>
          </a:prstGeom>
          <a:noFill/>
          <a:ln w="9525">
            <a:noFill/>
            <a:miter lim="800000"/>
            <a:headEnd/>
            <a:tailEnd/>
          </a:ln>
        </p:spPr>
        <p:txBody>
          <a:bodyPr wrap="square">
            <a:spAutoFit/>
          </a:bodyPr>
          <a:lstStyle/>
          <a:p>
            <a:pPr algn="r" rtl="1"/>
            <a:r>
              <a:rPr lang="ar-EG" sz="2800" b="1" dirty="0" smtClean="0">
                <a:solidFill>
                  <a:prstClr val="black"/>
                </a:solidFill>
                <a:latin typeface="Times New Roman" pitchFamily="18" charset="0"/>
                <a:cs typeface="Times New Roman" pitchFamily="18" charset="0"/>
              </a:rPr>
              <a:t>يوجد النفط في باطن الأرض، ويستخرجه الإنسان بالحفر والضخ إلى سطح الأرض. </a:t>
            </a:r>
          </a:p>
          <a:p>
            <a:pPr algn="r" rtl="1"/>
            <a:r>
              <a:rPr lang="ar-EG" sz="2800" b="1" dirty="0">
                <a:solidFill>
                  <a:prstClr val="black"/>
                </a:solidFill>
                <a:latin typeface="Times New Roman" pitchFamily="18" charset="0"/>
                <a:cs typeface="Times New Roman" pitchFamily="18" charset="0"/>
              </a:rPr>
              <a:t>ويعد النفط والفحم الحجري من الموارد الطبيعية. ومن الموارد الطبيعية أيضًا النباتات والحيوانات والماء والهواء. </a:t>
            </a:r>
          </a:p>
          <a:p>
            <a:pPr algn="r" rtl="1"/>
            <a:endParaRPr lang="ar-EG"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15915742"/>
      </p:ext>
    </p:extLst>
  </p:cSld>
  <p:clrMapOvr>
    <a:masterClrMapping/>
  </p:clrMapOvr>
  <p:transition>
    <p:split orient="vert"/>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51520" y="2348880"/>
            <a:ext cx="2786050" cy="3689706"/>
          </a:xfrm>
          <a:prstGeom prst="rect">
            <a:avLst/>
          </a:prstGeom>
          <a:noFill/>
          <a:ln w="9525">
            <a:noFill/>
            <a:miter lim="800000"/>
            <a:headEnd/>
            <a:tailEnd/>
          </a:ln>
          <a:effectLst/>
        </p:spPr>
      </p:pic>
      <p:sp>
        <p:nvSpPr>
          <p:cNvPr id="8" name="TextBox 1"/>
          <p:cNvSpPr txBox="1">
            <a:spLocks noChangeArrowheads="1"/>
          </p:cNvSpPr>
          <p:nvPr/>
        </p:nvSpPr>
        <p:spPr bwMode="auto">
          <a:xfrm>
            <a:off x="3037571" y="2252934"/>
            <a:ext cx="5888968" cy="3970318"/>
          </a:xfrm>
          <a:prstGeom prst="rect">
            <a:avLst/>
          </a:prstGeom>
          <a:noFill/>
          <a:ln w="9525">
            <a:noFill/>
            <a:miter lim="800000"/>
            <a:headEnd/>
            <a:tailEnd/>
          </a:ln>
        </p:spPr>
        <p:txBody>
          <a:bodyPr wrap="square">
            <a:spAutoFit/>
          </a:bodyPr>
          <a:lstStyle/>
          <a:p>
            <a:pPr algn="r" rtl="1"/>
            <a:r>
              <a:rPr lang="ar-EG" sz="2800" b="1" dirty="0" smtClean="0">
                <a:solidFill>
                  <a:prstClr val="black"/>
                </a:solidFill>
                <a:latin typeface="Times New Roman" pitchFamily="18" charset="0"/>
                <a:cs typeface="Times New Roman" pitchFamily="18" charset="0"/>
              </a:rPr>
              <a:t>ويمكن </a:t>
            </a:r>
            <a:r>
              <a:rPr lang="ar-EG" sz="2800" b="1" dirty="0">
                <a:solidFill>
                  <a:prstClr val="black"/>
                </a:solidFill>
                <a:latin typeface="Times New Roman" pitchFamily="18" charset="0"/>
                <a:cs typeface="Times New Roman" pitchFamily="18" charset="0"/>
              </a:rPr>
              <a:t>تعويض كل من النباتات والحيوانات والمياه والهواء، حيث يمكن نمو نباتات جديدة. وولادة أو فقس حيوانات جديدة. ويجلب المطر والثلج المزيد من الماء. كذلك تنتج النباتات الأكسجين في أثناء صنع غذائها وتعيده إلى الهواء. وتنتج الطاقة الحيوية عن حرق النباتات الميتة وفضلات الحيوانات. لهذا يطلق على كل من النباتات والحيوانات والماء والهواء الموارد المتجددة.</a:t>
            </a:r>
          </a:p>
          <a:p>
            <a:pPr algn="r" rtl="1"/>
            <a:endParaRPr lang="ar-EG"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059557084"/>
      </p:ext>
    </p:extLst>
  </p:cSld>
  <p:clrMapOvr>
    <a:masterClrMapping/>
  </p:clrMapOvr>
  <p:transition>
    <p:pull dir="ru"/>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1"/>
          <p:cNvSpPr txBox="1">
            <a:spLocks noChangeArrowheads="1"/>
          </p:cNvSpPr>
          <p:nvPr/>
        </p:nvSpPr>
        <p:spPr bwMode="auto">
          <a:xfrm>
            <a:off x="323528" y="2492896"/>
            <a:ext cx="8524492" cy="3539430"/>
          </a:xfrm>
          <a:prstGeom prst="rect">
            <a:avLst/>
          </a:prstGeom>
          <a:noFill/>
          <a:ln w="9525">
            <a:noFill/>
            <a:miter lim="800000"/>
            <a:headEnd/>
            <a:tailEnd/>
          </a:ln>
        </p:spPr>
        <p:txBody>
          <a:bodyPr wrap="square">
            <a:spAutoFit/>
          </a:bodyPr>
          <a:lstStyle/>
          <a:p>
            <a:pPr algn="r" rtl="1"/>
            <a:r>
              <a:rPr lang="ar-EG" sz="2800" b="1" dirty="0" smtClean="0">
                <a:solidFill>
                  <a:srgbClr val="0000FF"/>
                </a:solidFill>
                <a:latin typeface="Times New Roman" pitchFamily="18" charset="0"/>
                <a:cs typeface="Times New Roman" pitchFamily="18" charset="0"/>
              </a:rPr>
              <a:t>والمورد </a:t>
            </a:r>
            <a:r>
              <a:rPr lang="ar-EG" sz="2800" b="1" dirty="0">
                <a:solidFill>
                  <a:srgbClr val="0000FF"/>
                </a:solidFill>
                <a:latin typeface="Times New Roman" pitchFamily="18" charset="0"/>
                <a:cs typeface="Times New Roman" pitchFamily="18" charset="0"/>
              </a:rPr>
              <a:t>المتجدد </a:t>
            </a:r>
            <a:endParaRPr lang="ar-EG" sz="2800" b="1" dirty="0" smtClean="0">
              <a:solidFill>
                <a:srgbClr val="0000FF"/>
              </a:solidFill>
              <a:latin typeface="Times New Roman" pitchFamily="18" charset="0"/>
              <a:cs typeface="Times New Roman" pitchFamily="18" charset="0"/>
            </a:endParaRPr>
          </a:p>
          <a:p>
            <a:pPr algn="r" rtl="1"/>
            <a:r>
              <a:rPr lang="ar-EG" sz="2800" b="1" dirty="0" smtClean="0">
                <a:solidFill>
                  <a:prstClr val="black"/>
                </a:solidFill>
                <a:latin typeface="Times New Roman" pitchFamily="18" charset="0"/>
                <a:cs typeface="Times New Roman" pitchFamily="18" charset="0"/>
              </a:rPr>
              <a:t>هو </a:t>
            </a:r>
            <a:r>
              <a:rPr lang="ar-EG" sz="2800" b="1" dirty="0">
                <a:solidFill>
                  <a:prstClr val="black"/>
                </a:solidFill>
                <a:latin typeface="Times New Roman" pitchFamily="18" charset="0"/>
                <a:cs typeface="Times New Roman" pitchFamily="18" charset="0"/>
              </a:rPr>
              <a:t>المورد الذي يمكن تعويض</a:t>
            </a:r>
            <a:r>
              <a:rPr lang="ar-SA" sz="2800" b="1" dirty="0">
                <a:solidFill>
                  <a:prstClr val="black"/>
                </a:solidFill>
                <a:latin typeface="Times New Roman" pitchFamily="18" charset="0"/>
                <a:cs typeface="Times New Roman" pitchFamily="18" charset="0"/>
              </a:rPr>
              <a:t>ه</a:t>
            </a:r>
            <a:r>
              <a:rPr lang="ar-EG" sz="2800" b="1" dirty="0">
                <a:solidFill>
                  <a:prstClr val="black"/>
                </a:solidFill>
                <a:latin typeface="Times New Roman" pitchFamily="18" charset="0"/>
                <a:cs typeface="Times New Roman" pitchFamily="18" charset="0"/>
              </a:rPr>
              <a:t> أو استعماله مرة أخرى بسهولة. </a:t>
            </a:r>
            <a:endParaRPr lang="ar-EG" sz="2800" b="1" dirty="0" smtClean="0">
              <a:solidFill>
                <a:prstClr val="black"/>
              </a:solidFill>
              <a:latin typeface="Times New Roman" pitchFamily="18" charset="0"/>
              <a:cs typeface="Times New Roman" pitchFamily="18" charset="0"/>
            </a:endParaRPr>
          </a:p>
          <a:p>
            <a:pPr algn="r" rtl="1"/>
            <a:r>
              <a:rPr lang="ar-EG" sz="2800" b="1" dirty="0" smtClean="0">
                <a:solidFill>
                  <a:srgbClr val="0000FF"/>
                </a:solidFill>
                <a:latin typeface="Times New Roman" pitchFamily="18" charset="0"/>
                <a:cs typeface="Times New Roman" pitchFamily="18" charset="0"/>
              </a:rPr>
              <a:t>أما </a:t>
            </a:r>
            <a:r>
              <a:rPr lang="ar-EG" sz="2800" b="1" dirty="0">
                <a:solidFill>
                  <a:srgbClr val="0000FF"/>
                </a:solidFill>
                <a:latin typeface="Times New Roman" pitchFamily="18" charset="0"/>
                <a:cs typeface="Times New Roman" pitchFamily="18" charset="0"/>
              </a:rPr>
              <a:t>المورد غير </a:t>
            </a:r>
            <a:r>
              <a:rPr lang="ar-EG" sz="2800" b="1" dirty="0" smtClean="0">
                <a:solidFill>
                  <a:srgbClr val="0000FF"/>
                </a:solidFill>
                <a:latin typeface="Times New Roman" pitchFamily="18" charset="0"/>
                <a:cs typeface="Times New Roman" pitchFamily="18" charset="0"/>
              </a:rPr>
              <a:t>المتجدد</a:t>
            </a:r>
          </a:p>
          <a:p>
            <a:pPr algn="r" rtl="1"/>
            <a:r>
              <a:rPr lang="ar-EG" sz="2800" b="1" dirty="0" smtClean="0">
                <a:solidFill>
                  <a:prstClr val="black"/>
                </a:solidFill>
                <a:latin typeface="Times New Roman" pitchFamily="18" charset="0"/>
                <a:cs typeface="Times New Roman" pitchFamily="18" charset="0"/>
              </a:rPr>
              <a:t> </a:t>
            </a:r>
            <a:r>
              <a:rPr lang="ar-EG" sz="2800" b="1" dirty="0">
                <a:solidFill>
                  <a:prstClr val="black"/>
                </a:solidFill>
                <a:latin typeface="Times New Roman" pitchFamily="18" charset="0"/>
                <a:cs typeface="Times New Roman" pitchFamily="18" charset="0"/>
              </a:rPr>
              <a:t>فلا يمكن تعويضه أو إعادة استعماله بسهولة. </a:t>
            </a:r>
          </a:p>
          <a:p>
            <a:pPr algn="r" rtl="1"/>
            <a:r>
              <a:rPr lang="ar-EG" sz="2800" b="1" dirty="0">
                <a:solidFill>
                  <a:prstClr val="black"/>
                </a:solidFill>
                <a:latin typeface="Times New Roman" pitchFamily="18" charset="0"/>
                <a:cs typeface="Times New Roman" pitchFamily="18" charset="0"/>
              </a:rPr>
              <a:t>ولهذا فالوقود الأحفوري مورد غير متجدد لأنه يحتاج إلى ملايين السنين ليتكون. وعندما يستعمل ينفذ ولا يمكن تعويضه.</a:t>
            </a:r>
          </a:p>
          <a:p>
            <a:pPr algn="r" rtl="1"/>
            <a:endParaRPr lang="ar-EG" sz="2800" b="1" dirty="0" smtClean="0">
              <a:solidFill>
                <a:prstClr val="black"/>
              </a:solidFill>
              <a:latin typeface="Times New Roman" pitchFamily="18" charset="0"/>
              <a:cs typeface="Times New Roman" pitchFamily="18" charset="0"/>
            </a:endParaRPr>
          </a:p>
          <a:p>
            <a:pPr algn="r" rtl="1"/>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16905758"/>
      </p:ext>
    </p:extLst>
  </p:cSld>
  <p:clrMapOvr>
    <a:masterClrMapping/>
  </p:clrMapOvr>
  <p:transition>
    <p:wheel spokes="1"/>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691680" y="2788483"/>
            <a:ext cx="5643563" cy="4752975"/>
            <a:chOff x="3643306" y="428604"/>
            <a:chExt cx="5643602" cy="1897213"/>
          </a:xfrm>
        </p:grpSpPr>
        <p:sp>
          <p:nvSpPr>
            <p:cNvPr id="6" name="Flowchart: Stored Data 5"/>
            <p:cNvSpPr/>
            <p:nvPr/>
          </p:nvSpPr>
          <p:spPr>
            <a:xfrm>
              <a:off x="3643306" y="428604"/>
              <a:ext cx="5643602" cy="928963"/>
            </a:xfrm>
            <a:prstGeom prst="flowChartOnlineStorag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3200" b="1">
                <a:solidFill>
                  <a:prstClr val="white"/>
                </a:solidFill>
                <a:cs typeface="Times New Roman"/>
              </a:endParaRPr>
            </a:p>
          </p:txBody>
        </p:sp>
        <p:sp>
          <p:nvSpPr>
            <p:cNvPr id="3077" name="TextBox 4"/>
            <p:cNvSpPr txBox="1">
              <a:spLocks noChangeArrowheads="1"/>
            </p:cNvSpPr>
            <p:nvPr/>
          </p:nvSpPr>
          <p:spPr bwMode="auto">
            <a:xfrm>
              <a:off x="4143372" y="571180"/>
              <a:ext cx="4214841" cy="1754637"/>
            </a:xfrm>
            <a:prstGeom prst="rect">
              <a:avLst/>
            </a:prstGeom>
            <a:noFill/>
            <a:ln w="9525">
              <a:noFill/>
              <a:miter lim="800000"/>
              <a:headEnd/>
              <a:tailEnd/>
            </a:ln>
          </p:spPr>
          <p:txBody>
            <a:bodyPr>
              <a:spAutoFit/>
            </a:bodyPr>
            <a:lstStyle/>
            <a:p>
              <a:pPr algn="ctr" rtl="1">
                <a:defRPr/>
              </a:pPr>
              <a:r>
                <a:rPr lang="ar-EG" sz="5400" b="1" dirty="0">
                  <a:solidFill>
                    <a:prstClr val="black"/>
                  </a:solidFill>
                  <a:latin typeface="Calibri" pitchFamily="34" charset="0"/>
                  <a:cs typeface="Times New Roman"/>
                </a:rPr>
                <a:t>كيف يتكون الفحم الحجري؟</a:t>
              </a:r>
            </a:p>
          </p:txBody>
        </p:sp>
      </p:grpSp>
    </p:spTree>
    <p:extLst>
      <p:ext uri="{BB962C8B-B14F-4D97-AF65-F5344CB8AC3E}">
        <p14:creationId xmlns:p14="http://schemas.microsoft.com/office/powerpoint/2010/main" val="237818850"/>
      </p:ext>
    </p:extLst>
  </p:cSld>
  <p:clrMapOvr>
    <a:masterClrMapping/>
  </p:clrMapOvr>
  <p:transition>
    <p:pull dir="ld"/>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a:srcRect/>
          <a:stretch>
            <a:fillRect/>
          </a:stretch>
        </p:blipFill>
        <p:spPr bwMode="auto">
          <a:xfrm>
            <a:off x="251520" y="2420888"/>
            <a:ext cx="8712968" cy="3672407"/>
          </a:xfrm>
          <a:prstGeom prst="rect">
            <a:avLst/>
          </a:prstGeom>
          <a:noFill/>
          <a:ln w="9525">
            <a:noFill/>
            <a:miter lim="800000"/>
            <a:headEnd/>
            <a:tailEnd/>
          </a:ln>
        </p:spPr>
      </p:pic>
    </p:spTree>
    <p:extLst>
      <p:ext uri="{BB962C8B-B14F-4D97-AF65-F5344CB8AC3E}">
        <p14:creationId xmlns:p14="http://schemas.microsoft.com/office/powerpoint/2010/main" val="3025999157"/>
      </p:ext>
    </p:extLst>
  </p:cSld>
  <p:clrMapOvr>
    <a:masterClrMapping/>
  </p:clrMapOvr>
  <p:transition>
    <p:pull dir="ld"/>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3"/>
          <a:srcRect/>
          <a:stretch>
            <a:fillRect/>
          </a:stretch>
        </p:blipFill>
        <p:spPr bwMode="auto">
          <a:xfrm>
            <a:off x="179512" y="2420888"/>
            <a:ext cx="8784976" cy="3600400"/>
          </a:xfrm>
          <a:prstGeom prst="rect">
            <a:avLst/>
          </a:prstGeom>
          <a:noFill/>
          <a:ln w="9525">
            <a:noFill/>
            <a:miter lim="800000"/>
            <a:headEnd/>
            <a:tailEnd/>
          </a:ln>
        </p:spPr>
      </p:pic>
    </p:spTree>
    <p:extLst>
      <p:ext uri="{BB962C8B-B14F-4D97-AF65-F5344CB8AC3E}">
        <p14:creationId xmlns:p14="http://schemas.microsoft.com/office/powerpoint/2010/main" val="1589104778"/>
      </p:ext>
    </p:extLst>
  </p:cSld>
  <p:clrMapOvr>
    <a:masterClrMapping/>
  </p:clrMapOvr>
  <p:transition>
    <p:checker/>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3"/>
          <a:srcRect/>
          <a:stretch>
            <a:fillRect/>
          </a:stretch>
        </p:blipFill>
        <p:spPr bwMode="auto">
          <a:xfrm>
            <a:off x="283468" y="2276872"/>
            <a:ext cx="8666758" cy="3744416"/>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497142012"/>
      </p:ext>
    </p:extLst>
  </p:cSld>
  <p:clrMapOvr>
    <a:masterClrMapping/>
  </p:clrMapOvr>
  <p:transition>
    <p:zoom/>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3357567" y="490527"/>
            <a:ext cx="5815013" cy="2576692"/>
            <a:chOff x="2857488" y="214290"/>
            <a:chExt cx="5815053" cy="2575243"/>
          </a:xfrm>
        </p:grpSpPr>
        <p:sp>
          <p:nvSpPr>
            <p:cNvPr id="7" name="Freeform 6"/>
            <p:cNvSpPr/>
            <p:nvPr/>
          </p:nvSpPr>
          <p:spPr>
            <a:xfrm>
              <a:off x="2857488" y="214290"/>
              <a:ext cx="5815053" cy="1366068"/>
            </a:xfrm>
            <a:custGeom>
              <a:avLst/>
              <a:gdLst>
                <a:gd name="connsiteX0" fmla="*/ 3443288 w 3565191"/>
                <a:gd name="connsiteY0" fmla="*/ 580255 h 1366068"/>
                <a:gd name="connsiteX1" fmla="*/ 3457575 w 3565191"/>
                <a:gd name="connsiteY1" fmla="*/ 537393 h 1366068"/>
                <a:gd name="connsiteX2" fmla="*/ 3414713 w 3565191"/>
                <a:gd name="connsiteY2" fmla="*/ 337368 h 1366068"/>
                <a:gd name="connsiteX3" fmla="*/ 3371850 w 3565191"/>
                <a:gd name="connsiteY3" fmla="*/ 308793 h 1366068"/>
                <a:gd name="connsiteX4" fmla="*/ 3300413 w 3565191"/>
                <a:gd name="connsiteY4" fmla="*/ 208780 h 1366068"/>
                <a:gd name="connsiteX5" fmla="*/ 3257550 w 3565191"/>
                <a:gd name="connsiteY5" fmla="*/ 194493 h 1366068"/>
                <a:gd name="connsiteX6" fmla="*/ 3228975 w 3565191"/>
                <a:gd name="connsiteY6" fmla="*/ 151630 h 1366068"/>
                <a:gd name="connsiteX7" fmla="*/ 3143250 w 3565191"/>
                <a:gd name="connsiteY7" fmla="*/ 80193 h 1366068"/>
                <a:gd name="connsiteX8" fmla="*/ 3014663 w 3565191"/>
                <a:gd name="connsiteY8" fmla="*/ 51618 h 1366068"/>
                <a:gd name="connsiteX9" fmla="*/ 2914650 w 3565191"/>
                <a:gd name="connsiteY9" fmla="*/ 37330 h 1366068"/>
                <a:gd name="connsiteX10" fmla="*/ 2643188 w 3565191"/>
                <a:gd name="connsiteY10" fmla="*/ 37330 h 1366068"/>
                <a:gd name="connsiteX11" fmla="*/ 2600325 w 3565191"/>
                <a:gd name="connsiteY11" fmla="*/ 80193 h 1366068"/>
                <a:gd name="connsiteX12" fmla="*/ 2557463 w 3565191"/>
                <a:gd name="connsiteY12" fmla="*/ 108768 h 1366068"/>
                <a:gd name="connsiteX13" fmla="*/ 2528888 w 3565191"/>
                <a:gd name="connsiteY13" fmla="*/ 194493 h 1366068"/>
                <a:gd name="connsiteX14" fmla="*/ 2514600 w 3565191"/>
                <a:gd name="connsiteY14" fmla="*/ 237355 h 1366068"/>
                <a:gd name="connsiteX15" fmla="*/ 2471738 w 3565191"/>
                <a:gd name="connsiteY15" fmla="*/ 208780 h 1366068"/>
                <a:gd name="connsiteX16" fmla="*/ 2343150 w 3565191"/>
                <a:gd name="connsiteY16" fmla="*/ 94480 h 1366068"/>
                <a:gd name="connsiteX17" fmla="*/ 2286000 w 3565191"/>
                <a:gd name="connsiteY17" fmla="*/ 80193 h 1366068"/>
                <a:gd name="connsiteX18" fmla="*/ 2043113 w 3565191"/>
                <a:gd name="connsiteY18" fmla="*/ 94480 h 1366068"/>
                <a:gd name="connsiteX19" fmla="*/ 1800225 w 3565191"/>
                <a:gd name="connsiteY19" fmla="*/ 137343 h 1366068"/>
                <a:gd name="connsiteX20" fmla="*/ 1614488 w 3565191"/>
                <a:gd name="connsiteY20" fmla="*/ 180205 h 1366068"/>
                <a:gd name="connsiteX21" fmla="*/ 1514475 w 3565191"/>
                <a:gd name="connsiteY21" fmla="*/ 251643 h 1366068"/>
                <a:gd name="connsiteX22" fmla="*/ 1485900 w 3565191"/>
                <a:gd name="connsiteY22" fmla="*/ 294505 h 1366068"/>
                <a:gd name="connsiteX23" fmla="*/ 1443038 w 3565191"/>
                <a:gd name="connsiteY23" fmla="*/ 308793 h 1366068"/>
                <a:gd name="connsiteX24" fmla="*/ 1285875 w 3565191"/>
                <a:gd name="connsiteY24" fmla="*/ 223068 h 1366068"/>
                <a:gd name="connsiteX25" fmla="*/ 1114425 w 3565191"/>
                <a:gd name="connsiteY25" fmla="*/ 180205 h 1366068"/>
                <a:gd name="connsiteX26" fmla="*/ 1042988 w 3565191"/>
                <a:gd name="connsiteY26" fmla="*/ 151630 h 1366068"/>
                <a:gd name="connsiteX27" fmla="*/ 900113 w 3565191"/>
                <a:gd name="connsiteY27" fmla="*/ 165918 h 1366068"/>
                <a:gd name="connsiteX28" fmla="*/ 714375 w 3565191"/>
                <a:gd name="connsiteY28" fmla="*/ 208780 h 1366068"/>
                <a:gd name="connsiteX29" fmla="*/ 557213 w 3565191"/>
                <a:gd name="connsiteY29" fmla="*/ 280218 h 1366068"/>
                <a:gd name="connsiteX30" fmla="*/ 414338 w 3565191"/>
                <a:gd name="connsiteY30" fmla="*/ 337368 h 1366068"/>
                <a:gd name="connsiteX31" fmla="*/ 328613 w 3565191"/>
                <a:gd name="connsiteY31" fmla="*/ 394518 h 1366068"/>
                <a:gd name="connsiteX32" fmla="*/ 285750 w 3565191"/>
                <a:gd name="connsiteY32" fmla="*/ 423093 h 1366068"/>
                <a:gd name="connsiteX33" fmla="*/ 228600 w 3565191"/>
                <a:gd name="connsiteY33" fmla="*/ 537393 h 1366068"/>
                <a:gd name="connsiteX34" fmla="*/ 200025 w 3565191"/>
                <a:gd name="connsiteY34" fmla="*/ 651693 h 1366068"/>
                <a:gd name="connsiteX35" fmla="*/ 128588 w 3565191"/>
                <a:gd name="connsiteY35" fmla="*/ 694555 h 1366068"/>
                <a:gd name="connsiteX36" fmla="*/ 14288 w 3565191"/>
                <a:gd name="connsiteY36" fmla="*/ 823143 h 1366068"/>
                <a:gd name="connsiteX37" fmla="*/ 0 w 3565191"/>
                <a:gd name="connsiteY37" fmla="*/ 866005 h 1366068"/>
                <a:gd name="connsiteX38" fmla="*/ 28575 w 3565191"/>
                <a:gd name="connsiteY38" fmla="*/ 1037455 h 1366068"/>
                <a:gd name="connsiteX39" fmla="*/ 114300 w 3565191"/>
                <a:gd name="connsiteY39" fmla="*/ 1108893 h 1366068"/>
                <a:gd name="connsiteX40" fmla="*/ 228600 w 3565191"/>
                <a:gd name="connsiteY40" fmla="*/ 1151755 h 1366068"/>
                <a:gd name="connsiteX41" fmla="*/ 300038 w 3565191"/>
                <a:gd name="connsiteY41" fmla="*/ 1180330 h 1366068"/>
                <a:gd name="connsiteX42" fmla="*/ 471488 w 3565191"/>
                <a:gd name="connsiteY42" fmla="*/ 1166043 h 1366068"/>
                <a:gd name="connsiteX43" fmla="*/ 514350 w 3565191"/>
                <a:gd name="connsiteY43" fmla="*/ 1137468 h 1366068"/>
                <a:gd name="connsiteX44" fmla="*/ 557213 w 3565191"/>
                <a:gd name="connsiteY44" fmla="*/ 1123180 h 1366068"/>
                <a:gd name="connsiteX45" fmla="*/ 614363 w 3565191"/>
                <a:gd name="connsiteY45" fmla="*/ 1094605 h 1366068"/>
                <a:gd name="connsiteX46" fmla="*/ 600075 w 3565191"/>
                <a:gd name="connsiteY46" fmla="*/ 1137468 h 1366068"/>
                <a:gd name="connsiteX47" fmla="*/ 657225 w 3565191"/>
                <a:gd name="connsiteY47" fmla="*/ 1223193 h 1366068"/>
                <a:gd name="connsiteX48" fmla="*/ 700088 w 3565191"/>
                <a:gd name="connsiteY48" fmla="*/ 1251768 h 1366068"/>
                <a:gd name="connsiteX49" fmla="*/ 857250 w 3565191"/>
                <a:gd name="connsiteY49" fmla="*/ 1323205 h 1366068"/>
                <a:gd name="connsiteX50" fmla="*/ 1471613 w 3565191"/>
                <a:gd name="connsiteY50" fmla="*/ 1294630 h 1366068"/>
                <a:gd name="connsiteX51" fmla="*/ 1514475 w 3565191"/>
                <a:gd name="connsiteY51" fmla="*/ 1280343 h 1366068"/>
                <a:gd name="connsiteX52" fmla="*/ 1671638 w 3565191"/>
                <a:gd name="connsiteY52" fmla="*/ 1251768 h 1366068"/>
                <a:gd name="connsiteX53" fmla="*/ 1757363 w 3565191"/>
                <a:gd name="connsiteY53" fmla="*/ 1208905 h 1366068"/>
                <a:gd name="connsiteX54" fmla="*/ 1857375 w 3565191"/>
                <a:gd name="connsiteY54" fmla="*/ 1166043 h 1366068"/>
                <a:gd name="connsiteX55" fmla="*/ 1914525 w 3565191"/>
                <a:gd name="connsiteY55" fmla="*/ 1294630 h 1366068"/>
                <a:gd name="connsiteX56" fmla="*/ 2057400 w 3565191"/>
                <a:gd name="connsiteY56" fmla="*/ 1366068 h 1366068"/>
                <a:gd name="connsiteX57" fmla="*/ 2414588 w 3565191"/>
                <a:gd name="connsiteY57" fmla="*/ 1323205 h 1366068"/>
                <a:gd name="connsiteX58" fmla="*/ 2471738 w 3565191"/>
                <a:gd name="connsiteY58" fmla="*/ 1294630 h 1366068"/>
                <a:gd name="connsiteX59" fmla="*/ 2543175 w 3565191"/>
                <a:gd name="connsiteY59" fmla="*/ 1266055 h 1366068"/>
                <a:gd name="connsiteX60" fmla="*/ 2600325 w 3565191"/>
                <a:gd name="connsiteY60" fmla="*/ 1251768 h 1366068"/>
                <a:gd name="connsiteX61" fmla="*/ 2743200 w 3565191"/>
                <a:gd name="connsiteY61" fmla="*/ 1194618 h 1366068"/>
                <a:gd name="connsiteX62" fmla="*/ 2886075 w 3565191"/>
                <a:gd name="connsiteY62" fmla="*/ 1080318 h 1366068"/>
                <a:gd name="connsiteX63" fmla="*/ 2928938 w 3565191"/>
                <a:gd name="connsiteY63" fmla="*/ 1180330 h 1366068"/>
                <a:gd name="connsiteX64" fmla="*/ 2957513 w 3565191"/>
                <a:gd name="connsiteY64" fmla="*/ 1223193 h 1366068"/>
                <a:gd name="connsiteX65" fmla="*/ 3028950 w 3565191"/>
                <a:gd name="connsiteY65" fmla="*/ 1266055 h 1366068"/>
                <a:gd name="connsiteX66" fmla="*/ 3100388 w 3565191"/>
                <a:gd name="connsiteY66" fmla="*/ 1280343 h 1366068"/>
                <a:gd name="connsiteX67" fmla="*/ 3200400 w 3565191"/>
                <a:gd name="connsiteY67" fmla="*/ 1266055 h 1366068"/>
                <a:gd name="connsiteX68" fmla="*/ 3286125 w 3565191"/>
                <a:gd name="connsiteY68" fmla="*/ 1208905 h 1366068"/>
                <a:gd name="connsiteX69" fmla="*/ 3357563 w 3565191"/>
                <a:gd name="connsiteY69" fmla="*/ 1180330 h 1366068"/>
                <a:gd name="connsiteX70" fmla="*/ 3457575 w 3565191"/>
                <a:gd name="connsiteY70" fmla="*/ 1094605 h 1366068"/>
                <a:gd name="connsiteX71" fmla="*/ 3543300 w 3565191"/>
                <a:gd name="connsiteY71" fmla="*/ 994593 h 1366068"/>
                <a:gd name="connsiteX72" fmla="*/ 3543300 w 3565191"/>
                <a:gd name="connsiteY72" fmla="*/ 823143 h 1366068"/>
                <a:gd name="connsiteX73" fmla="*/ 3529013 w 3565191"/>
                <a:gd name="connsiteY73" fmla="*/ 765993 h 1366068"/>
                <a:gd name="connsiteX74" fmla="*/ 3471863 w 3565191"/>
                <a:gd name="connsiteY74" fmla="*/ 680268 h 1366068"/>
                <a:gd name="connsiteX75" fmla="*/ 3443288 w 3565191"/>
                <a:gd name="connsiteY75" fmla="*/ 637405 h 1366068"/>
                <a:gd name="connsiteX76" fmla="*/ 3471863 w 3565191"/>
                <a:gd name="connsiteY76" fmla="*/ 594543 h 1366068"/>
                <a:gd name="connsiteX77" fmla="*/ 3443288 w 3565191"/>
                <a:gd name="connsiteY77" fmla="*/ 580255 h 136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565191" h="1366068">
                  <a:moveTo>
                    <a:pt x="3443288" y="580255"/>
                  </a:moveTo>
                  <a:cubicBezTo>
                    <a:pt x="3440907" y="570730"/>
                    <a:pt x="3457575" y="552453"/>
                    <a:pt x="3457575" y="537393"/>
                  </a:cubicBezTo>
                  <a:cubicBezTo>
                    <a:pt x="3457575" y="467434"/>
                    <a:pt x="3467296" y="389951"/>
                    <a:pt x="3414713" y="337368"/>
                  </a:cubicBezTo>
                  <a:cubicBezTo>
                    <a:pt x="3402571" y="325226"/>
                    <a:pt x="3386138" y="318318"/>
                    <a:pt x="3371850" y="308793"/>
                  </a:cubicBezTo>
                  <a:cubicBezTo>
                    <a:pt x="3358820" y="289248"/>
                    <a:pt x="3313704" y="219856"/>
                    <a:pt x="3300413" y="208780"/>
                  </a:cubicBezTo>
                  <a:cubicBezTo>
                    <a:pt x="3288843" y="199139"/>
                    <a:pt x="3271838" y="199255"/>
                    <a:pt x="3257550" y="194493"/>
                  </a:cubicBezTo>
                  <a:cubicBezTo>
                    <a:pt x="3248025" y="180205"/>
                    <a:pt x="3239968" y="164822"/>
                    <a:pt x="3228975" y="151630"/>
                  </a:cubicBezTo>
                  <a:cubicBezTo>
                    <a:pt x="3206404" y="124545"/>
                    <a:pt x="3175361" y="96249"/>
                    <a:pt x="3143250" y="80193"/>
                  </a:cubicBezTo>
                  <a:cubicBezTo>
                    <a:pt x="3108708" y="62922"/>
                    <a:pt x="3046375" y="56497"/>
                    <a:pt x="3014663" y="51618"/>
                  </a:cubicBezTo>
                  <a:cubicBezTo>
                    <a:pt x="2981378" y="46497"/>
                    <a:pt x="2947988" y="42093"/>
                    <a:pt x="2914650" y="37330"/>
                  </a:cubicBezTo>
                  <a:cubicBezTo>
                    <a:pt x="2812438" y="3260"/>
                    <a:pt x="2820506" y="0"/>
                    <a:pt x="2643188" y="37330"/>
                  </a:cubicBezTo>
                  <a:cubicBezTo>
                    <a:pt x="2623416" y="41493"/>
                    <a:pt x="2615847" y="67258"/>
                    <a:pt x="2600325" y="80193"/>
                  </a:cubicBezTo>
                  <a:cubicBezTo>
                    <a:pt x="2587134" y="91186"/>
                    <a:pt x="2571750" y="99243"/>
                    <a:pt x="2557463" y="108768"/>
                  </a:cubicBezTo>
                  <a:lnTo>
                    <a:pt x="2528888" y="194493"/>
                  </a:lnTo>
                  <a:lnTo>
                    <a:pt x="2514600" y="237355"/>
                  </a:lnTo>
                  <a:cubicBezTo>
                    <a:pt x="2500313" y="227830"/>
                    <a:pt x="2484572" y="220188"/>
                    <a:pt x="2471738" y="208780"/>
                  </a:cubicBezTo>
                  <a:cubicBezTo>
                    <a:pt x="2443352" y="183548"/>
                    <a:pt x="2390113" y="114607"/>
                    <a:pt x="2343150" y="94480"/>
                  </a:cubicBezTo>
                  <a:cubicBezTo>
                    <a:pt x="2325101" y="86745"/>
                    <a:pt x="2305050" y="84955"/>
                    <a:pt x="2286000" y="80193"/>
                  </a:cubicBezTo>
                  <a:cubicBezTo>
                    <a:pt x="2205038" y="84955"/>
                    <a:pt x="2123785" y="86135"/>
                    <a:pt x="2043113" y="94480"/>
                  </a:cubicBezTo>
                  <a:cubicBezTo>
                    <a:pt x="1934324" y="105734"/>
                    <a:pt x="1892172" y="120625"/>
                    <a:pt x="1800225" y="137343"/>
                  </a:cubicBezTo>
                  <a:cubicBezTo>
                    <a:pt x="1716090" y="152640"/>
                    <a:pt x="1699520" y="149284"/>
                    <a:pt x="1614488" y="180205"/>
                  </a:cubicBezTo>
                  <a:cubicBezTo>
                    <a:pt x="1566130" y="197790"/>
                    <a:pt x="1546912" y="212719"/>
                    <a:pt x="1514475" y="251643"/>
                  </a:cubicBezTo>
                  <a:cubicBezTo>
                    <a:pt x="1503482" y="264834"/>
                    <a:pt x="1499308" y="283778"/>
                    <a:pt x="1485900" y="294505"/>
                  </a:cubicBezTo>
                  <a:cubicBezTo>
                    <a:pt x="1474140" y="303913"/>
                    <a:pt x="1457325" y="304030"/>
                    <a:pt x="1443038" y="308793"/>
                  </a:cubicBezTo>
                  <a:cubicBezTo>
                    <a:pt x="1375932" y="264056"/>
                    <a:pt x="1387751" y="269376"/>
                    <a:pt x="1285875" y="223068"/>
                  </a:cubicBezTo>
                  <a:cubicBezTo>
                    <a:pt x="1243547" y="203828"/>
                    <a:pt x="1134712" y="186001"/>
                    <a:pt x="1114425" y="180205"/>
                  </a:cubicBezTo>
                  <a:cubicBezTo>
                    <a:pt x="1089765" y="173159"/>
                    <a:pt x="1066800" y="161155"/>
                    <a:pt x="1042988" y="151630"/>
                  </a:cubicBezTo>
                  <a:cubicBezTo>
                    <a:pt x="995363" y="156393"/>
                    <a:pt x="947556" y="159592"/>
                    <a:pt x="900113" y="165918"/>
                  </a:cubicBezTo>
                  <a:cubicBezTo>
                    <a:pt x="852985" y="172202"/>
                    <a:pt x="750642" y="199713"/>
                    <a:pt x="714375" y="208780"/>
                  </a:cubicBezTo>
                  <a:cubicBezTo>
                    <a:pt x="630904" y="250516"/>
                    <a:pt x="638089" y="249890"/>
                    <a:pt x="557213" y="280218"/>
                  </a:cubicBezTo>
                  <a:cubicBezTo>
                    <a:pt x="492020" y="304665"/>
                    <a:pt x="499104" y="291725"/>
                    <a:pt x="414338" y="337368"/>
                  </a:cubicBezTo>
                  <a:cubicBezTo>
                    <a:pt x="384100" y="353650"/>
                    <a:pt x="357188" y="375468"/>
                    <a:pt x="328613" y="394518"/>
                  </a:cubicBezTo>
                  <a:lnTo>
                    <a:pt x="285750" y="423093"/>
                  </a:lnTo>
                  <a:cubicBezTo>
                    <a:pt x="249320" y="483810"/>
                    <a:pt x="243979" y="481003"/>
                    <a:pt x="228600" y="537393"/>
                  </a:cubicBezTo>
                  <a:cubicBezTo>
                    <a:pt x="218267" y="575282"/>
                    <a:pt x="233701" y="631487"/>
                    <a:pt x="200025" y="651693"/>
                  </a:cubicBezTo>
                  <a:cubicBezTo>
                    <a:pt x="176213" y="665980"/>
                    <a:pt x="150081" y="676970"/>
                    <a:pt x="128588" y="694555"/>
                  </a:cubicBezTo>
                  <a:cubicBezTo>
                    <a:pt x="96544" y="720773"/>
                    <a:pt x="37309" y="777101"/>
                    <a:pt x="14288" y="823143"/>
                  </a:cubicBezTo>
                  <a:cubicBezTo>
                    <a:pt x="7553" y="836613"/>
                    <a:pt x="4763" y="851718"/>
                    <a:pt x="0" y="866005"/>
                  </a:cubicBezTo>
                  <a:cubicBezTo>
                    <a:pt x="9525" y="923155"/>
                    <a:pt x="13646" y="981473"/>
                    <a:pt x="28575" y="1037455"/>
                  </a:cubicBezTo>
                  <a:cubicBezTo>
                    <a:pt x="40490" y="1082137"/>
                    <a:pt x="77109" y="1092364"/>
                    <a:pt x="114300" y="1108893"/>
                  </a:cubicBezTo>
                  <a:cubicBezTo>
                    <a:pt x="213712" y="1153076"/>
                    <a:pt x="153191" y="1123477"/>
                    <a:pt x="228600" y="1151755"/>
                  </a:cubicBezTo>
                  <a:cubicBezTo>
                    <a:pt x="252614" y="1160760"/>
                    <a:pt x="276225" y="1170805"/>
                    <a:pt x="300038" y="1180330"/>
                  </a:cubicBezTo>
                  <a:cubicBezTo>
                    <a:pt x="357188" y="1175568"/>
                    <a:pt x="415254" y="1177290"/>
                    <a:pt x="471488" y="1166043"/>
                  </a:cubicBezTo>
                  <a:cubicBezTo>
                    <a:pt x="488326" y="1162675"/>
                    <a:pt x="498992" y="1145147"/>
                    <a:pt x="514350" y="1137468"/>
                  </a:cubicBezTo>
                  <a:cubicBezTo>
                    <a:pt x="527821" y="1130733"/>
                    <a:pt x="543370" y="1129113"/>
                    <a:pt x="557213" y="1123180"/>
                  </a:cubicBezTo>
                  <a:cubicBezTo>
                    <a:pt x="576789" y="1114790"/>
                    <a:pt x="595313" y="1104130"/>
                    <a:pt x="614363" y="1094605"/>
                  </a:cubicBezTo>
                  <a:cubicBezTo>
                    <a:pt x="609600" y="1108893"/>
                    <a:pt x="600075" y="1122407"/>
                    <a:pt x="600075" y="1137468"/>
                  </a:cubicBezTo>
                  <a:cubicBezTo>
                    <a:pt x="600075" y="1175619"/>
                    <a:pt x="631456" y="1201719"/>
                    <a:pt x="657225" y="1223193"/>
                  </a:cubicBezTo>
                  <a:cubicBezTo>
                    <a:pt x="670417" y="1234186"/>
                    <a:pt x="685013" y="1243545"/>
                    <a:pt x="700088" y="1251768"/>
                  </a:cubicBezTo>
                  <a:cubicBezTo>
                    <a:pt x="800481" y="1306527"/>
                    <a:pt x="783656" y="1298674"/>
                    <a:pt x="857250" y="1323205"/>
                  </a:cubicBezTo>
                  <a:lnTo>
                    <a:pt x="1471613" y="1294630"/>
                  </a:lnTo>
                  <a:cubicBezTo>
                    <a:pt x="1486641" y="1293650"/>
                    <a:pt x="1499707" y="1283297"/>
                    <a:pt x="1514475" y="1280343"/>
                  </a:cubicBezTo>
                  <a:cubicBezTo>
                    <a:pt x="1770457" y="1229147"/>
                    <a:pt x="1502208" y="1294124"/>
                    <a:pt x="1671638" y="1251768"/>
                  </a:cubicBezTo>
                  <a:cubicBezTo>
                    <a:pt x="1700213" y="1237480"/>
                    <a:pt x="1727700" y="1220770"/>
                    <a:pt x="1757363" y="1208905"/>
                  </a:cubicBezTo>
                  <a:cubicBezTo>
                    <a:pt x="1872690" y="1162774"/>
                    <a:pt x="1761868" y="1229715"/>
                    <a:pt x="1857375" y="1166043"/>
                  </a:cubicBezTo>
                  <a:cubicBezTo>
                    <a:pt x="1863012" y="1182954"/>
                    <a:pt x="1885414" y="1275223"/>
                    <a:pt x="1914525" y="1294630"/>
                  </a:cubicBezTo>
                  <a:cubicBezTo>
                    <a:pt x="1958829" y="1324166"/>
                    <a:pt x="2057400" y="1366068"/>
                    <a:pt x="2057400" y="1366068"/>
                  </a:cubicBezTo>
                  <a:cubicBezTo>
                    <a:pt x="2197259" y="1356744"/>
                    <a:pt x="2284887" y="1360262"/>
                    <a:pt x="2414588" y="1323205"/>
                  </a:cubicBezTo>
                  <a:cubicBezTo>
                    <a:pt x="2435067" y="1317354"/>
                    <a:pt x="2452275" y="1303280"/>
                    <a:pt x="2471738" y="1294630"/>
                  </a:cubicBezTo>
                  <a:cubicBezTo>
                    <a:pt x="2495174" y="1284214"/>
                    <a:pt x="2518844" y="1274165"/>
                    <a:pt x="2543175" y="1266055"/>
                  </a:cubicBezTo>
                  <a:cubicBezTo>
                    <a:pt x="2561804" y="1259846"/>
                    <a:pt x="2581444" y="1257162"/>
                    <a:pt x="2600325" y="1251768"/>
                  </a:cubicBezTo>
                  <a:cubicBezTo>
                    <a:pt x="2642480" y="1239724"/>
                    <a:pt x="2713915" y="1210387"/>
                    <a:pt x="2743200" y="1194618"/>
                  </a:cubicBezTo>
                  <a:cubicBezTo>
                    <a:pt x="2821302" y="1152563"/>
                    <a:pt x="2828206" y="1138187"/>
                    <a:pt x="2886075" y="1080318"/>
                  </a:cubicBezTo>
                  <a:cubicBezTo>
                    <a:pt x="2902104" y="1128404"/>
                    <a:pt x="2900690" y="1130897"/>
                    <a:pt x="2928938" y="1180330"/>
                  </a:cubicBezTo>
                  <a:cubicBezTo>
                    <a:pt x="2937457" y="1195239"/>
                    <a:pt x="2944475" y="1212018"/>
                    <a:pt x="2957513" y="1223193"/>
                  </a:cubicBezTo>
                  <a:cubicBezTo>
                    <a:pt x="2978597" y="1241265"/>
                    <a:pt x="3003166" y="1255742"/>
                    <a:pt x="3028950" y="1266055"/>
                  </a:cubicBezTo>
                  <a:cubicBezTo>
                    <a:pt x="3051497" y="1275074"/>
                    <a:pt x="3076575" y="1275580"/>
                    <a:pt x="3100388" y="1280343"/>
                  </a:cubicBezTo>
                  <a:cubicBezTo>
                    <a:pt x="3133725" y="1275580"/>
                    <a:pt x="3168969" y="1278144"/>
                    <a:pt x="3200400" y="1266055"/>
                  </a:cubicBezTo>
                  <a:cubicBezTo>
                    <a:pt x="3232454" y="1253727"/>
                    <a:pt x="3254238" y="1221660"/>
                    <a:pt x="3286125" y="1208905"/>
                  </a:cubicBezTo>
                  <a:lnTo>
                    <a:pt x="3357563" y="1180330"/>
                  </a:lnTo>
                  <a:cubicBezTo>
                    <a:pt x="3463912" y="1073981"/>
                    <a:pt x="3329283" y="1204569"/>
                    <a:pt x="3457575" y="1094605"/>
                  </a:cubicBezTo>
                  <a:cubicBezTo>
                    <a:pt x="3499369" y="1058782"/>
                    <a:pt x="3509418" y="1039769"/>
                    <a:pt x="3543300" y="994593"/>
                  </a:cubicBezTo>
                  <a:cubicBezTo>
                    <a:pt x="3565191" y="907034"/>
                    <a:pt x="3563368" y="943551"/>
                    <a:pt x="3543300" y="823143"/>
                  </a:cubicBezTo>
                  <a:cubicBezTo>
                    <a:pt x="3540072" y="803774"/>
                    <a:pt x="3537795" y="783556"/>
                    <a:pt x="3529013" y="765993"/>
                  </a:cubicBezTo>
                  <a:cubicBezTo>
                    <a:pt x="3513654" y="735276"/>
                    <a:pt x="3490913" y="708843"/>
                    <a:pt x="3471863" y="680268"/>
                  </a:cubicBezTo>
                  <a:lnTo>
                    <a:pt x="3443288" y="637405"/>
                  </a:lnTo>
                  <a:cubicBezTo>
                    <a:pt x="3452813" y="623118"/>
                    <a:pt x="3475231" y="611381"/>
                    <a:pt x="3471863" y="594543"/>
                  </a:cubicBezTo>
                  <a:cubicBezTo>
                    <a:pt x="3468495" y="577705"/>
                    <a:pt x="3445669" y="589780"/>
                    <a:pt x="3443288" y="580255"/>
                  </a:cubicBezTo>
                  <a:close/>
                </a:path>
              </a:pathLst>
            </a:custGeom>
            <a:noFill/>
            <a:ln w="28575">
              <a:noFill/>
            </a:ln>
            <a:effectLst>
              <a:innerShdw blurRad="368300">
                <a:srgbClr val="800080"/>
              </a:innerShdw>
            </a:effectLst>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ln>
                  <a:solidFill>
                    <a:prstClr val="black"/>
                  </a:solidFill>
                </a:ln>
                <a:solidFill>
                  <a:prstClr val="black"/>
                </a:solidFill>
              </a:endParaRPr>
            </a:p>
          </p:txBody>
        </p:sp>
        <p:sp>
          <p:nvSpPr>
            <p:cNvPr id="2" name="TextBox 1"/>
            <p:cNvSpPr txBox="1"/>
            <p:nvPr/>
          </p:nvSpPr>
          <p:spPr>
            <a:xfrm>
              <a:off x="3050355" y="2143565"/>
              <a:ext cx="5429316" cy="645968"/>
            </a:xfrm>
            <a:prstGeom prst="rect">
              <a:avLst/>
            </a:prstGeom>
            <a:noFill/>
          </p:spPr>
          <p:txBody>
            <a:bodyPr wrap="square" rtlCol="1">
              <a:spAutoFit/>
            </a:bodyPr>
            <a:lstStyle/>
            <a:p>
              <a:pPr algn="ctr" rtl="1" fontAlgn="auto">
                <a:spcBef>
                  <a:spcPts val="0"/>
                </a:spcBef>
                <a:spcAft>
                  <a:spcPts val="0"/>
                </a:spcAft>
                <a:defRPr/>
              </a:pPr>
              <a:r>
                <a:rPr lang="ar-EG" sz="3600" b="1" dirty="0">
                  <a:solidFill>
                    <a:srgbClr val="0070C0"/>
                  </a:solidFill>
                  <a:latin typeface="Calibri"/>
                  <a:cs typeface="Arial"/>
                </a:rPr>
                <a:t>ما موارد الطاقة الأخرى؟</a:t>
              </a:r>
              <a:endParaRPr lang="en-US" sz="3600" b="1" dirty="0">
                <a:solidFill>
                  <a:srgbClr val="0070C0"/>
                </a:solidFill>
                <a:latin typeface="Calibri"/>
              </a:endParaRPr>
            </a:p>
          </p:txBody>
        </p:sp>
      </p:grpSp>
      <p:pic>
        <p:nvPicPr>
          <p:cNvPr id="9" name="Picture 7"/>
          <p:cNvPicPr>
            <a:picLocks noChangeAspect="1" noChangeArrowheads="1"/>
          </p:cNvPicPr>
          <p:nvPr/>
        </p:nvPicPr>
        <p:blipFill>
          <a:blip r:embed="rId3"/>
          <a:srcRect/>
          <a:stretch>
            <a:fillRect/>
          </a:stretch>
        </p:blipFill>
        <p:spPr bwMode="auto">
          <a:xfrm>
            <a:off x="326683" y="2492896"/>
            <a:ext cx="3286116" cy="3479681"/>
          </a:xfrm>
          <a:prstGeom prst="rect">
            <a:avLst/>
          </a:prstGeom>
          <a:noFill/>
          <a:ln w="9525">
            <a:solidFill>
              <a:srgbClr val="C00000"/>
            </a:solidFill>
            <a:miter lim="800000"/>
            <a:headEnd/>
            <a:tailEnd/>
          </a:ln>
        </p:spPr>
      </p:pic>
      <p:sp>
        <p:nvSpPr>
          <p:cNvPr id="18436" name="TextBox 2"/>
          <p:cNvSpPr txBox="1">
            <a:spLocks noChangeArrowheads="1"/>
          </p:cNvSpPr>
          <p:nvPr/>
        </p:nvSpPr>
        <p:spPr bwMode="auto">
          <a:xfrm>
            <a:off x="3540021" y="3429000"/>
            <a:ext cx="5320644" cy="1815882"/>
          </a:xfrm>
          <a:prstGeom prst="rect">
            <a:avLst/>
          </a:prstGeom>
          <a:noFill/>
          <a:ln w="9525">
            <a:noFill/>
            <a:miter lim="800000"/>
            <a:headEnd/>
            <a:tailEnd/>
          </a:ln>
        </p:spPr>
        <p:txBody>
          <a:bodyPr wrap="square">
            <a:spAutoFit/>
          </a:bodyPr>
          <a:lstStyle/>
          <a:p>
            <a:pPr algn="r" rtl="1"/>
            <a:r>
              <a:rPr lang="ar-EG" sz="2800" b="1" dirty="0">
                <a:solidFill>
                  <a:prstClr val="black"/>
                </a:solidFill>
                <a:latin typeface="Times New Roman" pitchFamily="18" charset="0"/>
                <a:cs typeface="Times New Roman" pitchFamily="18" charset="0"/>
              </a:rPr>
              <a:t>الوقود </a:t>
            </a:r>
            <a:r>
              <a:rPr lang="ar-EG" sz="2800" b="1" dirty="0" smtClean="0">
                <a:solidFill>
                  <a:prstClr val="black"/>
                </a:solidFill>
                <a:latin typeface="Times New Roman" pitchFamily="18" charset="0"/>
                <a:cs typeface="Times New Roman" pitchFamily="18" charset="0"/>
              </a:rPr>
              <a:t>الأحفوري  </a:t>
            </a:r>
            <a:r>
              <a:rPr lang="ar-EG" sz="2800" b="1" dirty="0">
                <a:solidFill>
                  <a:prstClr val="black"/>
                </a:solidFill>
                <a:latin typeface="Times New Roman" pitchFamily="18" charset="0"/>
                <a:cs typeface="Times New Roman" pitchFamily="18" charset="0"/>
              </a:rPr>
              <a:t>مورد من موارد الطاقة غير المتجددة. ويستعمل الوقود </a:t>
            </a:r>
            <a:r>
              <a:rPr lang="ar-EG" sz="2800" b="1" dirty="0" smtClean="0">
                <a:solidFill>
                  <a:prstClr val="black"/>
                </a:solidFill>
                <a:latin typeface="Times New Roman" pitchFamily="18" charset="0"/>
                <a:cs typeface="Times New Roman" pitchFamily="18" charset="0"/>
              </a:rPr>
              <a:t>الأحفوري  </a:t>
            </a:r>
            <a:r>
              <a:rPr lang="ar-EG" sz="2800" b="1" dirty="0">
                <a:solidFill>
                  <a:prstClr val="black"/>
                </a:solidFill>
                <a:latin typeface="Times New Roman" pitchFamily="18" charset="0"/>
                <a:cs typeface="Times New Roman" pitchFamily="18" charset="0"/>
              </a:rPr>
              <a:t>كثيرا. ولهذا السبب نحتاج إلى استعمال موارد طاقة متجددة عوضا عنه.</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46471107"/>
      </p:ext>
    </p:extLst>
  </p:cSld>
  <p:clrMapOvr>
    <a:masterClrMapping/>
  </p:clrMapOvr>
  <p:transition>
    <p:pull dir="r"/>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2"/>
          <p:cNvSpPr txBox="1">
            <a:spLocks noChangeArrowheads="1"/>
          </p:cNvSpPr>
          <p:nvPr/>
        </p:nvSpPr>
        <p:spPr bwMode="auto">
          <a:xfrm>
            <a:off x="3653886" y="2995210"/>
            <a:ext cx="5222372" cy="3539430"/>
          </a:xfrm>
          <a:prstGeom prst="rect">
            <a:avLst/>
          </a:prstGeom>
          <a:noFill/>
          <a:ln w="9525">
            <a:noFill/>
            <a:miter lim="800000"/>
            <a:headEnd/>
            <a:tailEnd/>
          </a:ln>
        </p:spPr>
        <p:txBody>
          <a:bodyPr wrap="square">
            <a:spAutoFit/>
          </a:bodyPr>
          <a:lstStyle/>
          <a:p>
            <a:pPr algn="r" rtl="1"/>
            <a:r>
              <a:rPr lang="ar-EG" sz="2800" b="1" dirty="0">
                <a:solidFill>
                  <a:prstClr val="black"/>
                </a:solidFill>
                <a:latin typeface="Times New Roman" pitchFamily="18" charset="0"/>
                <a:cs typeface="Times New Roman" pitchFamily="18" charset="0"/>
              </a:rPr>
              <a:t>ومن موارد الطاقة المتجددة </a:t>
            </a:r>
            <a:r>
              <a:rPr lang="ar-EG"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الطاقة الشمسية</a:t>
            </a:r>
            <a:r>
              <a:rPr lang="ar-EG"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ar-EG" sz="2800" b="1" dirty="0">
                <a:solidFill>
                  <a:prstClr val="black"/>
                </a:solidFill>
                <a:latin typeface="Times New Roman" pitchFamily="18" charset="0"/>
                <a:cs typeface="Times New Roman" pitchFamily="18" charset="0"/>
              </a:rPr>
              <a:t>وهي طاقة نحصل عليها من الشمس ومن موارد الطاقة المتجددة </a:t>
            </a:r>
            <a:r>
              <a:rPr lang="ar-EG" sz="2800" b="1" dirty="0" smtClean="0">
                <a:solidFill>
                  <a:prstClr val="black"/>
                </a:solidFill>
                <a:latin typeface="Times New Roman" pitchFamily="18" charset="0"/>
                <a:cs typeface="Times New Roman" pitchFamily="18" charset="0"/>
              </a:rPr>
              <a:t>أيض</a:t>
            </a:r>
            <a:r>
              <a:rPr lang="ar-SA" sz="2800" b="1" dirty="0" smtClean="0">
                <a:solidFill>
                  <a:prstClr val="black"/>
                </a:solidFill>
                <a:latin typeface="Times New Roman" pitchFamily="18" charset="0"/>
                <a:cs typeface="Times New Roman" pitchFamily="18" charset="0"/>
              </a:rPr>
              <a:t>ً</a:t>
            </a:r>
            <a:r>
              <a:rPr lang="ar-EG" sz="2800" b="1" dirty="0" smtClean="0">
                <a:solidFill>
                  <a:prstClr val="black"/>
                </a:solidFill>
                <a:latin typeface="Times New Roman" pitchFamily="18" charset="0"/>
                <a:cs typeface="Times New Roman" pitchFamily="18" charset="0"/>
              </a:rPr>
              <a:t>ا </a:t>
            </a:r>
            <a:r>
              <a:rPr lang="ar-EG" sz="2800" b="1" dirty="0">
                <a:solidFill>
                  <a:prstClr val="black"/>
                </a:solidFill>
                <a:latin typeface="Times New Roman" pitchFamily="18" charset="0"/>
                <a:cs typeface="Times New Roman" pitchFamily="18" charset="0"/>
              </a:rPr>
              <a:t>المياه الجارية والرياح والحرارة الجوفية (داخل الأرض). ويمكن استعمال كل من الطاقة الشمسية والمياه الجارية والرياح والحرارة الجوفية في إنتاج الطاقة الكهربائية.</a:t>
            </a:r>
          </a:p>
          <a:p>
            <a:pPr algn="r" rtl="1"/>
            <a:r>
              <a:rPr lang="ar-EG" sz="2800" b="1" dirty="0" smtClean="0">
                <a:solidFill>
                  <a:prstClr val="black"/>
                </a:solidFill>
                <a:latin typeface="Times New Roman" pitchFamily="18" charset="0"/>
                <a:cs typeface="Times New Roman" pitchFamily="18" charset="0"/>
              </a:rPr>
              <a:t> </a:t>
            </a:r>
            <a:endParaRPr lang="en-US" sz="2800" dirty="0">
              <a:solidFill>
                <a:prstClr val="black"/>
              </a:solidFill>
              <a:latin typeface="Times New Roman" pitchFamily="18" charset="0"/>
              <a:cs typeface="Times New Roman" pitchFamily="18" charset="0"/>
            </a:endParaRPr>
          </a:p>
        </p:txBody>
      </p:sp>
      <p:grpSp>
        <p:nvGrpSpPr>
          <p:cNvPr id="10" name="Group 7"/>
          <p:cNvGrpSpPr>
            <a:grpSpLocks/>
          </p:cNvGrpSpPr>
          <p:nvPr/>
        </p:nvGrpSpPr>
        <p:grpSpPr bwMode="auto">
          <a:xfrm>
            <a:off x="3357567" y="490527"/>
            <a:ext cx="5815013" cy="2504683"/>
            <a:chOff x="2857488" y="214290"/>
            <a:chExt cx="5815053" cy="2503275"/>
          </a:xfrm>
        </p:grpSpPr>
        <p:sp>
          <p:nvSpPr>
            <p:cNvPr id="11" name="Freeform 6"/>
            <p:cNvSpPr/>
            <p:nvPr/>
          </p:nvSpPr>
          <p:spPr>
            <a:xfrm>
              <a:off x="2857488" y="214290"/>
              <a:ext cx="5815053" cy="1366068"/>
            </a:xfrm>
            <a:custGeom>
              <a:avLst/>
              <a:gdLst>
                <a:gd name="connsiteX0" fmla="*/ 3443288 w 3565191"/>
                <a:gd name="connsiteY0" fmla="*/ 580255 h 1366068"/>
                <a:gd name="connsiteX1" fmla="*/ 3457575 w 3565191"/>
                <a:gd name="connsiteY1" fmla="*/ 537393 h 1366068"/>
                <a:gd name="connsiteX2" fmla="*/ 3414713 w 3565191"/>
                <a:gd name="connsiteY2" fmla="*/ 337368 h 1366068"/>
                <a:gd name="connsiteX3" fmla="*/ 3371850 w 3565191"/>
                <a:gd name="connsiteY3" fmla="*/ 308793 h 1366068"/>
                <a:gd name="connsiteX4" fmla="*/ 3300413 w 3565191"/>
                <a:gd name="connsiteY4" fmla="*/ 208780 h 1366068"/>
                <a:gd name="connsiteX5" fmla="*/ 3257550 w 3565191"/>
                <a:gd name="connsiteY5" fmla="*/ 194493 h 1366068"/>
                <a:gd name="connsiteX6" fmla="*/ 3228975 w 3565191"/>
                <a:gd name="connsiteY6" fmla="*/ 151630 h 1366068"/>
                <a:gd name="connsiteX7" fmla="*/ 3143250 w 3565191"/>
                <a:gd name="connsiteY7" fmla="*/ 80193 h 1366068"/>
                <a:gd name="connsiteX8" fmla="*/ 3014663 w 3565191"/>
                <a:gd name="connsiteY8" fmla="*/ 51618 h 1366068"/>
                <a:gd name="connsiteX9" fmla="*/ 2914650 w 3565191"/>
                <a:gd name="connsiteY9" fmla="*/ 37330 h 1366068"/>
                <a:gd name="connsiteX10" fmla="*/ 2643188 w 3565191"/>
                <a:gd name="connsiteY10" fmla="*/ 37330 h 1366068"/>
                <a:gd name="connsiteX11" fmla="*/ 2600325 w 3565191"/>
                <a:gd name="connsiteY11" fmla="*/ 80193 h 1366068"/>
                <a:gd name="connsiteX12" fmla="*/ 2557463 w 3565191"/>
                <a:gd name="connsiteY12" fmla="*/ 108768 h 1366068"/>
                <a:gd name="connsiteX13" fmla="*/ 2528888 w 3565191"/>
                <a:gd name="connsiteY13" fmla="*/ 194493 h 1366068"/>
                <a:gd name="connsiteX14" fmla="*/ 2514600 w 3565191"/>
                <a:gd name="connsiteY14" fmla="*/ 237355 h 1366068"/>
                <a:gd name="connsiteX15" fmla="*/ 2471738 w 3565191"/>
                <a:gd name="connsiteY15" fmla="*/ 208780 h 1366068"/>
                <a:gd name="connsiteX16" fmla="*/ 2343150 w 3565191"/>
                <a:gd name="connsiteY16" fmla="*/ 94480 h 1366068"/>
                <a:gd name="connsiteX17" fmla="*/ 2286000 w 3565191"/>
                <a:gd name="connsiteY17" fmla="*/ 80193 h 1366068"/>
                <a:gd name="connsiteX18" fmla="*/ 2043113 w 3565191"/>
                <a:gd name="connsiteY18" fmla="*/ 94480 h 1366068"/>
                <a:gd name="connsiteX19" fmla="*/ 1800225 w 3565191"/>
                <a:gd name="connsiteY19" fmla="*/ 137343 h 1366068"/>
                <a:gd name="connsiteX20" fmla="*/ 1614488 w 3565191"/>
                <a:gd name="connsiteY20" fmla="*/ 180205 h 1366068"/>
                <a:gd name="connsiteX21" fmla="*/ 1514475 w 3565191"/>
                <a:gd name="connsiteY21" fmla="*/ 251643 h 1366068"/>
                <a:gd name="connsiteX22" fmla="*/ 1485900 w 3565191"/>
                <a:gd name="connsiteY22" fmla="*/ 294505 h 1366068"/>
                <a:gd name="connsiteX23" fmla="*/ 1443038 w 3565191"/>
                <a:gd name="connsiteY23" fmla="*/ 308793 h 1366068"/>
                <a:gd name="connsiteX24" fmla="*/ 1285875 w 3565191"/>
                <a:gd name="connsiteY24" fmla="*/ 223068 h 1366068"/>
                <a:gd name="connsiteX25" fmla="*/ 1114425 w 3565191"/>
                <a:gd name="connsiteY25" fmla="*/ 180205 h 1366068"/>
                <a:gd name="connsiteX26" fmla="*/ 1042988 w 3565191"/>
                <a:gd name="connsiteY26" fmla="*/ 151630 h 1366068"/>
                <a:gd name="connsiteX27" fmla="*/ 900113 w 3565191"/>
                <a:gd name="connsiteY27" fmla="*/ 165918 h 1366068"/>
                <a:gd name="connsiteX28" fmla="*/ 714375 w 3565191"/>
                <a:gd name="connsiteY28" fmla="*/ 208780 h 1366068"/>
                <a:gd name="connsiteX29" fmla="*/ 557213 w 3565191"/>
                <a:gd name="connsiteY29" fmla="*/ 280218 h 1366068"/>
                <a:gd name="connsiteX30" fmla="*/ 414338 w 3565191"/>
                <a:gd name="connsiteY30" fmla="*/ 337368 h 1366068"/>
                <a:gd name="connsiteX31" fmla="*/ 328613 w 3565191"/>
                <a:gd name="connsiteY31" fmla="*/ 394518 h 1366068"/>
                <a:gd name="connsiteX32" fmla="*/ 285750 w 3565191"/>
                <a:gd name="connsiteY32" fmla="*/ 423093 h 1366068"/>
                <a:gd name="connsiteX33" fmla="*/ 228600 w 3565191"/>
                <a:gd name="connsiteY33" fmla="*/ 537393 h 1366068"/>
                <a:gd name="connsiteX34" fmla="*/ 200025 w 3565191"/>
                <a:gd name="connsiteY34" fmla="*/ 651693 h 1366068"/>
                <a:gd name="connsiteX35" fmla="*/ 128588 w 3565191"/>
                <a:gd name="connsiteY35" fmla="*/ 694555 h 1366068"/>
                <a:gd name="connsiteX36" fmla="*/ 14288 w 3565191"/>
                <a:gd name="connsiteY36" fmla="*/ 823143 h 1366068"/>
                <a:gd name="connsiteX37" fmla="*/ 0 w 3565191"/>
                <a:gd name="connsiteY37" fmla="*/ 866005 h 1366068"/>
                <a:gd name="connsiteX38" fmla="*/ 28575 w 3565191"/>
                <a:gd name="connsiteY38" fmla="*/ 1037455 h 1366068"/>
                <a:gd name="connsiteX39" fmla="*/ 114300 w 3565191"/>
                <a:gd name="connsiteY39" fmla="*/ 1108893 h 1366068"/>
                <a:gd name="connsiteX40" fmla="*/ 228600 w 3565191"/>
                <a:gd name="connsiteY40" fmla="*/ 1151755 h 1366068"/>
                <a:gd name="connsiteX41" fmla="*/ 300038 w 3565191"/>
                <a:gd name="connsiteY41" fmla="*/ 1180330 h 1366068"/>
                <a:gd name="connsiteX42" fmla="*/ 471488 w 3565191"/>
                <a:gd name="connsiteY42" fmla="*/ 1166043 h 1366068"/>
                <a:gd name="connsiteX43" fmla="*/ 514350 w 3565191"/>
                <a:gd name="connsiteY43" fmla="*/ 1137468 h 1366068"/>
                <a:gd name="connsiteX44" fmla="*/ 557213 w 3565191"/>
                <a:gd name="connsiteY44" fmla="*/ 1123180 h 1366068"/>
                <a:gd name="connsiteX45" fmla="*/ 614363 w 3565191"/>
                <a:gd name="connsiteY45" fmla="*/ 1094605 h 1366068"/>
                <a:gd name="connsiteX46" fmla="*/ 600075 w 3565191"/>
                <a:gd name="connsiteY46" fmla="*/ 1137468 h 1366068"/>
                <a:gd name="connsiteX47" fmla="*/ 657225 w 3565191"/>
                <a:gd name="connsiteY47" fmla="*/ 1223193 h 1366068"/>
                <a:gd name="connsiteX48" fmla="*/ 700088 w 3565191"/>
                <a:gd name="connsiteY48" fmla="*/ 1251768 h 1366068"/>
                <a:gd name="connsiteX49" fmla="*/ 857250 w 3565191"/>
                <a:gd name="connsiteY49" fmla="*/ 1323205 h 1366068"/>
                <a:gd name="connsiteX50" fmla="*/ 1471613 w 3565191"/>
                <a:gd name="connsiteY50" fmla="*/ 1294630 h 1366068"/>
                <a:gd name="connsiteX51" fmla="*/ 1514475 w 3565191"/>
                <a:gd name="connsiteY51" fmla="*/ 1280343 h 1366068"/>
                <a:gd name="connsiteX52" fmla="*/ 1671638 w 3565191"/>
                <a:gd name="connsiteY52" fmla="*/ 1251768 h 1366068"/>
                <a:gd name="connsiteX53" fmla="*/ 1757363 w 3565191"/>
                <a:gd name="connsiteY53" fmla="*/ 1208905 h 1366068"/>
                <a:gd name="connsiteX54" fmla="*/ 1857375 w 3565191"/>
                <a:gd name="connsiteY54" fmla="*/ 1166043 h 1366068"/>
                <a:gd name="connsiteX55" fmla="*/ 1914525 w 3565191"/>
                <a:gd name="connsiteY55" fmla="*/ 1294630 h 1366068"/>
                <a:gd name="connsiteX56" fmla="*/ 2057400 w 3565191"/>
                <a:gd name="connsiteY56" fmla="*/ 1366068 h 1366068"/>
                <a:gd name="connsiteX57" fmla="*/ 2414588 w 3565191"/>
                <a:gd name="connsiteY57" fmla="*/ 1323205 h 1366068"/>
                <a:gd name="connsiteX58" fmla="*/ 2471738 w 3565191"/>
                <a:gd name="connsiteY58" fmla="*/ 1294630 h 1366068"/>
                <a:gd name="connsiteX59" fmla="*/ 2543175 w 3565191"/>
                <a:gd name="connsiteY59" fmla="*/ 1266055 h 1366068"/>
                <a:gd name="connsiteX60" fmla="*/ 2600325 w 3565191"/>
                <a:gd name="connsiteY60" fmla="*/ 1251768 h 1366068"/>
                <a:gd name="connsiteX61" fmla="*/ 2743200 w 3565191"/>
                <a:gd name="connsiteY61" fmla="*/ 1194618 h 1366068"/>
                <a:gd name="connsiteX62" fmla="*/ 2886075 w 3565191"/>
                <a:gd name="connsiteY62" fmla="*/ 1080318 h 1366068"/>
                <a:gd name="connsiteX63" fmla="*/ 2928938 w 3565191"/>
                <a:gd name="connsiteY63" fmla="*/ 1180330 h 1366068"/>
                <a:gd name="connsiteX64" fmla="*/ 2957513 w 3565191"/>
                <a:gd name="connsiteY64" fmla="*/ 1223193 h 1366068"/>
                <a:gd name="connsiteX65" fmla="*/ 3028950 w 3565191"/>
                <a:gd name="connsiteY65" fmla="*/ 1266055 h 1366068"/>
                <a:gd name="connsiteX66" fmla="*/ 3100388 w 3565191"/>
                <a:gd name="connsiteY66" fmla="*/ 1280343 h 1366068"/>
                <a:gd name="connsiteX67" fmla="*/ 3200400 w 3565191"/>
                <a:gd name="connsiteY67" fmla="*/ 1266055 h 1366068"/>
                <a:gd name="connsiteX68" fmla="*/ 3286125 w 3565191"/>
                <a:gd name="connsiteY68" fmla="*/ 1208905 h 1366068"/>
                <a:gd name="connsiteX69" fmla="*/ 3357563 w 3565191"/>
                <a:gd name="connsiteY69" fmla="*/ 1180330 h 1366068"/>
                <a:gd name="connsiteX70" fmla="*/ 3457575 w 3565191"/>
                <a:gd name="connsiteY70" fmla="*/ 1094605 h 1366068"/>
                <a:gd name="connsiteX71" fmla="*/ 3543300 w 3565191"/>
                <a:gd name="connsiteY71" fmla="*/ 994593 h 1366068"/>
                <a:gd name="connsiteX72" fmla="*/ 3543300 w 3565191"/>
                <a:gd name="connsiteY72" fmla="*/ 823143 h 1366068"/>
                <a:gd name="connsiteX73" fmla="*/ 3529013 w 3565191"/>
                <a:gd name="connsiteY73" fmla="*/ 765993 h 1366068"/>
                <a:gd name="connsiteX74" fmla="*/ 3471863 w 3565191"/>
                <a:gd name="connsiteY74" fmla="*/ 680268 h 1366068"/>
                <a:gd name="connsiteX75" fmla="*/ 3443288 w 3565191"/>
                <a:gd name="connsiteY75" fmla="*/ 637405 h 1366068"/>
                <a:gd name="connsiteX76" fmla="*/ 3471863 w 3565191"/>
                <a:gd name="connsiteY76" fmla="*/ 594543 h 1366068"/>
                <a:gd name="connsiteX77" fmla="*/ 3443288 w 3565191"/>
                <a:gd name="connsiteY77" fmla="*/ 580255 h 136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565191" h="1366068">
                  <a:moveTo>
                    <a:pt x="3443288" y="580255"/>
                  </a:moveTo>
                  <a:cubicBezTo>
                    <a:pt x="3440907" y="570730"/>
                    <a:pt x="3457575" y="552453"/>
                    <a:pt x="3457575" y="537393"/>
                  </a:cubicBezTo>
                  <a:cubicBezTo>
                    <a:pt x="3457575" y="467434"/>
                    <a:pt x="3467296" y="389951"/>
                    <a:pt x="3414713" y="337368"/>
                  </a:cubicBezTo>
                  <a:cubicBezTo>
                    <a:pt x="3402571" y="325226"/>
                    <a:pt x="3386138" y="318318"/>
                    <a:pt x="3371850" y="308793"/>
                  </a:cubicBezTo>
                  <a:cubicBezTo>
                    <a:pt x="3358820" y="289248"/>
                    <a:pt x="3313704" y="219856"/>
                    <a:pt x="3300413" y="208780"/>
                  </a:cubicBezTo>
                  <a:cubicBezTo>
                    <a:pt x="3288843" y="199139"/>
                    <a:pt x="3271838" y="199255"/>
                    <a:pt x="3257550" y="194493"/>
                  </a:cubicBezTo>
                  <a:cubicBezTo>
                    <a:pt x="3248025" y="180205"/>
                    <a:pt x="3239968" y="164822"/>
                    <a:pt x="3228975" y="151630"/>
                  </a:cubicBezTo>
                  <a:cubicBezTo>
                    <a:pt x="3206404" y="124545"/>
                    <a:pt x="3175361" y="96249"/>
                    <a:pt x="3143250" y="80193"/>
                  </a:cubicBezTo>
                  <a:cubicBezTo>
                    <a:pt x="3108708" y="62922"/>
                    <a:pt x="3046375" y="56497"/>
                    <a:pt x="3014663" y="51618"/>
                  </a:cubicBezTo>
                  <a:cubicBezTo>
                    <a:pt x="2981378" y="46497"/>
                    <a:pt x="2947988" y="42093"/>
                    <a:pt x="2914650" y="37330"/>
                  </a:cubicBezTo>
                  <a:cubicBezTo>
                    <a:pt x="2812438" y="3260"/>
                    <a:pt x="2820506" y="0"/>
                    <a:pt x="2643188" y="37330"/>
                  </a:cubicBezTo>
                  <a:cubicBezTo>
                    <a:pt x="2623416" y="41493"/>
                    <a:pt x="2615847" y="67258"/>
                    <a:pt x="2600325" y="80193"/>
                  </a:cubicBezTo>
                  <a:cubicBezTo>
                    <a:pt x="2587134" y="91186"/>
                    <a:pt x="2571750" y="99243"/>
                    <a:pt x="2557463" y="108768"/>
                  </a:cubicBezTo>
                  <a:lnTo>
                    <a:pt x="2528888" y="194493"/>
                  </a:lnTo>
                  <a:lnTo>
                    <a:pt x="2514600" y="237355"/>
                  </a:lnTo>
                  <a:cubicBezTo>
                    <a:pt x="2500313" y="227830"/>
                    <a:pt x="2484572" y="220188"/>
                    <a:pt x="2471738" y="208780"/>
                  </a:cubicBezTo>
                  <a:cubicBezTo>
                    <a:pt x="2443352" y="183548"/>
                    <a:pt x="2390113" y="114607"/>
                    <a:pt x="2343150" y="94480"/>
                  </a:cubicBezTo>
                  <a:cubicBezTo>
                    <a:pt x="2325101" y="86745"/>
                    <a:pt x="2305050" y="84955"/>
                    <a:pt x="2286000" y="80193"/>
                  </a:cubicBezTo>
                  <a:cubicBezTo>
                    <a:pt x="2205038" y="84955"/>
                    <a:pt x="2123785" y="86135"/>
                    <a:pt x="2043113" y="94480"/>
                  </a:cubicBezTo>
                  <a:cubicBezTo>
                    <a:pt x="1934324" y="105734"/>
                    <a:pt x="1892172" y="120625"/>
                    <a:pt x="1800225" y="137343"/>
                  </a:cubicBezTo>
                  <a:cubicBezTo>
                    <a:pt x="1716090" y="152640"/>
                    <a:pt x="1699520" y="149284"/>
                    <a:pt x="1614488" y="180205"/>
                  </a:cubicBezTo>
                  <a:cubicBezTo>
                    <a:pt x="1566130" y="197790"/>
                    <a:pt x="1546912" y="212719"/>
                    <a:pt x="1514475" y="251643"/>
                  </a:cubicBezTo>
                  <a:cubicBezTo>
                    <a:pt x="1503482" y="264834"/>
                    <a:pt x="1499308" y="283778"/>
                    <a:pt x="1485900" y="294505"/>
                  </a:cubicBezTo>
                  <a:cubicBezTo>
                    <a:pt x="1474140" y="303913"/>
                    <a:pt x="1457325" y="304030"/>
                    <a:pt x="1443038" y="308793"/>
                  </a:cubicBezTo>
                  <a:cubicBezTo>
                    <a:pt x="1375932" y="264056"/>
                    <a:pt x="1387751" y="269376"/>
                    <a:pt x="1285875" y="223068"/>
                  </a:cubicBezTo>
                  <a:cubicBezTo>
                    <a:pt x="1243547" y="203828"/>
                    <a:pt x="1134712" y="186001"/>
                    <a:pt x="1114425" y="180205"/>
                  </a:cubicBezTo>
                  <a:cubicBezTo>
                    <a:pt x="1089765" y="173159"/>
                    <a:pt x="1066800" y="161155"/>
                    <a:pt x="1042988" y="151630"/>
                  </a:cubicBezTo>
                  <a:cubicBezTo>
                    <a:pt x="995363" y="156393"/>
                    <a:pt x="947556" y="159592"/>
                    <a:pt x="900113" y="165918"/>
                  </a:cubicBezTo>
                  <a:cubicBezTo>
                    <a:pt x="852985" y="172202"/>
                    <a:pt x="750642" y="199713"/>
                    <a:pt x="714375" y="208780"/>
                  </a:cubicBezTo>
                  <a:cubicBezTo>
                    <a:pt x="630904" y="250516"/>
                    <a:pt x="638089" y="249890"/>
                    <a:pt x="557213" y="280218"/>
                  </a:cubicBezTo>
                  <a:cubicBezTo>
                    <a:pt x="492020" y="304665"/>
                    <a:pt x="499104" y="291725"/>
                    <a:pt x="414338" y="337368"/>
                  </a:cubicBezTo>
                  <a:cubicBezTo>
                    <a:pt x="384100" y="353650"/>
                    <a:pt x="357188" y="375468"/>
                    <a:pt x="328613" y="394518"/>
                  </a:cubicBezTo>
                  <a:lnTo>
                    <a:pt x="285750" y="423093"/>
                  </a:lnTo>
                  <a:cubicBezTo>
                    <a:pt x="249320" y="483810"/>
                    <a:pt x="243979" y="481003"/>
                    <a:pt x="228600" y="537393"/>
                  </a:cubicBezTo>
                  <a:cubicBezTo>
                    <a:pt x="218267" y="575282"/>
                    <a:pt x="233701" y="631487"/>
                    <a:pt x="200025" y="651693"/>
                  </a:cubicBezTo>
                  <a:cubicBezTo>
                    <a:pt x="176213" y="665980"/>
                    <a:pt x="150081" y="676970"/>
                    <a:pt x="128588" y="694555"/>
                  </a:cubicBezTo>
                  <a:cubicBezTo>
                    <a:pt x="96544" y="720773"/>
                    <a:pt x="37309" y="777101"/>
                    <a:pt x="14288" y="823143"/>
                  </a:cubicBezTo>
                  <a:cubicBezTo>
                    <a:pt x="7553" y="836613"/>
                    <a:pt x="4763" y="851718"/>
                    <a:pt x="0" y="866005"/>
                  </a:cubicBezTo>
                  <a:cubicBezTo>
                    <a:pt x="9525" y="923155"/>
                    <a:pt x="13646" y="981473"/>
                    <a:pt x="28575" y="1037455"/>
                  </a:cubicBezTo>
                  <a:cubicBezTo>
                    <a:pt x="40490" y="1082137"/>
                    <a:pt x="77109" y="1092364"/>
                    <a:pt x="114300" y="1108893"/>
                  </a:cubicBezTo>
                  <a:cubicBezTo>
                    <a:pt x="213712" y="1153076"/>
                    <a:pt x="153191" y="1123477"/>
                    <a:pt x="228600" y="1151755"/>
                  </a:cubicBezTo>
                  <a:cubicBezTo>
                    <a:pt x="252614" y="1160760"/>
                    <a:pt x="276225" y="1170805"/>
                    <a:pt x="300038" y="1180330"/>
                  </a:cubicBezTo>
                  <a:cubicBezTo>
                    <a:pt x="357188" y="1175568"/>
                    <a:pt x="415254" y="1177290"/>
                    <a:pt x="471488" y="1166043"/>
                  </a:cubicBezTo>
                  <a:cubicBezTo>
                    <a:pt x="488326" y="1162675"/>
                    <a:pt x="498992" y="1145147"/>
                    <a:pt x="514350" y="1137468"/>
                  </a:cubicBezTo>
                  <a:cubicBezTo>
                    <a:pt x="527821" y="1130733"/>
                    <a:pt x="543370" y="1129113"/>
                    <a:pt x="557213" y="1123180"/>
                  </a:cubicBezTo>
                  <a:cubicBezTo>
                    <a:pt x="576789" y="1114790"/>
                    <a:pt x="595313" y="1104130"/>
                    <a:pt x="614363" y="1094605"/>
                  </a:cubicBezTo>
                  <a:cubicBezTo>
                    <a:pt x="609600" y="1108893"/>
                    <a:pt x="600075" y="1122407"/>
                    <a:pt x="600075" y="1137468"/>
                  </a:cubicBezTo>
                  <a:cubicBezTo>
                    <a:pt x="600075" y="1175619"/>
                    <a:pt x="631456" y="1201719"/>
                    <a:pt x="657225" y="1223193"/>
                  </a:cubicBezTo>
                  <a:cubicBezTo>
                    <a:pt x="670417" y="1234186"/>
                    <a:pt x="685013" y="1243545"/>
                    <a:pt x="700088" y="1251768"/>
                  </a:cubicBezTo>
                  <a:cubicBezTo>
                    <a:pt x="800481" y="1306527"/>
                    <a:pt x="783656" y="1298674"/>
                    <a:pt x="857250" y="1323205"/>
                  </a:cubicBezTo>
                  <a:lnTo>
                    <a:pt x="1471613" y="1294630"/>
                  </a:lnTo>
                  <a:cubicBezTo>
                    <a:pt x="1486641" y="1293650"/>
                    <a:pt x="1499707" y="1283297"/>
                    <a:pt x="1514475" y="1280343"/>
                  </a:cubicBezTo>
                  <a:cubicBezTo>
                    <a:pt x="1770457" y="1229147"/>
                    <a:pt x="1502208" y="1294124"/>
                    <a:pt x="1671638" y="1251768"/>
                  </a:cubicBezTo>
                  <a:cubicBezTo>
                    <a:pt x="1700213" y="1237480"/>
                    <a:pt x="1727700" y="1220770"/>
                    <a:pt x="1757363" y="1208905"/>
                  </a:cubicBezTo>
                  <a:cubicBezTo>
                    <a:pt x="1872690" y="1162774"/>
                    <a:pt x="1761868" y="1229715"/>
                    <a:pt x="1857375" y="1166043"/>
                  </a:cubicBezTo>
                  <a:cubicBezTo>
                    <a:pt x="1863012" y="1182954"/>
                    <a:pt x="1885414" y="1275223"/>
                    <a:pt x="1914525" y="1294630"/>
                  </a:cubicBezTo>
                  <a:cubicBezTo>
                    <a:pt x="1958829" y="1324166"/>
                    <a:pt x="2057400" y="1366068"/>
                    <a:pt x="2057400" y="1366068"/>
                  </a:cubicBezTo>
                  <a:cubicBezTo>
                    <a:pt x="2197259" y="1356744"/>
                    <a:pt x="2284887" y="1360262"/>
                    <a:pt x="2414588" y="1323205"/>
                  </a:cubicBezTo>
                  <a:cubicBezTo>
                    <a:pt x="2435067" y="1317354"/>
                    <a:pt x="2452275" y="1303280"/>
                    <a:pt x="2471738" y="1294630"/>
                  </a:cubicBezTo>
                  <a:cubicBezTo>
                    <a:pt x="2495174" y="1284214"/>
                    <a:pt x="2518844" y="1274165"/>
                    <a:pt x="2543175" y="1266055"/>
                  </a:cubicBezTo>
                  <a:cubicBezTo>
                    <a:pt x="2561804" y="1259846"/>
                    <a:pt x="2581444" y="1257162"/>
                    <a:pt x="2600325" y="1251768"/>
                  </a:cubicBezTo>
                  <a:cubicBezTo>
                    <a:pt x="2642480" y="1239724"/>
                    <a:pt x="2713915" y="1210387"/>
                    <a:pt x="2743200" y="1194618"/>
                  </a:cubicBezTo>
                  <a:cubicBezTo>
                    <a:pt x="2821302" y="1152563"/>
                    <a:pt x="2828206" y="1138187"/>
                    <a:pt x="2886075" y="1080318"/>
                  </a:cubicBezTo>
                  <a:cubicBezTo>
                    <a:pt x="2902104" y="1128404"/>
                    <a:pt x="2900690" y="1130897"/>
                    <a:pt x="2928938" y="1180330"/>
                  </a:cubicBezTo>
                  <a:cubicBezTo>
                    <a:pt x="2937457" y="1195239"/>
                    <a:pt x="2944475" y="1212018"/>
                    <a:pt x="2957513" y="1223193"/>
                  </a:cubicBezTo>
                  <a:cubicBezTo>
                    <a:pt x="2978597" y="1241265"/>
                    <a:pt x="3003166" y="1255742"/>
                    <a:pt x="3028950" y="1266055"/>
                  </a:cubicBezTo>
                  <a:cubicBezTo>
                    <a:pt x="3051497" y="1275074"/>
                    <a:pt x="3076575" y="1275580"/>
                    <a:pt x="3100388" y="1280343"/>
                  </a:cubicBezTo>
                  <a:cubicBezTo>
                    <a:pt x="3133725" y="1275580"/>
                    <a:pt x="3168969" y="1278144"/>
                    <a:pt x="3200400" y="1266055"/>
                  </a:cubicBezTo>
                  <a:cubicBezTo>
                    <a:pt x="3232454" y="1253727"/>
                    <a:pt x="3254238" y="1221660"/>
                    <a:pt x="3286125" y="1208905"/>
                  </a:cubicBezTo>
                  <a:lnTo>
                    <a:pt x="3357563" y="1180330"/>
                  </a:lnTo>
                  <a:cubicBezTo>
                    <a:pt x="3463912" y="1073981"/>
                    <a:pt x="3329283" y="1204569"/>
                    <a:pt x="3457575" y="1094605"/>
                  </a:cubicBezTo>
                  <a:cubicBezTo>
                    <a:pt x="3499369" y="1058782"/>
                    <a:pt x="3509418" y="1039769"/>
                    <a:pt x="3543300" y="994593"/>
                  </a:cubicBezTo>
                  <a:cubicBezTo>
                    <a:pt x="3565191" y="907034"/>
                    <a:pt x="3563368" y="943551"/>
                    <a:pt x="3543300" y="823143"/>
                  </a:cubicBezTo>
                  <a:cubicBezTo>
                    <a:pt x="3540072" y="803774"/>
                    <a:pt x="3537795" y="783556"/>
                    <a:pt x="3529013" y="765993"/>
                  </a:cubicBezTo>
                  <a:cubicBezTo>
                    <a:pt x="3513654" y="735276"/>
                    <a:pt x="3490913" y="708843"/>
                    <a:pt x="3471863" y="680268"/>
                  </a:cubicBezTo>
                  <a:lnTo>
                    <a:pt x="3443288" y="637405"/>
                  </a:lnTo>
                  <a:cubicBezTo>
                    <a:pt x="3452813" y="623118"/>
                    <a:pt x="3475231" y="611381"/>
                    <a:pt x="3471863" y="594543"/>
                  </a:cubicBezTo>
                  <a:cubicBezTo>
                    <a:pt x="3468495" y="577705"/>
                    <a:pt x="3445669" y="589780"/>
                    <a:pt x="3443288" y="580255"/>
                  </a:cubicBezTo>
                  <a:close/>
                </a:path>
              </a:pathLst>
            </a:custGeom>
            <a:noFill/>
            <a:ln w="28575">
              <a:noFill/>
            </a:ln>
            <a:effectLst>
              <a:innerShdw blurRad="368300">
                <a:srgbClr val="800080"/>
              </a:innerShdw>
            </a:effectLst>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ln>
                  <a:solidFill>
                    <a:prstClr val="black"/>
                  </a:solidFill>
                </a:ln>
                <a:solidFill>
                  <a:prstClr val="black"/>
                </a:solidFill>
              </a:endParaRPr>
            </a:p>
          </p:txBody>
        </p:sp>
        <p:sp>
          <p:nvSpPr>
            <p:cNvPr id="12" name="TextBox 1"/>
            <p:cNvSpPr txBox="1"/>
            <p:nvPr/>
          </p:nvSpPr>
          <p:spPr>
            <a:xfrm>
              <a:off x="3050355" y="2071597"/>
              <a:ext cx="5429316" cy="645968"/>
            </a:xfrm>
            <a:prstGeom prst="rect">
              <a:avLst/>
            </a:prstGeom>
            <a:noFill/>
          </p:spPr>
          <p:txBody>
            <a:bodyPr wrap="square" rtlCol="1">
              <a:spAutoFit/>
            </a:bodyPr>
            <a:lstStyle/>
            <a:p>
              <a:pPr algn="ctr" rtl="1" fontAlgn="auto">
                <a:spcBef>
                  <a:spcPts val="0"/>
                </a:spcBef>
                <a:spcAft>
                  <a:spcPts val="0"/>
                </a:spcAft>
                <a:defRPr/>
              </a:pPr>
              <a:r>
                <a:rPr lang="ar-EG" sz="3600" b="1" dirty="0">
                  <a:solidFill>
                    <a:srgbClr val="0070C0"/>
                  </a:solidFill>
                  <a:latin typeface="Calibri"/>
                  <a:cs typeface="Arial"/>
                </a:rPr>
                <a:t>ما موارد الطاقة الأخرى؟</a:t>
              </a:r>
              <a:endParaRPr lang="en-US" sz="3600" b="1" dirty="0">
                <a:solidFill>
                  <a:srgbClr val="0070C0"/>
                </a:solidFill>
                <a:latin typeface="Calibri"/>
              </a:endParaRPr>
            </a:p>
          </p:txBody>
        </p:sp>
      </p:grpSp>
      <p:pic>
        <p:nvPicPr>
          <p:cNvPr id="14" name="Picture 7"/>
          <p:cNvPicPr>
            <a:picLocks noChangeAspect="1" noChangeArrowheads="1"/>
          </p:cNvPicPr>
          <p:nvPr/>
        </p:nvPicPr>
        <p:blipFill>
          <a:blip r:embed="rId3"/>
          <a:srcRect/>
          <a:stretch>
            <a:fillRect/>
          </a:stretch>
        </p:blipFill>
        <p:spPr bwMode="auto">
          <a:xfrm>
            <a:off x="285720" y="2636912"/>
            <a:ext cx="3286116" cy="3191649"/>
          </a:xfrm>
          <a:prstGeom prst="rect">
            <a:avLst/>
          </a:prstGeom>
          <a:noFill/>
          <a:ln w="9525">
            <a:solidFill>
              <a:srgbClr val="C00000"/>
            </a:solidFill>
            <a:miter lim="800000"/>
            <a:headEnd/>
            <a:tailEnd/>
          </a:ln>
        </p:spPr>
      </p:pic>
    </p:spTree>
    <p:extLst>
      <p:ext uri="{BB962C8B-B14F-4D97-AF65-F5344CB8AC3E}">
        <p14:creationId xmlns:p14="http://schemas.microsoft.com/office/powerpoint/2010/main" val="3607928860"/>
      </p:ext>
    </p:extLst>
  </p:cSld>
  <p:clrMapOvr>
    <a:masterClrMapping/>
  </p:clrMapOvr>
  <p:transition>
    <p:wedge/>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noChangeArrowheads="1"/>
          </p:cNvPicPr>
          <p:nvPr/>
        </p:nvPicPr>
        <p:blipFill>
          <a:blip r:embed="rId3"/>
          <a:srcRect/>
          <a:stretch>
            <a:fillRect/>
          </a:stretch>
        </p:blipFill>
        <p:spPr bwMode="auto">
          <a:xfrm>
            <a:off x="251520" y="2348880"/>
            <a:ext cx="8640960"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4644008" y="2420888"/>
            <a:ext cx="4204543" cy="3539430"/>
          </a:xfrm>
          <a:prstGeom prst="rect">
            <a:avLst/>
          </a:prstGeom>
          <a:noFill/>
          <a:ln w="9525">
            <a:noFill/>
            <a:miter lim="800000"/>
            <a:headEnd/>
            <a:tailEnd/>
          </a:ln>
        </p:spPr>
        <p:txBody>
          <a:bodyPr wrap="square">
            <a:spAutoFit/>
          </a:bodyPr>
          <a:lstStyle/>
          <a:p>
            <a:pPr algn="r" rtl="1"/>
            <a:r>
              <a:rPr lang="ar-EG" sz="2800" b="1" dirty="0">
                <a:solidFill>
                  <a:prstClr val="black"/>
                </a:solidFill>
                <a:latin typeface="Times New Roman" pitchFamily="18" charset="0"/>
                <a:cs typeface="Times New Roman" pitchFamily="18" charset="0"/>
              </a:rPr>
              <a:t>وتبذل مدينة الملك عبد الله للطاقة الذرية المتجددة جهودًا واضحة للحفاظ على مصادر الطاقة في المملكة العربية السعودية، من نفط وغاز لأجيال المستقبل؛ حيث تسعى إلى تطوير صناعة الطاقة الشمسية، واستغلالها في جميع  مجالات الحياة.</a:t>
            </a:r>
            <a:endParaRPr lang="en-US" sz="2800" dirty="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4392488" cy="375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502164"/>
      </p:ext>
    </p:extLst>
  </p:cSld>
  <p:clrMapOvr>
    <a:masterClrMapping/>
  </p:clrMapOvr>
  <p:transition>
    <p:push/>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عنوان 1"/>
          <p:cNvSpPr txBox="1">
            <a:spLocks/>
          </p:cNvSpPr>
          <p:nvPr/>
        </p:nvSpPr>
        <p:spPr>
          <a:xfrm>
            <a:off x="4515476" y="3645024"/>
            <a:ext cx="3944493" cy="868346"/>
          </a:xfrm>
          <a:prstGeom prst="rect">
            <a:avLst/>
          </a:prstGeom>
        </p:spPr>
        <p:txBody>
          <a:bodyPr rtlCol="1">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800" b="1" i="0" u="none" strike="noStrike" kern="1200" cap="none" spc="0" normalizeH="0" baseline="0" noProof="0" smtClean="0">
                <a:ln>
                  <a:noFill/>
                </a:ln>
                <a:solidFill>
                  <a:schemeClr val="bg1"/>
                </a:solidFill>
                <a:effectLst/>
                <a:uLnTx/>
                <a:uFillTx/>
                <a:latin typeface="+mj-lt"/>
                <a:ea typeface="+mj-ea"/>
                <a:cs typeface="+mj-cs"/>
              </a:rPr>
              <a:t>أقرأ وأتعلم</a:t>
            </a:r>
            <a:endParaRPr kumimoji="0" lang="ar-EG"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32" name="TextBox 1"/>
          <p:cNvSpPr txBox="1"/>
          <p:nvPr/>
        </p:nvSpPr>
        <p:spPr bwMode="auto">
          <a:xfrm>
            <a:off x="2067953" y="2636912"/>
            <a:ext cx="4643545" cy="646331"/>
          </a:xfrm>
          <a:prstGeom prst="rect">
            <a:avLst/>
          </a:prstGeom>
          <a:noFill/>
        </p:spPr>
        <p:txBody>
          <a:bodyPr rtlCol="1">
            <a:spAutoFit/>
          </a:bodyPr>
          <a:lstStyle/>
          <a:p>
            <a:pPr algn="r" rtl="1" fontAlgn="auto">
              <a:spcBef>
                <a:spcPts val="0"/>
              </a:spcBef>
              <a:spcAft>
                <a:spcPts val="0"/>
              </a:spcAft>
              <a:defRPr/>
            </a:pPr>
            <a:r>
              <a:rPr lang="ar-EG" sz="3600" b="1" dirty="0">
                <a:solidFill>
                  <a:srgbClr val="0070C0"/>
                </a:solidFill>
                <a:latin typeface="+mn-lt"/>
                <a:cs typeface="+mn-cs"/>
              </a:rPr>
              <a:t>كيف تكونت الأحافير؟</a:t>
            </a:r>
            <a:endParaRPr lang="en-US" sz="3600" b="1" dirty="0">
              <a:solidFill>
                <a:srgbClr val="0070C0"/>
              </a:solidFill>
              <a:latin typeface="+mn-lt"/>
              <a:cs typeface="+mn-cs"/>
            </a:endParaRPr>
          </a:p>
        </p:txBody>
      </p:sp>
      <p:sp>
        <p:nvSpPr>
          <p:cNvPr id="33" name="TextBox 2"/>
          <p:cNvSpPr txBox="1">
            <a:spLocks noChangeArrowheads="1"/>
          </p:cNvSpPr>
          <p:nvPr/>
        </p:nvSpPr>
        <p:spPr bwMode="auto">
          <a:xfrm>
            <a:off x="323528" y="3667701"/>
            <a:ext cx="8383896" cy="1384995"/>
          </a:xfrm>
          <a:prstGeom prst="rect">
            <a:avLst/>
          </a:prstGeom>
          <a:noFill/>
          <a:ln w="9525">
            <a:noFill/>
            <a:miter lim="800000"/>
            <a:headEnd/>
            <a:tailEnd/>
          </a:ln>
        </p:spPr>
        <p:txBody>
          <a:bodyPr wrap="square">
            <a:spAutoFit/>
          </a:bodyPr>
          <a:lstStyle/>
          <a:p>
            <a:pPr algn="justLow" rtl="1"/>
            <a:r>
              <a:rPr lang="ar-EG" sz="2800" b="1" dirty="0" smtClean="0">
                <a:solidFill>
                  <a:srgbClr val="FF0000"/>
                </a:solidFill>
                <a:latin typeface="Times New Roman" pitchFamily="18" charset="0"/>
                <a:cs typeface="Times New Roman" pitchFamily="18" charset="0"/>
              </a:rPr>
              <a:t>الأحفورة</a:t>
            </a:r>
          </a:p>
          <a:p>
            <a:pPr algn="justLow" rtl="1"/>
            <a:r>
              <a:rPr lang="ar-EG" sz="2800" b="1" dirty="0" smtClean="0">
                <a:latin typeface="Times New Roman" pitchFamily="18" charset="0"/>
                <a:cs typeface="Times New Roman" pitchFamily="18" charset="0"/>
              </a:rPr>
              <a:t> </a:t>
            </a:r>
            <a:r>
              <a:rPr lang="ar-EG" sz="2800" b="1" dirty="0">
                <a:latin typeface="Times New Roman" pitchFamily="18" charset="0"/>
                <a:cs typeface="Times New Roman" pitchFamily="18" charset="0"/>
              </a:rPr>
              <a:t>بقايا أو </a:t>
            </a:r>
            <a:r>
              <a:rPr lang="ar-SA" sz="2800" b="1" dirty="0" smtClean="0">
                <a:latin typeface="Times New Roman" pitchFamily="18" charset="0"/>
                <a:cs typeface="Times New Roman" pitchFamily="18" charset="0"/>
              </a:rPr>
              <a:t>آ</a:t>
            </a:r>
            <a:r>
              <a:rPr lang="ar-EG" sz="2800" b="1" dirty="0" smtClean="0">
                <a:latin typeface="Times New Roman" pitchFamily="18" charset="0"/>
                <a:cs typeface="Times New Roman" pitchFamily="18" charset="0"/>
              </a:rPr>
              <a:t>ثار </a:t>
            </a:r>
            <a:r>
              <a:rPr lang="ar-EG" sz="2800" b="1" dirty="0">
                <a:latin typeface="Times New Roman" pitchFamily="18" charset="0"/>
                <a:cs typeface="Times New Roman" pitchFamily="18" charset="0"/>
              </a:rPr>
              <a:t>مخلوقات حية عاشت في الماضي البعيد. الأصداف والعظام وأوراق النبات وآثار الأقدام يمكن أن تتحول إلى </a:t>
            </a:r>
            <a:r>
              <a:rPr lang="ar-EG" sz="2800" b="1" dirty="0" err="1">
                <a:latin typeface="Times New Roman" pitchFamily="18" charset="0"/>
                <a:cs typeface="Times New Roman" pitchFamily="18" charset="0"/>
              </a:rPr>
              <a:t>أحافير</a:t>
            </a:r>
            <a:r>
              <a:rPr lang="ar-EG"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circle/>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Box 1"/>
          <p:cNvSpPr txBox="1">
            <a:spLocks noChangeArrowheads="1"/>
          </p:cNvSpPr>
          <p:nvPr/>
        </p:nvSpPr>
        <p:spPr bwMode="auto">
          <a:xfrm>
            <a:off x="971600" y="3573016"/>
            <a:ext cx="7887820" cy="1384995"/>
          </a:xfrm>
          <a:prstGeom prst="rect">
            <a:avLst/>
          </a:prstGeom>
          <a:noFill/>
          <a:ln w="9525">
            <a:noFill/>
            <a:miter lim="800000"/>
            <a:headEnd/>
            <a:tailEnd/>
          </a:ln>
        </p:spPr>
        <p:txBody>
          <a:bodyPr wrap="square">
            <a:spAutoFit/>
          </a:bodyPr>
          <a:lstStyle/>
          <a:p>
            <a:pPr algn="justLow" rtl="1"/>
            <a:r>
              <a:rPr lang="ar-EG" sz="2800" b="1" dirty="0">
                <a:latin typeface="Times New Roman" pitchFamily="18" charset="0"/>
                <a:cs typeface="Times New Roman" pitchFamily="18" charset="0"/>
              </a:rPr>
              <a:t>تترك المخلوقات الحية التي كانت تعيش في الماضي </a:t>
            </a:r>
            <a:r>
              <a:rPr lang="ar-EG" sz="2800" b="1" dirty="0" smtClean="0">
                <a:latin typeface="Times New Roman" pitchFamily="18" charset="0"/>
                <a:cs typeface="Times New Roman" pitchFamily="18" charset="0"/>
              </a:rPr>
              <a:t>آثار</a:t>
            </a:r>
            <a:r>
              <a:rPr lang="ar-SA" sz="2800" b="1" dirty="0" smtClean="0">
                <a:latin typeface="Times New Roman" pitchFamily="18" charset="0"/>
                <a:cs typeface="Times New Roman" pitchFamily="18" charset="0"/>
              </a:rPr>
              <a:t>ً</a:t>
            </a:r>
            <a:r>
              <a:rPr lang="ar-EG" sz="2800" b="1" dirty="0" smtClean="0">
                <a:latin typeface="Times New Roman" pitchFamily="18" charset="0"/>
                <a:cs typeface="Times New Roman" pitchFamily="18" charset="0"/>
              </a:rPr>
              <a:t>ا </a:t>
            </a:r>
            <a:r>
              <a:rPr lang="ar-EG" sz="2800" b="1" dirty="0">
                <a:latin typeface="Times New Roman" pitchFamily="18" charset="0"/>
                <a:cs typeface="Times New Roman" pitchFamily="18" charset="0"/>
              </a:rPr>
              <a:t>أو طبعات في مواد لينة مثل الطين. ومع مرور الزمن يمكن أن تتصلب هذه المواد، وتصير صخورًا تحفظ في داخلها هذه الطبعات. </a:t>
            </a:r>
            <a:endParaRPr lang="en-US" sz="2800" dirty="0">
              <a:latin typeface="Times New Roman" pitchFamily="18" charset="0"/>
              <a:cs typeface="Times New Roman" pitchFamily="18" charset="0"/>
            </a:endParaRPr>
          </a:p>
        </p:txBody>
      </p:sp>
      <p:sp>
        <p:nvSpPr>
          <p:cNvPr id="25" name="Rectangle 2"/>
          <p:cNvSpPr/>
          <p:nvPr/>
        </p:nvSpPr>
        <p:spPr bwMode="auto">
          <a:xfrm>
            <a:off x="4247699" y="2492896"/>
            <a:ext cx="1335622" cy="646331"/>
          </a:xfrm>
          <a:prstGeom prst="rect">
            <a:avLst/>
          </a:prstGeom>
        </p:spPr>
        <p:txBody>
          <a:bodyPr wrap="none">
            <a:spAutoFit/>
          </a:bodyPr>
          <a:lstStyle/>
          <a:p>
            <a:pPr algn="r" rtl="1" fontAlgn="auto">
              <a:spcBef>
                <a:spcPts val="0"/>
              </a:spcBef>
              <a:spcAft>
                <a:spcPts val="0"/>
              </a:spcAft>
              <a:defRPr/>
            </a:pPr>
            <a:r>
              <a:rPr lang="ar-EG" sz="3600" b="1" dirty="0" smtClean="0">
                <a:latin typeface="Algerian" pitchFamily="82" charset="0"/>
                <a:cs typeface="+mn-cs"/>
              </a:rPr>
              <a:t>الطبعات</a:t>
            </a:r>
            <a:endParaRPr lang="ar-EG" sz="3600" b="1" dirty="0">
              <a:latin typeface="Algerian" pitchFamily="82" charset="0"/>
              <a:cs typeface="+mn-cs"/>
            </a:endParaRPr>
          </a:p>
        </p:txBody>
      </p:sp>
    </p:spTree>
  </p:cSld>
  <p:clrMapOvr>
    <a:masterClrMapping/>
  </p:clrMapOvr>
  <p:transition>
    <p:split orient="vert" dir="in"/>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randombar(horizontal)">
                                      <p:cBhvr>
                                        <p:cTn id="12"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a:grpSpLocks/>
          </p:cNvGrpSpPr>
          <p:nvPr/>
        </p:nvGrpSpPr>
        <p:grpSpPr bwMode="auto">
          <a:xfrm>
            <a:off x="857238" y="214303"/>
            <a:ext cx="5481331" cy="2842217"/>
            <a:chOff x="4286248" y="-214290"/>
            <a:chExt cx="2763315" cy="2842165"/>
          </a:xfrm>
          <a:noFill/>
        </p:grpSpPr>
        <p:sp>
          <p:nvSpPr>
            <p:cNvPr id="7" name="Wave 6"/>
            <p:cNvSpPr/>
            <p:nvPr/>
          </p:nvSpPr>
          <p:spPr>
            <a:xfrm>
              <a:off x="4286248" y="-214290"/>
              <a:ext cx="2071702" cy="1928778"/>
            </a:xfrm>
            <a:prstGeom prst="wave">
              <a:avLst/>
            </a:prstGeom>
            <a:grpFill/>
            <a:ln>
              <a:noFill/>
            </a:ln>
          </p:spPr>
          <p:style>
            <a:lnRef idx="0">
              <a:schemeClr val="accent3"/>
            </a:lnRef>
            <a:fillRef idx="1003">
              <a:schemeClr val="lt2"/>
            </a:fillRef>
            <a:effectRef idx="3">
              <a:schemeClr val="accent3"/>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sp>
          <p:nvSpPr>
            <p:cNvPr id="8" name="TextBox 7"/>
            <p:cNvSpPr txBox="1"/>
            <p:nvPr/>
          </p:nvSpPr>
          <p:spPr>
            <a:xfrm>
              <a:off x="4924726" y="1981556"/>
              <a:ext cx="2124837" cy="646319"/>
            </a:xfrm>
            <a:prstGeom prst="rect">
              <a:avLst/>
            </a:prstGeom>
            <a:grpFill/>
            <a:ln>
              <a:noFill/>
            </a:ln>
          </p:spPr>
          <p:txBody>
            <a:bodyPr wrap="square" rtlCol="1">
              <a:spAutoFit/>
            </a:bodyPr>
            <a:lstStyle/>
            <a:p>
              <a:pPr algn="r" rtl="1" fontAlgn="auto">
                <a:spcBef>
                  <a:spcPts val="0"/>
                </a:spcBef>
                <a:spcAft>
                  <a:spcPts val="0"/>
                </a:spcAft>
                <a:defRPr/>
              </a:pPr>
              <a:r>
                <a:rPr lang="ar-EG" sz="3600" b="1" dirty="0">
                  <a:latin typeface="+mn-lt"/>
                  <a:cs typeface="+mn-cs"/>
                </a:rPr>
                <a:t>الأحافير </a:t>
              </a:r>
              <a:r>
                <a:rPr lang="ar-EG" sz="3600" b="1" dirty="0" smtClean="0">
                  <a:latin typeface="+mn-lt"/>
                  <a:cs typeface="+mn-cs"/>
                </a:rPr>
                <a:t>الصخرية</a:t>
              </a:r>
              <a:endParaRPr lang="ar-EG" sz="3600" b="1" dirty="0">
                <a:latin typeface="+mn-lt"/>
                <a:cs typeface="+mn-cs"/>
              </a:endParaRPr>
            </a:p>
          </p:txBody>
        </p:sp>
      </p:grpSp>
      <p:sp>
        <p:nvSpPr>
          <p:cNvPr id="2" name="TextBox 1"/>
          <p:cNvSpPr txBox="1">
            <a:spLocks noChangeArrowheads="1"/>
          </p:cNvSpPr>
          <p:nvPr/>
        </p:nvSpPr>
        <p:spPr bwMode="auto">
          <a:xfrm>
            <a:off x="251520" y="3075883"/>
            <a:ext cx="8622783" cy="1384995"/>
          </a:xfrm>
          <a:prstGeom prst="rect">
            <a:avLst/>
          </a:prstGeom>
          <a:noFill/>
          <a:ln w="9525">
            <a:noFill/>
            <a:miter lim="800000"/>
            <a:headEnd/>
            <a:tailEnd/>
          </a:ln>
        </p:spPr>
        <p:txBody>
          <a:bodyPr wrap="square">
            <a:spAutoFit/>
          </a:bodyPr>
          <a:lstStyle/>
          <a:p>
            <a:pPr algn="justLow" rtl="1"/>
            <a:r>
              <a:rPr lang="ar-EG" sz="2800" b="1" dirty="0">
                <a:latin typeface="Times New Roman" pitchFamily="18" charset="0"/>
                <a:cs typeface="Times New Roman" pitchFamily="18" charset="0"/>
              </a:rPr>
              <a:t>تحتفظ بعض الأحافير بأجسام المخلوقات الحية كاملة، فقد حفظت في الكهرمان أو المواد البترولية أو الجليد كما هو في أحفورة </a:t>
            </a:r>
            <a:r>
              <a:rPr lang="ar-EG" sz="2800" b="1" dirty="0" err="1" smtClean="0">
                <a:latin typeface="Times New Roman" pitchFamily="18" charset="0"/>
                <a:cs typeface="Times New Roman" pitchFamily="18" charset="0"/>
              </a:rPr>
              <a:t>الماموث</a:t>
            </a:r>
            <a:r>
              <a:rPr lang="ar-EG" sz="2800" b="1" dirty="0" smtClean="0">
                <a:latin typeface="Times New Roman" pitchFamily="18" charset="0"/>
                <a:cs typeface="Times New Roman" pitchFamily="18" charset="0"/>
              </a:rPr>
              <a:t> ، </a:t>
            </a:r>
            <a:r>
              <a:rPr lang="ar-EG" sz="2800" b="1" dirty="0">
                <a:latin typeface="Times New Roman" pitchFamily="18" charset="0"/>
                <a:cs typeface="Times New Roman" pitchFamily="18" charset="0"/>
              </a:rPr>
              <a:t>حيث حفظ جسم الفيل كما هو في الجليد</a:t>
            </a:r>
            <a:r>
              <a:rPr lang="ar-EG" sz="2800" b="1"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98" y="4277303"/>
            <a:ext cx="8516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p:cNvSpPr/>
          <p:nvPr/>
        </p:nvSpPr>
        <p:spPr bwMode="auto">
          <a:xfrm>
            <a:off x="857238" y="214303"/>
            <a:ext cx="4109442" cy="1928813"/>
          </a:xfrm>
          <a:prstGeom prst="wave">
            <a:avLst/>
          </a:prstGeom>
          <a:noFill/>
          <a:ln>
            <a:noFill/>
          </a:ln>
        </p:spPr>
        <p:style>
          <a:lnRef idx="0">
            <a:schemeClr val="accent3"/>
          </a:lnRef>
          <a:fillRef idx="1003">
            <a:schemeClr val="lt2"/>
          </a:fillRef>
          <a:effectRef idx="3">
            <a:schemeClr val="accent3"/>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pic>
        <p:nvPicPr>
          <p:cNvPr id="8" name="Picture 3"/>
          <p:cNvPicPr>
            <a:picLocks noChangeAspect="1" noChangeArrowheads="1"/>
          </p:cNvPicPr>
          <p:nvPr/>
        </p:nvPicPr>
        <p:blipFill>
          <a:blip r:embed="rId3"/>
          <a:srcRect/>
          <a:stretch>
            <a:fillRect/>
          </a:stretch>
        </p:blipFill>
        <p:spPr bwMode="auto">
          <a:xfrm>
            <a:off x="2051720" y="2440070"/>
            <a:ext cx="4320480" cy="3580110"/>
          </a:xfrm>
          <a:prstGeom prst="rect">
            <a:avLst/>
          </a:prstGeom>
          <a:noFill/>
          <a:ln w="9525">
            <a:noFill/>
            <a:miter lim="800000"/>
            <a:headEnd/>
            <a:tailEnd/>
          </a:ln>
        </p:spPr>
      </p:pic>
    </p:spTree>
  </p:cSld>
  <p:clrMapOvr>
    <a:masterClrMapping/>
  </p:clrMapOvr>
  <p:transition>
    <p:zoom dir="in"/>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214314" y="3009900"/>
            <a:ext cx="8643966" cy="1490670"/>
            <a:chOff x="500034" y="3009900"/>
            <a:chExt cx="7715304" cy="1490670"/>
          </a:xfrm>
        </p:grpSpPr>
        <p:pic>
          <p:nvPicPr>
            <p:cNvPr id="1026" name="Picture 2"/>
            <p:cNvPicPr>
              <a:picLocks noChangeAspect="1" noChangeArrowheads="1"/>
            </p:cNvPicPr>
            <p:nvPr/>
          </p:nvPicPr>
          <p:blipFill>
            <a:blip r:embed="rId4">
              <a:lum bright="-12000" contrast="38000"/>
            </a:blip>
            <a:srcRect/>
            <a:stretch>
              <a:fillRect/>
            </a:stretch>
          </p:blipFill>
          <p:spPr bwMode="auto">
            <a:xfrm>
              <a:off x="500034" y="3009900"/>
              <a:ext cx="7715304" cy="1490670"/>
            </a:xfrm>
            <a:prstGeom prst="rect">
              <a:avLst/>
            </a:prstGeom>
            <a:noFill/>
            <a:ln w="9525">
              <a:noFill/>
              <a:miter lim="800000"/>
              <a:headEnd/>
              <a:tailEnd/>
            </a:ln>
            <a:effectLst/>
          </p:spPr>
        </p:pic>
        <p:sp>
          <p:nvSpPr>
            <p:cNvPr id="4" name="مستطيل 3"/>
            <p:cNvSpPr/>
            <p:nvPr/>
          </p:nvSpPr>
          <p:spPr>
            <a:xfrm>
              <a:off x="714348" y="3286124"/>
              <a:ext cx="5929354"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مستطيل 4"/>
            <p:cNvSpPr/>
            <p:nvPr/>
          </p:nvSpPr>
          <p:spPr>
            <a:xfrm>
              <a:off x="7072330" y="3286124"/>
              <a:ext cx="1062046" cy="8572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2" name="تمرير عمودي 1"/>
          <p:cNvSpPr/>
          <p:nvPr/>
        </p:nvSpPr>
        <p:spPr>
          <a:xfrm>
            <a:off x="357158" y="2928934"/>
            <a:ext cx="8429684" cy="1428760"/>
          </a:xfrm>
          <a:prstGeom prst="verticalScroll">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r>
              <a:rPr lang="ar-EG" sz="4000" b="1" dirty="0" smtClean="0">
                <a:solidFill>
                  <a:schemeClr val="bg1"/>
                </a:solidFill>
              </a:rPr>
              <a:t>حقيقة                                                </a:t>
            </a:r>
            <a:endParaRPr lang="ar-EG" sz="3200" b="1" dirty="0">
              <a:solidFill>
                <a:schemeClr val="tx1"/>
              </a:solidFill>
            </a:endParaRPr>
          </a:p>
        </p:txBody>
      </p:sp>
      <p:sp>
        <p:nvSpPr>
          <p:cNvPr id="7" name="تمرير عمودي 6"/>
          <p:cNvSpPr/>
          <p:nvPr/>
        </p:nvSpPr>
        <p:spPr>
          <a:xfrm>
            <a:off x="-32" y="2838464"/>
            <a:ext cx="7429552" cy="947726"/>
          </a:xfrm>
          <a:prstGeom prst="verticalScroll">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EG" sz="5400" b="1" dirty="0">
              <a:solidFill>
                <a:srgbClr val="0000FF"/>
              </a:solidFill>
            </a:endParaRPr>
          </a:p>
          <a:p>
            <a:pPr algn="ctr" rtl="1">
              <a:defRPr/>
            </a:pPr>
            <a:r>
              <a:rPr lang="ar-EG" sz="3600" b="1" dirty="0">
                <a:solidFill>
                  <a:schemeClr val="tx1"/>
                </a:solidFill>
              </a:rPr>
              <a:t>لم يكن هناك بشر عندما انقرضت </a:t>
            </a:r>
            <a:r>
              <a:rPr lang="ar-EG" sz="3600" b="1" dirty="0" smtClean="0">
                <a:solidFill>
                  <a:schemeClr val="tx1"/>
                </a:solidFill>
              </a:rPr>
              <a:t>الديناصورات</a:t>
            </a:r>
            <a:r>
              <a:rPr lang="ar-SA" sz="3600" b="1" dirty="0" smtClean="0">
                <a:solidFill>
                  <a:schemeClr val="tx1"/>
                </a:solidFill>
              </a:rPr>
              <a:t>.</a:t>
            </a:r>
            <a:endParaRPr lang="ar-EG" sz="3600" b="1" dirty="0">
              <a:solidFill>
                <a:schemeClr val="tx1"/>
              </a:solidFill>
            </a:endParaRPr>
          </a:p>
        </p:txBody>
      </p:sp>
    </p:spTree>
  </p:cSld>
  <p:clrMapOvr>
    <a:masterClrMapping/>
  </p:clrMapOvr>
  <p:transition>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حقيقة.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3483" y="3127261"/>
            <a:ext cx="8462786" cy="3539430"/>
          </a:xfrm>
          <a:prstGeom prst="rect">
            <a:avLst/>
          </a:prstGeom>
          <a:noFill/>
          <a:ln w="9525">
            <a:noFill/>
            <a:miter lim="800000"/>
            <a:headEnd/>
            <a:tailEnd/>
          </a:ln>
        </p:spPr>
        <p:txBody>
          <a:bodyPr wrap="square">
            <a:spAutoFit/>
          </a:bodyPr>
          <a:lstStyle/>
          <a:p>
            <a:pPr algn="justLow" rtl="1"/>
            <a:r>
              <a:rPr lang="ar-EG" sz="2800" b="1" dirty="0">
                <a:latin typeface="Times New Roman" pitchFamily="18" charset="0"/>
                <a:cs typeface="Times New Roman" pitchFamily="18" charset="0"/>
              </a:rPr>
              <a:t>تترك الأصداف أحيانا وراءها أحافير تعرف بالقوالب. والقالب تجويف فارغ في الصخر، له شكل محدد. ويتكون القالب عندما يتسرب الماء إلى الفراغات داخل الصخر، حيث يوجد الصدف </a:t>
            </a:r>
            <a:r>
              <a:rPr lang="ar-EG" sz="2800" b="1" dirty="0" smtClean="0">
                <a:latin typeface="Times New Roman" pitchFamily="18" charset="0"/>
                <a:cs typeface="Times New Roman" pitchFamily="18" charset="0"/>
              </a:rPr>
              <a:t>مدفون</a:t>
            </a:r>
            <a:r>
              <a:rPr lang="ar-SA" sz="2800" b="1" dirty="0" smtClean="0">
                <a:latin typeface="Times New Roman" pitchFamily="18" charset="0"/>
                <a:cs typeface="Times New Roman" pitchFamily="18" charset="0"/>
              </a:rPr>
              <a:t>ً</a:t>
            </a:r>
            <a:r>
              <a:rPr lang="ar-EG" sz="2800" b="1" dirty="0" smtClean="0">
                <a:latin typeface="Times New Roman" pitchFamily="18" charset="0"/>
                <a:cs typeface="Times New Roman" pitchFamily="18" charset="0"/>
              </a:rPr>
              <a:t>ا ومتحجر</a:t>
            </a:r>
            <a:r>
              <a:rPr lang="ar-SA" sz="2800" b="1" dirty="0" smtClean="0">
                <a:latin typeface="Times New Roman" pitchFamily="18" charset="0"/>
                <a:cs typeface="Times New Roman" pitchFamily="18" charset="0"/>
              </a:rPr>
              <a:t>ً</a:t>
            </a:r>
            <a:r>
              <a:rPr lang="ar-EG" sz="2800" b="1" dirty="0" smtClean="0">
                <a:latin typeface="Times New Roman" pitchFamily="18" charset="0"/>
                <a:cs typeface="Times New Roman" pitchFamily="18" charset="0"/>
              </a:rPr>
              <a:t>ا </a:t>
            </a:r>
            <a:r>
              <a:rPr lang="ar-EG" sz="2800" b="1" dirty="0">
                <a:latin typeface="Times New Roman" pitchFamily="18" charset="0"/>
                <a:cs typeface="Times New Roman" pitchFamily="18" charset="0"/>
              </a:rPr>
              <a:t>داخله. فيقوم الماء ببطء بإزالة هذا الصدف، تاركًا مكانه تجويفًا مفرغًا له شكل المخلوق الحي نفسه. فإذا تسربت المعادن الذائبة وتجمعت داخل الفراغ ثم تصلبت فإنها تكون نوعًا آخر من الأحافير له شكل القالب نفسه ويسمى نموذجًا.</a:t>
            </a:r>
          </a:p>
          <a:p>
            <a:pPr algn="justLow" rtl="1"/>
            <a:endParaRPr lang="en-US" sz="2800" dirty="0">
              <a:latin typeface="Times New Roman" pitchFamily="18" charset="0"/>
              <a:cs typeface="Times New Roman" pitchFamily="18" charset="0"/>
            </a:endParaRPr>
          </a:p>
        </p:txBody>
      </p:sp>
      <p:sp>
        <p:nvSpPr>
          <p:cNvPr id="29" name="TextBox 1"/>
          <p:cNvSpPr txBox="1"/>
          <p:nvPr/>
        </p:nvSpPr>
        <p:spPr bwMode="auto">
          <a:xfrm>
            <a:off x="2339752" y="2497508"/>
            <a:ext cx="4071438" cy="646331"/>
          </a:xfrm>
          <a:prstGeom prst="rect">
            <a:avLst/>
          </a:prstGeom>
          <a:noFill/>
        </p:spPr>
        <p:txBody>
          <a:bodyPr rtlCol="1">
            <a:spAutoFit/>
          </a:bodyPr>
          <a:lstStyle/>
          <a:p>
            <a:pPr algn="r" rtl="1" fontAlgn="auto">
              <a:spcBef>
                <a:spcPts val="0"/>
              </a:spcBef>
              <a:spcAft>
                <a:spcPts val="0"/>
              </a:spcAft>
              <a:defRPr/>
            </a:pPr>
            <a:r>
              <a:rPr lang="ar-EG" sz="3600" b="1" dirty="0">
                <a:latin typeface="+mn-lt"/>
                <a:cs typeface="+mn-cs"/>
              </a:rPr>
              <a:t>القوالب والنماذج</a:t>
            </a:r>
            <a:endParaRPr lang="en-US" sz="3600" b="1" dirty="0">
              <a:latin typeface="+mn-lt"/>
              <a:cs typeface="+mn-cs"/>
            </a:endParaRPr>
          </a:p>
        </p:txBody>
      </p:sp>
    </p:spTree>
  </p:cSld>
  <p:clrMapOvr>
    <a:masterClrMapping/>
  </p:clrMapOvr>
  <p:transition>
    <p:pull/>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7"/>
          <p:cNvGrpSpPr>
            <a:grpSpLocks/>
          </p:cNvGrpSpPr>
          <p:nvPr/>
        </p:nvGrpSpPr>
        <p:grpSpPr bwMode="auto">
          <a:xfrm>
            <a:off x="107950" y="2492896"/>
            <a:ext cx="8712522" cy="3507854"/>
            <a:chOff x="-180528" y="714375"/>
            <a:chExt cx="9396536" cy="5286375"/>
          </a:xfrm>
        </p:grpSpPr>
        <p:sp>
          <p:nvSpPr>
            <p:cNvPr id="5" name="Rounded Rectangle 4"/>
            <p:cNvSpPr/>
            <p:nvPr/>
          </p:nvSpPr>
          <p:spPr bwMode="auto">
            <a:xfrm>
              <a:off x="-180528" y="714375"/>
              <a:ext cx="9396536" cy="5286375"/>
            </a:xfrm>
            <a:prstGeom prst="rect">
              <a:avLst/>
            </a:prstGeom>
            <a:solidFill>
              <a:schemeClr val="bg1"/>
            </a:solidFill>
            <a:ln w="762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33796" name="Picture 7"/>
            <p:cNvPicPr>
              <a:picLocks noChangeAspect="1" noChangeArrowheads="1"/>
            </p:cNvPicPr>
            <p:nvPr/>
          </p:nvPicPr>
          <p:blipFill>
            <a:blip r:embed="rId3">
              <a:lum bright="-11000" contrast="28000"/>
            </a:blip>
            <a:srcRect/>
            <a:stretch>
              <a:fillRect/>
            </a:stretch>
          </p:blipFill>
          <p:spPr bwMode="auto">
            <a:xfrm>
              <a:off x="-108520" y="909638"/>
              <a:ext cx="9264570" cy="5038725"/>
            </a:xfrm>
            <a:prstGeom prst="rect">
              <a:avLst/>
            </a:prstGeom>
            <a:noFill/>
            <a:ln w="9525">
              <a:noFill/>
              <a:miter lim="800000"/>
              <a:headEnd/>
              <a:tailEnd/>
            </a:ln>
          </p:spPr>
        </p:pic>
      </p:grpSp>
    </p:spTree>
  </p:cSld>
  <p:clrMapOvr>
    <a:masterClrMapping/>
  </p:clrMapOvr>
  <p:transition>
    <p:cover dir="d"/>
    <p:sndAc>
      <p:stSnd>
        <p:snd r:embed="rId2" name="0056 - arcade bee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505</Words>
  <Application>Microsoft Office PowerPoint</Application>
  <PresentationFormat>عرض على الشاشة (3:4)‏</PresentationFormat>
  <Paragraphs>32</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علوم 3ب - الوحدة الثالثة - الفصل السادس</dc:title>
  <dc:subject>الدرس الثاني-  الأحافير والوقود الأحفوري</dc:subject>
  <dc:creator>أ/بندر الحازمي</dc:creator>
  <cp:keywords>حقيبة إنجاز المعلم والمعلمة</cp:keywords>
  <cp:lastModifiedBy>ENG AMR BASIOUNY</cp:lastModifiedBy>
  <cp:revision>315</cp:revision>
  <dcterms:created xsi:type="dcterms:W3CDTF">2011-03-25T12:35:38Z</dcterms:created>
  <dcterms:modified xsi:type="dcterms:W3CDTF">2020-12-03T06:36:19Z</dcterms:modified>
</cp:coreProperties>
</file>