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</p:embeddedFont>
    <p:embeddedFont>
      <p:font typeface="Tajawal Bold" panose="020B0604020202020204" charset="-78"/>
      <p:regular r:id="rId16"/>
    </p:embeddedFont>
    <p:embeddedFont>
      <p:font typeface="Tajawal Bold Bold" panose="020B0604020202020204" charset="-78"/>
      <p:regular r:id="rId17"/>
    </p:embeddedFont>
    <p:embeddedFont>
      <p:font typeface="The Seasons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9.png"/><Relationship Id="rId10" Type="http://schemas.openxmlformats.org/officeDocument/2006/relationships/image" Target="../media/image98.sv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20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svg"/><Relationship Id="rId11" Type="http://schemas.openxmlformats.org/officeDocument/2006/relationships/image" Target="../media/image19.png"/><Relationship Id="rId5" Type="http://schemas.openxmlformats.org/officeDocument/2006/relationships/image" Target="../media/image105.png"/><Relationship Id="rId10" Type="http://schemas.openxmlformats.org/officeDocument/2006/relationships/image" Target="../media/image110.svg"/><Relationship Id="rId4" Type="http://schemas.openxmlformats.org/officeDocument/2006/relationships/image" Target="../media/image104.svg"/><Relationship Id="rId9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7" Type="http://schemas.openxmlformats.org/officeDocument/2006/relationships/image" Target="../media/image1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4.sv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.sv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3.png"/><Relationship Id="rId17" Type="http://schemas.openxmlformats.org/officeDocument/2006/relationships/image" Target="../media/image20.png"/><Relationship Id="rId2" Type="http://schemas.openxmlformats.org/officeDocument/2006/relationships/image" Target="../media/image2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18.svg"/><Relationship Id="rId1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20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0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0.svg"/><Relationship Id="rId5" Type="http://schemas.openxmlformats.org/officeDocument/2006/relationships/image" Target="../media/image46.svg"/><Relationship Id="rId10" Type="http://schemas.openxmlformats.org/officeDocument/2006/relationships/image" Target="../media/image29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20.png"/><Relationship Id="rId5" Type="http://schemas.openxmlformats.org/officeDocument/2006/relationships/image" Target="../media/image54.png"/><Relationship Id="rId10" Type="http://schemas.openxmlformats.org/officeDocument/2006/relationships/image" Target="../media/image19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9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12.svg"/><Relationship Id="rId18" Type="http://schemas.openxmlformats.org/officeDocument/2006/relationships/image" Target="../media/image20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11.png"/><Relationship Id="rId17" Type="http://schemas.openxmlformats.org/officeDocument/2006/relationships/image" Target="../media/image19.png"/><Relationship Id="rId2" Type="http://schemas.openxmlformats.org/officeDocument/2006/relationships/image" Target="../media/image68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71.svg"/><Relationship Id="rId15" Type="http://schemas.openxmlformats.org/officeDocument/2006/relationships/image" Target="../media/image14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0.png"/><Relationship Id="rId3" Type="http://schemas.openxmlformats.org/officeDocument/2006/relationships/image" Target="../media/image32.svg"/><Relationship Id="rId7" Type="http://schemas.openxmlformats.org/officeDocument/2006/relationships/image" Target="../media/image82.svg"/><Relationship Id="rId12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49793" y="709687"/>
            <a:ext cx="8279882" cy="8543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53990" y="9252988"/>
            <a:ext cx="3585812" cy="649768"/>
            <a:chOff x="0" y="0"/>
            <a:chExt cx="944411" cy="171132"/>
          </a:xfrm>
        </p:grpSpPr>
        <p:sp>
          <p:nvSpPr>
            <p:cNvPr id="4" name="Freeform 4"/>
            <p:cNvSpPr/>
            <p:nvPr/>
          </p:nvSpPr>
          <p:spPr>
            <a:xfrm>
              <a:off x="460059" y="0"/>
              <a:ext cx="24293" cy="171132"/>
            </a:xfrm>
            <a:custGeom>
              <a:avLst/>
              <a:gdLst/>
              <a:ahLst/>
              <a:cxnLst/>
              <a:rect l="l" t="t" r="r" b="b"/>
              <a:pathLst>
                <a:path w="24293" h="171132">
                  <a:moveTo>
                    <a:pt x="12147" y="0"/>
                  </a:moveTo>
                  <a:lnTo>
                    <a:pt x="12147" y="0"/>
                  </a:lnTo>
                  <a:cubicBezTo>
                    <a:pt x="24293" y="56398"/>
                    <a:pt x="24293" y="114735"/>
                    <a:pt x="12147" y="171132"/>
                  </a:cubicBezTo>
                  <a:cubicBezTo>
                    <a:pt x="0" y="114735"/>
                    <a:pt x="0" y="56398"/>
                    <a:pt x="12147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063881" y="1837594"/>
            <a:ext cx="3857934" cy="7917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1944" y="6634184"/>
            <a:ext cx="1261937" cy="12619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4678" y="-509355"/>
            <a:ext cx="2428941" cy="24380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4000" y="2052308"/>
            <a:ext cx="8115300" cy="618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91974" y="8794"/>
            <a:ext cx="3296026" cy="19199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57553" y="8358517"/>
            <a:ext cx="2428941" cy="24380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336808" y="301216"/>
            <a:ext cx="1639564" cy="16272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16230" y="1257300"/>
            <a:ext cx="788494" cy="6840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 flipV="1">
            <a:off x="6639803" y="6634184"/>
            <a:ext cx="1513450" cy="205213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368173" y="2793836"/>
            <a:ext cx="7666955" cy="253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6"/>
              </a:lnSpc>
            </a:pPr>
            <a:r>
              <a:rPr lang="en-US" sz="7847">
                <a:solidFill>
                  <a:srgbClr val="E5788C"/>
                </a:solidFill>
                <a:cs typeface="Tajawal Bold"/>
              </a:rPr>
              <a:t>التغذية</a:t>
            </a:r>
          </a:p>
          <a:p>
            <a:pPr algn="ctr">
              <a:lnSpc>
                <a:spcPts val="9416"/>
              </a:lnSpc>
            </a:pPr>
            <a:r>
              <a:rPr lang="en-US" sz="7847">
                <a:solidFill>
                  <a:srgbClr val="E5788C"/>
                </a:solidFill>
                <a:cs typeface="Tajawal Bold"/>
              </a:rPr>
              <a:t>والصحة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58696" y="1133475"/>
            <a:ext cx="5885908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348">
                <a:solidFill>
                  <a:srgbClr val="000000"/>
                </a:solidFill>
                <a:cs typeface="Tajawal Bold Bold"/>
              </a:rPr>
              <a:t>الفصل الخامس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09579" y="5662945"/>
            <a:ext cx="5835025" cy="1287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5"/>
              </a:lnSpc>
            </a:pPr>
            <a:r>
              <a:rPr lang="en-US" sz="3496">
                <a:solidFill>
                  <a:srgbClr val="E5788C"/>
                </a:solidFill>
                <a:cs typeface="Tajawal Bold"/>
              </a:rPr>
              <a:t>الفكرة العامه/</a:t>
            </a:r>
          </a:p>
          <a:p>
            <a:pPr algn="ctr">
              <a:lnSpc>
                <a:spcPts val="4895"/>
              </a:lnSpc>
              <a:spcBef>
                <a:spcPct val="0"/>
              </a:spcBef>
            </a:pPr>
            <a:r>
              <a:rPr lang="en-US" sz="3496">
                <a:solidFill>
                  <a:srgbClr val="E5788C"/>
                </a:solidFill>
                <a:cs typeface="Tajawal Bold"/>
              </a:rPr>
              <a:t>كيف تكون بصحة جيدة؟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40027" y="8562495"/>
            <a:ext cx="4323246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cs typeface="Tajawal Bold Bold"/>
              </a:rPr>
              <a:t>اعداد المعلمة /نوره العريك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48296" y="1028700"/>
            <a:ext cx="6339704" cy="8397446"/>
            <a:chOff x="0" y="0"/>
            <a:chExt cx="8452938" cy="1119659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8340" r="8340"/>
            <a:stretch>
              <a:fillRect/>
            </a:stretch>
          </p:blipFill>
          <p:spPr>
            <a:xfrm>
              <a:off x="0" y="0"/>
              <a:ext cx="8452938" cy="11196595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742671" y="-222156"/>
            <a:ext cx="4032292" cy="4394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9742671" y="-1328354"/>
            <a:ext cx="3634653" cy="49481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-542185" y="7945158"/>
            <a:ext cx="4752667" cy="45328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28271" flipH="1">
            <a:off x="1542615" y="8044554"/>
            <a:ext cx="1096273" cy="14187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519676" y="7599511"/>
            <a:ext cx="2019719" cy="20197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90700" y="1638591"/>
            <a:ext cx="5997244" cy="813833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-1925821" y="-102933"/>
            <a:ext cx="9403215" cy="2183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en-US" sz="5200">
                <a:solidFill>
                  <a:srgbClr val="000000"/>
                </a:solidFill>
                <a:cs typeface="Tajawal Bold Bold"/>
              </a:rPr>
              <a:t>النوم الكافي</a:t>
            </a:r>
          </a:p>
          <a:p>
            <a:pPr algn="ctr">
              <a:lnSpc>
                <a:spcPts val="8476"/>
              </a:lnSpc>
            </a:pPr>
            <a:r>
              <a:rPr lang="en-US" sz="5200">
                <a:solidFill>
                  <a:srgbClr val="000000"/>
                </a:solidFill>
                <a:cs typeface="Tajawal Bold Bold"/>
              </a:rPr>
              <a:t>وزيارة الطبيب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742671" y="7687983"/>
            <a:ext cx="1573730" cy="1629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39"/>
              </a:lnSpc>
            </a:pPr>
            <a:r>
              <a:rPr lang="en-US" sz="8599">
                <a:solidFill>
                  <a:srgbClr val="54465C"/>
                </a:solidFill>
                <a:latin typeface="The Seasons Bold"/>
              </a:rPr>
              <a:t>3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83673" y="34492"/>
            <a:ext cx="1804327" cy="1765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 t="18580" b="24905"/>
          <a:stretch>
            <a:fillRect/>
          </a:stretch>
        </p:blipFill>
        <p:spPr>
          <a:xfrm>
            <a:off x="8688707" y="9426146"/>
            <a:ext cx="1398476" cy="8430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1049" y="8426662"/>
            <a:ext cx="19150097" cy="2785594"/>
            <a:chOff x="0" y="0"/>
            <a:chExt cx="5043647" cy="7336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3647" cy="733654"/>
            </a:xfrm>
            <a:custGeom>
              <a:avLst/>
              <a:gdLst/>
              <a:ahLst/>
              <a:cxnLst/>
              <a:rect l="l" t="t" r="r" b="b"/>
              <a:pathLst>
                <a:path w="5043647" h="733654">
                  <a:moveTo>
                    <a:pt x="0" y="0"/>
                  </a:moveTo>
                  <a:lnTo>
                    <a:pt x="5043647" y="0"/>
                  </a:lnTo>
                  <a:lnTo>
                    <a:pt x="5043647" y="733654"/>
                  </a:lnTo>
                  <a:lnTo>
                    <a:pt x="0" y="733654"/>
                  </a:lnTo>
                  <a:close/>
                </a:path>
              </a:pathLst>
            </a:custGeom>
            <a:solidFill>
              <a:srgbClr val="5424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28583" y="296915"/>
            <a:ext cx="6239171" cy="82695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20291" y="879696"/>
            <a:ext cx="3762533" cy="28924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80595" y="4311862"/>
            <a:ext cx="2139696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695725" y="4431710"/>
            <a:ext cx="5715000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10725" y="4451706"/>
            <a:ext cx="2247710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3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6211" y="-1291530"/>
            <a:ext cx="16175578" cy="40880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31049" y="8426662"/>
            <a:ext cx="19150097" cy="2785594"/>
            <a:chOff x="0" y="0"/>
            <a:chExt cx="5043647" cy="7336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43647" cy="733654"/>
            </a:xfrm>
            <a:custGeom>
              <a:avLst/>
              <a:gdLst/>
              <a:ahLst/>
              <a:cxnLst/>
              <a:rect l="l" t="t" r="r" b="b"/>
              <a:pathLst>
                <a:path w="5043647" h="733654">
                  <a:moveTo>
                    <a:pt x="0" y="0"/>
                  </a:moveTo>
                  <a:lnTo>
                    <a:pt x="5043647" y="0"/>
                  </a:lnTo>
                  <a:lnTo>
                    <a:pt x="5043647" y="733654"/>
                  </a:lnTo>
                  <a:lnTo>
                    <a:pt x="0" y="733654"/>
                  </a:lnTo>
                  <a:close/>
                </a:path>
              </a:pathLst>
            </a:custGeom>
            <a:solidFill>
              <a:srgbClr val="54243E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89379" y="4681297"/>
            <a:ext cx="1550874" cy="155087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0A69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37089" y="4818348"/>
            <a:ext cx="1413823" cy="141382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0A69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918114" y="4818348"/>
            <a:ext cx="1413823" cy="141382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0A69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80823" y="8515954"/>
            <a:ext cx="7315200" cy="148469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83673" y="0"/>
            <a:ext cx="1804327" cy="17650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t="18580" b="24905"/>
          <a:stretch>
            <a:fillRect/>
          </a:stretch>
        </p:blipFill>
        <p:spPr>
          <a:xfrm>
            <a:off x="12945728" y="8836783"/>
            <a:ext cx="1398476" cy="84303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8700" y="2796480"/>
            <a:ext cx="16230600" cy="135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8"/>
              </a:lnSpc>
              <a:spcBef>
                <a:spcPct val="0"/>
              </a:spcBef>
            </a:pPr>
            <a:r>
              <a:rPr lang="en-US" sz="7084">
                <a:solidFill>
                  <a:srgbClr val="54243E"/>
                </a:solidFill>
                <a:cs typeface="Tajawal Bold"/>
              </a:rPr>
              <a:t>اختبر نفسي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9648" y="6412167"/>
            <a:ext cx="4566653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cs typeface="Tajawal Bold"/>
              </a:rPr>
              <a:t>لماذا تشجع وزارة الرياضة على المشاركة في مسابقات  المارثون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341699" y="6412167"/>
            <a:ext cx="4566653" cy="9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cs typeface="Tajawal Bold Bold"/>
              </a:rPr>
              <a:t>أهمية ممارسة الرياضة في المحافظة على صحتي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48527" y="5302962"/>
            <a:ext cx="952996" cy="5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cs typeface="Tajawal Bold Bold"/>
              </a:rPr>
              <a:t>الخص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62508" y="5216651"/>
            <a:ext cx="2004616" cy="5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cs typeface="Tajawal Bold Bold"/>
              </a:rPr>
              <a:t>التفكير الناقد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560493" y="8868093"/>
            <a:ext cx="5167015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cs typeface="Tajawal Bold Bold"/>
              </a:rPr>
              <a:t>اعداد المعلمة /نورة العريك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021227"/>
            <a:ext cx="845869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28701" y="1486530"/>
            <a:ext cx="825868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7"/>
              </a:lnSpc>
            </a:pPr>
            <a:r>
              <a:rPr lang="en-US" sz="5047">
                <a:solidFill>
                  <a:srgbClr val="E5788C"/>
                </a:solidFill>
                <a:cs typeface="Tajawal Bold"/>
              </a:rPr>
              <a:t>مفردات الفكرة العامة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8231971" y="7785186"/>
            <a:ext cx="847249" cy="11488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5654" y="1349665"/>
            <a:ext cx="830126" cy="11255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294703" y="7479410"/>
            <a:ext cx="4932797" cy="355778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54545" y="8214654"/>
            <a:ext cx="2934296" cy="2072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39146" y="5523172"/>
            <a:ext cx="2402175" cy="20958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1047778" y="8883978"/>
            <a:ext cx="3246925" cy="763563"/>
            <a:chOff x="0" y="0"/>
            <a:chExt cx="855157" cy="201103"/>
          </a:xfrm>
        </p:grpSpPr>
        <p:sp>
          <p:nvSpPr>
            <p:cNvPr id="10" name="Freeform 10"/>
            <p:cNvSpPr/>
            <p:nvPr/>
          </p:nvSpPr>
          <p:spPr>
            <a:xfrm>
              <a:off x="410731" y="0"/>
              <a:ext cx="33695" cy="201103"/>
            </a:xfrm>
            <a:custGeom>
              <a:avLst/>
              <a:gdLst/>
              <a:ahLst/>
              <a:cxnLst/>
              <a:rect l="l" t="t" r="r" b="b"/>
              <a:pathLst>
                <a:path w="33695" h="201103">
                  <a:moveTo>
                    <a:pt x="16848" y="0"/>
                  </a:moveTo>
                  <a:lnTo>
                    <a:pt x="16848" y="0"/>
                  </a:lnTo>
                  <a:cubicBezTo>
                    <a:pt x="33695" y="65976"/>
                    <a:pt x="33695" y="135127"/>
                    <a:pt x="16848" y="201103"/>
                  </a:cubicBezTo>
                  <a:cubicBezTo>
                    <a:pt x="0" y="135127"/>
                    <a:pt x="0" y="65976"/>
                    <a:pt x="16848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85240" y="2611813"/>
            <a:ext cx="3309463" cy="6791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418617" y="-475620"/>
            <a:ext cx="5441058" cy="41148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15654" y="2073422"/>
            <a:ext cx="6912123" cy="7177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>
                <a:solidFill>
                  <a:srgbClr val="FF1616"/>
                </a:solidFill>
                <a:cs typeface="Tajawal Bold"/>
              </a:rPr>
              <a:t>الصحة</a:t>
            </a:r>
            <a:r>
              <a:rPr lang="en-US" sz="2200">
                <a:solidFill>
                  <a:srgbClr val="000000"/>
                </a:solidFill>
                <a:latin typeface="Tajawal Bold"/>
              </a:rPr>
              <a:t> /هي حالة اكتمال السلامة جسديا وعقليا ونفسيا 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>
                <a:solidFill>
                  <a:srgbClr val="FF1616"/>
                </a:solidFill>
                <a:cs typeface="Tajawal Bold"/>
              </a:rPr>
              <a:t>الهرم الغذائي</a:t>
            </a:r>
            <a:r>
              <a:rPr lang="en-US" sz="2200">
                <a:solidFill>
                  <a:srgbClr val="000000"/>
                </a:solidFill>
                <a:latin typeface="Tajawal Bold"/>
              </a:rPr>
              <a:t>/عبارة عن خريطة أو دليل يومي للعناصر الغذائية ،بحيث يوضح أنواع الغذاء المختلفة التي يجب أن يتناولها الإنسان متدرجة من الأسقل الى الأعلى حسب أهميتها وكميتها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>
                <a:solidFill>
                  <a:srgbClr val="FF1616"/>
                </a:solidFill>
                <a:cs typeface="Tajawal Bold"/>
              </a:rPr>
              <a:t>العادات الصحية</a:t>
            </a:r>
            <a:r>
              <a:rPr lang="en-US" sz="2200">
                <a:solidFill>
                  <a:srgbClr val="000000"/>
                </a:solidFill>
                <a:latin typeface="Tajawal Bold"/>
              </a:rPr>
              <a:t>/سلوكيات تفيد وتساعد الإنسان على المحافظة على جسمه بصحة سليمة بعيدا عن الامراض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>
                <a:solidFill>
                  <a:srgbClr val="FF1616"/>
                </a:solidFill>
                <a:cs typeface="Tajawal Bold"/>
              </a:rPr>
              <a:t>الرياضة</a:t>
            </a:r>
            <a:r>
              <a:rPr lang="en-US" sz="2200">
                <a:solidFill>
                  <a:srgbClr val="000000"/>
                </a:solidFill>
                <a:latin typeface="Tajawal Bold"/>
              </a:rPr>
              <a:t>/هي مجموعة من الحركات المنتظمة تهدف الى تحسين الصحة وتحقيق المتعة والتسلية </a:t>
            </a:r>
          </a:p>
          <a:p>
            <a:pPr marL="474981" lvl="1" indent="-237491" algn="just">
              <a:lnSpc>
                <a:spcPts val="4400"/>
              </a:lnSpc>
              <a:buFont typeface="Arial"/>
              <a:buChar char="•"/>
            </a:pPr>
            <a:r>
              <a:rPr lang="en-US" sz="2200">
                <a:solidFill>
                  <a:srgbClr val="FF1616"/>
                </a:solidFill>
                <a:cs typeface="Tajawal Bold"/>
              </a:rPr>
              <a:t>النظام الغذائي المتوازن</a:t>
            </a:r>
            <a:r>
              <a:rPr lang="en-US" sz="2200">
                <a:solidFill>
                  <a:srgbClr val="000000"/>
                </a:solidFill>
                <a:latin typeface="Tajawal Bold"/>
              </a:rPr>
              <a:t>/هو نظام غذائي يتكون من مجموعة العناصر اللازمة لاجسامنا بشكل متوازن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995659" y="-514118"/>
            <a:ext cx="2402175" cy="20958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6438070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0" y="8136691"/>
            <a:ext cx="3691517" cy="2150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91517" y="2313336"/>
            <a:ext cx="10904966" cy="7256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78726">
            <a:off x="15905148" y="7665722"/>
            <a:ext cx="1746167" cy="21315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7395">
            <a:off x="1789106" y="1828966"/>
            <a:ext cx="982718" cy="19406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68095" y="7658612"/>
            <a:ext cx="2083347" cy="214577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96483" y="8794"/>
            <a:ext cx="3691517" cy="21503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586060" y="348877"/>
            <a:ext cx="1346480" cy="138423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80878" y="2905885"/>
            <a:ext cx="8726244" cy="5230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3687">
                <a:solidFill>
                  <a:srgbClr val="F80B0B"/>
                </a:solidFill>
                <a:cs typeface="Tajawal Bold"/>
              </a:rPr>
              <a:t>الصحة/</a:t>
            </a:r>
          </a:p>
          <a:p>
            <a:pPr algn="ctr">
              <a:lnSpc>
                <a:spcPts val="5162"/>
              </a:lnSpc>
            </a:pPr>
            <a:r>
              <a:rPr lang="en-US" sz="3687">
                <a:solidFill>
                  <a:srgbClr val="000000"/>
                </a:solidFill>
                <a:cs typeface="Tajawal Bold"/>
              </a:rPr>
              <a:t>هي حالة اكتمال السلامة الجسدية والعقلية والنفسية وليست مجرد انعدام المرض أو العجز </a:t>
            </a:r>
          </a:p>
          <a:p>
            <a:pPr algn="ctr">
              <a:lnSpc>
                <a:spcPts val="5162"/>
              </a:lnSpc>
            </a:pPr>
            <a:r>
              <a:rPr lang="en-US" sz="3687">
                <a:solidFill>
                  <a:srgbClr val="F80B0B"/>
                </a:solidFill>
                <a:cs typeface="Tajawal Bold"/>
              </a:rPr>
              <a:t>العادات الصحية/</a:t>
            </a:r>
          </a:p>
          <a:p>
            <a:pPr marL="0" lvl="0" indent="0" algn="ctr">
              <a:lnSpc>
                <a:spcPts val="5162"/>
              </a:lnSpc>
              <a:spcBef>
                <a:spcPct val="0"/>
              </a:spcBef>
            </a:pPr>
            <a:r>
              <a:rPr lang="en-US" sz="3687">
                <a:solidFill>
                  <a:srgbClr val="000000"/>
                </a:solidFill>
                <a:cs typeface="Tajawal Bold"/>
              </a:rPr>
              <a:t>هي سلوكيات تفيد وتساعد الانسان على المحافظة على جسمه بصحة سليمة بعيدا عن الأمراض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768" y="876300"/>
            <a:ext cx="15268463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16"/>
              </a:lnSpc>
            </a:pPr>
            <a:r>
              <a:rPr lang="en-US" sz="7847">
                <a:solidFill>
                  <a:srgbClr val="E5788C"/>
                </a:solidFill>
                <a:latin typeface="Tajawal Bold"/>
              </a:rPr>
              <a:t>You are what you eat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27516" y="1430721"/>
            <a:ext cx="858544" cy="88261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/>
          <a:srcRect t="18580" b="24905"/>
          <a:stretch>
            <a:fillRect/>
          </a:stretch>
        </p:blipFill>
        <p:spPr>
          <a:xfrm>
            <a:off x="8509617" y="9232022"/>
            <a:ext cx="1398476" cy="8430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73106" y="1028700"/>
            <a:ext cx="8813494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14092718" y="3664596"/>
            <a:ext cx="2253811" cy="195518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649798" flipV="1">
            <a:off x="13994365" y="6145081"/>
            <a:ext cx="1485915" cy="4197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5160219"/>
            <a:ext cx="7300452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71130" y="2005753"/>
            <a:ext cx="7444406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</a:pPr>
            <a:r>
              <a:rPr lang="en-US" sz="6323">
                <a:solidFill>
                  <a:srgbClr val="E5788C"/>
                </a:solidFill>
                <a:cs typeface="Tajawal Bold"/>
              </a:rPr>
              <a:t>ماالعادات الصحية التي تجنبنا الأمراض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045914" y="-475620"/>
            <a:ext cx="3813761" cy="288415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120887">
            <a:off x="14593772" y="6134914"/>
            <a:ext cx="2722127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cs typeface="Tajawal Bold"/>
              </a:rPr>
              <a:t>ارتداء الملابس 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2700">
                <a:solidFill>
                  <a:srgbClr val="FFFFFF"/>
                </a:solidFill>
                <a:cs typeface="Tajawal Bold"/>
              </a:rPr>
              <a:t>المناسبة لدرجة حرارة الجو وحماية الجلد وتقليل التعرض لاشعة الشمس وارتداء النظارة الشمسية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12699543" y="1968344"/>
            <a:ext cx="2589644" cy="22465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849529" y="2986828"/>
            <a:ext cx="4289672" cy="47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الاهتمام بالنظافة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9956075" y="2470566"/>
            <a:ext cx="2589644" cy="224651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106061" y="3361476"/>
            <a:ext cx="4289672" cy="91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غسل اليدين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باستمرار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137873" y="4350087"/>
            <a:ext cx="4289672" cy="47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تقليم الأظافر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12268827" y="4165909"/>
            <a:ext cx="2253811" cy="195518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53691" y="5055444"/>
            <a:ext cx="4289672" cy="47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غسل الشعر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10337838" y="4557276"/>
            <a:ext cx="2253811" cy="195518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208855" y="5242768"/>
            <a:ext cx="4289672" cy="47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نظافة الاسنان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9783310" y="6298360"/>
            <a:ext cx="2253811" cy="195518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8765379" y="7107677"/>
            <a:ext cx="4289672" cy="479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الإستحمام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05724">
            <a:off x="11772990" y="5920536"/>
            <a:ext cx="2253811" cy="1955181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0735017" y="6525810"/>
            <a:ext cx="4289672" cy="91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عدم استخدام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cs typeface="Tajawal Bold Bold"/>
              </a:rPr>
              <a:t>ادوات الاخرين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6433" y="1573409"/>
            <a:ext cx="5256000" cy="7268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0906" t="67726" r="21747"/>
          <a:stretch>
            <a:fillRect/>
          </a:stretch>
        </p:blipFill>
        <p:spPr>
          <a:xfrm rot="5400000">
            <a:off x="8386142" y="-743470"/>
            <a:ext cx="3862687" cy="71867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211546" y="2347467"/>
            <a:ext cx="6418463" cy="1044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3"/>
              </a:lnSpc>
            </a:pPr>
            <a:r>
              <a:rPr lang="en-US" sz="6457" spc="-64">
                <a:solidFill>
                  <a:srgbClr val="000000"/>
                </a:solidFill>
                <a:cs typeface="Tajawal Bold"/>
              </a:rPr>
              <a:t>نظافة الاسنان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11797" y="-3286081"/>
            <a:ext cx="8067337" cy="80673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5408" y="6697451"/>
            <a:ext cx="1062050" cy="233651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1464030" y="9957477"/>
            <a:ext cx="7976464" cy="478016"/>
            <a:chOff x="0" y="0"/>
            <a:chExt cx="8592469" cy="5149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92469" cy="514933"/>
            </a:xfrm>
            <a:custGeom>
              <a:avLst/>
              <a:gdLst/>
              <a:ahLst/>
              <a:cxnLst/>
              <a:rect l="l" t="t" r="r" b="b"/>
              <a:pathLst>
                <a:path w="8592469" h="514933">
                  <a:moveTo>
                    <a:pt x="0" y="0"/>
                  </a:moveTo>
                  <a:lnTo>
                    <a:pt x="8592469" y="0"/>
                  </a:lnTo>
                  <a:lnTo>
                    <a:pt x="8592469" y="514933"/>
                  </a:lnTo>
                  <a:lnTo>
                    <a:pt x="0" y="514933"/>
                  </a:lnTo>
                  <a:close/>
                </a:path>
              </a:pathLst>
            </a:custGeom>
            <a:solidFill>
              <a:srgbClr val="1A1F3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389283" y="9957477"/>
            <a:ext cx="3003509" cy="478016"/>
            <a:chOff x="0" y="0"/>
            <a:chExt cx="3235463" cy="5149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5463" cy="514933"/>
            </a:xfrm>
            <a:custGeom>
              <a:avLst/>
              <a:gdLst/>
              <a:ahLst/>
              <a:cxnLst/>
              <a:rect l="l" t="t" r="r" b="b"/>
              <a:pathLst>
                <a:path w="3235463" h="514933">
                  <a:moveTo>
                    <a:pt x="0" y="0"/>
                  </a:moveTo>
                  <a:lnTo>
                    <a:pt x="3235463" y="0"/>
                  </a:lnTo>
                  <a:lnTo>
                    <a:pt x="3235463" y="514933"/>
                  </a:lnTo>
                  <a:lnTo>
                    <a:pt x="0" y="514933"/>
                  </a:lnTo>
                  <a:close/>
                </a:path>
              </a:pathLst>
            </a:custGeom>
            <a:solidFill>
              <a:srgbClr val="6F82A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392792" y="9957477"/>
            <a:ext cx="9308550" cy="478016"/>
            <a:chOff x="0" y="0"/>
            <a:chExt cx="3235463" cy="1661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35463" cy="166149"/>
            </a:xfrm>
            <a:custGeom>
              <a:avLst/>
              <a:gdLst/>
              <a:ahLst/>
              <a:cxnLst/>
              <a:rect l="l" t="t" r="r" b="b"/>
              <a:pathLst>
                <a:path w="3235463" h="166149">
                  <a:moveTo>
                    <a:pt x="0" y="0"/>
                  </a:moveTo>
                  <a:lnTo>
                    <a:pt x="3235463" y="0"/>
                  </a:lnTo>
                  <a:lnTo>
                    <a:pt x="3235463" y="166149"/>
                  </a:lnTo>
                  <a:lnTo>
                    <a:pt x="0" y="166149"/>
                  </a:lnTo>
                  <a:close/>
                </a:path>
              </a:pathLst>
            </a:custGeom>
            <a:solidFill>
              <a:srgbClr val="F8DBD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90944" y="4781256"/>
            <a:ext cx="6721330" cy="473384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512433" y="5866226"/>
            <a:ext cx="4381542" cy="150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5"/>
              </a:lnSpc>
            </a:pPr>
            <a:r>
              <a:rPr lang="en-US" sz="2732" spc="275">
                <a:solidFill>
                  <a:srgbClr val="524F52"/>
                </a:solidFill>
                <a:cs typeface="Tajawal Bold Bold"/>
              </a:rPr>
              <a:t>مشكلة وحل</a:t>
            </a:r>
          </a:p>
          <a:p>
            <a:pPr algn="ctr">
              <a:lnSpc>
                <a:spcPts val="3825"/>
              </a:lnSpc>
            </a:pPr>
            <a:r>
              <a:rPr lang="en-US" sz="2732" spc="275">
                <a:solidFill>
                  <a:srgbClr val="524F52"/>
                </a:solidFill>
                <a:cs typeface="Tajawal Bold Bold"/>
              </a:rPr>
              <a:t>لماذا نزور طبيب الاسنان بشكل دوري؟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40470" y="1648138"/>
            <a:ext cx="10618830" cy="76101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4989111"/>
            <a:ext cx="1958490" cy="4269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12301" y="5621587"/>
            <a:ext cx="3944618" cy="33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51274" y="325454"/>
            <a:ext cx="2683495" cy="26398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11406" y="4989111"/>
            <a:ext cx="3913996" cy="28197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75800" y="383900"/>
            <a:ext cx="5050416" cy="260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E5788C"/>
                </a:solidFill>
                <a:cs typeface="Tajawal Bold"/>
              </a:rPr>
              <a:t>مشكلة وحل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6216" y="3579411"/>
            <a:ext cx="6484375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  <a:spcBef>
                <a:spcPct val="0"/>
              </a:spcBef>
            </a:pPr>
            <a:r>
              <a:rPr lang="en-US" sz="2939">
                <a:solidFill>
                  <a:srgbClr val="000000"/>
                </a:solidFill>
                <a:cs typeface="Tajawal Bold Bold"/>
              </a:rPr>
              <a:t>تعد الأدوات الشخصية من أكثر مسببات نقل العدوى بين الاشخاص لماذا؟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 t="18580" b="24905"/>
          <a:stretch>
            <a:fillRect/>
          </a:stretch>
        </p:blipFill>
        <p:spPr>
          <a:xfrm>
            <a:off x="8674301" y="8836783"/>
            <a:ext cx="1398476" cy="8430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638164" y="1407895"/>
            <a:ext cx="11011673" cy="78504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73937">
            <a:off x="12452616" y="2574144"/>
            <a:ext cx="1531032" cy="12136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157416" y="5870770"/>
            <a:ext cx="3836964" cy="45678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8876" y="5143500"/>
            <a:ext cx="1588481" cy="12476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137" y="491573"/>
            <a:ext cx="1645279" cy="14149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16156003" y="8397377"/>
            <a:ext cx="1645279" cy="14149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91974" y="8794"/>
            <a:ext cx="3296026" cy="19199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336808" y="301216"/>
            <a:ext cx="1639564" cy="1627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208798">
            <a:off x="6336081" y="4946357"/>
            <a:ext cx="4821087" cy="34510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22059">
            <a:off x="5569806" y="3490292"/>
            <a:ext cx="6346659" cy="1211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2"/>
              </a:lnSpc>
            </a:pPr>
            <a:r>
              <a:rPr lang="en-US" sz="3287">
                <a:solidFill>
                  <a:srgbClr val="000000"/>
                </a:solidFill>
                <a:cs typeface="Tajawal Bold"/>
              </a:rPr>
              <a:t>ماذا ستاخذين معك عند الذهاب </a:t>
            </a:r>
          </a:p>
          <a:p>
            <a:pPr marL="0" lvl="0" indent="0" algn="ctr">
              <a:lnSpc>
                <a:spcPts val="4602"/>
              </a:lnSpc>
              <a:spcBef>
                <a:spcPct val="0"/>
              </a:spcBef>
            </a:pPr>
            <a:r>
              <a:rPr lang="en-US" sz="3287">
                <a:solidFill>
                  <a:srgbClr val="000000"/>
                </a:solidFill>
                <a:cs typeface="Tajawal Bold"/>
              </a:rPr>
              <a:t>الى رحلة خارجية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8423" y="866775"/>
            <a:ext cx="11331155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>
                <a:solidFill>
                  <a:srgbClr val="E5788C"/>
                </a:solidFill>
                <a:latin typeface="Tajawal Bold"/>
              </a:rPr>
              <a:t>Be happy</a:t>
            </a:r>
          </a:p>
        </p:txBody>
      </p:sp>
      <p:sp>
        <p:nvSpPr>
          <p:cNvPr id="13" name="TextBox 13"/>
          <p:cNvSpPr txBox="1"/>
          <p:nvPr/>
        </p:nvSpPr>
        <p:spPr>
          <a:xfrm rot="-1758755">
            <a:off x="-1295664" y="1740814"/>
            <a:ext cx="8850627" cy="1066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8"/>
              </a:lnSpc>
            </a:pPr>
            <a:r>
              <a:rPr lang="en-US" sz="6248">
                <a:solidFill>
                  <a:srgbClr val="000000"/>
                </a:solidFill>
                <a:cs typeface="Tajawal Bold"/>
              </a:rPr>
              <a:t>تخيلي وستنتجي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 t="18580" b="24905"/>
          <a:stretch>
            <a:fillRect/>
          </a:stretch>
        </p:blipFill>
        <p:spPr>
          <a:xfrm>
            <a:off x="8444762" y="9104847"/>
            <a:ext cx="1398476" cy="84303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4596483" y="8136691"/>
            <a:ext cx="3691517" cy="21503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64075" y="1028700"/>
            <a:ext cx="6075149" cy="64629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72233" y="2795375"/>
            <a:ext cx="6075149" cy="64629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57535" y="4194625"/>
            <a:ext cx="3329005" cy="10902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41620" y="709400"/>
            <a:ext cx="4809374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6"/>
              </a:lnSpc>
            </a:pPr>
            <a:r>
              <a:rPr lang="en-US" sz="7847">
                <a:solidFill>
                  <a:srgbClr val="E5788C"/>
                </a:solidFill>
                <a:cs typeface="Tajawal Bold"/>
              </a:rPr>
              <a:t>حل الواجب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99470" y="2645381"/>
            <a:ext cx="2386816" cy="781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42242" y="321230"/>
            <a:ext cx="1442262" cy="1240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403496" y="8583360"/>
            <a:ext cx="1553437" cy="13359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V="1">
            <a:off x="16082693" y="8136691"/>
            <a:ext cx="1796095" cy="178262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487335" y="2569181"/>
            <a:ext cx="2109148" cy="123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  <a:spcBef>
                <a:spcPct val="0"/>
              </a:spcBef>
            </a:pPr>
            <a:r>
              <a:rPr lang="en-US" sz="3816">
                <a:solidFill>
                  <a:srgbClr val="E5788C"/>
                </a:solidFill>
                <a:cs typeface="Tajawal Bold"/>
              </a:rPr>
              <a:t>اختبرنفسي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297526" y="4122228"/>
            <a:ext cx="2624562" cy="123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9"/>
              </a:lnSpc>
              <a:spcBef>
                <a:spcPct val="0"/>
              </a:spcBef>
            </a:pPr>
            <a:r>
              <a:rPr lang="en-US" sz="3816">
                <a:solidFill>
                  <a:srgbClr val="E5788C"/>
                </a:solidFill>
                <a:cs typeface="Tajawal Bold"/>
              </a:rPr>
              <a:t>التفكير الناقد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11592" y="5922063"/>
            <a:ext cx="5069429" cy="102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</a:pPr>
            <a:r>
              <a:rPr lang="en-US" sz="2810">
                <a:solidFill>
                  <a:srgbClr val="000000"/>
                </a:solidFill>
                <a:cs typeface="Tajawal Bold Bold"/>
              </a:rPr>
              <a:t>لماذا يجب علينا غسل اليدين</a:t>
            </a:r>
          </a:p>
          <a:p>
            <a:pPr algn="ctr">
              <a:lnSpc>
                <a:spcPts val="3934"/>
              </a:lnSpc>
            </a:pPr>
            <a:r>
              <a:rPr lang="en-US" sz="2810">
                <a:solidFill>
                  <a:srgbClr val="000000"/>
                </a:solidFill>
                <a:latin typeface="Tajawal Bold Bold"/>
              </a:rPr>
              <a:t> بصورة متكررة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360816" y="3968011"/>
            <a:ext cx="4521275" cy="1519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4"/>
              </a:lnSpc>
            </a:pPr>
            <a:r>
              <a:rPr lang="en-US" sz="2810">
                <a:solidFill>
                  <a:srgbClr val="000000"/>
                </a:solidFill>
                <a:cs typeface="Tajawal Bold Bold"/>
              </a:rPr>
              <a:t>الخص</a:t>
            </a:r>
          </a:p>
          <a:p>
            <a:pPr algn="ctr">
              <a:lnSpc>
                <a:spcPts val="3934"/>
              </a:lnSpc>
            </a:pPr>
            <a:r>
              <a:rPr lang="en-US" sz="2810">
                <a:solidFill>
                  <a:srgbClr val="000000"/>
                </a:solidFill>
                <a:cs typeface="Tajawal Bold Bold"/>
              </a:rPr>
              <a:t>العادات الصحية التي تجنبني</a:t>
            </a:r>
          </a:p>
          <a:p>
            <a:pPr algn="ctr">
              <a:lnSpc>
                <a:spcPts val="3934"/>
              </a:lnSpc>
            </a:pPr>
            <a:r>
              <a:rPr lang="en-US" sz="2810">
                <a:solidFill>
                  <a:srgbClr val="000000"/>
                </a:solidFill>
                <a:cs typeface="Tajawal Bold Bold"/>
              </a:rPr>
              <a:t>المرض؟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 t="18580" b="24905"/>
          <a:stretch>
            <a:fillRect/>
          </a:stretch>
        </p:blipFill>
        <p:spPr>
          <a:xfrm>
            <a:off x="8827923" y="9378379"/>
            <a:ext cx="1398476" cy="8430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81018" y="-163424"/>
            <a:ext cx="11588027" cy="10613848"/>
            <a:chOff x="0" y="0"/>
            <a:chExt cx="3051991" cy="27954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51991" cy="2795417"/>
            </a:xfrm>
            <a:custGeom>
              <a:avLst/>
              <a:gdLst/>
              <a:ahLst/>
              <a:cxnLst/>
              <a:rect l="l" t="t" r="r" b="b"/>
              <a:pathLst>
                <a:path w="3051991" h="2795417">
                  <a:moveTo>
                    <a:pt x="0" y="0"/>
                  </a:moveTo>
                  <a:lnTo>
                    <a:pt x="3051991" y="0"/>
                  </a:lnTo>
                  <a:lnTo>
                    <a:pt x="3051991" y="2795417"/>
                  </a:lnTo>
                  <a:lnTo>
                    <a:pt x="0" y="2795417"/>
                  </a:lnTo>
                  <a:close/>
                </a:path>
              </a:pathLst>
            </a:custGeom>
            <a:solidFill>
              <a:srgbClr val="23301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1588027" cy="6008638"/>
            <a:chOff x="0" y="0"/>
            <a:chExt cx="3051991" cy="15825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51991" cy="1582522"/>
            </a:xfrm>
            <a:custGeom>
              <a:avLst/>
              <a:gdLst/>
              <a:ahLst/>
              <a:cxnLst/>
              <a:rect l="l" t="t" r="r" b="b"/>
              <a:pathLst>
                <a:path w="3051991" h="1582522">
                  <a:moveTo>
                    <a:pt x="0" y="0"/>
                  </a:moveTo>
                  <a:lnTo>
                    <a:pt x="3051991" y="0"/>
                  </a:lnTo>
                  <a:lnTo>
                    <a:pt x="3051991" y="1582522"/>
                  </a:lnTo>
                  <a:lnTo>
                    <a:pt x="0" y="1582522"/>
                  </a:lnTo>
                  <a:close/>
                </a:path>
              </a:pathLst>
            </a:custGeom>
            <a:solidFill>
              <a:srgbClr val="46663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62962" y="0"/>
            <a:ext cx="8825038" cy="7037338"/>
            <a:chOff x="0" y="0"/>
            <a:chExt cx="11766717" cy="938311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l="2934" r="2934"/>
            <a:stretch>
              <a:fillRect/>
            </a:stretch>
          </p:blipFill>
          <p:spPr>
            <a:xfrm>
              <a:off x="0" y="0"/>
              <a:ext cx="11766717" cy="9383117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8657043"/>
            <a:ext cx="4318969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43993" y="-3402056"/>
            <a:ext cx="4318969" cy="41148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463293" y="4657906"/>
            <a:ext cx="6364630" cy="100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64"/>
              </a:lnSpc>
              <a:spcBef>
                <a:spcPct val="0"/>
              </a:spcBef>
            </a:pPr>
            <a:r>
              <a:rPr lang="en-US" sz="5332">
                <a:solidFill>
                  <a:srgbClr val="E1E1E1"/>
                </a:solidFill>
                <a:cs typeface="Tajawal Bold"/>
              </a:rPr>
              <a:t>ماذا تعني هذه العبارة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03478" y="7018288"/>
            <a:ext cx="10663920" cy="303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2"/>
              </a:lnSpc>
              <a:spcBef>
                <a:spcPct val="0"/>
              </a:spcBef>
            </a:pPr>
            <a:r>
              <a:rPr lang="en-US" sz="4187">
                <a:solidFill>
                  <a:srgbClr val="E1E1E1"/>
                </a:solidFill>
                <a:cs typeface="Tajawal Bold"/>
              </a:rPr>
              <a:t>للمحافظة على صحة الجسم يجب تناول الغذاء الصحي المتوازن وتجنب الإكثار من تناول الدهون والسكريات وشرب كميات كافية من الماء وتجنب تناول المشروبات الغازية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91060" y="1102099"/>
            <a:ext cx="6536863" cy="2914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36"/>
              </a:lnSpc>
            </a:pPr>
            <a:r>
              <a:rPr lang="en-US" sz="7491">
                <a:solidFill>
                  <a:srgbClr val="E1E1E1"/>
                </a:solidFill>
                <a:cs typeface="Tajawal Bold Bold"/>
              </a:rPr>
              <a:t>الغذاء الصحي المتوازن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 t="18580" b="24905"/>
          <a:stretch>
            <a:fillRect/>
          </a:stretch>
        </p:blipFill>
        <p:spPr>
          <a:xfrm>
            <a:off x="6981018" y="9443965"/>
            <a:ext cx="1398476" cy="8430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6116" y="0"/>
            <a:ext cx="1804327" cy="17650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296</Words>
  <Application>Microsoft Office PowerPoint</Application>
  <PresentationFormat>مخصص</PresentationFormat>
  <Paragraphs>58</Paragraphs>
  <Slides>12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8" baseType="lpstr">
      <vt:lpstr>The Seasons Bold</vt:lpstr>
      <vt:lpstr>Arial</vt:lpstr>
      <vt:lpstr>Tajawal Bold Bold</vt:lpstr>
      <vt:lpstr>Calibri</vt:lpstr>
      <vt:lpstr>Tajawal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المحافظة على الصحة - نوره</dc:title>
  <dc:creator>noura aloreek</dc:creator>
  <cp:lastModifiedBy>noura aloreek</cp:lastModifiedBy>
  <cp:revision>2</cp:revision>
  <dcterms:created xsi:type="dcterms:W3CDTF">2006-08-16T00:00:00Z</dcterms:created>
  <dcterms:modified xsi:type="dcterms:W3CDTF">2022-12-18T20:05:38Z</dcterms:modified>
  <dc:identifier>DAFVIG1WhlU</dc:identifier>
</cp:coreProperties>
</file>