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"/>
  </p:notesMasterIdLst>
  <p:sldIdLst>
    <p:sldId id="256" r:id="rId2"/>
    <p:sldId id="266" r:id="rId3"/>
    <p:sldId id="267" r:id="rId4"/>
    <p:sldId id="268" r:id="rId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51B9C4"/>
    <a:srgbClr val="D98AFF"/>
    <a:srgbClr val="9900CC"/>
    <a:srgbClr val="008000"/>
    <a:srgbClr val="F27258"/>
    <a:srgbClr val="CB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27/05/44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27/05/44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27/05/44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27/05/44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27/05/44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27/05/44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27/05/44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27/05/44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emf"/><Relationship Id="rId3" Type="http://schemas.openxmlformats.org/officeDocument/2006/relationships/image" Target="../media/image3.png"/><Relationship Id="rId7" Type="http://schemas.microsoft.com/office/2007/relationships/hdphoto" Target="../media/hdphoto6.wdp"/><Relationship Id="rId12" Type="http://schemas.openxmlformats.org/officeDocument/2006/relationships/image" Target="../media/image13.emf"/><Relationship Id="rId17" Type="http://schemas.microsoft.com/office/2007/relationships/hdphoto" Target="../media/hdphoto7.wdp"/><Relationship Id="rId2" Type="http://schemas.openxmlformats.org/officeDocument/2006/relationships/image" Target="../media/image2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emf"/><Relationship Id="rId5" Type="http://schemas.microsoft.com/office/2007/relationships/hdphoto" Target="../media/hdphoto3.wdp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4" Type="http://schemas.openxmlformats.org/officeDocument/2006/relationships/image" Target="../media/image5.png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772" b="82745" l="8967" r="866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44" t="12821" r="12735" b="17435"/>
          <a:stretch/>
        </p:blipFill>
        <p:spPr>
          <a:xfrm>
            <a:off x="8128263" y="1658440"/>
            <a:ext cx="1360175" cy="1219003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٤٥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جدول الضرب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10362023" y="2105539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0070C0"/>
                </a:solidFill>
              </a:rPr>
              <a:t>فكرة الدرس </a:t>
            </a:r>
            <a:endParaRPr lang="ar-SA" b="1" u="sng" dirty="0">
              <a:solidFill>
                <a:srgbClr val="0070C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9878499" y="2508111"/>
            <a:ext cx="19958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أستكشف جدول الضرب </a:t>
            </a:r>
            <a:endParaRPr lang="ar-SA" b="1" dirty="0"/>
          </a:p>
        </p:txBody>
      </p:sp>
      <p:sp>
        <p:nvSpPr>
          <p:cNvPr id="33" name="مخطط انسيابي: محطة طرفية 32"/>
          <p:cNvSpPr/>
          <p:nvPr/>
        </p:nvSpPr>
        <p:spPr>
          <a:xfrm>
            <a:off x="8105007" y="1392957"/>
            <a:ext cx="1126539" cy="346832"/>
          </a:xfrm>
          <a:prstGeom prst="flowChartTerminator">
            <a:avLst/>
          </a:prstGeom>
          <a:solidFill>
            <a:srgbClr val="006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نشاط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977271" y="1371398"/>
            <a:ext cx="20661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أكون جدول الضرب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8280811" y="2421116"/>
            <a:ext cx="10726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006699"/>
                </a:solidFill>
              </a:rPr>
              <a:t>الخطوة </a:t>
            </a:r>
            <a:r>
              <a:rPr lang="ku-Arab-IQ" b="1" dirty="0" smtClean="0">
                <a:solidFill>
                  <a:srgbClr val="006699"/>
                </a:solidFill>
              </a:rPr>
              <a:t>١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6682848" y="2421116"/>
            <a:ext cx="16177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أجد العوامل</a:t>
            </a:r>
            <a:endParaRPr lang="ar-SA" sz="2000" b="1" dirty="0"/>
          </a:p>
        </p:txBody>
      </p:sp>
      <p:graphicFrame>
        <p:nvGraphicFramePr>
          <p:cNvPr id="13" name="جدول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657312"/>
              </p:ext>
            </p:extLst>
          </p:nvPr>
        </p:nvGraphicFramePr>
        <p:xfrm>
          <a:off x="1464750" y="1905130"/>
          <a:ext cx="4284000" cy="43891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57000">
                  <a:extLst>
                    <a:ext uri="{9D8B030D-6E8A-4147-A177-3AD203B41FA5}">
                      <a16:colId xmlns:a16="http://schemas.microsoft.com/office/drawing/2014/main" val="541987877"/>
                    </a:ext>
                  </a:extLst>
                </a:gridCol>
                <a:gridCol w="357000">
                  <a:extLst>
                    <a:ext uri="{9D8B030D-6E8A-4147-A177-3AD203B41FA5}">
                      <a16:colId xmlns:a16="http://schemas.microsoft.com/office/drawing/2014/main" val="807009063"/>
                    </a:ext>
                  </a:extLst>
                </a:gridCol>
                <a:gridCol w="357000">
                  <a:extLst>
                    <a:ext uri="{9D8B030D-6E8A-4147-A177-3AD203B41FA5}">
                      <a16:colId xmlns:a16="http://schemas.microsoft.com/office/drawing/2014/main" val="3433940893"/>
                    </a:ext>
                  </a:extLst>
                </a:gridCol>
                <a:gridCol w="357000">
                  <a:extLst>
                    <a:ext uri="{9D8B030D-6E8A-4147-A177-3AD203B41FA5}">
                      <a16:colId xmlns:a16="http://schemas.microsoft.com/office/drawing/2014/main" val="1631224968"/>
                    </a:ext>
                  </a:extLst>
                </a:gridCol>
                <a:gridCol w="357000">
                  <a:extLst>
                    <a:ext uri="{9D8B030D-6E8A-4147-A177-3AD203B41FA5}">
                      <a16:colId xmlns:a16="http://schemas.microsoft.com/office/drawing/2014/main" val="834694554"/>
                    </a:ext>
                  </a:extLst>
                </a:gridCol>
                <a:gridCol w="357000">
                  <a:extLst>
                    <a:ext uri="{9D8B030D-6E8A-4147-A177-3AD203B41FA5}">
                      <a16:colId xmlns:a16="http://schemas.microsoft.com/office/drawing/2014/main" val="1622538908"/>
                    </a:ext>
                  </a:extLst>
                </a:gridCol>
                <a:gridCol w="357000">
                  <a:extLst>
                    <a:ext uri="{9D8B030D-6E8A-4147-A177-3AD203B41FA5}">
                      <a16:colId xmlns:a16="http://schemas.microsoft.com/office/drawing/2014/main" val="2116977247"/>
                    </a:ext>
                  </a:extLst>
                </a:gridCol>
                <a:gridCol w="357000">
                  <a:extLst>
                    <a:ext uri="{9D8B030D-6E8A-4147-A177-3AD203B41FA5}">
                      <a16:colId xmlns:a16="http://schemas.microsoft.com/office/drawing/2014/main" val="4239974937"/>
                    </a:ext>
                  </a:extLst>
                </a:gridCol>
                <a:gridCol w="357000">
                  <a:extLst>
                    <a:ext uri="{9D8B030D-6E8A-4147-A177-3AD203B41FA5}">
                      <a16:colId xmlns:a16="http://schemas.microsoft.com/office/drawing/2014/main" val="1674891883"/>
                    </a:ext>
                  </a:extLst>
                </a:gridCol>
                <a:gridCol w="357000">
                  <a:extLst>
                    <a:ext uri="{9D8B030D-6E8A-4147-A177-3AD203B41FA5}">
                      <a16:colId xmlns:a16="http://schemas.microsoft.com/office/drawing/2014/main" val="3476602624"/>
                    </a:ext>
                  </a:extLst>
                </a:gridCol>
                <a:gridCol w="357000">
                  <a:extLst>
                    <a:ext uri="{9D8B030D-6E8A-4147-A177-3AD203B41FA5}">
                      <a16:colId xmlns:a16="http://schemas.microsoft.com/office/drawing/2014/main" val="2572544530"/>
                    </a:ext>
                  </a:extLst>
                </a:gridCol>
                <a:gridCol w="357000">
                  <a:extLst>
                    <a:ext uri="{9D8B030D-6E8A-4147-A177-3AD203B41FA5}">
                      <a16:colId xmlns:a16="http://schemas.microsoft.com/office/drawing/2014/main" val="3645953977"/>
                    </a:ext>
                  </a:extLst>
                </a:gridCol>
              </a:tblGrid>
              <a:tr h="330321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×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٠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١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٢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٣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٤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٥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٦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٧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٨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٩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200" dirty="0" smtClean="0"/>
                        <a:t>١٠</a:t>
                      </a:r>
                      <a:endParaRPr lang="ar-SA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961759"/>
                  </a:ext>
                </a:extLst>
              </a:tr>
              <a:tr h="330321"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٠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137945"/>
                  </a:ext>
                </a:extLst>
              </a:tr>
              <a:tr h="330321"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١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109595"/>
                  </a:ext>
                </a:extLst>
              </a:tr>
              <a:tr h="330321"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٢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365675"/>
                  </a:ext>
                </a:extLst>
              </a:tr>
              <a:tr h="330321"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٣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469087"/>
                  </a:ext>
                </a:extLst>
              </a:tr>
              <a:tr h="330321"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٤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06184"/>
                  </a:ext>
                </a:extLst>
              </a:tr>
              <a:tr h="330321"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٥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524091"/>
                  </a:ext>
                </a:extLst>
              </a:tr>
              <a:tr h="330321"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٦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242587"/>
                  </a:ext>
                </a:extLst>
              </a:tr>
              <a:tr h="330321"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٧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581139"/>
                  </a:ext>
                </a:extLst>
              </a:tr>
              <a:tr h="330321"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٨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706118"/>
                  </a:ext>
                </a:extLst>
              </a:tr>
              <a:tr h="330321"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٩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743463"/>
                  </a:ext>
                </a:extLst>
              </a:tr>
              <a:tr h="330321">
                <a:tc>
                  <a:txBody>
                    <a:bodyPr/>
                    <a:lstStyle/>
                    <a:p>
                      <a:pPr rtl="1"/>
                      <a:r>
                        <a:rPr lang="ku-Arab-IQ" sz="1200" dirty="0" smtClean="0"/>
                        <a:t>١٠</a:t>
                      </a:r>
                      <a:endParaRPr lang="ar-SA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566372"/>
                  </a:ext>
                </a:extLst>
              </a:tr>
            </a:tbl>
          </a:graphicData>
        </a:graphic>
      </p:graphicFrame>
      <p:sp>
        <p:nvSpPr>
          <p:cNvPr id="16" name="مربع نص 15"/>
          <p:cNvSpPr txBox="1"/>
          <p:nvPr/>
        </p:nvSpPr>
        <p:spPr>
          <a:xfrm>
            <a:off x="6543307" y="3017338"/>
            <a:ext cx="239150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6699"/>
                </a:solidFill>
              </a:rPr>
              <a:t>لإيجاد ناتج ضرب عاملين </a:t>
            </a:r>
            <a:endParaRPr lang="ar-SA" sz="2000" b="1" dirty="0">
              <a:solidFill>
                <a:srgbClr val="006699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6235903" y="4857820"/>
            <a:ext cx="309273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6699"/>
                </a:solidFill>
              </a:rPr>
              <a:t>أجد العامل الأول في العمود على يمين الجدول </a:t>
            </a:r>
            <a:endParaRPr lang="ar-SA" sz="2000" b="1" dirty="0">
              <a:solidFill>
                <a:srgbClr val="006699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6260738" y="5692022"/>
            <a:ext cx="309273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6699"/>
                </a:solidFill>
              </a:rPr>
              <a:t>و العامل الثاني في الصف العلوي</a:t>
            </a:r>
            <a:endParaRPr lang="ar-SA" sz="2000" b="1" dirty="0">
              <a:solidFill>
                <a:srgbClr val="006699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2831124" y="1473774"/>
            <a:ext cx="10462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عــوامــل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 rot="16200000">
            <a:off x="5471713" y="3994054"/>
            <a:ext cx="10462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عــوامــل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7285241" y="3455522"/>
            <a:ext cx="144225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6699"/>
                </a:solidFill>
              </a:rPr>
              <a:t>٢ </a:t>
            </a:r>
            <a:r>
              <a:rPr lang="ar-SA" sz="2000" b="1" dirty="0" smtClean="0">
                <a:solidFill>
                  <a:srgbClr val="006699"/>
                </a:solidFill>
              </a:rPr>
              <a:t>× </a:t>
            </a:r>
            <a:r>
              <a:rPr lang="ku-Arab-IQ" sz="2000" b="1" dirty="0" smtClean="0">
                <a:solidFill>
                  <a:srgbClr val="006699"/>
                </a:solidFill>
              </a:rPr>
              <a:t>٣ = ٦ </a:t>
            </a:r>
            <a:endParaRPr lang="ar-SA" sz="2000" b="1" dirty="0">
              <a:solidFill>
                <a:srgbClr val="006699"/>
              </a:solidFill>
            </a:endParaRPr>
          </a:p>
        </p:txBody>
      </p:sp>
      <p:sp>
        <p:nvSpPr>
          <p:cNvPr id="46" name="مستطيل مستدير الزوايا 45"/>
          <p:cNvSpPr/>
          <p:nvPr/>
        </p:nvSpPr>
        <p:spPr>
          <a:xfrm>
            <a:off x="8042161" y="4143785"/>
            <a:ext cx="654003" cy="344663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accent1">
                    <a:lumMod val="75000"/>
                  </a:schemeClr>
                </a:solidFill>
              </a:rPr>
              <a:t>عوامل</a:t>
            </a:r>
            <a:endParaRPr lang="ar-SA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ستطيل مستدير الزوايا 46"/>
          <p:cNvSpPr/>
          <p:nvPr/>
        </p:nvSpPr>
        <p:spPr>
          <a:xfrm>
            <a:off x="6870601" y="4142274"/>
            <a:ext cx="1037493" cy="344663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accent1">
                    <a:lumMod val="75000"/>
                  </a:schemeClr>
                </a:solidFill>
              </a:rPr>
              <a:t>ناتج الضرب </a:t>
            </a:r>
            <a:endParaRPr lang="ar-SA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8" name="رابط كسهم مستقيم 47"/>
          <p:cNvCxnSpPr/>
          <p:nvPr/>
        </p:nvCxnSpPr>
        <p:spPr>
          <a:xfrm flipV="1">
            <a:off x="8566622" y="3749771"/>
            <a:ext cx="0" cy="361162"/>
          </a:xfrm>
          <a:prstGeom prst="straightConnector1">
            <a:avLst/>
          </a:prstGeom>
          <a:ln>
            <a:solidFill>
              <a:srgbClr val="00669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كسهم مستقيم 48"/>
          <p:cNvCxnSpPr/>
          <p:nvPr/>
        </p:nvCxnSpPr>
        <p:spPr>
          <a:xfrm flipV="1">
            <a:off x="8163858" y="3743675"/>
            <a:ext cx="0" cy="361162"/>
          </a:xfrm>
          <a:prstGeom prst="straightConnector1">
            <a:avLst/>
          </a:prstGeom>
          <a:ln>
            <a:solidFill>
              <a:srgbClr val="00669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كسهم مستقيم 49"/>
          <p:cNvCxnSpPr/>
          <p:nvPr/>
        </p:nvCxnSpPr>
        <p:spPr>
          <a:xfrm flipV="1">
            <a:off x="7691963" y="3743675"/>
            <a:ext cx="0" cy="361162"/>
          </a:xfrm>
          <a:prstGeom prst="straightConnector1">
            <a:avLst/>
          </a:prstGeom>
          <a:ln>
            <a:solidFill>
              <a:srgbClr val="00669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مستطيل 42"/>
          <p:cNvSpPr/>
          <p:nvPr/>
        </p:nvSpPr>
        <p:spPr>
          <a:xfrm>
            <a:off x="5363569" y="1816433"/>
            <a:ext cx="420504" cy="456651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مستطيل 51"/>
          <p:cNvSpPr/>
          <p:nvPr/>
        </p:nvSpPr>
        <p:spPr>
          <a:xfrm rot="5400000">
            <a:off x="3331397" y="-232185"/>
            <a:ext cx="420504" cy="456651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ستطيل مستدير الزوايا 52"/>
          <p:cNvSpPr/>
          <p:nvPr/>
        </p:nvSpPr>
        <p:spPr>
          <a:xfrm>
            <a:off x="570638" y="3771810"/>
            <a:ext cx="1963792" cy="678246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chemeClr val="accent1">
                    <a:lumMod val="75000"/>
                  </a:schemeClr>
                </a:solidFill>
              </a:rPr>
              <a:t>أكتب ناتج </a:t>
            </a:r>
            <a:r>
              <a:rPr lang="ku-Arab-IQ" sz="1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1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1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1400" b="1" dirty="0" smtClean="0">
                <a:solidFill>
                  <a:schemeClr val="accent1">
                    <a:lumMod val="75000"/>
                  </a:schemeClr>
                </a:solidFill>
              </a:rPr>
              <a:t>حيث يتقاطع الصف </a:t>
            </a:r>
            <a:r>
              <a:rPr lang="ku-Arab-IQ" sz="1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1400" b="1" dirty="0" smtClean="0">
                <a:solidFill>
                  <a:schemeClr val="accent1">
                    <a:lumMod val="75000"/>
                  </a:schemeClr>
                </a:solidFill>
              </a:rPr>
              <a:t>مع العمود </a:t>
            </a:r>
            <a:r>
              <a:rPr lang="ku-Arab-IQ" sz="14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4" name="رابط كسهم مستقيم 53"/>
          <p:cNvCxnSpPr/>
          <p:nvPr/>
        </p:nvCxnSpPr>
        <p:spPr>
          <a:xfrm flipV="1">
            <a:off x="2528525" y="3455522"/>
            <a:ext cx="1196541" cy="560083"/>
          </a:xfrm>
          <a:prstGeom prst="straightConnector1">
            <a:avLst/>
          </a:prstGeom>
          <a:ln>
            <a:solidFill>
              <a:srgbClr val="006699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0" name="مستطيل 59"/>
          <p:cNvSpPr/>
          <p:nvPr/>
        </p:nvSpPr>
        <p:spPr>
          <a:xfrm>
            <a:off x="5363569" y="2999754"/>
            <a:ext cx="420504" cy="40011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مستطيل 60"/>
          <p:cNvSpPr/>
          <p:nvPr/>
        </p:nvSpPr>
        <p:spPr>
          <a:xfrm>
            <a:off x="3943741" y="1885602"/>
            <a:ext cx="373282" cy="40011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مستطيل 61"/>
          <p:cNvSpPr/>
          <p:nvPr/>
        </p:nvSpPr>
        <p:spPr>
          <a:xfrm>
            <a:off x="3966862" y="3024141"/>
            <a:ext cx="1419828" cy="31494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ستطيل 62"/>
          <p:cNvSpPr/>
          <p:nvPr/>
        </p:nvSpPr>
        <p:spPr>
          <a:xfrm rot="16200000">
            <a:off x="3426293" y="2463698"/>
            <a:ext cx="1419828" cy="31494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4" name="مربع نص 63"/>
          <p:cNvSpPr txBox="1"/>
          <p:nvPr/>
        </p:nvSpPr>
        <p:spPr>
          <a:xfrm>
            <a:off x="4016142" y="2973378"/>
            <a:ext cx="3079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5" name="مربع نص 64"/>
          <p:cNvSpPr txBox="1"/>
          <p:nvPr/>
        </p:nvSpPr>
        <p:spPr>
          <a:xfrm>
            <a:off x="8280525" y="2414035"/>
            <a:ext cx="10726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006699"/>
                </a:solidFill>
              </a:rPr>
              <a:t>الخطوة </a:t>
            </a:r>
            <a:r>
              <a:rPr lang="ku-Arab-IQ" b="1" dirty="0" smtClean="0">
                <a:solidFill>
                  <a:srgbClr val="006699"/>
                </a:solidFill>
              </a:rPr>
              <a:t>٢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66" name="مربع نص 65"/>
          <p:cNvSpPr txBox="1"/>
          <p:nvPr/>
        </p:nvSpPr>
        <p:spPr>
          <a:xfrm>
            <a:off x="6181333" y="3000224"/>
            <a:ext cx="310886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أكتب نواتج الضرب مستعملاً خاصية الإبدال لعملية الضرب، وحقائق الضرب التي أعرفها، والأنماط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7" name="صورة 6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577" b="95423" l="4633" r="945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9" t="4532" r="5136" b="2790"/>
          <a:stretch/>
        </p:blipFill>
        <p:spPr>
          <a:xfrm flipH="1">
            <a:off x="7278502" y="4104000"/>
            <a:ext cx="3167097" cy="2210497"/>
          </a:xfrm>
          <a:prstGeom prst="rect">
            <a:avLst/>
          </a:prstGeom>
        </p:spPr>
      </p:pic>
      <p:sp>
        <p:nvSpPr>
          <p:cNvPr id="68" name="مربع نص 67"/>
          <p:cNvSpPr txBox="1"/>
          <p:nvPr/>
        </p:nvSpPr>
        <p:spPr>
          <a:xfrm>
            <a:off x="7532418" y="4480357"/>
            <a:ext cx="167348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أنفذ الخطوة </a:t>
            </a:r>
            <a:r>
              <a:rPr lang="ku-Arab-IQ" sz="2000" b="1" dirty="0" smtClean="0"/>
              <a:t>٢ </a:t>
            </a:r>
            <a:r>
              <a:rPr lang="ar-SA" sz="2000" b="1" dirty="0" smtClean="0"/>
              <a:t>في المنزل بمساعدة        أسرتي 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6" grpId="0"/>
      <p:bldP spid="16" grpId="1"/>
      <p:bldP spid="34" grpId="0"/>
      <p:bldP spid="34" grpId="1"/>
      <p:bldP spid="35" grpId="0"/>
      <p:bldP spid="35" grpId="1"/>
      <p:bldP spid="40" grpId="0"/>
      <p:bldP spid="44" grpId="0"/>
      <p:bldP spid="45" grpId="0"/>
      <p:bldP spid="45" grpId="1"/>
      <p:bldP spid="46" grpId="0" animBg="1"/>
      <p:bldP spid="46" grpId="1" animBg="1"/>
      <p:bldP spid="47" grpId="0" animBg="1"/>
      <p:bldP spid="47" grpId="1" animBg="1"/>
      <p:bldP spid="43" grpId="0" animBg="1"/>
      <p:bldP spid="43" grpId="1" animBg="1"/>
      <p:bldP spid="52" grpId="0" animBg="1"/>
      <p:bldP spid="52" grpId="1" animBg="1"/>
      <p:bldP spid="53" grpId="0" animBg="1"/>
      <p:bldP spid="60" grpId="0" animBg="1"/>
      <p:bldP spid="61" grpId="0" animBg="1"/>
      <p:bldP spid="62" grpId="0" animBg="1"/>
      <p:bldP spid="63" grpId="0" animBg="1"/>
      <p:bldP spid="64" grpId="0"/>
      <p:bldP spid="65" grpId="0"/>
      <p:bldP spid="66" grpId="0"/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772" b="82745" l="8967" r="866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44" t="12821" r="12735" b="17435"/>
          <a:stretch/>
        </p:blipFill>
        <p:spPr>
          <a:xfrm>
            <a:off x="8128263" y="1658440"/>
            <a:ext cx="1360175" cy="1219003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٤٥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جدول الضرب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10362023" y="2105539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0070C0"/>
                </a:solidFill>
              </a:rPr>
              <a:t>فكرة الدرس </a:t>
            </a:r>
            <a:endParaRPr lang="ar-SA" b="1" u="sng" dirty="0">
              <a:solidFill>
                <a:srgbClr val="0070C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9878499" y="2508111"/>
            <a:ext cx="19958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أستكشف جدول الضرب </a:t>
            </a:r>
            <a:endParaRPr lang="ar-SA" b="1" dirty="0"/>
          </a:p>
        </p:txBody>
      </p:sp>
      <p:sp>
        <p:nvSpPr>
          <p:cNvPr id="33" name="مخطط انسيابي: محطة طرفية 32"/>
          <p:cNvSpPr/>
          <p:nvPr/>
        </p:nvSpPr>
        <p:spPr>
          <a:xfrm>
            <a:off x="8105007" y="1392957"/>
            <a:ext cx="1126539" cy="346832"/>
          </a:xfrm>
          <a:prstGeom prst="flowChartTerminator">
            <a:avLst/>
          </a:prstGeom>
          <a:solidFill>
            <a:srgbClr val="006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نشاط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977271" y="1371398"/>
            <a:ext cx="20661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أكون جدول الضرب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13" name="جدول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181164"/>
              </p:ext>
            </p:extLst>
          </p:nvPr>
        </p:nvGraphicFramePr>
        <p:xfrm>
          <a:off x="1216661" y="1696828"/>
          <a:ext cx="4284000" cy="43891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57000">
                  <a:extLst>
                    <a:ext uri="{9D8B030D-6E8A-4147-A177-3AD203B41FA5}">
                      <a16:colId xmlns:a16="http://schemas.microsoft.com/office/drawing/2014/main" val="541987877"/>
                    </a:ext>
                  </a:extLst>
                </a:gridCol>
                <a:gridCol w="357000">
                  <a:extLst>
                    <a:ext uri="{9D8B030D-6E8A-4147-A177-3AD203B41FA5}">
                      <a16:colId xmlns:a16="http://schemas.microsoft.com/office/drawing/2014/main" val="807009063"/>
                    </a:ext>
                  </a:extLst>
                </a:gridCol>
                <a:gridCol w="357000">
                  <a:extLst>
                    <a:ext uri="{9D8B030D-6E8A-4147-A177-3AD203B41FA5}">
                      <a16:colId xmlns:a16="http://schemas.microsoft.com/office/drawing/2014/main" val="3433940893"/>
                    </a:ext>
                  </a:extLst>
                </a:gridCol>
                <a:gridCol w="357000">
                  <a:extLst>
                    <a:ext uri="{9D8B030D-6E8A-4147-A177-3AD203B41FA5}">
                      <a16:colId xmlns:a16="http://schemas.microsoft.com/office/drawing/2014/main" val="1631224968"/>
                    </a:ext>
                  </a:extLst>
                </a:gridCol>
                <a:gridCol w="357000">
                  <a:extLst>
                    <a:ext uri="{9D8B030D-6E8A-4147-A177-3AD203B41FA5}">
                      <a16:colId xmlns:a16="http://schemas.microsoft.com/office/drawing/2014/main" val="834694554"/>
                    </a:ext>
                  </a:extLst>
                </a:gridCol>
                <a:gridCol w="357000">
                  <a:extLst>
                    <a:ext uri="{9D8B030D-6E8A-4147-A177-3AD203B41FA5}">
                      <a16:colId xmlns:a16="http://schemas.microsoft.com/office/drawing/2014/main" val="1622538908"/>
                    </a:ext>
                  </a:extLst>
                </a:gridCol>
                <a:gridCol w="357000">
                  <a:extLst>
                    <a:ext uri="{9D8B030D-6E8A-4147-A177-3AD203B41FA5}">
                      <a16:colId xmlns:a16="http://schemas.microsoft.com/office/drawing/2014/main" val="2116977247"/>
                    </a:ext>
                  </a:extLst>
                </a:gridCol>
                <a:gridCol w="357000">
                  <a:extLst>
                    <a:ext uri="{9D8B030D-6E8A-4147-A177-3AD203B41FA5}">
                      <a16:colId xmlns:a16="http://schemas.microsoft.com/office/drawing/2014/main" val="4239974937"/>
                    </a:ext>
                  </a:extLst>
                </a:gridCol>
                <a:gridCol w="357000">
                  <a:extLst>
                    <a:ext uri="{9D8B030D-6E8A-4147-A177-3AD203B41FA5}">
                      <a16:colId xmlns:a16="http://schemas.microsoft.com/office/drawing/2014/main" val="1674891883"/>
                    </a:ext>
                  </a:extLst>
                </a:gridCol>
                <a:gridCol w="357000">
                  <a:extLst>
                    <a:ext uri="{9D8B030D-6E8A-4147-A177-3AD203B41FA5}">
                      <a16:colId xmlns:a16="http://schemas.microsoft.com/office/drawing/2014/main" val="3476602624"/>
                    </a:ext>
                  </a:extLst>
                </a:gridCol>
                <a:gridCol w="357000">
                  <a:extLst>
                    <a:ext uri="{9D8B030D-6E8A-4147-A177-3AD203B41FA5}">
                      <a16:colId xmlns:a16="http://schemas.microsoft.com/office/drawing/2014/main" val="2572544530"/>
                    </a:ext>
                  </a:extLst>
                </a:gridCol>
                <a:gridCol w="357000">
                  <a:extLst>
                    <a:ext uri="{9D8B030D-6E8A-4147-A177-3AD203B41FA5}">
                      <a16:colId xmlns:a16="http://schemas.microsoft.com/office/drawing/2014/main" val="3645953977"/>
                    </a:ext>
                  </a:extLst>
                </a:gridCol>
              </a:tblGrid>
              <a:tr h="330321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×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٠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١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٢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٣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٤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٥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٦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٧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٨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٩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200" dirty="0" smtClean="0"/>
                        <a:t>١٠</a:t>
                      </a:r>
                      <a:endParaRPr lang="ar-SA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961759"/>
                  </a:ext>
                </a:extLst>
              </a:tr>
              <a:tr h="330321"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٠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137945"/>
                  </a:ext>
                </a:extLst>
              </a:tr>
              <a:tr h="330321"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١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109595"/>
                  </a:ext>
                </a:extLst>
              </a:tr>
              <a:tr h="330321"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٢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365675"/>
                  </a:ext>
                </a:extLst>
              </a:tr>
              <a:tr h="330321"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٣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469087"/>
                  </a:ext>
                </a:extLst>
              </a:tr>
              <a:tr h="330321"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٤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06184"/>
                  </a:ext>
                </a:extLst>
              </a:tr>
              <a:tr h="330321"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٥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524091"/>
                  </a:ext>
                </a:extLst>
              </a:tr>
              <a:tr h="330321"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٦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242587"/>
                  </a:ext>
                </a:extLst>
              </a:tr>
              <a:tr h="330321"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٧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581139"/>
                  </a:ext>
                </a:extLst>
              </a:tr>
              <a:tr h="330321"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٨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706118"/>
                  </a:ext>
                </a:extLst>
              </a:tr>
              <a:tr h="330321"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٩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743463"/>
                  </a:ext>
                </a:extLst>
              </a:tr>
              <a:tr h="330321">
                <a:tc>
                  <a:txBody>
                    <a:bodyPr/>
                    <a:lstStyle/>
                    <a:p>
                      <a:pPr rtl="1"/>
                      <a:r>
                        <a:rPr lang="ku-Arab-IQ" sz="1200" dirty="0" smtClean="0"/>
                        <a:t>١٠</a:t>
                      </a:r>
                      <a:endParaRPr lang="ar-SA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566372"/>
                  </a:ext>
                </a:extLst>
              </a:tr>
            </a:tbl>
          </a:graphicData>
        </a:graphic>
      </p:graphicFrame>
      <p:sp>
        <p:nvSpPr>
          <p:cNvPr id="40" name="مربع نص 39"/>
          <p:cNvSpPr txBox="1"/>
          <p:nvPr/>
        </p:nvSpPr>
        <p:spPr>
          <a:xfrm>
            <a:off x="2687601" y="1262528"/>
            <a:ext cx="10462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عــوامــل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 rot="16200000">
            <a:off x="5215824" y="3578761"/>
            <a:ext cx="10462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عــوامــل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65" name="مربع نص 64"/>
          <p:cNvSpPr txBox="1"/>
          <p:nvPr/>
        </p:nvSpPr>
        <p:spPr>
          <a:xfrm>
            <a:off x="8297722" y="2429908"/>
            <a:ext cx="10726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006699"/>
                </a:solidFill>
              </a:rPr>
              <a:t>الخطوة </a:t>
            </a:r>
            <a:r>
              <a:rPr lang="ku-Arab-IQ" b="1" dirty="0" smtClean="0">
                <a:solidFill>
                  <a:srgbClr val="006699"/>
                </a:solidFill>
              </a:rPr>
              <a:t>٣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6600390" y="2373240"/>
            <a:ext cx="16307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أستعمل النماذج </a:t>
            </a:r>
            <a:endParaRPr lang="ar-SA" sz="2000" b="1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5935144" y="3059730"/>
            <a:ext cx="34600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يمكنني أن أستعمل النماذج لإيجاد نواتج الضرب التي لا أعرفها، فعلى سبيل المثال تبين الشبكة الحقيقة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r>
              <a:rPr lang="ku-Arab-IQ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367453" y="2438700"/>
            <a:ext cx="1406770" cy="106943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ربع نص 20"/>
          <p:cNvSpPr txBox="1"/>
          <p:nvPr/>
        </p:nvSpPr>
        <p:spPr>
          <a:xfrm>
            <a:off x="6339631" y="4146865"/>
            <a:ext cx="298900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ومنها يتضح أن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٤ = ١٢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5977271" y="4658913"/>
            <a:ext cx="346417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أكتب هذا الناتج في جدول الضرب عند تقاطع صف العدد </a:t>
            </a:r>
            <a:r>
              <a:rPr lang="ku-Arab-IQ" sz="2000" b="1" dirty="0" smtClean="0">
                <a:solidFill>
                  <a:srgbClr val="C00000"/>
                </a:solidFill>
              </a:rPr>
              <a:t>٣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وعمود العدد </a:t>
            </a:r>
            <a:r>
              <a:rPr lang="ku-Arab-IQ" sz="2000" b="1" dirty="0" smtClean="0">
                <a:solidFill>
                  <a:srgbClr val="C00000"/>
                </a:solidFill>
              </a:rPr>
              <a:t>٤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3256801" y="3167451"/>
            <a:ext cx="5122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١٢</a:t>
            </a:r>
            <a:endParaRPr lang="ar-SA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7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" grpId="0" animBg="1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085" y="1389196"/>
            <a:ext cx="2277143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٤٦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جدول الضرب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10362023" y="2105539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0070C0"/>
                </a:solidFill>
              </a:rPr>
              <a:t>فكرة الدرس </a:t>
            </a:r>
            <a:endParaRPr lang="ar-SA" b="1" u="sng" dirty="0">
              <a:solidFill>
                <a:srgbClr val="0070C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9878499" y="2508111"/>
            <a:ext cx="19958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أستكشف جدول الضرب </a:t>
            </a:r>
            <a:endParaRPr lang="ar-SA" b="1" dirty="0"/>
          </a:p>
        </p:txBody>
      </p:sp>
      <p:sp>
        <p:nvSpPr>
          <p:cNvPr id="33" name="مخطط انسيابي: محطة طرفية 32"/>
          <p:cNvSpPr/>
          <p:nvPr/>
        </p:nvSpPr>
        <p:spPr>
          <a:xfrm>
            <a:off x="8105007" y="1392957"/>
            <a:ext cx="1126539" cy="346832"/>
          </a:xfrm>
          <a:prstGeom prst="flowChartTerminator">
            <a:avLst/>
          </a:prstGeom>
          <a:solidFill>
            <a:srgbClr val="006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نشاط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977271" y="1371398"/>
            <a:ext cx="20661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أكون جدول الضرب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13" name="جدول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410045"/>
              </p:ext>
            </p:extLst>
          </p:nvPr>
        </p:nvGraphicFramePr>
        <p:xfrm>
          <a:off x="628714" y="1336432"/>
          <a:ext cx="4775004" cy="466039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97917">
                  <a:extLst>
                    <a:ext uri="{9D8B030D-6E8A-4147-A177-3AD203B41FA5}">
                      <a16:colId xmlns:a16="http://schemas.microsoft.com/office/drawing/2014/main" val="541987877"/>
                    </a:ext>
                  </a:extLst>
                </a:gridCol>
                <a:gridCol w="397917">
                  <a:extLst>
                    <a:ext uri="{9D8B030D-6E8A-4147-A177-3AD203B41FA5}">
                      <a16:colId xmlns:a16="http://schemas.microsoft.com/office/drawing/2014/main" val="807009063"/>
                    </a:ext>
                  </a:extLst>
                </a:gridCol>
                <a:gridCol w="397917">
                  <a:extLst>
                    <a:ext uri="{9D8B030D-6E8A-4147-A177-3AD203B41FA5}">
                      <a16:colId xmlns:a16="http://schemas.microsoft.com/office/drawing/2014/main" val="3433940893"/>
                    </a:ext>
                  </a:extLst>
                </a:gridCol>
                <a:gridCol w="397917">
                  <a:extLst>
                    <a:ext uri="{9D8B030D-6E8A-4147-A177-3AD203B41FA5}">
                      <a16:colId xmlns:a16="http://schemas.microsoft.com/office/drawing/2014/main" val="1631224968"/>
                    </a:ext>
                  </a:extLst>
                </a:gridCol>
                <a:gridCol w="397917">
                  <a:extLst>
                    <a:ext uri="{9D8B030D-6E8A-4147-A177-3AD203B41FA5}">
                      <a16:colId xmlns:a16="http://schemas.microsoft.com/office/drawing/2014/main" val="834694554"/>
                    </a:ext>
                  </a:extLst>
                </a:gridCol>
                <a:gridCol w="397917">
                  <a:extLst>
                    <a:ext uri="{9D8B030D-6E8A-4147-A177-3AD203B41FA5}">
                      <a16:colId xmlns:a16="http://schemas.microsoft.com/office/drawing/2014/main" val="1622538908"/>
                    </a:ext>
                  </a:extLst>
                </a:gridCol>
                <a:gridCol w="397917">
                  <a:extLst>
                    <a:ext uri="{9D8B030D-6E8A-4147-A177-3AD203B41FA5}">
                      <a16:colId xmlns:a16="http://schemas.microsoft.com/office/drawing/2014/main" val="2116977247"/>
                    </a:ext>
                  </a:extLst>
                </a:gridCol>
                <a:gridCol w="397917">
                  <a:extLst>
                    <a:ext uri="{9D8B030D-6E8A-4147-A177-3AD203B41FA5}">
                      <a16:colId xmlns:a16="http://schemas.microsoft.com/office/drawing/2014/main" val="4239974937"/>
                    </a:ext>
                  </a:extLst>
                </a:gridCol>
                <a:gridCol w="397917">
                  <a:extLst>
                    <a:ext uri="{9D8B030D-6E8A-4147-A177-3AD203B41FA5}">
                      <a16:colId xmlns:a16="http://schemas.microsoft.com/office/drawing/2014/main" val="1674891883"/>
                    </a:ext>
                  </a:extLst>
                </a:gridCol>
                <a:gridCol w="397917">
                  <a:extLst>
                    <a:ext uri="{9D8B030D-6E8A-4147-A177-3AD203B41FA5}">
                      <a16:colId xmlns:a16="http://schemas.microsoft.com/office/drawing/2014/main" val="3476602624"/>
                    </a:ext>
                  </a:extLst>
                </a:gridCol>
                <a:gridCol w="397917">
                  <a:extLst>
                    <a:ext uri="{9D8B030D-6E8A-4147-A177-3AD203B41FA5}">
                      <a16:colId xmlns:a16="http://schemas.microsoft.com/office/drawing/2014/main" val="2572544530"/>
                    </a:ext>
                  </a:extLst>
                </a:gridCol>
                <a:gridCol w="397917">
                  <a:extLst>
                    <a:ext uri="{9D8B030D-6E8A-4147-A177-3AD203B41FA5}">
                      <a16:colId xmlns:a16="http://schemas.microsoft.com/office/drawing/2014/main" val="3645953977"/>
                    </a:ext>
                  </a:extLst>
                </a:gridCol>
              </a:tblGrid>
              <a:tr h="388366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×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٠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١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٢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٣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٤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٥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٦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٧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٨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٩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١٠</a:t>
                      </a:r>
                      <a:endParaRPr lang="ar-SA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961759"/>
                  </a:ext>
                </a:extLst>
              </a:tr>
              <a:tr h="388366"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٠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٠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٠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٠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٠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٠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٠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٠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٠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٠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٠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٠</a:t>
                      </a:r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137945"/>
                  </a:ext>
                </a:extLst>
              </a:tr>
              <a:tr h="388366"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١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٠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١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٢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٣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٤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٥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٦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٧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٨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٩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١٠</a:t>
                      </a:r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109595"/>
                  </a:ext>
                </a:extLst>
              </a:tr>
              <a:tr h="388366"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٢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٠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٢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٤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٦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٨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١٠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١٢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١٤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١٦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١٨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400" smtClean="0"/>
                        <a:t>٢٠</a:t>
                      </a:r>
                      <a:endParaRPr lang="ar-S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365675"/>
                  </a:ext>
                </a:extLst>
              </a:tr>
              <a:tr h="388366"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٣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٠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٣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٦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٩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١٢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١٥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١٨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٢١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٢٤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٢٧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400" dirty="0" smtClean="0"/>
                        <a:t>٣٠</a:t>
                      </a:r>
                      <a:endParaRPr lang="ar-S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469087"/>
                  </a:ext>
                </a:extLst>
              </a:tr>
              <a:tr h="388366"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٤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٠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٤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٨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١٢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١٦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٢٠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٢٤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٢٨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٣٢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٣٦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400" smtClean="0"/>
                        <a:t>٤٠</a:t>
                      </a:r>
                      <a:endParaRPr lang="ar-SA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06184"/>
                  </a:ext>
                </a:extLst>
              </a:tr>
              <a:tr h="388366"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٥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٠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٥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١٠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١٥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٢٠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٢٥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٣٠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٣٥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٤٠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٤٥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400" dirty="0" smtClean="0"/>
                        <a:t>٥٠</a:t>
                      </a:r>
                      <a:endParaRPr lang="ar-S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524091"/>
                  </a:ext>
                </a:extLst>
              </a:tr>
              <a:tr h="388366"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٦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٠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٦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١٢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١٨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٢٤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٣٠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٣٦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٤٢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٤٨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٥٤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400" dirty="0" smtClean="0"/>
                        <a:t>٦٠</a:t>
                      </a:r>
                      <a:endParaRPr lang="ar-S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242587"/>
                  </a:ext>
                </a:extLst>
              </a:tr>
              <a:tr h="388366"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٧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٠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٧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١٤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٢١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٢٨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٣٥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٤٢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٤٩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٥٦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٦٣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400" dirty="0" smtClean="0"/>
                        <a:t>٧٠</a:t>
                      </a:r>
                      <a:endParaRPr lang="ar-S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581139"/>
                  </a:ext>
                </a:extLst>
              </a:tr>
              <a:tr h="388366"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٨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٠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٨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١٦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٢٤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٣٢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٤٠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٤٨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٥٦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٦٤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٧٢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400" dirty="0" smtClean="0"/>
                        <a:t>٨٠</a:t>
                      </a:r>
                      <a:endParaRPr lang="ar-S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706118"/>
                  </a:ext>
                </a:extLst>
              </a:tr>
              <a:tr h="388366"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٩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٠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dirty="0" smtClean="0"/>
                        <a:t>٩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١٨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٢٧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٣٦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٤٥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٥٤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٦٣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٧٢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٨١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400" dirty="0" smtClean="0"/>
                        <a:t>٩٠</a:t>
                      </a:r>
                      <a:endParaRPr lang="ar-S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743463"/>
                  </a:ext>
                </a:extLst>
              </a:tr>
              <a:tr h="388366"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١٠</a:t>
                      </a:r>
                      <a:endParaRPr lang="ar-SA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٠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400" dirty="0" smtClean="0"/>
                        <a:t>١٠</a:t>
                      </a:r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٢٠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٣٠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٤٠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٥٠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٦٠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٧٠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٨٠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600" dirty="0" smtClean="0"/>
                        <a:t>٩٠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566372"/>
                  </a:ext>
                </a:extLst>
              </a:tr>
            </a:tbl>
          </a:graphicData>
        </a:graphic>
      </p:graphicFrame>
      <p:sp>
        <p:nvSpPr>
          <p:cNvPr id="11" name="مربع نص 10"/>
          <p:cNvSpPr txBox="1"/>
          <p:nvPr/>
        </p:nvSpPr>
        <p:spPr>
          <a:xfrm>
            <a:off x="521359" y="5619719"/>
            <a:ext cx="56216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dirty="0" smtClean="0"/>
              <a:t>١٠٠</a:t>
            </a:r>
            <a:endParaRPr lang="ar-SA" sz="1600" dirty="0"/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60" b="94400" l="5272" r="507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22" t="7564" r="50041" b="6154"/>
          <a:stretch/>
        </p:blipFill>
        <p:spPr>
          <a:xfrm flipH="1">
            <a:off x="5273753" y="2072919"/>
            <a:ext cx="983879" cy="1997920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5796036" y="1906843"/>
            <a:ext cx="9231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أفكر</a:t>
            </a:r>
            <a:endParaRPr lang="ar-SA" sz="2400" b="1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6468317" y="2057119"/>
            <a:ext cx="310418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B050"/>
                </a:solidFill>
              </a:rPr>
              <a:t>١ </a:t>
            </a:r>
            <a:r>
              <a:rPr lang="ar-SA" sz="2000" b="1" dirty="0" smtClean="0">
                <a:solidFill>
                  <a:srgbClr val="00B050"/>
                </a:solidFill>
              </a:rPr>
              <a:t>– ما ناتج ضرب عدد في </a:t>
            </a:r>
            <a:r>
              <a:rPr lang="ku-Arab-IQ" sz="2000" b="1" dirty="0" smtClean="0">
                <a:solidFill>
                  <a:srgbClr val="00B050"/>
                </a:solidFill>
              </a:rPr>
              <a:t>١ </a:t>
            </a:r>
            <a:r>
              <a:rPr lang="ar-SA" sz="2000" b="1" dirty="0" smtClean="0">
                <a:solidFill>
                  <a:srgbClr val="00B050"/>
                </a:solidFill>
              </a:rPr>
              <a:t>؟ أشرح إجابتي</a:t>
            </a:r>
            <a:endParaRPr lang="ar-SA" sz="2000" b="1" dirty="0">
              <a:solidFill>
                <a:srgbClr val="00B050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5977271" y="2813978"/>
            <a:ext cx="364506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الناتج هو العدد نفسه ، باستعمال خاصية العنصر المحايد لعملية الضرب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6076052" y="3574939"/>
            <a:ext cx="35462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B050"/>
                </a:solidFill>
              </a:rPr>
              <a:t>٢ </a:t>
            </a:r>
            <a:r>
              <a:rPr lang="ar-SA" sz="2000" b="1" dirty="0" smtClean="0">
                <a:solidFill>
                  <a:srgbClr val="00B050"/>
                </a:solidFill>
              </a:rPr>
              <a:t>– ما النمط الذي أراه في الصف </a:t>
            </a:r>
            <a:r>
              <a:rPr lang="ku-Arab-IQ" sz="2000" b="1" dirty="0" smtClean="0">
                <a:solidFill>
                  <a:srgbClr val="00B050"/>
                </a:solidFill>
              </a:rPr>
              <a:t>١٠ </a:t>
            </a:r>
            <a:r>
              <a:rPr lang="ar-SA" sz="2000" b="1" dirty="0" smtClean="0">
                <a:solidFill>
                  <a:srgbClr val="00B050"/>
                </a:solidFill>
              </a:rPr>
              <a:t>؟ </a:t>
            </a:r>
            <a:endParaRPr lang="ar-SA" sz="2000" b="1" dirty="0">
              <a:solidFill>
                <a:srgbClr val="00B050"/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5905257" y="4020258"/>
            <a:ext cx="36450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جميع الأعداد آحادها صفر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مستطيل 40"/>
          <p:cNvSpPr/>
          <p:nvPr/>
        </p:nvSpPr>
        <p:spPr>
          <a:xfrm rot="5400000">
            <a:off x="2820397" y="3419655"/>
            <a:ext cx="374875" cy="477500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ستطيل 41"/>
          <p:cNvSpPr/>
          <p:nvPr/>
        </p:nvSpPr>
        <p:spPr>
          <a:xfrm rot="5400000">
            <a:off x="2828777" y="-85733"/>
            <a:ext cx="374875" cy="477500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ربع نص 42"/>
          <p:cNvSpPr txBox="1"/>
          <p:nvPr/>
        </p:nvSpPr>
        <p:spPr>
          <a:xfrm>
            <a:off x="5606671" y="4488668"/>
            <a:ext cx="396384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B050"/>
                </a:solidFill>
              </a:rPr>
              <a:t>٣ </a:t>
            </a:r>
            <a:r>
              <a:rPr lang="ar-SA" sz="2000" b="1" dirty="0" smtClean="0">
                <a:solidFill>
                  <a:srgbClr val="00B050"/>
                </a:solidFill>
              </a:rPr>
              <a:t>– ماذا ألاحظ في الصف </a:t>
            </a:r>
            <a:r>
              <a:rPr lang="ku-Arab-IQ" sz="2000" b="1" dirty="0" smtClean="0">
                <a:solidFill>
                  <a:srgbClr val="00B050"/>
                </a:solidFill>
              </a:rPr>
              <a:t>٦ </a:t>
            </a:r>
            <a:r>
              <a:rPr lang="ar-SA" sz="2000" b="1" dirty="0" smtClean="0">
                <a:solidFill>
                  <a:srgbClr val="00B050"/>
                </a:solidFill>
              </a:rPr>
              <a:t>والعمود </a:t>
            </a:r>
            <a:r>
              <a:rPr lang="ku-Arab-IQ" sz="2000" b="1" dirty="0" smtClean="0">
                <a:solidFill>
                  <a:srgbClr val="00B050"/>
                </a:solidFill>
              </a:rPr>
              <a:t>٦ </a:t>
            </a:r>
            <a:r>
              <a:rPr lang="ar-SA" sz="2000" b="1" dirty="0" smtClean="0">
                <a:solidFill>
                  <a:srgbClr val="00B050"/>
                </a:solidFill>
              </a:rPr>
              <a:t>؟ هل ينطبق ما ألاحظه على جميع أعمدة وصفوف الأعداد الأخرى ؟ </a:t>
            </a:r>
            <a:endParaRPr lang="ar-SA" sz="2000" b="1" dirty="0">
              <a:solidFill>
                <a:srgbClr val="00B050"/>
              </a:solidFill>
            </a:endParaRPr>
          </a:p>
        </p:txBody>
      </p:sp>
      <p:sp>
        <p:nvSpPr>
          <p:cNvPr id="45" name="مستطيل 44"/>
          <p:cNvSpPr/>
          <p:nvPr/>
        </p:nvSpPr>
        <p:spPr>
          <a:xfrm rot="5400000">
            <a:off x="2818262" y="1861577"/>
            <a:ext cx="374875" cy="477500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مستطيل 45"/>
          <p:cNvSpPr/>
          <p:nvPr/>
        </p:nvSpPr>
        <p:spPr>
          <a:xfrm>
            <a:off x="2217939" y="1320111"/>
            <a:ext cx="402169" cy="470200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ربع نص 46"/>
          <p:cNvSpPr txBox="1"/>
          <p:nvPr/>
        </p:nvSpPr>
        <p:spPr>
          <a:xfrm>
            <a:off x="5924387" y="5513470"/>
            <a:ext cx="364506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جميع النواتج متساوية بترتيب تصاعدي </a:t>
            </a:r>
          </a:p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نعم تنطبق على جميع الأعداد الأخرى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2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2" grpId="0"/>
      <p:bldP spid="38" grpId="0"/>
      <p:bldP spid="39" grpId="0"/>
      <p:bldP spid="41" grpId="0" animBg="1"/>
      <p:bldP spid="42" grpId="0" animBg="1"/>
      <p:bldP spid="43" grpId="0"/>
      <p:bldP spid="45" grpId="0" animBg="1"/>
      <p:bldP spid="46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٤٦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جدول الضرب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34" name="صورة 33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35" name="صورة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416" y="1320013"/>
            <a:ext cx="556315" cy="556315"/>
          </a:xfrm>
          <a:prstGeom prst="rect">
            <a:avLst/>
          </a:prstGeom>
        </p:spPr>
      </p:pic>
      <p:sp>
        <p:nvSpPr>
          <p:cNvPr id="36" name="مربع نص 35"/>
          <p:cNvSpPr txBox="1"/>
          <p:nvPr/>
        </p:nvSpPr>
        <p:spPr>
          <a:xfrm>
            <a:off x="5758962" y="1407369"/>
            <a:ext cx="45627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أتــأكــد</a:t>
            </a:r>
            <a:r>
              <a:rPr lang="ar-SA" sz="2000" b="1" dirty="0" smtClean="0"/>
              <a:t>: </a:t>
            </a:r>
            <a:r>
              <a:rPr lang="ar-SA" sz="2000" b="1" dirty="0" smtClean="0"/>
              <a:t>أستعمل </a:t>
            </a:r>
            <a:r>
              <a:rPr lang="ar-SA" sz="2000" b="1" dirty="0" err="1" smtClean="0"/>
              <a:t>جدرول</a:t>
            </a:r>
            <a:r>
              <a:rPr lang="ar-SA" sz="2000" b="1" dirty="0" smtClean="0"/>
              <a:t> الضرب لأجد </a:t>
            </a:r>
            <a:r>
              <a:rPr lang="ar-SA" sz="2000" b="1" dirty="0"/>
              <a:t>ناتج </a:t>
            </a:r>
            <a:r>
              <a:rPr lang="ar-SA" sz="2000" b="1" dirty="0" smtClean="0"/>
              <a:t>الضرب:</a:t>
            </a:r>
            <a:endParaRPr lang="ar-SA" sz="2000" b="1" dirty="0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34368" y="2115970"/>
            <a:ext cx="1208705" cy="908871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44211" y="2173152"/>
            <a:ext cx="1274241" cy="851689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26946" y="2115970"/>
            <a:ext cx="1260028" cy="890041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47781" y="2137984"/>
            <a:ext cx="1263249" cy="865451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76398" y="4042258"/>
            <a:ext cx="1766675" cy="2077801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20709" y="4152463"/>
            <a:ext cx="2997743" cy="1130853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31632" y="4042258"/>
            <a:ext cx="1567961" cy="2102912"/>
          </a:xfrm>
          <a:prstGeom prst="rect">
            <a:avLst/>
          </a:prstGeom>
        </p:spPr>
      </p:pic>
      <p:sp>
        <p:nvSpPr>
          <p:cNvPr id="44" name="مربع نص 43"/>
          <p:cNvSpPr txBox="1"/>
          <p:nvPr/>
        </p:nvSpPr>
        <p:spPr>
          <a:xfrm>
            <a:off x="4278437" y="3587678"/>
            <a:ext cx="68646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فيما يأتي أجزاء من جدول الضرب ، ما الصف أو العمود الذي أخذت منه ؟</a:t>
            </a:r>
            <a:endParaRPr lang="ar-SA" sz="2000" b="1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9920155" y="2892329"/>
            <a:ext cx="6154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7246852" y="2915198"/>
            <a:ext cx="6154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٠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4573549" y="2892131"/>
            <a:ext cx="6154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٣٠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2058172" y="2915198"/>
            <a:ext cx="6154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٣٠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9269524" y="6095115"/>
            <a:ext cx="13012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عمود العدد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6088020" y="5367877"/>
            <a:ext cx="13012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صف العدد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3606220" y="6163840"/>
            <a:ext cx="13012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عمود العدد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91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86" y="4100910"/>
            <a:ext cx="1782520" cy="2688042"/>
          </a:xfrm>
          <a:prstGeom prst="rect">
            <a:avLst/>
          </a:prstGeom>
        </p:spPr>
      </p:pic>
      <p:sp>
        <p:nvSpPr>
          <p:cNvPr id="30" name="مربع نص 29"/>
          <p:cNvSpPr txBox="1"/>
          <p:nvPr/>
        </p:nvSpPr>
        <p:spPr>
          <a:xfrm>
            <a:off x="1529848" y="4373676"/>
            <a:ext cx="103586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فكر:</a:t>
            </a:r>
          </a:p>
          <a:p>
            <a:pPr algn="ctr"/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ما النمط الذي تراه ؟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3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2" grpId="0"/>
      <p:bldP spid="48" grpId="0"/>
      <p:bldP spid="49" grpId="0"/>
      <p:bldP spid="50" grpId="0"/>
      <p:bldP spid="23" grpId="0"/>
      <p:bldP spid="51" grpId="0"/>
      <p:bldP spid="52" grpId="0"/>
      <p:bldP spid="30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492</Words>
  <Application>Microsoft Office PowerPoint</Application>
  <PresentationFormat>شاشة عريضة</PresentationFormat>
  <Paragraphs>264</Paragraphs>
  <Slides>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83</cp:revision>
  <dcterms:created xsi:type="dcterms:W3CDTF">2022-12-02T21:48:32Z</dcterms:created>
  <dcterms:modified xsi:type="dcterms:W3CDTF">2022-12-20T05:28:05Z</dcterms:modified>
</cp:coreProperties>
</file>