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71" r:id="rId2"/>
    <p:sldId id="256" r:id="rId3"/>
    <p:sldId id="266" r:id="rId4"/>
    <p:sldId id="269" r:id="rId5"/>
    <p:sldId id="270" r:id="rId6"/>
    <p:sldId id="272" r:id="rId7"/>
    <p:sldId id="273" r:id="rId8"/>
    <p:sldId id="274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27258"/>
    <a:srgbClr val="006699"/>
    <a:srgbClr val="51B9C4"/>
    <a:srgbClr val="D98AFF"/>
    <a:srgbClr val="9900CC"/>
    <a:srgbClr val="CB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CCA004-CCE2-42DE-A686-C9175999C065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198727F-5D51-422E-B1CC-056C5F64600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9333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90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74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5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91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9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51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6845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002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77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65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49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0F1F-CBFA-490C-AF93-A21012932AAC}" type="datetimeFigureOut">
              <a:rPr lang="ar-SA" smtClean="0"/>
              <a:t>28/05/44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928E-B37C-4A93-B35F-53D6894BD38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856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.png"/><Relationship Id="rId7" Type="http://schemas.microsoft.com/office/2007/relationships/hdphoto" Target="../media/hdphoto6.wdp"/><Relationship Id="rId12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12.emf"/><Relationship Id="rId4" Type="http://schemas.openxmlformats.org/officeDocument/2006/relationships/image" Target="../media/image3.png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emf"/><Relationship Id="rId5" Type="http://schemas.microsoft.com/office/2007/relationships/hdphoto" Target="../media/hdphoto1.wdp"/><Relationship Id="rId15" Type="http://schemas.openxmlformats.org/officeDocument/2006/relationships/image" Target="../media/image22.jpeg"/><Relationship Id="rId10" Type="http://schemas.openxmlformats.org/officeDocument/2006/relationships/image" Target="../media/image19.emf"/><Relationship Id="rId4" Type="http://schemas.openxmlformats.org/officeDocument/2006/relationships/image" Target="../media/image3.png"/><Relationship Id="rId9" Type="http://schemas.openxmlformats.org/officeDocument/2006/relationships/image" Target="../media/image18.emf"/><Relationship Id="rId1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27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emf"/><Relationship Id="rId5" Type="http://schemas.openxmlformats.org/officeDocument/2006/relationships/image" Target="../media/image3.png"/><Relationship Id="rId15" Type="http://schemas.openxmlformats.org/officeDocument/2006/relationships/image" Target="../media/image30.emf"/><Relationship Id="rId10" Type="http://schemas.openxmlformats.org/officeDocument/2006/relationships/image" Target="../media/image25.emf"/><Relationship Id="rId4" Type="http://schemas.openxmlformats.org/officeDocument/2006/relationships/image" Target="../media/image2.png"/><Relationship Id="rId9" Type="http://schemas.openxmlformats.org/officeDocument/2006/relationships/image" Target="../media/image24.jpeg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21.emf"/><Relationship Id="rId4" Type="http://schemas.openxmlformats.org/officeDocument/2006/relationships/image" Target="../media/image3.pn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٣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١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3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07" y="1389196"/>
            <a:ext cx="2388621" cy="47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9" name="مخطط انسيابي: محطة طرفية 8"/>
          <p:cNvSpPr/>
          <p:nvPr/>
        </p:nvSpPr>
        <p:spPr>
          <a:xfrm>
            <a:off x="10401729" y="1541083"/>
            <a:ext cx="845959" cy="365760"/>
          </a:xfrm>
          <a:prstGeom prst="flowChartTerminator">
            <a:avLst/>
          </a:prstGeom>
          <a:solidFill>
            <a:schemeClr val="bg1"/>
          </a:solidFill>
          <a:scene3d>
            <a:camera prst="perspectiveRelaxed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٤٧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٣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10362023" y="2105539"/>
            <a:ext cx="1512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u="sng" dirty="0" smtClean="0">
                <a:solidFill>
                  <a:srgbClr val="0070C0"/>
                </a:solidFill>
              </a:rPr>
              <a:t>فكرة الدرس </a:t>
            </a:r>
            <a:endParaRPr lang="ar-SA" b="1" u="sng" dirty="0">
              <a:solidFill>
                <a:srgbClr val="0070C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9878499" y="2508111"/>
            <a:ext cx="19958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أجد ناتج الضرب في العدد </a:t>
            </a:r>
            <a:r>
              <a:rPr lang="ku-Arab-IQ" b="1" dirty="0" smtClean="0"/>
              <a:t>٣ </a:t>
            </a:r>
            <a:endParaRPr lang="ar-SA" b="1" dirty="0"/>
          </a:p>
        </p:txBody>
      </p:sp>
      <p:sp>
        <p:nvSpPr>
          <p:cNvPr id="33" name="مخطط انسيابي: محطة طرفية 32"/>
          <p:cNvSpPr/>
          <p:nvPr/>
        </p:nvSpPr>
        <p:spPr>
          <a:xfrm>
            <a:off x="8105007" y="1392957"/>
            <a:ext cx="1126539" cy="346832"/>
          </a:xfrm>
          <a:prstGeom prst="flowChartTerminator">
            <a:avLst/>
          </a:prstGeom>
          <a:solidFill>
            <a:srgbClr val="0066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أستعد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81526" y="1906843"/>
            <a:ext cx="31285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أحياناً أستعمل جدول الضرب لاستكشاف نواتج الضرب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1" name="جدول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48780"/>
              </p:ext>
            </p:extLst>
          </p:nvPr>
        </p:nvGraphicFramePr>
        <p:xfrm>
          <a:off x="708237" y="1852432"/>
          <a:ext cx="4994610" cy="392399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499461">
                  <a:extLst>
                    <a:ext uri="{9D8B030D-6E8A-4147-A177-3AD203B41FA5}">
                      <a16:colId xmlns:a16="http://schemas.microsoft.com/office/drawing/2014/main" val="3433940893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1631224968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834694554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1622538908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2116977247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4239974937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1674891883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3476602624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2572544530"/>
                    </a:ext>
                  </a:extLst>
                </a:gridCol>
                <a:gridCol w="499461">
                  <a:extLst>
                    <a:ext uri="{9D8B030D-6E8A-4147-A177-3AD203B41FA5}">
                      <a16:colId xmlns:a16="http://schemas.microsoft.com/office/drawing/2014/main" val="3645953977"/>
                    </a:ext>
                  </a:extLst>
                </a:gridCol>
              </a:tblGrid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١٠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109595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١٩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smtClean="0"/>
                        <a:t>٢٠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365675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٢٩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٣٠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69087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٣٩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smtClean="0"/>
                        <a:t>٤٠</a:t>
                      </a:r>
                      <a:endParaRPr lang="ar-SA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06184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٤٩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٥٠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524091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٥٩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٦٠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242587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٦٩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٧٠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581139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٧٩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٨٠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06118"/>
                  </a:ext>
                </a:extLst>
              </a:tr>
              <a:tr h="370665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٨٩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٩٠</a:t>
                      </a:r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43463"/>
                  </a:ext>
                </a:extLst>
              </a:tr>
              <a:tr h="588012"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٩١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٩٢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٩٣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٩٤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٩٥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٩٦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٩٧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٩٨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800" dirty="0" smtClean="0"/>
                        <a:t>٩٩</a:t>
                      </a:r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ku-Arab-IQ" sz="1400" dirty="0" smtClean="0"/>
                        <a:t>١٠٠</a:t>
                      </a:r>
                      <a:endParaRPr lang="ar-S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566372"/>
                  </a:ext>
                </a:extLst>
              </a:tr>
            </a:tbl>
          </a:graphicData>
        </a:graphic>
      </p:graphicFrame>
      <p:pic>
        <p:nvPicPr>
          <p:cNvPr id="14" name="صورة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699" y="3365350"/>
            <a:ext cx="1503660" cy="1816014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72" b="91853" l="3994" r="32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8" t="67308" r="65299" b="7179"/>
          <a:stretch/>
        </p:blipFill>
        <p:spPr>
          <a:xfrm>
            <a:off x="7493150" y="2995902"/>
            <a:ext cx="2110431" cy="1686649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7713480" y="3228918"/>
            <a:ext cx="13388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هيا لنكتشف جدول ضرب العدد </a:t>
            </a:r>
            <a:r>
              <a:rPr lang="ku-Arab-IQ" sz="2000" b="1" dirty="0" smtClean="0"/>
              <a:t>٣</a:t>
            </a:r>
            <a:endParaRPr lang="ar-SA" sz="2000" b="1" dirty="0"/>
          </a:p>
        </p:txBody>
      </p:sp>
      <p:sp>
        <p:nvSpPr>
          <p:cNvPr id="21" name="مربع نص 20"/>
          <p:cNvSpPr txBox="1"/>
          <p:nvPr/>
        </p:nvSpPr>
        <p:spPr>
          <a:xfrm>
            <a:off x="5995816" y="4940613"/>
            <a:ext cx="33328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لنعد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قفزياً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ثلاثات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من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إلى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شكل بيضاوي 21"/>
          <p:cNvSpPr/>
          <p:nvPr/>
        </p:nvSpPr>
        <p:spPr>
          <a:xfrm>
            <a:off x="4376789" y="1856071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9" name="سهم منحني إلى الأسفل 58"/>
          <p:cNvSpPr/>
          <p:nvPr/>
        </p:nvSpPr>
        <p:spPr>
          <a:xfrm flipH="1">
            <a:off x="4590152" y="1402677"/>
            <a:ext cx="1097018" cy="393061"/>
          </a:xfrm>
          <a:prstGeom prst="curvedDownArrow">
            <a:avLst>
              <a:gd name="adj1" fmla="val 10244"/>
              <a:gd name="adj2" fmla="val 5000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69" name="شكل بيضاوي 68"/>
          <p:cNvSpPr/>
          <p:nvPr/>
        </p:nvSpPr>
        <p:spPr>
          <a:xfrm>
            <a:off x="2885401" y="1883355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0" name="سهم منحني إلى الأسفل 69"/>
          <p:cNvSpPr/>
          <p:nvPr/>
        </p:nvSpPr>
        <p:spPr>
          <a:xfrm flipH="1">
            <a:off x="3108686" y="1369842"/>
            <a:ext cx="1097018" cy="393061"/>
          </a:xfrm>
          <a:prstGeom prst="curvedDownArrow">
            <a:avLst>
              <a:gd name="adj1" fmla="val 10244"/>
              <a:gd name="adj2" fmla="val 5000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1" name="شكل بيضاوي 70"/>
          <p:cNvSpPr/>
          <p:nvPr/>
        </p:nvSpPr>
        <p:spPr>
          <a:xfrm>
            <a:off x="1394013" y="1856071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سهم منحني إلى الأسفل 71"/>
          <p:cNvSpPr/>
          <p:nvPr/>
        </p:nvSpPr>
        <p:spPr>
          <a:xfrm flipH="1">
            <a:off x="1569185" y="1402678"/>
            <a:ext cx="1097018" cy="393061"/>
          </a:xfrm>
          <a:prstGeom prst="curvedDownArrow">
            <a:avLst>
              <a:gd name="adj1" fmla="val 10244"/>
              <a:gd name="adj2" fmla="val 50000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73" name="شكل بيضاوي 72"/>
          <p:cNvSpPr/>
          <p:nvPr/>
        </p:nvSpPr>
        <p:spPr>
          <a:xfrm>
            <a:off x="4830931" y="2234508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شكل بيضاوي 73"/>
          <p:cNvSpPr/>
          <p:nvPr/>
        </p:nvSpPr>
        <p:spPr>
          <a:xfrm>
            <a:off x="3340230" y="2234508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5" name="شكل بيضاوي 74"/>
          <p:cNvSpPr/>
          <p:nvPr/>
        </p:nvSpPr>
        <p:spPr>
          <a:xfrm>
            <a:off x="1840737" y="2246923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" name="شكل بيضاوي 75"/>
          <p:cNvSpPr/>
          <p:nvPr/>
        </p:nvSpPr>
        <p:spPr>
          <a:xfrm>
            <a:off x="5333461" y="2612056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7" name="شكل بيضاوي 76"/>
          <p:cNvSpPr/>
          <p:nvPr/>
        </p:nvSpPr>
        <p:spPr>
          <a:xfrm>
            <a:off x="3845033" y="2606540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/>
          <p:cNvSpPr/>
          <p:nvPr/>
        </p:nvSpPr>
        <p:spPr>
          <a:xfrm>
            <a:off x="2335364" y="2614227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/>
          <p:cNvSpPr/>
          <p:nvPr/>
        </p:nvSpPr>
        <p:spPr>
          <a:xfrm>
            <a:off x="827155" y="2615332"/>
            <a:ext cx="307730" cy="2977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مخطط انسيابي: محطة طرفية 79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١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09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59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٤٧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٣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١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9004645" y="1565029"/>
            <a:ext cx="1943007" cy="444457"/>
          </a:xfrm>
          <a:prstGeom prst="flowChartTerminator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bg1"/>
                </a:solidFill>
              </a:rPr>
              <a:t>مثال من واقع الحياة </a:t>
            </a:r>
            <a:endParaRPr lang="ar-SA" b="1" dirty="0">
              <a:solidFill>
                <a:schemeClr val="bg1"/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652" y="1564665"/>
            <a:ext cx="444457" cy="44445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4375" y="1579017"/>
            <a:ext cx="2312096" cy="1283218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3909194" y="1889949"/>
            <a:ext cx="49328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عند حسين </a:t>
            </a:r>
            <a:r>
              <a:rPr lang="ku-Arab-IQ" sz="2400" b="1" dirty="0" smtClean="0">
                <a:solidFill>
                  <a:srgbClr val="002060"/>
                </a:solidFill>
              </a:rPr>
              <a:t>٤ </a:t>
            </a:r>
            <a:r>
              <a:rPr lang="ar-SA" sz="2400" b="1" dirty="0" smtClean="0">
                <a:solidFill>
                  <a:srgbClr val="002060"/>
                </a:solidFill>
              </a:rPr>
              <a:t>دجاجات، ولدى كل دجاجة </a:t>
            </a:r>
            <a:r>
              <a:rPr lang="ku-Arab-IQ" sz="2400" b="1" dirty="0" smtClean="0">
                <a:solidFill>
                  <a:srgbClr val="002060"/>
                </a:solidFill>
              </a:rPr>
              <a:t>٣ </a:t>
            </a:r>
            <a:r>
              <a:rPr lang="ar-SA" sz="2400" b="1" dirty="0" smtClean="0">
                <a:solidFill>
                  <a:srgbClr val="002060"/>
                </a:solidFill>
              </a:rPr>
              <a:t>كتاكيت . فما عدد الكتاكيت كلها ؟ </a:t>
            </a:r>
            <a:endParaRPr lang="ar-SA" sz="2400" b="1" dirty="0">
              <a:solidFill>
                <a:srgbClr val="002060"/>
              </a:solidFill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0768" y="2900378"/>
            <a:ext cx="1825948" cy="1788421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2229989" y="3129957"/>
            <a:ext cx="70986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أستعمل قطع العد لعمل نموذج يمثل </a:t>
            </a:r>
            <a:r>
              <a:rPr lang="ku-Arab-IQ" sz="2400" b="1" dirty="0" smtClean="0"/>
              <a:t>٤ </a:t>
            </a:r>
            <a:r>
              <a:rPr lang="ar-SA" sz="2400" b="1" dirty="0" smtClean="0"/>
              <a:t>مجموعات في كل منها </a:t>
            </a:r>
            <a:r>
              <a:rPr lang="ku-Arab-IQ" sz="2400" b="1" dirty="0" smtClean="0"/>
              <a:t>٣ </a:t>
            </a:r>
            <a:r>
              <a:rPr lang="ar-SA" sz="2400" b="1" dirty="0" smtClean="0"/>
              <a:t>قطع  </a:t>
            </a:r>
            <a:endParaRPr lang="ar-SA" sz="2400" b="1" dirty="0"/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90252" y="3770437"/>
            <a:ext cx="6738386" cy="906699"/>
          </a:xfrm>
          <a:prstGeom prst="rect">
            <a:avLst/>
          </a:prstGeom>
        </p:spPr>
      </p:pic>
      <p:sp>
        <p:nvSpPr>
          <p:cNvPr id="26" name="مربع نص 25"/>
          <p:cNvSpPr txBox="1"/>
          <p:nvPr/>
        </p:nvSpPr>
        <p:spPr>
          <a:xfrm>
            <a:off x="4691667" y="5033763"/>
            <a:ext cx="30906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إذن عدد الكتاكيت </a:t>
            </a:r>
            <a:r>
              <a:rPr lang="ku-Arab-IQ" sz="2400" b="1" dirty="0" smtClean="0">
                <a:solidFill>
                  <a:schemeClr val="accent2">
                    <a:lumMod val="75000"/>
                  </a:schemeClr>
                </a:solidFill>
              </a:rPr>
              <a:t>١٢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كتكوتاً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7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822329" y="2165870"/>
            <a:ext cx="7077809" cy="2902365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٤٧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٣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١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1265" y="2185202"/>
            <a:ext cx="6518873" cy="284786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4932" l="0" r="53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79" b="12986"/>
          <a:stretch/>
        </p:blipFill>
        <p:spPr>
          <a:xfrm>
            <a:off x="1835330" y="903763"/>
            <a:ext cx="1718164" cy="3279174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٣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١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56" y="1272687"/>
            <a:ext cx="556315" cy="556315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1986634" y="1367337"/>
            <a:ext cx="82027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/>
              <a:t>أتــأكــد: </a:t>
            </a:r>
            <a:r>
              <a:rPr lang="ar-SA" sz="2400" b="1" dirty="0" smtClean="0"/>
              <a:t>أجد ناتج الضرب مستعملاً النماذج أو أرسم صورة إذا لزم الأمر: </a:t>
            </a:r>
            <a:endParaRPr lang="ar-SA" sz="2400" b="1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7001" y="2037986"/>
            <a:ext cx="1301758" cy="93223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2805" y="1998550"/>
            <a:ext cx="1359461" cy="88283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7877" y="1999283"/>
            <a:ext cx="1522560" cy="48717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0915" y="1968275"/>
            <a:ext cx="1496059" cy="554320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2167" y="3729330"/>
            <a:ext cx="4926592" cy="1691344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959" y="2866019"/>
            <a:ext cx="4359304" cy="1100283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6" name="مستطيل 25"/>
          <p:cNvSpPr/>
          <p:nvPr/>
        </p:nvSpPr>
        <p:spPr>
          <a:xfrm rot="5400000">
            <a:off x="2770310" y="1232069"/>
            <a:ext cx="374875" cy="428358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/>
          <p:cNvSpPr txBox="1"/>
          <p:nvPr/>
        </p:nvSpPr>
        <p:spPr>
          <a:xfrm>
            <a:off x="9837216" y="2829795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602805" y="2829795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١٥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159724" y="1988770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٢٤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395965" y="1989498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7289559" y="5511086"/>
            <a:ext cx="255744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٢٧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ورقة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صورة 3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5" b="14979"/>
          <a:stretch/>
        </p:blipFill>
        <p:spPr>
          <a:xfrm>
            <a:off x="3979839" y="4309726"/>
            <a:ext cx="1119699" cy="776690"/>
          </a:xfrm>
          <a:prstGeom prst="rect">
            <a:avLst/>
          </a:prstGeom>
        </p:spPr>
      </p:pic>
      <p:sp>
        <p:nvSpPr>
          <p:cNvPr id="35" name="مربع نص 34"/>
          <p:cNvSpPr txBox="1"/>
          <p:nvPr/>
        </p:nvSpPr>
        <p:spPr>
          <a:xfrm>
            <a:off x="1354659" y="5140089"/>
            <a:ext cx="32341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أتحدث :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أشرح طريقتين لإيجاد حاصل ضرب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٧</a:t>
            </a:r>
            <a:endParaRPr lang="ar-SA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0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28" grpId="0"/>
      <p:bldP spid="29" grpId="0"/>
      <p:bldP spid="32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6782" y="3152193"/>
            <a:ext cx="3813493" cy="1823053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٣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١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9743387" y="2683198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7317191" y="2695989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٣٠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3841241" y="1953388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٢١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1267754" y="1953388"/>
            <a:ext cx="8581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= ١٨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8211733" y="4561639"/>
            <a:ext cx="1499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٩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6" y="1277366"/>
            <a:ext cx="621509" cy="621509"/>
          </a:xfrm>
          <a:prstGeom prst="rect">
            <a:avLst/>
          </a:prstGeom>
        </p:spPr>
      </p:pic>
      <p:sp>
        <p:nvSpPr>
          <p:cNvPr id="37" name="مربع نص 36"/>
          <p:cNvSpPr txBox="1"/>
          <p:nvPr/>
        </p:nvSpPr>
        <p:spPr>
          <a:xfrm>
            <a:off x="2751992" y="1357287"/>
            <a:ext cx="776288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u="sng" dirty="0" smtClean="0">
                <a:solidFill>
                  <a:srgbClr val="002060"/>
                </a:solidFill>
              </a:rPr>
              <a:t>أتــدرب وأحـل المـسائل : </a:t>
            </a:r>
            <a:r>
              <a:rPr lang="ar-SA" sz="2000" b="1" dirty="0"/>
              <a:t>أجد ناتج الضرب مستعملاً </a:t>
            </a:r>
            <a:r>
              <a:rPr lang="ar-SA" sz="2000" b="1" dirty="0" smtClean="0"/>
              <a:t>النماذج </a:t>
            </a:r>
            <a:r>
              <a:rPr lang="ar-SA" sz="2000" b="1" dirty="0"/>
              <a:t>أو </a:t>
            </a:r>
            <a:r>
              <a:rPr lang="ar-SA" sz="2000" b="1" dirty="0"/>
              <a:t>أ</a:t>
            </a:r>
            <a:r>
              <a:rPr lang="ar-SA" sz="2000" b="1" dirty="0" smtClean="0"/>
              <a:t>رسم صورة إذا </a:t>
            </a:r>
            <a:r>
              <a:rPr lang="ar-SA" sz="2000" b="1" dirty="0"/>
              <a:t>لزم الأمر</a:t>
            </a:r>
            <a:r>
              <a:rPr lang="ar-SA" sz="2000" b="1" dirty="0" smtClean="0"/>
              <a:t>:</a:t>
            </a:r>
            <a:endParaRPr lang="ar-SA" sz="2000" b="1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1763" y="1965746"/>
            <a:ext cx="1114170" cy="80287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4390" y="1936694"/>
            <a:ext cx="1214062" cy="86094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97775" y="1941311"/>
            <a:ext cx="1492156" cy="49336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5095" y="1927741"/>
            <a:ext cx="1439828" cy="489203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58666" y="3008952"/>
            <a:ext cx="3934232" cy="1966294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98055" y="5102391"/>
            <a:ext cx="9082220" cy="1048780"/>
          </a:xfrm>
          <a:prstGeom prst="rect">
            <a:avLst/>
          </a:prstGeom>
        </p:spPr>
      </p:pic>
      <p:sp>
        <p:nvSpPr>
          <p:cNvPr id="38" name="مربع نص 37"/>
          <p:cNvSpPr txBox="1"/>
          <p:nvPr/>
        </p:nvSpPr>
        <p:spPr>
          <a:xfrm>
            <a:off x="5787908" y="4561639"/>
            <a:ext cx="22612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٩ – ٣ = ٦ </a:t>
            </a:r>
            <a:r>
              <a:rPr lang="ar-SA" sz="2400" b="1" dirty="0" err="1" smtClean="0">
                <a:solidFill>
                  <a:schemeClr val="accent1">
                    <a:lumMod val="75000"/>
                  </a:schemeClr>
                </a:solidFill>
              </a:rPr>
              <a:t>تفاحات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3486194" y="4530169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٢٧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2961878" y="4074823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٦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567278" y="4507396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١٢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2009155" y="4078576"/>
            <a:ext cx="6154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>
                <a:solidFill>
                  <a:schemeClr val="accent1">
                    <a:lumMod val="75000"/>
                  </a:schemeClr>
                </a:solidFill>
              </a:rPr>
              <a:t>٨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601953" y="4503793"/>
            <a:ext cx="6111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٢١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42311" y="6151797"/>
            <a:ext cx="36689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ثمن الأقلام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٥ = ٢٠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ريالا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3420208" y="6163379"/>
            <a:ext cx="33231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عدد الأقلام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٤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×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 = ١٢ 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قلما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9" grpId="0"/>
      <p:bldP spid="32" grpId="0"/>
      <p:bldP spid="33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17" name="مربع نص 16"/>
          <p:cNvSpPr txBox="1"/>
          <p:nvPr/>
        </p:nvSpPr>
        <p:spPr>
          <a:xfrm>
            <a:off x="279511" y="6095115"/>
            <a:ext cx="5364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ku-Arab-IQ" sz="2000" b="1" dirty="0" smtClean="0">
                <a:solidFill>
                  <a:srgbClr val="0070C0"/>
                </a:solidFill>
              </a:rPr>
              <a:t>٤٨</a:t>
            </a:r>
            <a:endParaRPr lang="ar-SA" sz="2000" b="1" dirty="0">
              <a:solidFill>
                <a:srgbClr val="0070C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٣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١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24" name="صورة 2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/>
          <a:srcRect l="22410" b="40307"/>
          <a:stretch/>
        </p:blipFill>
        <p:spPr>
          <a:xfrm>
            <a:off x="2276701" y="1637394"/>
            <a:ext cx="7051937" cy="1526139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9" t="13746" r="22797" b="26855"/>
          <a:stretch/>
        </p:blipFill>
        <p:spPr>
          <a:xfrm>
            <a:off x="9906997" y="2068041"/>
            <a:ext cx="1872048" cy="1728962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10"/>
          <a:srcRect t="27702" b="32344"/>
          <a:stretch/>
        </p:blipFill>
        <p:spPr>
          <a:xfrm>
            <a:off x="3265935" y="3436517"/>
            <a:ext cx="5352517" cy="539777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2276701" y="4428510"/>
            <a:ext cx="712176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إجابة ممكنة : عند ضرب العدد </a:t>
            </a:r>
            <a:r>
              <a:rPr lang="ku-Arab-IQ" sz="2400" b="1" dirty="0" smtClean="0">
                <a:solidFill>
                  <a:schemeClr val="accent1">
                    <a:lumMod val="75000"/>
                  </a:schemeClr>
                </a:solidFill>
              </a:rPr>
              <a:t>٣</a:t>
            </a:r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 في عدد فردي فإن الناتج يكون فردياً </a:t>
            </a:r>
          </a:p>
          <a:p>
            <a:r>
              <a:rPr lang="ar-SA" sz="2400" b="1" dirty="0" smtClean="0">
                <a:solidFill>
                  <a:schemeClr val="accent1">
                    <a:lumMod val="75000"/>
                  </a:schemeClr>
                </a:solidFill>
              </a:rPr>
              <a:t>وعند ضربه في عدد زوجي يكون الناتج زوجياً  </a:t>
            </a:r>
            <a:endParaRPr lang="ar-SA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2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27852" r="11294" b="28889"/>
          <a:stretch/>
        </p:blipFill>
        <p:spPr>
          <a:xfrm rot="6886041">
            <a:off x="11030741" y="128606"/>
            <a:ext cx="1064992" cy="109499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8" y="96302"/>
            <a:ext cx="1085334" cy="1085334"/>
          </a:xfrm>
          <a:prstGeom prst="rect">
            <a:avLst/>
          </a:prstGeom>
        </p:spPr>
      </p:pic>
      <p:sp>
        <p:nvSpPr>
          <p:cNvPr id="8" name="مخطط انسيابي: محطة طرفية 7"/>
          <p:cNvSpPr/>
          <p:nvPr/>
        </p:nvSpPr>
        <p:spPr>
          <a:xfrm>
            <a:off x="9328638" y="451909"/>
            <a:ext cx="2248078" cy="571280"/>
          </a:xfrm>
          <a:prstGeom prst="flowChartTerminato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 smtClean="0">
                <a:solidFill>
                  <a:srgbClr val="002060"/>
                </a:solidFill>
              </a:rPr>
              <a:t>الفصل الخامس : الضرب </a:t>
            </a:r>
            <a:r>
              <a:rPr lang="ku-Arab-IQ" sz="1600" b="1" dirty="0" smtClean="0">
                <a:solidFill>
                  <a:srgbClr val="002060"/>
                </a:solidFill>
              </a:rPr>
              <a:t>٢</a:t>
            </a:r>
            <a:r>
              <a:rPr lang="ar-SA" sz="1600" dirty="0" smtClean="0">
                <a:solidFill>
                  <a:srgbClr val="002060"/>
                </a:solidFill>
              </a:rPr>
              <a:t> 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5160" y="53633"/>
            <a:ext cx="12065720" cy="6745245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خطط انسيابي: محطة طرفية 2"/>
          <p:cNvSpPr/>
          <p:nvPr/>
        </p:nvSpPr>
        <p:spPr>
          <a:xfrm>
            <a:off x="146738" y="6486908"/>
            <a:ext cx="882119" cy="2540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25" b="98542" l="51094" r="96406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0256"/>
          <a:stretch/>
        </p:blipFill>
        <p:spPr>
          <a:xfrm>
            <a:off x="314535" y="6022112"/>
            <a:ext cx="535095" cy="627539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99279" y="6479567"/>
            <a:ext cx="87043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 b="1" dirty="0" smtClean="0">
                <a:solidFill>
                  <a:schemeClr val="tx2"/>
                </a:solidFill>
              </a:rPr>
              <a:t>رقم الصفحة </a:t>
            </a:r>
            <a:endParaRPr lang="ar-SA" sz="1200" b="1" dirty="0">
              <a:solidFill>
                <a:schemeClr val="tx2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4484490" y="383713"/>
            <a:ext cx="240726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tx2"/>
                </a:solidFill>
              </a:rPr>
              <a:t>الضرب في </a:t>
            </a:r>
            <a:r>
              <a:rPr lang="ku-Arab-IQ" sz="3200" b="1" dirty="0" smtClean="0">
                <a:solidFill>
                  <a:schemeClr val="tx2"/>
                </a:solidFill>
              </a:rPr>
              <a:t>٣</a:t>
            </a:r>
            <a:endParaRPr lang="ar-SA" sz="3200" b="1" dirty="0">
              <a:solidFill>
                <a:schemeClr val="tx2"/>
              </a:solidFill>
            </a:endParaRPr>
          </a:p>
        </p:txBody>
      </p:sp>
      <p:sp>
        <p:nvSpPr>
          <p:cNvPr id="31" name="مخطط انسيابي: محطة طرفية 30"/>
          <p:cNvSpPr/>
          <p:nvPr/>
        </p:nvSpPr>
        <p:spPr>
          <a:xfrm>
            <a:off x="7246852" y="448439"/>
            <a:ext cx="1371600" cy="455324"/>
          </a:xfrm>
          <a:prstGeom prst="flowChartTerminator">
            <a:avLst/>
          </a:prstGeom>
          <a:solidFill>
            <a:srgbClr val="F27258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ku-Arab-IQ" sz="2000" b="1" dirty="0" smtClean="0">
                <a:solidFill>
                  <a:schemeClr val="bg1"/>
                </a:solidFill>
              </a:rPr>
              <a:t>٥ - ١</a:t>
            </a:r>
            <a:r>
              <a:rPr lang="ar-SA" sz="2000" b="1" dirty="0" smtClean="0">
                <a:solidFill>
                  <a:schemeClr val="bg1"/>
                </a:solidFill>
              </a:rPr>
              <a:t>  </a:t>
            </a:r>
            <a:endParaRPr lang="ar-SA" sz="2000" b="1" dirty="0">
              <a:solidFill>
                <a:schemeClr val="bg1"/>
              </a:solidFill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7665" r="13355" b="17169"/>
          <a:stretch/>
        </p:blipFill>
        <p:spPr>
          <a:xfrm>
            <a:off x="1773035" y="1841773"/>
            <a:ext cx="8490142" cy="3662212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731" y="5676357"/>
            <a:ext cx="1095011" cy="10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6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389</Words>
  <Application>Microsoft Office PowerPoint</Application>
  <PresentationFormat>شاشة عريضة</PresentationFormat>
  <Paragraphs>171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</dc:creator>
  <cp:lastModifiedBy>WinDows</cp:lastModifiedBy>
  <cp:revision>102</cp:revision>
  <dcterms:created xsi:type="dcterms:W3CDTF">2022-12-02T21:48:32Z</dcterms:created>
  <dcterms:modified xsi:type="dcterms:W3CDTF">2022-12-21T07:22:48Z</dcterms:modified>
</cp:coreProperties>
</file>