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4"/>
  </p:notesMasterIdLst>
  <p:sldIdLst>
    <p:sldId id="273" r:id="rId2"/>
    <p:sldId id="379" r:id="rId3"/>
    <p:sldId id="360" r:id="rId4"/>
    <p:sldId id="258" r:id="rId5"/>
    <p:sldId id="350" r:id="rId6"/>
    <p:sldId id="380" r:id="rId7"/>
    <p:sldId id="384" r:id="rId8"/>
    <p:sldId id="385" r:id="rId9"/>
    <p:sldId id="386" r:id="rId10"/>
    <p:sldId id="387" r:id="rId11"/>
    <p:sldId id="388" r:id="rId12"/>
    <p:sldId id="383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4"/>
            <p14:sldId id="385"/>
            <p14:sldId id="386"/>
            <p14:sldId id="387"/>
            <p14:sldId id="388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5C5"/>
    <a:srgbClr val="FFE7F3"/>
    <a:srgbClr val="DCD2C0"/>
    <a:srgbClr val="DCC9CB"/>
    <a:srgbClr val="FFF8F3"/>
    <a:srgbClr val="FFCADF"/>
    <a:srgbClr val="AEFFCC"/>
    <a:srgbClr val="CAFFE3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01"/>
    <p:restoredTop sz="93484"/>
  </p:normalViewPr>
  <p:slideViewPr>
    <p:cSldViewPr snapToGrid="0" snapToObjects="1">
      <p:cViewPr varScale="1">
        <p:scale>
          <a:sx n="95" d="100"/>
          <a:sy n="95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imgres?imgurl=http://www.qatarspeed.com/forum/imgcache/3916.png&amp;imgrefurl=http://www.5reeef.com/vb/t49292.html&amp;usg=__79vOHMNP0UozkJGwLUJ1hEIbQas=&amp;h=466&amp;w=350&amp;sz=25&amp;hl=ar&amp;start=94&amp;zoom=1&amp;tbnid=ofvTgmnD9AXuvM:&amp;tbnh=128&amp;tbnw=96&amp;prev=/images%3Fq%3D%25D8%25BA%25D8%25AA%25D8%25B1%25D8%25A9%26start%3D80%26hl%3Dar%26safe%3Dactive%26sa%3DN%26gbv%3D2%26tbs%3Disch:1&amp;itbs=1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imgres?imgurl=http://alhassouncenter.com/pics/prod/BYSDH1001.jpg&amp;imgrefurl=http://alhassouncenter.com/allprod.php%3Fsubcategid%3D69&amp;usg=__BKZQRQbGrZir1JlKeFoCkhN41bw=&amp;h=533&amp;w=400&amp;sz=15&amp;hl=ar&amp;start=1&amp;zoom=1&amp;tbnid=Hpw1URwG6BXe3M:&amp;tbnh=132&amp;tbnw=99&amp;prev=/images%3Fq%3D%25D8%25AB%25D9%2588%25D8%25A8%26hl%3Dar%26safe%3Dactive%26gbv%3D2%26tbs%3Disch:1&amp;itbs=1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hyperlink" Target="http://www.google.com.sa/imgres?imgurl=http://4.bp.blogspot.com/_r1z3XOFk0M8/SaGtByppFcI/AAAAAAAAAhY/sroVzMUTiac/s320/%D8%AD%D8%B0%D8%A7%D8%A1.jpg&amp;imgrefurl=http://sha3ar.blogspot.com/2009_02_22_archive.html&amp;usg=__ZYLPtJ3730UQE4ogKRpU4jml0Rk=&amp;h=240&amp;w=320&amp;sz=13&amp;hl=ar&amp;start=219&amp;zoom=1&amp;tbnid=Rd9aHogxE0qFuM:&amp;tbnh=89&amp;tbnw=118&amp;prev=/images%3Fq%3D%25D8%25AD%25D8%25B0%25D8%25A7%25D8%25A1%26start%3D200%26hl%3Dar%26safe%3Dactive%26sa%3DN%26gbv%3D2%26tbs%3Disch:1&amp;itbs=1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4C3B5E-5B5F-B74D-C933-077660CFC5DD}"/>
              </a:ext>
            </a:extLst>
          </p:cNvPr>
          <p:cNvGrpSpPr>
            <a:grpSpLocks/>
          </p:cNvGrpSpPr>
          <p:nvPr/>
        </p:nvGrpSpPr>
        <p:grpSpPr bwMode="auto">
          <a:xfrm>
            <a:off x="2333625" y="-31325"/>
            <a:ext cx="75247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2B262D2-BCD0-4A2B-5A35-E1DCA2A8F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340EDA4-C322-7F9E-5B21-7908C4FE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– التحقق من معقولية الجواب</a:t>
              </a:r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A6AF5C38-106E-7ADA-2751-8172D4995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690988"/>
            <a:ext cx="8029575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/>
              <a:t>تصنع ليان قلادة باستعمال نمط من الخرز الأزرق والأخضر والأبيض </a:t>
            </a:r>
          </a:p>
          <a:p>
            <a:pPr algn="r" rtl="1" eaLnBrk="1" hangingPunct="1">
              <a:defRPr/>
            </a:pPr>
            <a:r>
              <a:rPr lang="ar-SA" altLang="ar-SA" sz="2400" b="1"/>
              <a:t>كما في الشكل . ما النسبة المئوية للخرزات البيضاء في القلادة .</a:t>
            </a:r>
            <a:endParaRPr lang="en" altLang="ar-SA" sz="2400" b="1"/>
          </a:p>
        </p:txBody>
      </p:sp>
      <p:pic>
        <p:nvPicPr>
          <p:cNvPr id="11" name="Picture 58">
            <a:extLst>
              <a:ext uri="{FF2B5EF4-FFF2-40B4-BE49-F238E27FC236}">
                <a16:creationId xmlns:a16="http://schemas.microsoft.com/office/drawing/2014/main" id="{CFD6FD38-E2DD-9D6B-DBFE-3A609A28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880025"/>
            <a:ext cx="28797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9">
            <a:extLst>
              <a:ext uri="{FF2B5EF4-FFF2-40B4-BE49-F238E27FC236}">
                <a16:creationId xmlns:a16="http://schemas.microsoft.com/office/drawing/2014/main" id="{73CFF2BA-50DA-B79A-6933-38FD25D7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350" y="2061000"/>
            <a:ext cx="280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عدد الخرزات = ٨ خرزات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60">
            <a:extLst>
              <a:ext uri="{FF2B5EF4-FFF2-40B4-BE49-F238E27FC236}">
                <a16:creationId xmlns:a16="http://schemas.microsoft.com/office/drawing/2014/main" id="{153DE105-43CE-2A9D-2F76-A07CDD83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2" y="2061000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C0066"/>
                </a:solidFill>
              </a:rPr>
              <a:t>وهي تمثل ١٠٠٪</a:t>
            </a:r>
            <a:endParaRPr lang="ar-SA" altLang="ar-SA" sz="24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61">
            <a:extLst>
              <a:ext uri="{FF2B5EF4-FFF2-40B4-BE49-F238E27FC236}">
                <a16:creationId xmlns:a16="http://schemas.microsoft.com/office/drawing/2014/main" id="{B3DBAFA8-3338-E4FD-2C5F-EB7C33EE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0" y="2862688"/>
            <a:ext cx="118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٨ خرزات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AutoShape 62">
            <a:extLst>
              <a:ext uri="{FF2B5EF4-FFF2-40B4-BE49-F238E27FC236}">
                <a16:creationId xmlns:a16="http://schemas.microsoft.com/office/drawing/2014/main" id="{7AD8DFFA-BF99-B22B-CD06-BA49AF4A6E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97787" y="2851575"/>
            <a:ext cx="1474788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988287A8-A8D5-9175-3C81-1B06DE36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888088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C0066"/>
                </a:solidFill>
              </a:rPr>
              <a:t>١٠٠٪</a:t>
            </a:r>
            <a:endParaRPr lang="ar-SA" altLang="ar-SA" sz="24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64">
            <a:extLst>
              <a:ext uri="{FF2B5EF4-FFF2-40B4-BE49-F238E27FC236}">
                <a16:creationId xmlns:a16="http://schemas.microsoft.com/office/drawing/2014/main" id="{06BA8027-4EB1-20A3-D645-1B4F151D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0" y="3619925"/>
            <a:ext cx="118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٤ خرزات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AutoShape 65">
            <a:extLst>
              <a:ext uri="{FF2B5EF4-FFF2-40B4-BE49-F238E27FC236}">
                <a16:creationId xmlns:a16="http://schemas.microsoft.com/office/drawing/2014/main" id="{7817F4AA-6AFE-E6F3-492B-68F6537237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97787" y="3608813"/>
            <a:ext cx="1474788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1" name="Text Box 66">
            <a:extLst>
              <a:ext uri="{FF2B5EF4-FFF2-40B4-BE49-F238E27FC236}">
                <a16:creationId xmlns:a16="http://schemas.microsoft.com/office/drawing/2014/main" id="{0DAAEAE0-FEDF-E33C-387F-0E17C03BD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3645325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C0066"/>
                </a:solidFill>
              </a:rPr>
              <a:t>٥٠٪</a:t>
            </a:r>
            <a:endParaRPr lang="ar-SA" altLang="ar-SA" sz="24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 Box 67">
            <a:extLst>
              <a:ext uri="{FF2B5EF4-FFF2-40B4-BE49-F238E27FC236}">
                <a16:creationId xmlns:a16="http://schemas.microsoft.com/office/drawing/2014/main" id="{FEF7097E-EAAC-7783-CAFA-4C93BBD9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0" y="4412088"/>
            <a:ext cx="118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خرزتان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AutoShape 68">
            <a:extLst>
              <a:ext uri="{FF2B5EF4-FFF2-40B4-BE49-F238E27FC236}">
                <a16:creationId xmlns:a16="http://schemas.microsoft.com/office/drawing/2014/main" id="{9CFC4D66-98FD-AA43-4B33-B52719EBFF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97787" y="4400975"/>
            <a:ext cx="1474788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4" name="Text Box 69">
            <a:extLst>
              <a:ext uri="{FF2B5EF4-FFF2-40B4-BE49-F238E27FC236}">
                <a16:creationId xmlns:a16="http://schemas.microsoft.com/office/drawing/2014/main" id="{56261580-3E03-D6CD-0D47-9299D2DDF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4437488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C0066"/>
                </a:solidFill>
              </a:rPr>
              <a:t>٢٥٪</a:t>
            </a:r>
            <a:endParaRPr lang="ar-SA" altLang="ar-SA" sz="24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AutoShape 70">
            <a:extLst>
              <a:ext uri="{FF2B5EF4-FFF2-40B4-BE49-F238E27FC236}">
                <a16:creationId xmlns:a16="http://schemas.microsoft.com/office/drawing/2014/main" id="{49594303-A728-F5BD-FF17-558D75393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2888088"/>
            <a:ext cx="3959225" cy="3671887"/>
          </a:xfrm>
          <a:prstGeom prst="hexagon">
            <a:avLst>
              <a:gd name="adj" fmla="val 9759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CC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26" name="Text Box 71">
            <a:extLst>
              <a:ext uri="{FF2B5EF4-FFF2-40B4-BE49-F238E27FC236}">
                <a16:creationId xmlns:a16="http://schemas.microsoft.com/office/drawing/2014/main" id="{FB047722-6CAD-7231-9E88-FD7A1229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3007150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التحقق من معقولية الجواب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72">
            <a:extLst>
              <a:ext uri="{FF2B5EF4-FFF2-40B4-BE49-F238E27FC236}">
                <a16:creationId xmlns:a16="http://schemas.microsoft.com/office/drawing/2014/main" id="{FE318A9A-0559-12D1-E3C7-767A4EC2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5301088"/>
            <a:ext cx="33845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أي أن  النسبة المئوية للخرزات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البيضاء في القلادة = ٢٥٪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AutoShape 79">
            <a:extLst>
              <a:ext uri="{FF2B5EF4-FFF2-40B4-BE49-F238E27FC236}">
                <a16:creationId xmlns:a16="http://schemas.microsoft.com/office/drawing/2014/main" id="{2322D177-2D97-D0C7-7B45-F05C28402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3573888"/>
            <a:ext cx="2736850" cy="611187"/>
          </a:xfrm>
          <a:prstGeom prst="hexagon">
            <a:avLst>
              <a:gd name="adj" fmla="val 40529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CC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قدر ٢ من  ٨</a:t>
            </a:r>
          </a:p>
        </p:txBody>
      </p:sp>
      <p:grpSp>
        <p:nvGrpSpPr>
          <p:cNvPr id="29" name="Group 94">
            <a:extLst>
              <a:ext uri="{FF2B5EF4-FFF2-40B4-BE49-F238E27FC236}">
                <a16:creationId xmlns:a16="http://schemas.microsoft.com/office/drawing/2014/main" id="{2B70B984-0873-1337-53F2-3B0A932C8E95}"/>
              </a:ext>
            </a:extLst>
          </p:cNvPr>
          <p:cNvGrpSpPr>
            <a:grpSpLocks/>
          </p:cNvGrpSpPr>
          <p:nvPr/>
        </p:nvGrpSpPr>
        <p:grpSpPr bwMode="auto">
          <a:xfrm>
            <a:off x="4421187" y="4364463"/>
            <a:ext cx="657225" cy="771525"/>
            <a:chOff x="2064" y="2795"/>
            <a:chExt cx="414" cy="486"/>
          </a:xfrm>
        </p:grpSpPr>
        <p:sp>
          <p:nvSpPr>
            <p:cNvPr id="30" name="Text Box 85">
              <a:extLst>
                <a:ext uri="{FF2B5EF4-FFF2-40B4-BE49-F238E27FC236}">
                  <a16:creationId xmlns:a16="http://schemas.microsoft.com/office/drawing/2014/main" id="{70F31D61-71E6-3F02-35B8-A37997EAD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88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=</a:t>
              </a:r>
              <a:endPara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31" name="Group 81">
              <a:extLst>
                <a:ext uri="{FF2B5EF4-FFF2-40B4-BE49-F238E27FC236}">
                  <a16:creationId xmlns:a16="http://schemas.microsoft.com/office/drawing/2014/main" id="{3ED5562E-B933-542A-38DC-97965BAB7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8" y="2795"/>
              <a:ext cx="210" cy="486"/>
              <a:chOff x="2342" y="1849"/>
              <a:chExt cx="210" cy="486"/>
            </a:xfrm>
          </p:grpSpPr>
          <p:sp>
            <p:nvSpPr>
              <p:cNvPr id="32" name="Text Box 82">
                <a:extLst>
                  <a:ext uri="{FF2B5EF4-FFF2-40B4-BE49-F238E27FC236}">
                    <a16:creationId xmlns:a16="http://schemas.microsoft.com/office/drawing/2014/main" id="{1F7741AC-5ADB-562C-6A9B-9D8343ADB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٢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33" name="Line 83">
                <a:extLst>
                  <a:ext uri="{FF2B5EF4-FFF2-40B4-BE49-F238E27FC236}">
                    <a16:creationId xmlns:a16="http://schemas.microsoft.com/office/drawing/2014/main" id="{67D494C0-83F1-7E49-653F-2267E640F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84">
                <a:extLst>
                  <a:ext uri="{FF2B5EF4-FFF2-40B4-BE49-F238E27FC236}">
                    <a16:creationId xmlns:a16="http://schemas.microsoft.com/office/drawing/2014/main" id="{FC106D5F-E82D-9FAB-7ECE-0C70B21EA1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٨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</p:grpSp>
      </p:grpSp>
      <p:grpSp>
        <p:nvGrpSpPr>
          <p:cNvPr id="35" name="Group 95">
            <a:extLst>
              <a:ext uri="{FF2B5EF4-FFF2-40B4-BE49-F238E27FC236}">
                <a16:creationId xmlns:a16="http://schemas.microsoft.com/office/drawing/2014/main" id="{11CEE515-3FD3-D08E-A3E3-E1931F2C020E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4364463"/>
            <a:ext cx="649287" cy="771525"/>
            <a:chOff x="1655" y="2795"/>
            <a:chExt cx="409" cy="486"/>
          </a:xfrm>
        </p:grpSpPr>
        <p:grpSp>
          <p:nvGrpSpPr>
            <p:cNvPr id="36" name="Group 88">
              <a:extLst>
                <a:ext uri="{FF2B5EF4-FFF2-40B4-BE49-F238E27FC236}">
                  <a16:creationId xmlns:a16="http://schemas.microsoft.com/office/drawing/2014/main" id="{6FFFEAF8-B632-7860-BB6A-3AF093160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2795"/>
              <a:ext cx="210" cy="486"/>
              <a:chOff x="2342" y="1849"/>
              <a:chExt cx="210" cy="486"/>
            </a:xfrm>
          </p:grpSpPr>
          <p:sp>
            <p:nvSpPr>
              <p:cNvPr id="38" name="Text Box 89">
                <a:extLst>
                  <a:ext uri="{FF2B5EF4-FFF2-40B4-BE49-F238E27FC236}">
                    <a16:creationId xmlns:a16="http://schemas.microsoft.com/office/drawing/2014/main" id="{C90DFA33-2378-A5B6-70F1-6C821EDCE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١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39" name="Line 90">
                <a:extLst>
                  <a:ext uri="{FF2B5EF4-FFF2-40B4-BE49-F238E27FC236}">
                    <a16:creationId xmlns:a16="http://schemas.microsoft.com/office/drawing/2014/main" id="{FE0F8D43-872D-5A69-586C-A2086257D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Text Box 91">
                <a:extLst>
                  <a:ext uri="{FF2B5EF4-FFF2-40B4-BE49-F238E27FC236}">
                    <a16:creationId xmlns:a16="http://schemas.microsoft.com/office/drawing/2014/main" id="{D8DFFFB8-B026-06F2-7D1E-E94A12802F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٤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37" name="Text Box 92">
              <a:extLst>
                <a:ext uri="{FF2B5EF4-FFF2-40B4-BE49-F238E27FC236}">
                  <a16:creationId xmlns:a16="http://schemas.microsoft.com/office/drawing/2014/main" id="{570F765B-D83E-D78B-B14D-D038F4FC1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288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=</a:t>
              </a:r>
              <a:endPara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41" name="Text Box 93">
            <a:extLst>
              <a:ext uri="{FF2B5EF4-FFF2-40B4-BE49-F238E27FC236}">
                <a16:creationId xmlns:a16="http://schemas.microsoft.com/office/drawing/2014/main" id="{414C73EA-2C56-7E08-CD76-E09079745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2" y="4520038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C0066"/>
                </a:solidFill>
              </a:rPr>
              <a:t>٢٥٪</a:t>
            </a:r>
            <a:endParaRPr lang="ar-SA" altLang="ar-SA" sz="24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 Box 96">
            <a:extLst>
              <a:ext uri="{FF2B5EF4-FFF2-40B4-BE49-F238E27FC236}">
                <a16:creationId xmlns:a16="http://schemas.microsoft.com/office/drawing/2014/main" id="{CC869EAB-D020-1FCB-7E25-B5EAD11AA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037" y="5301088"/>
            <a:ext cx="33845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أي أن  النسبة المئوية للخرزات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البيضاء في القلادة = ٢٥٪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66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8" grpId="0"/>
      <p:bldP spid="19" grpId="0"/>
      <p:bldP spid="21" grpId="0"/>
      <p:bldP spid="22" grpId="0"/>
      <p:bldP spid="24" grpId="0"/>
      <p:bldP spid="25" grpId="0" animBg="1"/>
      <p:bldP spid="26" grpId="0"/>
      <p:bldP spid="27" grpId="0"/>
      <p:bldP spid="28" grpId="0" animBg="1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44B995-6AFE-215C-01A5-99B12E052CDD}"/>
              </a:ext>
            </a:extLst>
          </p:cNvPr>
          <p:cNvGrpSpPr>
            <a:grpSpLocks/>
          </p:cNvGrpSpPr>
          <p:nvPr/>
        </p:nvGrpSpPr>
        <p:grpSpPr bwMode="auto">
          <a:xfrm>
            <a:off x="1826525" y="176224"/>
            <a:ext cx="75247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2D7FB2A-3067-394C-F6AC-25615DC85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44D2397-B50A-C1EF-B10A-F7C76A0DF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– التحقق من معقولية الجواب</a:t>
              </a:r>
            </a:p>
          </p:txBody>
        </p: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6E4FB2B9-E3EF-F31F-78C1-7F1F46429C56}"/>
              </a:ext>
            </a:extLst>
          </p:cNvPr>
          <p:cNvGrpSpPr>
            <a:grpSpLocks/>
          </p:cNvGrpSpPr>
          <p:nvPr/>
        </p:nvGrpSpPr>
        <p:grpSpPr bwMode="auto">
          <a:xfrm>
            <a:off x="1393137" y="849324"/>
            <a:ext cx="8605838" cy="1109663"/>
            <a:chOff x="226" y="450"/>
            <a:chExt cx="5421" cy="699"/>
          </a:xfrm>
        </p:grpSpPr>
        <p:grpSp>
          <p:nvGrpSpPr>
            <p:cNvPr id="11" name="Group 37">
              <a:extLst>
                <a:ext uri="{FF2B5EF4-FFF2-40B4-BE49-F238E27FC236}">
                  <a16:creationId xmlns:a16="http://schemas.microsoft.com/office/drawing/2014/main" id="{8457D4D9-7DD1-DB3F-AC52-B140A7C09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450"/>
              <a:ext cx="5421" cy="621"/>
              <a:chOff x="226" y="450"/>
              <a:chExt cx="5421" cy="621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737FC67F-8D4B-78EA-A2CE-AF48EB225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" y="481"/>
                <a:ext cx="5421" cy="590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50000">
                    <a:schemeClr val="bg1"/>
                  </a:gs>
                  <a:gs pos="100000">
                    <a:srgbClr val="CCCCFF"/>
                  </a:gs>
                </a:gsLst>
                <a:lin ang="5400000" scaled="1"/>
              </a:gradFill>
              <a:ln w="76200" cmpd="tri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r>
                  <a:rPr lang="ar-SA" altLang="ar-SA" sz="2000" b="1" dirty="0"/>
                  <a:t>يخطط حسين للاحتفال بمناسبة اجتماعية أسرية  ،  وقد كلفه استئجار المكان        المبلغ الذي معه ، </a:t>
                </a:r>
              </a:p>
              <a:p>
                <a:pPr algn="r" rtl="1" eaLnBrk="1" hangingPunct="1">
                  <a:defRPr/>
                </a:pPr>
                <a:r>
                  <a:rPr lang="ar-SA" altLang="ar-SA" sz="2000" b="1" dirty="0"/>
                  <a:t>وكلفه التجهيز        ما تبقى من المبلغ ، وبقي معه ٧٥٠ ريالا . ما المبلغ الذي كان معه ؟</a:t>
                </a:r>
                <a:endParaRPr lang="en" altLang="ar-SA" sz="2000" b="1" dirty="0"/>
              </a:p>
            </p:txBody>
          </p:sp>
          <p:grpSp>
            <p:nvGrpSpPr>
              <p:cNvPr id="19" name="Group 29">
                <a:extLst>
                  <a:ext uri="{FF2B5EF4-FFF2-40B4-BE49-F238E27FC236}">
                    <a16:creationId xmlns:a16="http://schemas.microsoft.com/office/drawing/2014/main" id="{B564D84E-4B46-81A0-87F4-D406BA7A24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6" y="450"/>
                <a:ext cx="210" cy="486"/>
                <a:chOff x="2342" y="1849"/>
                <a:chExt cx="210" cy="486"/>
              </a:xfrm>
            </p:grpSpPr>
            <p:sp>
              <p:nvSpPr>
                <p:cNvPr id="20" name="Text Box 30">
                  <a:extLst>
                    <a:ext uri="{FF2B5EF4-FFF2-40B4-BE49-F238E27FC236}">
                      <a16:creationId xmlns:a16="http://schemas.microsoft.com/office/drawing/2014/main" id="{F197ED71-978B-77CD-D5CB-441E1DE62F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CC0066"/>
                      </a:solidFill>
                    </a:rPr>
                    <a:t>١</a:t>
                  </a:r>
                  <a:endParaRPr lang="en-US" altLang="ar-SA" sz="2400" b="1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21" name="Line 31">
                  <a:extLst>
                    <a:ext uri="{FF2B5EF4-FFF2-40B4-BE49-F238E27FC236}">
                      <a16:creationId xmlns:a16="http://schemas.microsoft.com/office/drawing/2014/main" id="{5D81EF42-692C-E28F-3727-010C7FAA4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2" name="Text Box 32">
                  <a:extLst>
                    <a:ext uri="{FF2B5EF4-FFF2-40B4-BE49-F238E27FC236}">
                      <a16:creationId xmlns:a16="http://schemas.microsoft.com/office/drawing/2014/main" id="{EEE1608A-A596-7EE8-AEE1-C5240C60DF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CC0066"/>
                      </a:solidFill>
                    </a:rPr>
                    <a:t>٤</a:t>
                  </a:r>
                  <a:endParaRPr lang="en-US" altLang="ar-SA" sz="2400" b="1">
                    <a:solidFill>
                      <a:srgbClr val="CC0066"/>
                    </a:solidFill>
                  </a:endParaRPr>
                </a:p>
              </p:txBody>
            </p:sp>
          </p:grpSp>
        </p:grpSp>
        <p:grpSp>
          <p:nvGrpSpPr>
            <p:cNvPr id="13" name="Group 24">
              <a:extLst>
                <a:ext uri="{FF2B5EF4-FFF2-40B4-BE49-F238E27FC236}">
                  <a16:creationId xmlns:a16="http://schemas.microsoft.com/office/drawing/2014/main" id="{5B2FCACC-7C60-382B-3D1B-C09E2A182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5" y="663"/>
              <a:ext cx="210" cy="486"/>
              <a:chOff x="2342" y="1849"/>
              <a:chExt cx="210" cy="486"/>
            </a:xfrm>
          </p:grpSpPr>
          <p:sp>
            <p:nvSpPr>
              <p:cNvPr id="14" name="Text Box 25">
                <a:extLst>
                  <a:ext uri="{FF2B5EF4-FFF2-40B4-BE49-F238E27FC236}">
                    <a16:creationId xmlns:a16="http://schemas.microsoft.com/office/drawing/2014/main" id="{C575174C-5DE9-1A83-9F5E-A70427DC56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١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16" name="Line 26">
                <a:extLst>
                  <a:ext uri="{FF2B5EF4-FFF2-40B4-BE49-F238E27FC236}">
                    <a16:creationId xmlns:a16="http://schemas.microsoft.com/office/drawing/2014/main" id="{CC07FA8C-8D00-7EB7-9F04-3D9D25F6C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Text Box 27">
                <a:extLst>
                  <a:ext uri="{FF2B5EF4-FFF2-40B4-BE49-F238E27FC236}">
                    <a16:creationId xmlns:a16="http://schemas.microsoft.com/office/drawing/2014/main" id="{912FABD7-BE05-3566-2ADD-1615B6116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٢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23" name="AutoShape 39">
            <a:extLst>
              <a:ext uri="{FF2B5EF4-FFF2-40B4-BE49-F238E27FC236}">
                <a16:creationId xmlns:a16="http://schemas.microsoft.com/office/drawing/2014/main" id="{E9CD6DBB-9E5B-4074-180A-96339196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337" y="2087574"/>
            <a:ext cx="1331913" cy="612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/>
              </a:gs>
              <a:gs pos="50000">
                <a:schemeClr val="bg1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400" b="1"/>
              <a:t>المبلغ</a:t>
            </a:r>
            <a:endParaRPr lang="en" altLang="ar-SA" sz="2400" b="1"/>
          </a:p>
        </p:txBody>
      </p:sp>
      <p:grpSp>
        <p:nvGrpSpPr>
          <p:cNvPr id="24" name="Group 52">
            <a:extLst>
              <a:ext uri="{FF2B5EF4-FFF2-40B4-BE49-F238E27FC236}">
                <a16:creationId xmlns:a16="http://schemas.microsoft.com/office/drawing/2014/main" id="{72077B17-2B34-4870-8F42-397BBC10F931}"/>
              </a:ext>
            </a:extLst>
          </p:cNvPr>
          <p:cNvGrpSpPr>
            <a:grpSpLocks/>
          </p:cNvGrpSpPr>
          <p:nvPr/>
        </p:nvGrpSpPr>
        <p:grpSpPr bwMode="auto">
          <a:xfrm>
            <a:off x="4777687" y="2016137"/>
            <a:ext cx="720725" cy="771525"/>
            <a:chOff x="2812" y="1956"/>
            <a:chExt cx="454" cy="486"/>
          </a:xfrm>
        </p:grpSpPr>
        <p:sp>
          <p:nvSpPr>
            <p:cNvPr id="25" name="Rectangle 53">
              <a:extLst>
                <a:ext uri="{FF2B5EF4-FFF2-40B4-BE49-F238E27FC236}">
                  <a16:creationId xmlns:a16="http://schemas.microsoft.com/office/drawing/2014/main" id="{7DC027AC-1106-956C-2997-3D5BCD7CA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979"/>
              <a:ext cx="454" cy="4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26" name="Group 54">
              <a:extLst>
                <a:ext uri="{FF2B5EF4-FFF2-40B4-BE49-F238E27FC236}">
                  <a16:creationId xmlns:a16="http://schemas.microsoft.com/office/drawing/2014/main" id="{C282BBBB-D8FB-6A49-F0BA-96E3D3DEE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" y="1956"/>
              <a:ext cx="210" cy="486"/>
              <a:chOff x="2342" y="1849"/>
              <a:chExt cx="210" cy="486"/>
            </a:xfrm>
          </p:grpSpPr>
          <p:sp>
            <p:nvSpPr>
              <p:cNvPr id="27" name="Text Box 55">
                <a:extLst>
                  <a:ext uri="{FF2B5EF4-FFF2-40B4-BE49-F238E27FC236}">
                    <a16:creationId xmlns:a16="http://schemas.microsoft.com/office/drawing/2014/main" id="{6C5A8223-8AB4-E46D-7A80-A138255BA5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ar-SA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28" name="Line 56">
                <a:extLst>
                  <a:ext uri="{FF2B5EF4-FFF2-40B4-BE49-F238E27FC236}">
                    <a16:creationId xmlns:a16="http://schemas.microsoft.com/office/drawing/2014/main" id="{74C8EC75-7769-8B90-BD8E-EEE82B8E6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57">
                <a:extLst>
                  <a:ext uri="{FF2B5EF4-FFF2-40B4-BE49-F238E27FC236}">
                    <a16:creationId xmlns:a16="http://schemas.microsoft.com/office/drawing/2014/main" id="{742ED862-C782-F745-607E-22C731AEA0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CC0066"/>
                    </a:solidFill>
                  </a:rPr>
                  <a:t>٤</a:t>
                </a:r>
                <a:endParaRPr lang="en-US" altLang="ar-SA" sz="2400" b="1" dirty="0">
                  <a:solidFill>
                    <a:srgbClr val="CC0066"/>
                  </a:solidFill>
                </a:endParaRPr>
              </a:p>
            </p:txBody>
          </p:sp>
        </p:grpSp>
      </p:grpSp>
      <p:grpSp>
        <p:nvGrpSpPr>
          <p:cNvPr id="30" name="Group 58">
            <a:extLst>
              <a:ext uri="{FF2B5EF4-FFF2-40B4-BE49-F238E27FC236}">
                <a16:creationId xmlns:a16="http://schemas.microsoft.com/office/drawing/2014/main" id="{3A3C845F-3056-AA19-6172-1A83B52940CE}"/>
              </a:ext>
            </a:extLst>
          </p:cNvPr>
          <p:cNvGrpSpPr>
            <a:grpSpLocks/>
          </p:cNvGrpSpPr>
          <p:nvPr/>
        </p:nvGrpSpPr>
        <p:grpSpPr bwMode="auto">
          <a:xfrm>
            <a:off x="4056962" y="2016137"/>
            <a:ext cx="720725" cy="771525"/>
            <a:chOff x="2812" y="1956"/>
            <a:chExt cx="454" cy="486"/>
          </a:xfrm>
        </p:grpSpPr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E46FAD17-1118-6BFE-D9E9-D1280162E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979"/>
              <a:ext cx="454" cy="4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82582ECD-CC02-B543-3D77-38B9C582D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" y="1956"/>
              <a:ext cx="210" cy="486"/>
              <a:chOff x="2342" y="1849"/>
              <a:chExt cx="210" cy="486"/>
            </a:xfrm>
          </p:grpSpPr>
          <p:sp>
            <p:nvSpPr>
              <p:cNvPr id="33" name="Text Box 61">
                <a:extLst>
                  <a:ext uri="{FF2B5EF4-FFF2-40B4-BE49-F238E27FC236}">
                    <a16:creationId xmlns:a16="http://schemas.microsoft.com/office/drawing/2014/main" id="{06037021-16D9-84A9-9D84-FC5C999449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ar-SA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34" name="Line 62">
                <a:extLst>
                  <a:ext uri="{FF2B5EF4-FFF2-40B4-BE49-F238E27FC236}">
                    <a16:creationId xmlns:a16="http://schemas.microsoft.com/office/drawing/2014/main" id="{ABD64E0C-C68C-4077-B004-2AC8A0FA2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Text Box 63">
                <a:extLst>
                  <a:ext uri="{FF2B5EF4-FFF2-40B4-BE49-F238E27FC236}">
                    <a16:creationId xmlns:a16="http://schemas.microsoft.com/office/drawing/2014/main" id="{5320AD21-B809-5A79-C88D-7386A88C85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CC0066"/>
                    </a:solidFill>
                  </a:rPr>
                  <a:t>٤</a:t>
                </a:r>
                <a:endParaRPr lang="en-US" altLang="ar-SA" sz="2400" b="1" dirty="0">
                  <a:solidFill>
                    <a:srgbClr val="CC0066"/>
                  </a:solidFill>
                </a:endParaRPr>
              </a:p>
            </p:txBody>
          </p:sp>
        </p:grpSp>
      </p:grpSp>
      <p:grpSp>
        <p:nvGrpSpPr>
          <p:cNvPr id="36" name="Group 64">
            <a:extLst>
              <a:ext uri="{FF2B5EF4-FFF2-40B4-BE49-F238E27FC236}">
                <a16:creationId xmlns:a16="http://schemas.microsoft.com/office/drawing/2014/main" id="{A72794EC-1799-B11A-3AD4-8D37B9EF0E94}"/>
              </a:ext>
            </a:extLst>
          </p:cNvPr>
          <p:cNvGrpSpPr>
            <a:grpSpLocks/>
          </p:cNvGrpSpPr>
          <p:nvPr/>
        </p:nvGrpSpPr>
        <p:grpSpPr bwMode="auto">
          <a:xfrm>
            <a:off x="3337825" y="2016137"/>
            <a:ext cx="720725" cy="771525"/>
            <a:chOff x="2812" y="1956"/>
            <a:chExt cx="454" cy="486"/>
          </a:xfrm>
        </p:grpSpPr>
        <p:sp>
          <p:nvSpPr>
            <p:cNvPr id="37" name="Rectangle 65">
              <a:extLst>
                <a:ext uri="{FF2B5EF4-FFF2-40B4-BE49-F238E27FC236}">
                  <a16:creationId xmlns:a16="http://schemas.microsoft.com/office/drawing/2014/main" id="{D04A3419-40BE-3479-9437-934271763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979"/>
              <a:ext cx="454" cy="4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38" name="Group 66">
              <a:extLst>
                <a:ext uri="{FF2B5EF4-FFF2-40B4-BE49-F238E27FC236}">
                  <a16:creationId xmlns:a16="http://schemas.microsoft.com/office/drawing/2014/main" id="{EDDDE41A-05EF-E0F2-7A68-AA1FB3F89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" y="1956"/>
              <a:ext cx="210" cy="486"/>
              <a:chOff x="2342" y="1849"/>
              <a:chExt cx="210" cy="486"/>
            </a:xfrm>
          </p:grpSpPr>
          <p:sp>
            <p:nvSpPr>
              <p:cNvPr id="39" name="Text Box 67">
                <a:extLst>
                  <a:ext uri="{FF2B5EF4-FFF2-40B4-BE49-F238E27FC236}">
                    <a16:creationId xmlns:a16="http://schemas.microsoft.com/office/drawing/2014/main" id="{2A64CA71-DD33-D28E-B717-61A1BCD842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CC0066"/>
                    </a:solidFill>
                  </a:rPr>
                  <a:t>١</a:t>
                </a:r>
                <a:endParaRPr lang="en-US" altLang="ar-SA" sz="2400" b="1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40" name="Line 68">
                <a:extLst>
                  <a:ext uri="{FF2B5EF4-FFF2-40B4-BE49-F238E27FC236}">
                    <a16:creationId xmlns:a16="http://schemas.microsoft.com/office/drawing/2014/main" id="{1852A5D6-621D-9FF8-B735-BB62C7C2C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Text Box 69">
                <a:extLst>
                  <a:ext uri="{FF2B5EF4-FFF2-40B4-BE49-F238E27FC236}">
                    <a16:creationId xmlns:a16="http://schemas.microsoft.com/office/drawing/2014/main" id="{BD5C1433-E87A-45C3-8851-460D599EE5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CC0066"/>
                    </a:solidFill>
                  </a:rPr>
                  <a:t>٤</a:t>
                </a:r>
                <a:endParaRPr lang="en-US" altLang="ar-SA" sz="2400" b="1" dirty="0">
                  <a:solidFill>
                    <a:srgbClr val="CC0066"/>
                  </a:solidFill>
                </a:endParaRPr>
              </a:p>
            </p:txBody>
          </p:sp>
        </p:grpSp>
      </p:grpSp>
      <p:grpSp>
        <p:nvGrpSpPr>
          <p:cNvPr id="42" name="Group 78">
            <a:extLst>
              <a:ext uri="{FF2B5EF4-FFF2-40B4-BE49-F238E27FC236}">
                <a16:creationId xmlns:a16="http://schemas.microsoft.com/office/drawing/2014/main" id="{13DFC917-11D8-FE1C-E9AD-D505A9C87C94}"/>
              </a:ext>
            </a:extLst>
          </p:cNvPr>
          <p:cNvGrpSpPr>
            <a:grpSpLocks/>
          </p:cNvGrpSpPr>
          <p:nvPr/>
        </p:nvGrpSpPr>
        <p:grpSpPr bwMode="auto">
          <a:xfrm>
            <a:off x="5246000" y="3671899"/>
            <a:ext cx="1296987" cy="1457325"/>
            <a:chOff x="2778" y="3124"/>
            <a:chExt cx="817" cy="918"/>
          </a:xfrm>
        </p:grpSpPr>
        <p:grpSp>
          <p:nvGrpSpPr>
            <p:cNvPr id="43" name="Group 74">
              <a:extLst>
                <a:ext uri="{FF2B5EF4-FFF2-40B4-BE49-F238E27FC236}">
                  <a16:creationId xmlns:a16="http://schemas.microsoft.com/office/drawing/2014/main" id="{54DC4FC5-2BC5-6BC0-4A87-50682C416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8" y="3124"/>
              <a:ext cx="817" cy="918"/>
              <a:chOff x="2778" y="3124"/>
              <a:chExt cx="817" cy="918"/>
            </a:xfrm>
          </p:grpSpPr>
          <p:sp>
            <p:nvSpPr>
              <p:cNvPr id="45" name="AutoShape 70">
                <a:extLst>
                  <a:ext uri="{FF2B5EF4-FFF2-40B4-BE49-F238E27FC236}">
                    <a16:creationId xmlns:a16="http://schemas.microsoft.com/office/drawing/2014/main" id="{D3D65D9F-795D-7134-281C-44F906D42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28" y="3176"/>
                <a:ext cx="918" cy="817"/>
              </a:xfrm>
              <a:prstGeom prst="homePlate">
                <a:avLst>
                  <a:gd name="adj" fmla="val 42354"/>
                </a:avLst>
              </a:pr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ar-SA"/>
              </a:p>
            </p:txBody>
          </p:sp>
          <p:sp>
            <p:nvSpPr>
              <p:cNvPr id="46" name="Line 71">
                <a:extLst>
                  <a:ext uri="{FF2B5EF4-FFF2-40B4-BE49-F238E27FC236}">
                    <a16:creationId xmlns:a16="http://schemas.microsoft.com/office/drawing/2014/main" id="{24F3BFFE-CD05-1945-FF61-AD8E22F78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9" y="3475"/>
                <a:ext cx="79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Text Box 72">
              <a:extLst>
                <a:ext uri="{FF2B5EF4-FFF2-40B4-BE49-F238E27FC236}">
                  <a16:creationId xmlns:a16="http://schemas.microsoft.com/office/drawing/2014/main" id="{9D1F8083-26BB-625D-D756-DDB329E0B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87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SA" altLang="ar-SA" sz="2400" b="1"/>
                <a:t>إيجار</a:t>
              </a:r>
            </a:p>
          </p:txBody>
        </p:sp>
      </p:grpSp>
      <p:grpSp>
        <p:nvGrpSpPr>
          <p:cNvPr id="47" name="Group 79">
            <a:extLst>
              <a:ext uri="{FF2B5EF4-FFF2-40B4-BE49-F238E27FC236}">
                <a16:creationId xmlns:a16="http://schemas.microsoft.com/office/drawing/2014/main" id="{B9A32069-4347-1CC2-52C9-F933E1F888FA}"/>
              </a:ext>
            </a:extLst>
          </p:cNvPr>
          <p:cNvGrpSpPr>
            <a:grpSpLocks/>
          </p:cNvGrpSpPr>
          <p:nvPr/>
        </p:nvGrpSpPr>
        <p:grpSpPr bwMode="auto">
          <a:xfrm>
            <a:off x="3463237" y="3689362"/>
            <a:ext cx="1296988" cy="1457325"/>
            <a:chOff x="2778" y="3124"/>
            <a:chExt cx="817" cy="918"/>
          </a:xfrm>
        </p:grpSpPr>
        <p:grpSp>
          <p:nvGrpSpPr>
            <p:cNvPr id="48" name="Group 80">
              <a:extLst>
                <a:ext uri="{FF2B5EF4-FFF2-40B4-BE49-F238E27FC236}">
                  <a16:creationId xmlns:a16="http://schemas.microsoft.com/office/drawing/2014/main" id="{0139DD2A-FDDA-7F41-D6F0-F0505A0330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8" y="3124"/>
              <a:ext cx="817" cy="918"/>
              <a:chOff x="2778" y="3124"/>
              <a:chExt cx="817" cy="918"/>
            </a:xfrm>
          </p:grpSpPr>
          <p:sp>
            <p:nvSpPr>
              <p:cNvPr id="50" name="AutoShape 81">
                <a:extLst>
                  <a:ext uri="{FF2B5EF4-FFF2-40B4-BE49-F238E27FC236}">
                    <a16:creationId xmlns:a16="http://schemas.microsoft.com/office/drawing/2014/main" id="{0FFD191B-FB2D-8856-2598-F13772BD9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27" y="3175"/>
                <a:ext cx="918" cy="817"/>
              </a:xfrm>
              <a:prstGeom prst="homePlate">
                <a:avLst>
                  <a:gd name="adj" fmla="val 42354"/>
                </a:avLst>
              </a:pr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ar-SA"/>
              </a:p>
            </p:txBody>
          </p:sp>
          <p:sp>
            <p:nvSpPr>
              <p:cNvPr id="51" name="Line 82">
                <a:extLst>
                  <a:ext uri="{FF2B5EF4-FFF2-40B4-BE49-F238E27FC236}">
                    <a16:creationId xmlns:a16="http://schemas.microsoft.com/office/drawing/2014/main" id="{F61F4DA6-A852-B174-6F3A-ED509E06C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9" y="3475"/>
                <a:ext cx="79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9" name="Text Box 83">
              <a:extLst>
                <a:ext uri="{FF2B5EF4-FFF2-40B4-BE49-F238E27FC236}">
                  <a16:creationId xmlns:a16="http://schemas.microsoft.com/office/drawing/2014/main" id="{67686239-997B-FEB8-69AE-9EB652ABD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87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ar-SA" altLang="ar-SA" sz="2400" b="1"/>
                <a:t>تجهيز</a:t>
              </a:r>
            </a:p>
          </p:txBody>
        </p:sp>
      </p:grpSp>
      <p:grpSp>
        <p:nvGrpSpPr>
          <p:cNvPr id="52" name="Group 84">
            <a:extLst>
              <a:ext uri="{FF2B5EF4-FFF2-40B4-BE49-F238E27FC236}">
                <a16:creationId xmlns:a16="http://schemas.microsoft.com/office/drawing/2014/main" id="{B543E18B-059F-0CE5-5CF4-F72F49C4D8D0}"/>
              </a:ext>
            </a:extLst>
          </p:cNvPr>
          <p:cNvGrpSpPr>
            <a:grpSpLocks/>
          </p:cNvGrpSpPr>
          <p:nvPr/>
        </p:nvGrpSpPr>
        <p:grpSpPr bwMode="auto">
          <a:xfrm>
            <a:off x="1663012" y="3689362"/>
            <a:ext cx="1296988" cy="1457325"/>
            <a:chOff x="2778" y="3124"/>
            <a:chExt cx="817" cy="918"/>
          </a:xfrm>
        </p:grpSpPr>
        <p:grpSp>
          <p:nvGrpSpPr>
            <p:cNvPr id="53" name="Group 85">
              <a:extLst>
                <a:ext uri="{FF2B5EF4-FFF2-40B4-BE49-F238E27FC236}">
                  <a16:creationId xmlns:a16="http://schemas.microsoft.com/office/drawing/2014/main" id="{ABB0486D-A2B3-4D7C-C05E-F89A1CF6A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8" y="3124"/>
              <a:ext cx="817" cy="918"/>
              <a:chOff x="2778" y="3124"/>
              <a:chExt cx="817" cy="918"/>
            </a:xfrm>
          </p:grpSpPr>
          <p:sp>
            <p:nvSpPr>
              <p:cNvPr id="55" name="AutoShape 86">
                <a:extLst>
                  <a:ext uri="{FF2B5EF4-FFF2-40B4-BE49-F238E27FC236}">
                    <a16:creationId xmlns:a16="http://schemas.microsoft.com/office/drawing/2014/main" id="{8B618E75-AB4A-65E5-C923-4F7D0931F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27" y="3175"/>
                <a:ext cx="918" cy="817"/>
              </a:xfrm>
              <a:prstGeom prst="homePlate">
                <a:avLst>
                  <a:gd name="adj" fmla="val 42354"/>
                </a:avLst>
              </a:pr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ar-SA"/>
              </a:p>
            </p:txBody>
          </p:sp>
          <p:sp>
            <p:nvSpPr>
              <p:cNvPr id="56" name="Line 87">
                <a:extLst>
                  <a:ext uri="{FF2B5EF4-FFF2-40B4-BE49-F238E27FC236}">
                    <a16:creationId xmlns:a16="http://schemas.microsoft.com/office/drawing/2014/main" id="{F973810E-81EE-7667-2369-E60477E86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9" y="3475"/>
                <a:ext cx="79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4" name="Text Box 88">
              <a:extLst>
                <a:ext uri="{FF2B5EF4-FFF2-40B4-BE49-F238E27FC236}">
                  <a16:creationId xmlns:a16="http://schemas.microsoft.com/office/drawing/2014/main" id="{DEC9A1A4-61A8-D6B2-F9A5-B3B28079A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87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الباقي</a:t>
              </a:r>
            </a:p>
          </p:txBody>
        </p:sp>
      </p:grpSp>
      <p:sp>
        <p:nvSpPr>
          <p:cNvPr id="59" name="Rectangle 91">
            <a:extLst>
              <a:ext uri="{FF2B5EF4-FFF2-40B4-BE49-F238E27FC236}">
                <a16:creationId xmlns:a16="http://schemas.microsoft.com/office/drawing/2014/main" id="{7A83C823-A676-0248-2F41-7844A8874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237" y="4370399"/>
            <a:ext cx="1079500" cy="68421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/>
              <a:t>٧٥٠</a:t>
            </a:r>
          </a:p>
        </p:txBody>
      </p:sp>
      <p:sp>
        <p:nvSpPr>
          <p:cNvPr id="60" name="Rectangle 92">
            <a:extLst>
              <a:ext uri="{FF2B5EF4-FFF2-40B4-BE49-F238E27FC236}">
                <a16:creationId xmlns:a16="http://schemas.microsoft.com/office/drawing/2014/main" id="{96BF702F-4D70-1546-0CAC-67589D95E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500" y="4356112"/>
            <a:ext cx="1079500" cy="6842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/>
              <a:t>٧٥٠</a:t>
            </a:r>
          </a:p>
        </p:txBody>
      </p:sp>
      <p:sp>
        <p:nvSpPr>
          <p:cNvPr id="61" name="Rectangle 93">
            <a:extLst>
              <a:ext uri="{FF2B5EF4-FFF2-40B4-BE49-F238E27FC236}">
                <a16:creationId xmlns:a16="http://schemas.microsoft.com/office/drawing/2014/main" id="{5BD777C6-C174-D441-2D7F-9F28B295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350" y="5594362"/>
            <a:ext cx="2160587" cy="6842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b="1" dirty="0"/>
              <a:t>١٥٠٠</a:t>
            </a:r>
          </a:p>
        </p:txBody>
      </p:sp>
      <p:sp>
        <p:nvSpPr>
          <p:cNvPr id="62" name="AutoShape 94">
            <a:extLst>
              <a:ext uri="{FF2B5EF4-FFF2-40B4-BE49-F238E27FC236}">
                <a16:creationId xmlns:a16="http://schemas.microsoft.com/office/drawing/2014/main" id="{C8514488-CE03-865F-232A-75578440DF2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54062" y="2101862"/>
            <a:ext cx="1657350" cy="647700"/>
          </a:xfrm>
          <a:custGeom>
            <a:avLst/>
            <a:gdLst>
              <a:gd name="T0" fmla="*/ 95375352 w 21600"/>
              <a:gd name="T1" fmla="*/ 0 h 21600"/>
              <a:gd name="T2" fmla="*/ 0 w 21600"/>
              <a:gd name="T3" fmla="*/ 9711002 h 21600"/>
              <a:gd name="T4" fmla="*/ 95375352 w 21600"/>
              <a:gd name="T5" fmla="*/ 19422004 h 21600"/>
              <a:gd name="T6" fmla="*/ 127167084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63" name="Group 51">
            <a:extLst>
              <a:ext uri="{FF2B5EF4-FFF2-40B4-BE49-F238E27FC236}">
                <a16:creationId xmlns:a16="http://schemas.microsoft.com/office/drawing/2014/main" id="{B6D44F5C-06A2-86C5-8A11-996082381D8F}"/>
              </a:ext>
            </a:extLst>
          </p:cNvPr>
          <p:cNvGrpSpPr>
            <a:grpSpLocks/>
          </p:cNvGrpSpPr>
          <p:nvPr/>
        </p:nvGrpSpPr>
        <p:grpSpPr bwMode="auto">
          <a:xfrm>
            <a:off x="5498412" y="2016137"/>
            <a:ext cx="720725" cy="771525"/>
            <a:chOff x="2812" y="1956"/>
            <a:chExt cx="454" cy="486"/>
          </a:xfrm>
        </p:grpSpPr>
        <p:sp>
          <p:nvSpPr>
            <p:cNvPr id="64" name="Rectangle 40">
              <a:extLst>
                <a:ext uri="{FF2B5EF4-FFF2-40B4-BE49-F238E27FC236}">
                  <a16:creationId xmlns:a16="http://schemas.microsoft.com/office/drawing/2014/main" id="{ED2C760D-6C28-7E47-8BA5-ED956C024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979"/>
              <a:ext cx="454" cy="4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65" name="Group 42">
              <a:extLst>
                <a:ext uri="{FF2B5EF4-FFF2-40B4-BE49-F238E27FC236}">
                  <a16:creationId xmlns:a16="http://schemas.microsoft.com/office/drawing/2014/main" id="{619112AB-82D2-E3B2-F263-6B7B04FE3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" y="1956"/>
              <a:ext cx="210" cy="486"/>
              <a:chOff x="2342" y="1849"/>
              <a:chExt cx="210" cy="486"/>
            </a:xfrm>
          </p:grpSpPr>
          <p:sp>
            <p:nvSpPr>
              <p:cNvPr id="66" name="Text Box 43">
                <a:extLst>
                  <a:ext uri="{FF2B5EF4-FFF2-40B4-BE49-F238E27FC236}">
                    <a16:creationId xmlns:a16="http://schemas.microsoft.com/office/drawing/2014/main" id="{64BA1876-BD13-9A34-0A0B-DFA062F2FC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١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67" name="Line 44">
                <a:extLst>
                  <a:ext uri="{FF2B5EF4-FFF2-40B4-BE49-F238E27FC236}">
                    <a16:creationId xmlns:a16="http://schemas.microsoft.com/office/drawing/2014/main" id="{7EF891F5-712B-DAD6-5F98-F9601F21C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Text Box 45">
                <a:extLst>
                  <a:ext uri="{FF2B5EF4-FFF2-40B4-BE49-F238E27FC236}">
                    <a16:creationId xmlns:a16="http://schemas.microsoft.com/office/drawing/2014/main" id="{A8553147-18AC-C7B1-2518-4DD0A33142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٤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69" name="Rectangle 96">
            <a:extLst>
              <a:ext uri="{FF2B5EF4-FFF2-40B4-BE49-F238E27FC236}">
                <a16:creationId xmlns:a16="http://schemas.microsoft.com/office/drawing/2014/main" id="{3EB02CD8-6526-F088-C126-D3F97630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800" y="5594362"/>
            <a:ext cx="720725" cy="682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/>
              <a:t>٥٠٠</a:t>
            </a:r>
          </a:p>
        </p:txBody>
      </p:sp>
      <p:sp>
        <p:nvSpPr>
          <p:cNvPr id="70" name="Rectangle 102">
            <a:extLst>
              <a:ext uri="{FF2B5EF4-FFF2-40B4-BE49-F238E27FC236}">
                <a16:creationId xmlns:a16="http://schemas.microsoft.com/office/drawing/2014/main" id="{9AB9848A-94FA-3C61-2967-81DEF430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255" y="5594361"/>
            <a:ext cx="720725" cy="682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/>
              <a:t>٥٠٠</a:t>
            </a:r>
          </a:p>
        </p:txBody>
      </p:sp>
      <p:sp>
        <p:nvSpPr>
          <p:cNvPr id="71" name="Rectangle 108">
            <a:extLst>
              <a:ext uri="{FF2B5EF4-FFF2-40B4-BE49-F238E27FC236}">
                <a16:creationId xmlns:a16="http://schemas.microsoft.com/office/drawing/2014/main" id="{5FBAF448-5E54-4AE0-694A-06A0B32F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710" y="5604681"/>
            <a:ext cx="720725" cy="682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800" b="1"/>
              <a:t>٥٠٠</a:t>
            </a:r>
          </a:p>
        </p:txBody>
      </p:sp>
      <p:sp>
        <p:nvSpPr>
          <p:cNvPr id="72" name="Rectangle 116">
            <a:extLst>
              <a:ext uri="{FF2B5EF4-FFF2-40B4-BE49-F238E27FC236}">
                <a16:creationId xmlns:a16="http://schemas.microsoft.com/office/drawing/2014/main" id="{EDB87DC3-76E6-3A84-5EE8-08C07D78D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412" y="4319599"/>
            <a:ext cx="720725" cy="682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/>
              <a:t>٥٠٠</a:t>
            </a:r>
          </a:p>
        </p:txBody>
      </p:sp>
      <p:sp>
        <p:nvSpPr>
          <p:cNvPr id="73" name="AutoShape 117">
            <a:extLst>
              <a:ext uri="{FF2B5EF4-FFF2-40B4-BE49-F238E27FC236}">
                <a16:creationId xmlns:a16="http://schemas.microsoft.com/office/drawing/2014/main" id="{C022BF33-A545-05A6-9ACA-E16771A7B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1275" y="5688024"/>
            <a:ext cx="647700" cy="612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/>
              </a:gs>
              <a:gs pos="50000">
                <a:schemeClr val="bg1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000" b="1"/>
              <a:t>المبلغ</a:t>
            </a:r>
            <a:endParaRPr lang="en" altLang="ar-SA" sz="2000" b="1"/>
          </a:p>
        </p:txBody>
      </p:sp>
      <p:sp>
        <p:nvSpPr>
          <p:cNvPr id="74" name="AutoShape 118">
            <a:extLst>
              <a:ext uri="{FF2B5EF4-FFF2-40B4-BE49-F238E27FC236}">
                <a16:creationId xmlns:a16="http://schemas.microsoft.com/office/drawing/2014/main" id="{D53A1EA2-2077-4F01-0401-093B95DF6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450" y="5688024"/>
            <a:ext cx="2663825" cy="612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/>
              </a:gs>
              <a:gs pos="50000">
                <a:schemeClr val="bg1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000" b="1" dirty="0"/>
              <a:t>٥٠٠ + ٥٠٠ + ٥٠٠ + ٥٠٠</a:t>
            </a:r>
            <a:endParaRPr lang="en" altLang="ar-SA" sz="2000" b="1" dirty="0"/>
          </a:p>
        </p:txBody>
      </p:sp>
      <p:sp>
        <p:nvSpPr>
          <p:cNvPr id="75" name="AutoShape 119">
            <a:extLst>
              <a:ext uri="{FF2B5EF4-FFF2-40B4-BE49-F238E27FC236}">
                <a16:creationId xmlns:a16="http://schemas.microsoft.com/office/drawing/2014/main" id="{F09DE5AB-90EB-00CC-75E7-ED1292CC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925" y="5688024"/>
            <a:ext cx="1116012" cy="612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/>
              </a:gs>
              <a:gs pos="50000">
                <a:schemeClr val="bg1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000" b="1" dirty="0"/>
              <a:t>٢٠٠٠</a:t>
            </a:r>
            <a:r>
              <a:rPr lang="ar-SA" altLang="ar-SA" sz="2400" b="1" dirty="0"/>
              <a:t> ريال</a:t>
            </a:r>
            <a:endParaRPr lang="en" altLang="ar-SA" sz="2400" b="1" dirty="0"/>
          </a:p>
        </p:txBody>
      </p:sp>
      <p:sp>
        <p:nvSpPr>
          <p:cNvPr id="76" name="Text Box 136">
            <a:extLst>
              <a:ext uri="{FF2B5EF4-FFF2-40B4-BE49-F238E27FC236}">
                <a16:creationId xmlns:a16="http://schemas.microsoft.com/office/drawing/2014/main" id="{35B8DA06-6DDD-B6E5-2F0E-312582EF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924" y="2173299"/>
            <a:ext cx="45180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الباقي = ٧٥٠ ريال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7" name="Text Box 137">
            <a:extLst>
              <a:ext uri="{FF2B5EF4-FFF2-40B4-BE49-F238E27FC236}">
                <a16:creationId xmlns:a16="http://schemas.microsoft.com/office/drawing/2014/main" id="{BFDCD968-BAC3-D1DC-E3B9-35BD8752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987" y="3106749"/>
            <a:ext cx="5795963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المبلغ المتبقي بعد الايجار = ٢ × ٧٥٠ = ١٥٠٠ ريال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8" name="Group 138">
            <a:extLst>
              <a:ext uri="{FF2B5EF4-FFF2-40B4-BE49-F238E27FC236}">
                <a16:creationId xmlns:a16="http://schemas.microsoft.com/office/drawing/2014/main" id="{49AAE97F-92DD-6C0A-2344-B75F513A51F9}"/>
              </a:ext>
            </a:extLst>
          </p:cNvPr>
          <p:cNvGrpSpPr>
            <a:grpSpLocks/>
          </p:cNvGrpSpPr>
          <p:nvPr/>
        </p:nvGrpSpPr>
        <p:grpSpPr bwMode="auto">
          <a:xfrm>
            <a:off x="7227200" y="3763974"/>
            <a:ext cx="2698750" cy="771525"/>
            <a:chOff x="3946" y="2106"/>
            <a:chExt cx="1700" cy="486"/>
          </a:xfrm>
        </p:grpSpPr>
        <p:sp>
          <p:nvSpPr>
            <p:cNvPr id="79" name="Text Box 139">
              <a:extLst>
                <a:ext uri="{FF2B5EF4-FFF2-40B4-BE49-F238E27FC236}">
                  <a16:creationId xmlns:a16="http://schemas.microsoft.com/office/drawing/2014/main" id="{14D33061-66F7-3E98-F747-7BCD83705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" y="2183"/>
              <a:ext cx="1700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١٥٠٠ تعادل       المبلغ</a:t>
              </a:r>
              <a:endPara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80" name="Group 140">
              <a:extLst>
                <a:ext uri="{FF2B5EF4-FFF2-40B4-BE49-F238E27FC236}">
                  <a16:creationId xmlns:a16="http://schemas.microsoft.com/office/drawing/2014/main" id="{3602E070-D58B-43FC-2457-9F9D39166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6" y="2106"/>
              <a:ext cx="210" cy="486"/>
              <a:chOff x="2342" y="1849"/>
              <a:chExt cx="210" cy="486"/>
            </a:xfrm>
          </p:grpSpPr>
          <p:sp>
            <p:nvSpPr>
              <p:cNvPr id="81" name="Text Box 141">
                <a:extLst>
                  <a:ext uri="{FF2B5EF4-FFF2-40B4-BE49-F238E27FC236}">
                    <a16:creationId xmlns:a16="http://schemas.microsoft.com/office/drawing/2014/main" id="{98B76D2E-7979-4F9F-8E98-F6625E98DC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٣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82" name="Line 142">
                <a:extLst>
                  <a:ext uri="{FF2B5EF4-FFF2-40B4-BE49-F238E27FC236}">
                    <a16:creationId xmlns:a16="http://schemas.microsoft.com/office/drawing/2014/main" id="{A2883A34-EB74-03EE-8E5D-6467D023D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" name="Text Box 143">
                <a:extLst>
                  <a:ext uri="{FF2B5EF4-FFF2-40B4-BE49-F238E27FC236}">
                    <a16:creationId xmlns:a16="http://schemas.microsoft.com/office/drawing/2014/main" id="{627114B3-C308-D87C-B116-4033B60DF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٤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84" name="AutoShape 144">
            <a:extLst>
              <a:ext uri="{FF2B5EF4-FFF2-40B4-BE49-F238E27FC236}">
                <a16:creationId xmlns:a16="http://schemas.microsoft.com/office/drawing/2014/main" id="{FF2852C1-E84A-5668-C01A-B1639FDB98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71437" y="3778262"/>
            <a:ext cx="1657350" cy="647700"/>
          </a:xfrm>
          <a:custGeom>
            <a:avLst/>
            <a:gdLst>
              <a:gd name="T0" fmla="*/ 95375352 w 21600"/>
              <a:gd name="T1" fmla="*/ 0 h 21600"/>
              <a:gd name="T2" fmla="*/ 0 w 21600"/>
              <a:gd name="T3" fmla="*/ 9711002 h 21600"/>
              <a:gd name="T4" fmla="*/ 95375352 w 21600"/>
              <a:gd name="T5" fmla="*/ 19422004 h 21600"/>
              <a:gd name="T6" fmla="*/ 127167084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85" name="Group 145">
            <a:extLst>
              <a:ext uri="{FF2B5EF4-FFF2-40B4-BE49-F238E27FC236}">
                <a16:creationId xmlns:a16="http://schemas.microsoft.com/office/drawing/2014/main" id="{188A4EEC-9ADF-3F4A-DEB6-95A89A463DAE}"/>
              </a:ext>
            </a:extLst>
          </p:cNvPr>
          <p:cNvGrpSpPr>
            <a:grpSpLocks/>
          </p:cNvGrpSpPr>
          <p:nvPr/>
        </p:nvGrpSpPr>
        <p:grpSpPr bwMode="auto">
          <a:xfrm>
            <a:off x="2834587" y="3756037"/>
            <a:ext cx="2698750" cy="771525"/>
            <a:chOff x="1179" y="2101"/>
            <a:chExt cx="1700" cy="486"/>
          </a:xfrm>
        </p:grpSpPr>
        <p:sp>
          <p:nvSpPr>
            <p:cNvPr id="86" name="Text Box 146">
              <a:extLst>
                <a:ext uri="{FF2B5EF4-FFF2-40B4-BE49-F238E27FC236}">
                  <a16:creationId xmlns:a16="http://schemas.microsoft.com/office/drawing/2014/main" id="{EB7BBF3E-7451-956B-0A8A-5E04EFA0A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2178"/>
              <a:ext cx="1700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      المبلغ = ٥٠٠ ريال</a:t>
              </a:r>
              <a:endPara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87" name="Group 147">
              <a:extLst>
                <a:ext uri="{FF2B5EF4-FFF2-40B4-BE49-F238E27FC236}">
                  <a16:creationId xmlns:a16="http://schemas.microsoft.com/office/drawing/2014/main" id="{96E8997E-1E8A-438D-28DF-2D9504099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7" y="2101"/>
              <a:ext cx="210" cy="486"/>
              <a:chOff x="2342" y="1849"/>
              <a:chExt cx="210" cy="486"/>
            </a:xfrm>
          </p:grpSpPr>
          <p:sp>
            <p:nvSpPr>
              <p:cNvPr id="88" name="Text Box 148">
                <a:extLst>
                  <a:ext uri="{FF2B5EF4-FFF2-40B4-BE49-F238E27FC236}">
                    <a16:creationId xmlns:a16="http://schemas.microsoft.com/office/drawing/2014/main" id="{8A276885-DD19-971C-152D-59D142DD8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١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89" name="Line 149">
                <a:extLst>
                  <a:ext uri="{FF2B5EF4-FFF2-40B4-BE49-F238E27FC236}">
                    <a16:creationId xmlns:a16="http://schemas.microsoft.com/office/drawing/2014/main" id="{C6F70C95-2DD7-1316-A734-B7DE6796B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Text Box 150">
                <a:extLst>
                  <a:ext uri="{FF2B5EF4-FFF2-40B4-BE49-F238E27FC236}">
                    <a16:creationId xmlns:a16="http://schemas.microsoft.com/office/drawing/2014/main" id="{1871BE64-B7B9-548F-F14E-6713640188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٤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</p:grpSp>
      </p:grpSp>
      <p:sp>
        <p:nvSpPr>
          <p:cNvPr id="91" name="Text Box 151">
            <a:extLst>
              <a:ext uri="{FF2B5EF4-FFF2-40B4-BE49-F238E27FC236}">
                <a16:creationId xmlns:a16="http://schemas.microsoft.com/office/drawing/2014/main" id="{B06F70C1-6B4E-0B41-CDE0-D5441CE61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612" y="4654562"/>
            <a:ext cx="48593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المبلغ = ٥٠٠ + ١٥٠٠ = ٢٠٠٠ ريال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120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1267E-7 L -4.16667E-6 0.331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45 -0.00486 L -0.01862 0.1819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93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-3.7037E-6 L 0.04479 0.1840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11 0.00208 L -0.10378 0.1856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1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1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CC5C5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٤-٣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معقولية الاجابة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563532" y="2002407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CC5C5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٤-٣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معقولية الاجابة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27">
            <a:extLst>
              <a:ext uri="{FF2B5EF4-FFF2-40B4-BE49-F238E27FC236}">
                <a16:creationId xmlns:a16="http://schemas.microsoft.com/office/drawing/2014/main" id="{89D4C899-2364-C6D0-A497-D148422D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544" y="1960167"/>
            <a:ext cx="4824413" cy="47529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CC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124E688-DC3A-A849-DD8E-38F241B26A1F}"/>
              </a:ext>
            </a:extLst>
          </p:cNvPr>
          <p:cNvGrpSpPr>
            <a:grpSpLocks/>
          </p:cNvGrpSpPr>
          <p:nvPr/>
        </p:nvGrpSpPr>
        <p:grpSpPr bwMode="auto">
          <a:xfrm>
            <a:off x="2117582" y="85329"/>
            <a:ext cx="7524750" cy="579438"/>
            <a:chOff x="1669" y="452"/>
            <a:chExt cx="1996" cy="36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9418E05-5200-F071-D4A1-EE5A6BFA1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7D9E3CD7-EDC1-0B51-77B6-EB4D05403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– التحقق من معقولية الجواب</a:t>
              </a:r>
            </a:p>
          </p:txBody>
        </p:sp>
      </p:grpSp>
      <p:sp>
        <p:nvSpPr>
          <p:cNvPr id="11" name="Rectangle 374">
            <a:extLst>
              <a:ext uri="{FF2B5EF4-FFF2-40B4-BE49-F238E27FC236}">
                <a16:creationId xmlns:a16="http://schemas.microsoft.com/office/drawing/2014/main" id="{26EDABCD-BC50-7120-E9FA-C94D2DA9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244" y="807642"/>
            <a:ext cx="8713788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 dirty="0"/>
              <a:t>يرغب أيمن في شراء مجموعة من الكتب تكلف ١٢٩ ريالا . إذا اشتراها بـ ٧٥٪ من ثمنها الأصلي . </a:t>
            </a:r>
          </a:p>
          <a:p>
            <a:pPr algn="r" rtl="1" eaLnBrk="1" hangingPunct="1">
              <a:defRPr/>
            </a:pPr>
            <a:r>
              <a:rPr lang="ar-SA" altLang="ar-SA" sz="2000" b="1" dirty="0"/>
              <a:t>هل يكون ثمن الشراء ٣٠ ريالا أم ٦٠ ريالا أم ٩٠ ريالا تقريبا ؟ وضح إجابتك .</a:t>
            </a:r>
            <a:endParaRPr lang="en" altLang="ar-SA" sz="2000" b="1" dirty="0"/>
          </a:p>
        </p:txBody>
      </p:sp>
      <p:sp>
        <p:nvSpPr>
          <p:cNvPr id="13" name="Text Box 603">
            <a:extLst>
              <a:ext uri="{FF2B5EF4-FFF2-40B4-BE49-F238E27FC236}">
                <a16:creationId xmlns:a16="http://schemas.microsoft.com/office/drawing/2014/main" id="{7A28D314-B2CC-3507-DB9D-C32A7E523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632" y="2104629"/>
            <a:ext cx="1585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١٢٩ </a:t>
            </a:r>
            <a:r>
              <a: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400" b="1">
                <a:solidFill>
                  <a:srgbClr val="0000FF"/>
                </a:solidFill>
              </a:rPr>
              <a:t> ١٣٠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606">
            <a:extLst>
              <a:ext uri="{FF2B5EF4-FFF2-40B4-BE49-F238E27FC236}">
                <a16:creationId xmlns:a16="http://schemas.microsoft.com/office/drawing/2014/main" id="{6BF4E463-103F-83E5-6EE5-2312E006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857" y="2799954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٥٠٪ من ١٣٠ =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6" name="Group 618">
            <a:extLst>
              <a:ext uri="{FF2B5EF4-FFF2-40B4-BE49-F238E27FC236}">
                <a16:creationId xmlns:a16="http://schemas.microsoft.com/office/drawing/2014/main" id="{80B8EC09-F464-6518-C56C-3712EB8C2D8C}"/>
              </a:ext>
            </a:extLst>
          </p:cNvPr>
          <p:cNvGrpSpPr>
            <a:grpSpLocks/>
          </p:cNvGrpSpPr>
          <p:nvPr/>
        </p:nvGrpSpPr>
        <p:grpSpPr bwMode="auto">
          <a:xfrm>
            <a:off x="6868969" y="2665017"/>
            <a:ext cx="1485900" cy="771525"/>
            <a:chOff x="3379" y="1878"/>
            <a:chExt cx="936" cy="486"/>
          </a:xfrm>
        </p:grpSpPr>
        <p:grpSp>
          <p:nvGrpSpPr>
            <p:cNvPr id="17" name="Group 607">
              <a:extLst>
                <a:ext uri="{FF2B5EF4-FFF2-40B4-BE49-F238E27FC236}">
                  <a16:creationId xmlns:a16="http://schemas.microsoft.com/office/drawing/2014/main" id="{56D21121-F4FA-E7AD-844F-33FC2C124E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1878"/>
              <a:ext cx="210" cy="486"/>
              <a:chOff x="2342" y="1849"/>
              <a:chExt cx="210" cy="486"/>
            </a:xfrm>
          </p:grpSpPr>
          <p:sp>
            <p:nvSpPr>
              <p:cNvPr id="21" name="Text Box 608">
                <a:extLst>
                  <a:ext uri="{FF2B5EF4-FFF2-40B4-BE49-F238E27FC236}">
                    <a16:creationId xmlns:a16="http://schemas.microsoft.com/office/drawing/2014/main" id="{045CEC58-EB5A-53EC-AB75-FE44406E58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١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22" name="Line 609">
                <a:extLst>
                  <a:ext uri="{FF2B5EF4-FFF2-40B4-BE49-F238E27FC236}">
                    <a16:creationId xmlns:a16="http://schemas.microsoft.com/office/drawing/2014/main" id="{299DD2C4-3D7E-4868-2332-2BD6CFF1F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Text Box 610">
                <a:extLst>
                  <a:ext uri="{FF2B5EF4-FFF2-40B4-BE49-F238E27FC236}">
                    <a16:creationId xmlns:a16="http://schemas.microsoft.com/office/drawing/2014/main" id="{781B92D9-093B-6871-102E-6BA85FFFD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٢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18" name="Text Box 611">
              <a:extLst>
                <a:ext uri="{FF2B5EF4-FFF2-40B4-BE49-F238E27FC236}">
                  <a16:creationId xmlns:a16="http://schemas.microsoft.com/office/drawing/2014/main" id="{04AE0327-2D32-0009-ED4C-32E5A4E5F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" y="1965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×</a:t>
              </a:r>
              <a:endPara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Text Box 612">
              <a:extLst>
                <a:ext uri="{FF2B5EF4-FFF2-40B4-BE49-F238E27FC236}">
                  <a16:creationId xmlns:a16="http://schemas.microsoft.com/office/drawing/2014/main" id="{0A14B09C-0332-23AD-B6C7-B357565C9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965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١٣٠</a:t>
              </a:r>
              <a:endPara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0" name="Text Box 613">
              <a:extLst>
                <a:ext uri="{FF2B5EF4-FFF2-40B4-BE49-F238E27FC236}">
                  <a16:creationId xmlns:a16="http://schemas.microsoft.com/office/drawing/2014/main" id="{D809DB36-FA17-B54F-E6BB-0CB4E021A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1965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=</a:t>
              </a:r>
              <a:endPara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4" name="Text Box 619">
            <a:extLst>
              <a:ext uri="{FF2B5EF4-FFF2-40B4-BE49-F238E27FC236}">
                <a16:creationId xmlns:a16="http://schemas.microsoft.com/office/drawing/2014/main" id="{EC02F1DE-752C-207F-2071-1ACC53A78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169" y="2811067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٦٥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AutoShape 621">
            <a:extLst>
              <a:ext uri="{FF2B5EF4-FFF2-40B4-BE49-F238E27FC236}">
                <a16:creationId xmlns:a16="http://schemas.microsoft.com/office/drawing/2014/main" id="{45D0ADB5-9D4E-C64C-E201-E02517320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532" y="3473054"/>
            <a:ext cx="2736850" cy="719138"/>
          </a:xfrm>
          <a:prstGeom prst="hexagon">
            <a:avLst>
              <a:gd name="adj" fmla="val 34445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CC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٧٥٪  &gt;  ٥٠٪</a:t>
            </a:r>
          </a:p>
        </p:txBody>
      </p:sp>
      <p:sp>
        <p:nvSpPr>
          <p:cNvPr id="26" name="AutoShape 622">
            <a:extLst>
              <a:ext uri="{FF2B5EF4-FFF2-40B4-BE49-F238E27FC236}">
                <a16:creationId xmlns:a16="http://schemas.microsoft.com/office/drawing/2014/main" id="{6DE778E1-AA80-3C73-D95D-EE5A1095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119" y="4849417"/>
            <a:ext cx="2736850" cy="719137"/>
          </a:xfrm>
          <a:prstGeom prst="hexagon">
            <a:avLst>
              <a:gd name="adj" fmla="val 26711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CC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ثمن الشراء &gt; ٦٥ ريالا</a:t>
            </a:r>
          </a:p>
        </p:txBody>
      </p:sp>
      <p:sp>
        <p:nvSpPr>
          <p:cNvPr id="27" name="AutoShape 623">
            <a:extLst>
              <a:ext uri="{FF2B5EF4-FFF2-40B4-BE49-F238E27FC236}">
                <a16:creationId xmlns:a16="http://schemas.microsoft.com/office/drawing/2014/main" id="{15AC0FA5-EB4E-FDDF-9D44-D4F41F486DC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80963" y="3734198"/>
            <a:ext cx="647700" cy="1566862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rtl="1" eaLnBrk="1" hangingPunct="1">
              <a:defRPr/>
            </a:pPr>
            <a:r>
              <a:rPr lang="ar-SA" altLang="ar-SA" sz="2400" b="1"/>
              <a:t>يجب أن يكون</a:t>
            </a:r>
            <a:endParaRPr lang="en" altLang="ar-SA" sz="2400" b="1"/>
          </a:p>
        </p:txBody>
      </p:sp>
      <p:sp>
        <p:nvSpPr>
          <p:cNvPr id="28" name="Rectangle 624">
            <a:extLst>
              <a:ext uri="{FF2B5EF4-FFF2-40B4-BE49-F238E27FC236}">
                <a16:creationId xmlns:a16="http://schemas.microsoft.com/office/drawing/2014/main" id="{79473E03-3242-CB04-5610-DE346DA8C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957" y="5741592"/>
            <a:ext cx="4321175" cy="827087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CCCC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ثمن الشراء يجب أن يكون ٩٠ ريالا تقريبا</a:t>
            </a:r>
          </a:p>
        </p:txBody>
      </p:sp>
      <p:sp>
        <p:nvSpPr>
          <p:cNvPr id="29" name="AutoShape 625">
            <a:extLst>
              <a:ext uri="{FF2B5EF4-FFF2-40B4-BE49-F238E27FC236}">
                <a16:creationId xmlns:a16="http://schemas.microsoft.com/office/drawing/2014/main" id="{594D7716-69AD-59E3-2D5E-E4F05B5DF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882" y="2033192"/>
            <a:ext cx="3959225" cy="4643437"/>
          </a:xfrm>
          <a:prstGeom prst="hexagon">
            <a:avLst>
              <a:gd name="adj" fmla="val 9051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CC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30" name="Text Box 628">
            <a:extLst>
              <a:ext uri="{FF2B5EF4-FFF2-40B4-BE49-F238E27FC236}">
                <a16:creationId xmlns:a16="http://schemas.microsoft.com/office/drawing/2014/main" id="{974676B4-2B66-5079-0DCC-F9145FD3F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632" y="2368154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التحقق من معقولية الجواب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AutoShape 629">
            <a:extLst>
              <a:ext uri="{FF2B5EF4-FFF2-40B4-BE49-F238E27FC236}">
                <a16:creationId xmlns:a16="http://schemas.microsoft.com/office/drawing/2014/main" id="{BC2C3CE4-3697-B0A8-884D-D73FA7263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532" y="3293667"/>
            <a:ext cx="2736850" cy="611187"/>
          </a:xfrm>
          <a:prstGeom prst="hexagon">
            <a:avLst>
              <a:gd name="adj" fmla="val 40529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CC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احسب ٧٥٪  من  ١٢٩</a:t>
            </a:r>
          </a:p>
        </p:txBody>
      </p:sp>
      <p:sp>
        <p:nvSpPr>
          <p:cNvPr id="32" name="Text Box 638">
            <a:extLst>
              <a:ext uri="{FF2B5EF4-FFF2-40B4-BE49-F238E27FC236}">
                <a16:creationId xmlns:a16="http://schemas.microsoft.com/office/drawing/2014/main" id="{34889EBC-91E7-2E84-CECD-61459571C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107" y="4466829"/>
            <a:ext cx="2052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٧٥٪  ×  ١٢٩ =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Text Box 639">
            <a:extLst>
              <a:ext uri="{FF2B5EF4-FFF2-40B4-BE49-F238E27FC236}">
                <a16:creationId xmlns:a16="http://schemas.microsoft.com/office/drawing/2014/main" id="{3DEC227A-6DA0-1571-13FF-CE7A9A1F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682" y="5560617"/>
            <a:ext cx="3182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ثمن الشراء </a:t>
            </a:r>
            <a:r>
              <a: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400" b="1">
                <a:solidFill>
                  <a:srgbClr val="0000FF"/>
                </a:solidFill>
              </a:rPr>
              <a:t> ٩٦.٧٥ ريالا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 Box 640">
            <a:extLst>
              <a:ext uri="{FF2B5EF4-FFF2-40B4-BE49-F238E27FC236}">
                <a16:creationId xmlns:a16="http://schemas.microsoft.com/office/drawing/2014/main" id="{E68A8B50-38FE-6428-5AF4-0B75F17E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944" y="4466829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٩٦.٧٥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3D290E-907D-9C7C-6E09-936B4438E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648" y="1928801"/>
            <a:ext cx="4824413" cy="47529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CC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BC1EA9-923F-5ED4-CF89-56F2A9137F40}"/>
              </a:ext>
            </a:extLst>
          </p:cNvPr>
          <p:cNvGrpSpPr>
            <a:grpSpLocks/>
          </p:cNvGrpSpPr>
          <p:nvPr/>
        </p:nvGrpSpPr>
        <p:grpSpPr bwMode="auto">
          <a:xfrm>
            <a:off x="2236686" y="53963"/>
            <a:ext cx="7524750" cy="579438"/>
            <a:chOff x="1669" y="452"/>
            <a:chExt cx="1996" cy="365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0DDB3C67-0896-56F1-58EA-BE37AD34F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B5459CA4-642D-72D7-1254-B49F225C8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– التحقق من معقولية الجواب</a:t>
              </a:r>
            </a:p>
          </p:txBody>
        </p:sp>
      </p:grpSp>
      <p:sp>
        <p:nvSpPr>
          <p:cNvPr id="11" name="Rectangle 6">
            <a:extLst>
              <a:ext uri="{FF2B5EF4-FFF2-40B4-BE49-F238E27FC236}">
                <a16:creationId xmlns:a16="http://schemas.microsoft.com/office/drawing/2014/main" id="{3ADAE04F-DEB3-5BED-69CE-082C365B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348" y="776276"/>
            <a:ext cx="8713788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 dirty="0"/>
              <a:t>مع عزام ٣٥٠ ريالا . يريد أن يشتري مجموعة من الملابس . فإذا كان سعر الثوب ١٥٤ ريالا </a:t>
            </a:r>
          </a:p>
          <a:p>
            <a:pPr algn="r" rtl="1" eaLnBrk="1" hangingPunct="1">
              <a:defRPr/>
            </a:pPr>
            <a:r>
              <a:rPr lang="ar-SA" altLang="ar-SA" sz="2000" b="1" dirty="0"/>
              <a:t>، وسعر الغترة ٩٠ ريالا، فهل يكفي المبلغ الذي يتبقى معه لشراء حذاء بمبلغ ١٢٦ ريالا ؟ وضح إجابتك .</a:t>
            </a:r>
            <a:endParaRPr lang="en" altLang="ar-SA" sz="2000" b="1" dirty="0"/>
          </a:p>
        </p:txBody>
      </p:sp>
      <p:sp>
        <p:nvSpPr>
          <p:cNvPr id="13" name="AutoShape 22">
            <a:extLst>
              <a:ext uri="{FF2B5EF4-FFF2-40B4-BE49-F238E27FC236}">
                <a16:creationId xmlns:a16="http://schemas.microsoft.com/office/drawing/2014/main" id="{9C6F3BC7-C3CF-2CFB-E7BE-0AB61C930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986" y="2001826"/>
            <a:ext cx="3959225" cy="4643437"/>
          </a:xfrm>
          <a:prstGeom prst="hexagon">
            <a:avLst>
              <a:gd name="adj" fmla="val 9051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CC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55B04823-0948-EC15-9125-0B72C182A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736" y="2336788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التحقق من معقولية الجواب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25">
            <a:extLst>
              <a:ext uri="{FF2B5EF4-FFF2-40B4-BE49-F238E27FC236}">
                <a16:creationId xmlns:a16="http://schemas.microsoft.com/office/drawing/2014/main" id="{C00E5B35-6BC3-6697-83CB-8AE1F442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798" y="3154351"/>
            <a:ext cx="226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ثمن الثوب والغترة =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36F2341E-9CF6-9D0C-E091-780E181D0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623" y="5529251"/>
            <a:ext cx="375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أي أن المبلغ لا يكفي لشراء الحذاء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2A58C6BD-9AC1-D557-D69D-4798980B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273" y="3154351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٢٤٤ ريالا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37">
            <a:extLst>
              <a:ext uri="{FF2B5EF4-FFF2-40B4-BE49-F238E27FC236}">
                <a16:creationId xmlns:a16="http://schemas.microsoft.com/office/drawing/2014/main" id="{D0EF2F31-6054-5D49-D4DF-9316CFEAA4CB}"/>
              </a:ext>
            </a:extLst>
          </p:cNvPr>
          <p:cNvGrpSpPr>
            <a:grpSpLocks/>
          </p:cNvGrpSpPr>
          <p:nvPr/>
        </p:nvGrpSpPr>
        <p:grpSpPr bwMode="auto">
          <a:xfrm>
            <a:off x="7205561" y="2001826"/>
            <a:ext cx="1987550" cy="1044575"/>
            <a:chOff x="4150" y="1253"/>
            <a:chExt cx="1252" cy="658"/>
          </a:xfrm>
        </p:grpSpPr>
        <p:pic>
          <p:nvPicPr>
            <p:cNvPr id="20" name="Picture 29">
              <a:hlinkClick r:id="rId6"/>
              <a:extLst>
                <a:ext uri="{FF2B5EF4-FFF2-40B4-BE49-F238E27FC236}">
                  <a16:creationId xmlns:a16="http://schemas.microsoft.com/office/drawing/2014/main" id="{74D319F3-D165-97FD-75E2-428B634B9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1253"/>
              <a:ext cx="413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30">
              <a:extLst>
                <a:ext uri="{FF2B5EF4-FFF2-40B4-BE49-F238E27FC236}">
                  <a16:creationId xmlns:a16="http://schemas.microsoft.com/office/drawing/2014/main" id="{81E51AF3-3111-4682-307B-38849CBDC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502"/>
              <a:ext cx="8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١٥٤ ريالا</a:t>
              </a:r>
              <a:endPara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2" name="Group 38">
            <a:extLst>
              <a:ext uri="{FF2B5EF4-FFF2-40B4-BE49-F238E27FC236}">
                <a16:creationId xmlns:a16="http://schemas.microsoft.com/office/drawing/2014/main" id="{9800CF45-119A-E9EF-BBBF-C47E5D10DACF}"/>
              </a:ext>
            </a:extLst>
          </p:cNvPr>
          <p:cNvGrpSpPr>
            <a:grpSpLocks/>
          </p:cNvGrpSpPr>
          <p:nvPr/>
        </p:nvGrpSpPr>
        <p:grpSpPr bwMode="auto">
          <a:xfrm>
            <a:off x="7205561" y="3117838"/>
            <a:ext cx="2028825" cy="971550"/>
            <a:chOff x="4150" y="1956"/>
            <a:chExt cx="1278" cy="612"/>
          </a:xfrm>
        </p:grpSpPr>
        <p:pic>
          <p:nvPicPr>
            <p:cNvPr id="23" name="Picture 32">
              <a:hlinkClick r:id="rId8"/>
              <a:extLst>
                <a:ext uri="{FF2B5EF4-FFF2-40B4-BE49-F238E27FC236}">
                  <a16:creationId xmlns:a16="http://schemas.microsoft.com/office/drawing/2014/main" id="{17105AE5-4D20-5249-6885-D24958112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1956"/>
              <a:ext cx="439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33">
              <a:extLst>
                <a:ext uri="{FF2B5EF4-FFF2-40B4-BE49-F238E27FC236}">
                  <a16:creationId xmlns:a16="http://schemas.microsoft.com/office/drawing/2014/main" id="{6420741D-0192-FC4C-146E-E5E8FE073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2121"/>
              <a:ext cx="8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٩٠ ريالا</a:t>
              </a:r>
              <a:endPara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5702B2BA-4475-4A49-2AE2-124F617F3DD6}"/>
              </a:ext>
            </a:extLst>
          </p:cNvPr>
          <p:cNvGrpSpPr>
            <a:grpSpLocks/>
          </p:cNvGrpSpPr>
          <p:nvPr/>
        </p:nvGrpSpPr>
        <p:grpSpPr bwMode="auto">
          <a:xfrm>
            <a:off x="7169048" y="4233851"/>
            <a:ext cx="2133600" cy="611187"/>
            <a:chOff x="4127" y="2659"/>
            <a:chExt cx="1344" cy="385"/>
          </a:xfrm>
        </p:grpSpPr>
        <p:pic>
          <p:nvPicPr>
            <p:cNvPr id="26" name="Picture 35">
              <a:hlinkClick r:id="rId10"/>
              <a:extLst>
                <a:ext uri="{FF2B5EF4-FFF2-40B4-BE49-F238E27FC236}">
                  <a16:creationId xmlns:a16="http://schemas.microsoft.com/office/drawing/2014/main" id="{35D6847E-0A06-D83E-9405-500D0E89D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659"/>
              <a:ext cx="50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36">
              <a:extLst>
                <a:ext uri="{FF2B5EF4-FFF2-40B4-BE49-F238E27FC236}">
                  <a16:creationId xmlns:a16="http://schemas.microsoft.com/office/drawing/2014/main" id="{0068C0B4-7B14-07EB-3A50-453ACC7E6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2711"/>
              <a:ext cx="8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١٢٦ ريالا</a:t>
              </a:r>
              <a:endPara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8" name="Line 40">
            <a:extLst>
              <a:ext uri="{FF2B5EF4-FFF2-40B4-BE49-F238E27FC236}">
                <a16:creationId xmlns:a16="http://schemas.microsoft.com/office/drawing/2014/main" id="{5A67C682-5756-6102-6921-4D1195338A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9048" y="4954576"/>
            <a:ext cx="2233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" name="Text Box 41">
            <a:extLst>
              <a:ext uri="{FF2B5EF4-FFF2-40B4-BE49-F238E27FC236}">
                <a16:creationId xmlns:a16="http://schemas.microsoft.com/office/drawing/2014/main" id="{7CF50CCD-1BD2-21B5-E69D-78DD6D06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573" y="5133963"/>
            <a:ext cx="1957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ثمن المجموعة </a:t>
            </a:r>
            <a:r>
              <a:rPr lang="ar-SA" altLang="ar-SA" sz="24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30" name="Rectangle 43">
            <a:extLst>
              <a:ext uri="{FF2B5EF4-FFF2-40B4-BE49-F238E27FC236}">
                <a16:creationId xmlns:a16="http://schemas.microsoft.com/office/drawing/2014/main" id="{F8C90482-C41A-DF40-A475-EABDF3C54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061" y="5710226"/>
            <a:ext cx="4321175" cy="827087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CCCC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المبلغ المتبقي لا يكفي لشراء الحذاء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لأن :    ٣٧٠  &gt;  ٣٥٠</a:t>
            </a:r>
          </a:p>
        </p:txBody>
      </p:sp>
      <p:sp>
        <p:nvSpPr>
          <p:cNvPr id="31" name="Text Box 44">
            <a:extLst>
              <a:ext uri="{FF2B5EF4-FFF2-40B4-BE49-F238E27FC236}">
                <a16:creationId xmlns:a16="http://schemas.microsoft.com/office/drawing/2014/main" id="{D6911383-768B-7076-1AF0-66768BAA4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348" y="5133963"/>
            <a:ext cx="1957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٣٧٠ ريالا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 Box 45">
            <a:extLst>
              <a:ext uri="{FF2B5EF4-FFF2-40B4-BE49-F238E27FC236}">
                <a16:creationId xmlns:a16="http://schemas.microsoft.com/office/drawing/2014/main" id="{8CC88005-0860-1998-7843-17688B1B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148" y="4100501"/>
            <a:ext cx="104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الباقي =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Text Box 46">
            <a:extLst>
              <a:ext uri="{FF2B5EF4-FFF2-40B4-BE49-F238E27FC236}">
                <a16:creationId xmlns:a16="http://schemas.microsoft.com/office/drawing/2014/main" id="{B4367DC3-90C0-7D76-5E47-D457780F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361" y="4100501"/>
            <a:ext cx="176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٣٥٠ - ٢٤٤ =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 Box 47">
            <a:extLst>
              <a:ext uri="{FF2B5EF4-FFF2-40B4-BE49-F238E27FC236}">
                <a16:creationId xmlns:a16="http://schemas.microsoft.com/office/drawing/2014/main" id="{BE7542C5-7E68-57D5-8BFD-76168839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348" y="4100501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١٠٦ ريالا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48">
            <a:extLst>
              <a:ext uri="{FF2B5EF4-FFF2-40B4-BE49-F238E27FC236}">
                <a16:creationId xmlns:a16="http://schemas.microsoft.com/office/drawing/2014/main" id="{5DC68D92-A9D5-B178-471D-7431E4630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636" y="4773601"/>
            <a:ext cx="208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١٠٦أقل من ١٢٦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864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6" grpId="0"/>
      <p:bldP spid="17" grpId="0"/>
      <p:bldP spid="18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34542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4096CC-ACF4-7421-6C5E-FF0726187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180" y="1928801"/>
            <a:ext cx="4824413" cy="47529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CC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439B3-492B-5160-65C3-EED5241C235D}"/>
              </a:ext>
            </a:extLst>
          </p:cNvPr>
          <p:cNvGrpSpPr>
            <a:grpSpLocks/>
          </p:cNvGrpSpPr>
          <p:nvPr/>
        </p:nvGrpSpPr>
        <p:grpSpPr bwMode="auto">
          <a:xfrm>
            <a:off x="1916218" y="53963"/>
            <a:ext cx="7524750" cy="579438"/>
            <a:chOff x="1669" y="452"/>
            <a:chExt cx="1996" cy="365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F97B19A9-B743-1871-FB25-684C69107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C8BEA881-8558-72DA-92AA-5746D46E0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– التحقق من معقولية الجواب</a:t>
              </a:r>
            </a:p>
          </p:txBody>
        </p:sp>
      </p:grpSp>
      <p:sp>
        <p:nvSpPr>
          <p:cNvPr id="11" name="Rectangle 6">
            <a:extLst>
              <a:ext uri="{FF2B5EF4-FFF2-40B4-BE49-F238E27FC236}">
                <a16:creationId xmlns:a16="http://schemas.microsoft.com/office/drawing/2014/main" id="{7FD12314-3974-7CA8-442D-61D0FB864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880" y="776276"/>
            <a:ext cx="8713788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 dirty="0"/>
              <a:t>يتقاضى بدر مبلغ ٣٠ ريالا عن كل ساعة عمل . فإذا خطط لادخار مبلغ لشراء </a:t>
            </a:r>
          </a:p>
          <a:p>
            <a:pPr algn="r" rtl="1" eaLnBrk="1" hangingPunct="1">
              <a:defRPr/>
            </a:pPr>
            <a:r>
              <a:rPr lang="ar-SA" altLang="ar-SA" sz="2000" b="1" dirty="0"/>
              <a:t>هاتف نقال ثمنه ١١٠٠ ريال ، فهل تكفي ٢٠ أو ٣٠ أو ٤٠ ساعة عمل لذلك ؟ فسر إجابتك .</a:t>
            </a:r>
            <a:r>
              <a:rPr lang="en-US" altLang="ar-SA" sz="2000" dirty="0"/>
              <a:t> 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400D44CA-B4CD-43F3-7518-F3E79D30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518" y="2001826"/>
            <a:ext cx="3959225" cy="4643437"/>
          </a:xfrm>
          <a:prstGeom prst="hexagon">
            <a:avLst>
              <a:gd name="adj" fmla="val 9051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CC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3ABE87D3-A2C1-AC1C-500D-6FBE7F4DF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268" y="2552688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التحقق من معقولية الجواب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4C40BA5-EAFB-E343-EA70-DA343CCF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155" y="5529251"/>
            <a:ext cx="375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أي أن ٤٠ ساعة عمل تكفي لشراء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الهاتف النقال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BA7391C-CE67-896B-2F38-19617C571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255" y="322578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٢٠ × ٣٠ = ٦٠٠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F5704641-6FA1-E22D-3BDE-73F0E843E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593" y="5710226"/>
            <a:ext cx="4321175" cy="827087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CCCC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٤٠ ساعة عمل تكفي لشراء الهاتف النقال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لأن :    ١٢٠٠ &gt; ١١٠٠</a:t>
            </a: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AE9E7D6B-5A37-EF7B-3F33-A8881CBB3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293" y="214628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ساعة واحدة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AutoShape 30">
            <a:extLst>
              <a:ext uri="{FF2B5EF4-FFF2-40B4-BE49-F238E27FC236}">
                <a16:creationId xmlns:a16="http://schemas.microsoft.com/office/drawing/2014/main" id="{0529687B-73EF-C999-B3AA-C8AF766DBB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5918" y="2181213"/>
            <a:ext cx="1152525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id="{9E2F3360-3ABA-9672-0766-467C4C33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155" y="214628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٣٠ ريالا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 Box 36">
            <a:extLst>
              <a:ext uri="{FF2B5EF4-FFF2-40B4-BE49-F238E27FC236}">
                <a16:creationId xmlns:a16="http://schemas.microsoft.com/office/drawing/2014/main" id="{2135FE07-72AB-F1A8-B815-AFBE33DB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293" y="2830501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١٠ ساعات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AutoShape 37">
            <a:extLst>
              <a:ext uri="{FF2B5EF4-FFF2-40B4-BE49-F238E27FC236}">
                <a16:creationId xmlns:a16="http://schemas.microsoft.com/office/drawing/2014/main" id="{D1DF402F-DE3C-4A61-9C17-B26D4B4A87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5918" y="2865426"/>
            <a:ext cx="1152525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id="{A8107834-C663-4CC8-B225-2D842CDB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155" y="2830501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٣٠٠ ريال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BE978C6C-FC9C-786F-BD35-F67AAB38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293" y="3551226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٢٠ ساعة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AutoShape 40">
            <a:extLst>
              <a:ext uri="{FF2B5EF4-FFF2-40B4-BE49-F238E27FC236}">
                <a16:creationId xmlns:a16="http://schemas.microsoft.com/office/drawing/2014/main" id="{58E6E0B7-B9E3-FF8E-8C27-7A114BA5DF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5918" y="3586151"/>
            <a:ext cx="1152525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7" name="Text Box 41">
            <a:extLst>
              <a:ext uri="{FF2B5EF4-FFF2-40B4-BE49-F238E27FC236}">
                <a16:creationId xmlns:a16="http://schemas.microsoft.com/office/drawing/2014/main" id="{F53CF0D9-0CD7-686F-89E3-B139DCDB5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155" y="3551226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٦٠٠ ريال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id="{ACAF50B0-9D8C-ACE5-C60D-9CDE4F6AF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293" y="4233851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٣٠ ساعة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AutoShape 43">
            <a:extLst>
              <a:ext uri="{FF2B5EF4-FFF2-40B4-BE49-F238E27FC236}">
                <a16:creationId xmlns:a16="http://schemas.microsoft.com/office/drawing/2014/main" id="{DA71986E-E3D0-5278-2177-D07FFF359F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5918" y="4268776"/>
            <a:ext cx="1152525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30" name="Text Box 44">
            <a:extLst>
              <a:ext uri="{FF2B5EF4-FFF2-40B4-BE49-F238E27FC236}">
                <a16:creationId xmlns:a16="http://schemas.microsoft.com/office/drawing/2014/main" id="{7D759EAA-5803-F185-D565-CA065CF1D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155" y="4233851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٩٠٠ ريال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45">
            <a:extLst>
              <a:ext uri="{FF2B5EF4-FFF2-40B4-BE49-F238E27FC236}">
                <a16:creationId xmlns:a16="http://schemas.microsoft.com/office/drawing/2014/main" id="{088E5DE3-EAB4-D6A5-D426-A0DCA1AAF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293" y="48831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٤٠ ساعة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AutoShape 46">
            <a:extLst>
              <a:ext uri="{FF2B5EF4-FFF2-40B4-BE49-F238E27FC236}">
                <a16:creationId xmlns:a16="http://schemas.microsoft.com/office/drawing/2014/main" id="{1B559805-4329-4314-17F3-1782428A0E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5918" y="4918063"/>
            <a:ext cx="1152525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33" name="Text Box 47">
            <a:extLst>
              <a:ext uri="{FF2B5EF4-FFF2-40B4-BE49-F238E27FC236}">
                <a16:creationId xmlns:a16="http://schemas.microsoft.com/office/drawing/2014/main" id="{1927AB56-0520-7BD6-6414-AF6459562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155" y="48831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١٢٠٠ ريال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 Box 48">
            <a:extLst>
              <a:ext uri="{FF2B5EF4-FFF2-40B4-BE49-F238E27FC236}">
                <a16:creationId xmlns:a16="http://schemas.microsoft.com/office/drawing/2014/main" id="{52E3DB72-C149-B8CA-7172-E7751DBA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655" y="3200388"/>
            <a:ext cx="574675" cy="4572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أقل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49">
            <a:extLst>
              <a:ext uri="{FF2B5EF4-FFF2-40B4-BE49-F238E27FC236}">
                <a16:creationId xmlns:a16="http://schemas.microsoft.com/office/drawing/2014/main" id="{D905EDEB-0F6C-E152-255F-23F8A46F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255" y="3848088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٣٠ × ٣٠ = ٩٠٠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50">
            <a:extLst>
              <a:ext uri="{FF2B5EF4-FFF2-40B4-BE49-F238E27FC236}">
                <a16:creationId xmlns:a16="http://schemas.microsoft.com/office/drawing/2014/main" id="{D12EDA4E-424E-194E-75F2-51C6E5A9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655" y="3822688"/>
            <a:ext cx="574675" cy="4572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أقل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54">
            <a:extLst>
              <a:ext uri="{FF2B5EF4-FFF2-40B4-BE49-F238E27FC236}">
                <a16:creationId xmlns:a16="http://schemas.microsoft.com/office/drawing/2014/main" id="{0453BD2A-BC96-956B-DD32-DB3F21732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868" y="4497376"/>
            <a:ext cx="226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٤٠ × ٣٠ = ١٢٠٠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 Box 55">
            <a:extLst>
              <a:ext uri="{FF2B5EF4-FFF2-40B4-BE49-F238E27FC236}">
                <a16:creationId xmlns:a16="http://schemas.microsoft.com/office/drawing/2014/main" id="{661285ED-EF43-F47E-42D1-069148124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655" y="4471976"/>
            <a:ext cx="574675" cy="4572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أكثر</a:t>
            </a:r>
            <a:endParaRPr lang="ar-SA" altLang="ar-SA" sz="24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379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6" grpId="0"/>
      <p:bldP spid="17" grpId="0"/>
      <p:bldP spid="18" grpId="0" animBg="1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 animBg="1"/>
      <p:bldP spid="35" grpId="0"/>
      <p:bldP spid="36" grpId="0" animBg="1"/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3">
            <a:extLst>
              <a:ext uri="{FF2B5EF4-FFF2-40B4-BE49-F238E27FC236}">
                <a16:creationId xmlns:a16="http://schemas.microsoft.com/office/drawing/2014/main" id="{649D9F34-9799-BBE1-BD1B-5F50C0FB76A8}"/>
              </a:ext>
            </a:extLst>
          </p:cNvPr>
          <p:cNvGrpSpPr>
            <a:grpSpLocks/>
          </p:cNvGrpSpPr>
          <p:nvPr/>
        </p:nvGrpSpPr>
        <p:grpSpPr bwMode="auto">
          <a:xfrm>
            <a:off x="1815779" y="282709"/>
            <a:ext cx="7524750" cy="579438"/>
            <a:chOff x="1669" y="452"/>
            <a:chExt cx="1996" cy="365"/>
          </a:xfrm>
        </p:grpSpPr>
        <p:sp>
          <p:nvSpPr>
            <p:cNvPr id="66" name="AutoShape 4">
              <a:extLst>
                <a:ext uri="{FF2B5EF4-FFF2-40B4-BE49-F238E27FC236}">
                  <a16:creationId xmlns:a16="http://schemas.microsoft.com/office/drawing/2014/main" id="{144659BC-F8AD-7312-1406-6CCB0D678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67" name="Text Box 5">
              <a:extLst>
                <a:ext uri="{FF2B5EF4-FFF2-40B4-BE49-F238E27FC236}">
                  <a16:creationId xmlns:a16="http://schemas.microsoft.com/office/drawing/2014/main" id="{198044C4-F305-EB79-EC3C-1BC73F841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– التحقق من معقولية الجواب</a:t>
              </a:r>
            </a:p>
          </p:txBody>
        </p:sp>
      </p:grpSp>
      <p:sp>
        <p:nvSpPr>
          <p:cNvPr id="68" name="Rectangle 6">
            <a:extLst>
              <a:ext uri="{FF2B5EF4-FFF2-40B4-BE49-F238E27FC236}">
                <a16:creationId xmlns:a16="http://schemas.microsoft.com/office/drawing/2014/main" id="{D985C64F-6B43-BDE5-1A31-C62CAD23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541" y="1005022"/>
            <a:ext cx="6516688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ادرس النمط التالي : </a:t>
            </a:r>
          </a:p>
          <a:p>
            <a:pPr algn="r" rtl="1" eaLnBrk="1" hangingPunct="1">
              <a:defRPr/>
            </a:pPr>
            <a:r>
              <a:rPr lang="ar-SA" altLang="ar-SA" sz="2400" b="1" dirty="0"/>
              <a:t>جد ناتج ١١١١١١١ × ١١١١١١١ دون اجراء عملية الضرب .</a:t>
            </a:r>
            <a:endParaRPr lang="en" altLang="ar-SA" sz="2400" b="1" dirty="0"/>
          </a:p>
        </p:txBody>
      </p:sp>
      <p:pic>
        <p:nvPicPr>
          <p:cNvPr id="69" name="Picture 32">
            <a:extLst>
              <a:ext uri="{FF2B5EF4-FFF2-40B4-BE49-F238E27FC236}">
                <a16:creationId xmlns:a16="http://schemas.microsoft.com/office/drawing/2014/main" id="{71E775F0-0529-239C-FDA4-594679487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04" y="970097"/>
            <a:ext cx="216058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33">
            <a:extLst>
              <a:ext uri="{FF2B5EF4-FFF2-40B4-BE49-F238E27FC236}">
                <a16:creationId xmlns:a16="http://schemas.microsoft.com/office/drawing/2014/main" id="{C6108C7E-FEF6-9687-D955-D45FEFAA9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291" y="2230572"/>
            <a:ext cx="468313" cy="503237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</a:t>
            </a:r>
          </a:p>
        </p:txBody>
      </p:sp>
      <p:sp>
        <p:nvSpPr>
          <p:cNvPr id="71" name="Rectangle 34">
            <a:extLst>
              <a:ext uri="{FF2B5EF4-FFF2-40B4-BE49-F238E27FC236}">
                <a16:creationId xmlns:a16="http://schemas.microsoft.com/office/drawing/2014/main" id="{99B83529-19F0-4834-64F8-94C2FAF6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291" y="2878272"/>
            <a:ext cx="468313" cy="503237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٢</a:t>
            </a:r>
          </a:p>
        </p:txBody>
      </p:sp>
      <p:sp>
        <p:nvSpPr>
          <p:cNvPr id="72" name="Rectangle 35">
            <a:extLst>
              <a:ext uri="{FF2B5EF4-FFF2-40B4-BE49-F238E27FC236}">
                <a16:creationId xmlns:a16="http://schemas.microsoft.com/office/drawing/2014/main" id="{626124DC-84E1-A9E8-7904-D72ABC32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04" y="2878272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</a:t>
            </a:r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47642265-6D1B-E066-CDE4-8A06F3447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979" y="2878272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10D3555B-6A1E-29C8-5440-D595F0F1B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291" y="3525972"/>
            <a:ext cx="468313" cy="503237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٣</a:t>
            </a:r>
          </a:p>
        </p:txBody>
      </p:sp>
      <p:sp>
        <p:nvSpPr>
          <p:cNvPr id="75" name="Rectangle 38">
            <a:extLst>
              <a:ext uri="{FF2B5EF4-FFF2-40B4-BE49-F238E27FC236}">
                <a16:creationId xmlns:a16="http://schemas.microsoft.com/office/drawing/2014/main" id="{CE4DD778-452A-0EC1-CBBE-E41A9A082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04" y="3525972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٢</a:t>
            </a:r>
          </a:p>
        </p:txBody>
      </p:sp>
      <p:sp>
        <p:nvSpPr>
          <p:cNvPr id="76" name="Rectangle 39">
            <a:extLst>
              <a:ext uri="{FF2B5EF4-FFF2-40B4-BE49-F238E27FC236}">
                <a16:creationId xmlns:a16="http://schemas.microsoft.com/office/drawing/2014/main" id="{50322DA2-74A7-AE28-8B7D-C934CFF54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979" y="3525972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٢</a:t>
            </a:r>
          </a:p>
        </p:txBody>
      </p:sp>
      <p:sp>
        <p:nvSpPr>
          <p:cNvPr id="77" name="Rectangle 40">
            <a:extLst>
              <a:ext uri="{FF2B5EF4-FFF2-40B4-BE49-F238E27FC236}">
                <a16:creationId xmlns:a16="http://schemas.microsoft.com/office/drawing/2014/main" id="{611356FD-DD02-88CE-A97D-663421550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16" y="3525972"/>
            <a:ext cx="468313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</a:t>
            </a:r>
          </a:p>
        </p:txBody>
      </p:sp>
      <p:sp>
        <p:nvSpPr>
          <p:cNvPr id="78" name="Rectangle 41">
            <a:extLst>
              <a:ext uri="{FF2B5EF4-FFF2-40B4-BE49-F238E27FC236}">
                <a16:creationId xmlns:a16="http://schemas.microsoft.com/office/drawing/2014/main" id="{17CDAB7E-EB03-F4F7-A471-E16B1A1F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666" y="3525972"/>
            <a:ext cx="468313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</a:t>
            </a:r>
          </a:p>
        </p:txBody>
      </p:sp>
      <p:sp>
        <p:nvSpPr>
          <p:cNvPr id="79" name="Rectangle 42">
            <a:extLst>
              <a:ext uri="{FF2B5EF4-FFF2-40B4-BE49-F238E27FC236}">
                <a16:creationId xmlns:a16="http://schemas.microsoft.com/office/drawing/2014/main" id="{03FF1201-38A5-7DE6-2755-B515A7D8A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291" y="4176847"/>
            <a:ext cx="468313" cy="503237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٤</a:t>
            </a:r>
          </a:p>
        </p:txBody>
      </p:sp>
      <p:sp>
        <p:nvSpPr>
          <p:cNvPr id="80" name="Rectangle 43">
            <a:extLst>
              <a:ext uri="{FF2B5EF4-FFF2-40B4-BE49-F238E27FC236}">
                <a16:creationId xmlns:a16="http://schemas.microsoft.com/office/drawing/2014/main" id="{AC6D7EE5-D569-64D3-6E25-BACC0EFB0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04" y="4176847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٣</a:t>
            </a:r>
          </a:p>
        </p:txBody>
      </p:sp>
      <p:sp>
        <p:nvSpPr>
          <p:cNvPr id="81" name="Rectangle 44">
            <a:extLst>
              <a:ext uri="{FF2B5EF4-FFF2-40B4-BE49-F238E27FC236}">
                <a16:creationId xmlns:a16="http://schemas.microsoft.com/office/drawing/2014/main" id="{1CDB6F92-4FBD-6727-6AD7-783EEC0A6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979" y="4176847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٣</a:t>
            </a:r>
          </a:p>
        </p:txBody>
      </p:sp>
      <p:sp>
        <p:nvSpPr>
          <p:cNvPr id="82" name="Rectangle 45">
            <a:extLst>
              <a:ext uri="{FF2B5EF4-FFF2-40B4-BE49-F238E27FC236}">
                <a16:creationId xmlns:a16="http://schemas.microsoft.com/office/drawing/2014/main" id="{569B2511-7AC9-FE80-0288-20E4062A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16" y="4176847"/>
            <a:ext cx="468313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٢</a:t>
            </a:r>
          </a:p>
        </p:txBody>
      </p:sp>
      <p:sp>
        <p:nvSpPr>
          <p:cNvPr id="83" name="Rectangle 46">
            <a:extLst>
              <a:ext uri="{FF2B5EF4-FFF2-40B4-BE49-F238E27FC236}">
                <a16:creationId xmlns:a16="http://schemas.microsoft.com/office/drawing/2014/main" id="{D9B8AE23-FE61-467E-79B2-328DF2A8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666" y="4176847"/>
            <a:ext cx="468313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٢</a:t>
            </a:r>
          </a:p>
        </p:txBody>
      </p:sp>
      <p:sp>
        <p:nvSpPr>
          <p:cNvPr id="84" name="Rectangle 47">
            <a:extLst>
              <a:ext uri="{FF2B5EF4-FFF2-40B4-BE49-F238E27FC236}">
                <a16:creationId xmlns:a16="http://schemas.microsoft.com/office/drawing/2014/main" id="{506C1C82-526F-FE8D-C05A-2C5D05091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229" y="4175259"/>
            <a:ext cx="468312" cy="503238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</a:t>
            </a:r>
          </a:p>
        </p:txBody>
      </p:sp>
      <p:sp>
        <p:nvSpPr>
          <p:cNvPr id="85" name="Rectangle 48">
            <a:extLst>
              <a:ext uri="{FF2B5EF4-FFF2-40B4-BE49-F238E27FC236}">
                <a16:creationId xmlns:a16="http://schemas.microsoft.com/office/drawing/2014/main" id="{DD892EA5-E709-99DE-A9D3-C26C16666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941" y="4175259"/>
            <a:ext cx="468313" cy="503238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</a:t>
            </a:r>
          </a:p>
        </p:txBody>
      </p:sp>
      <p:sp>
        <p:nvSpPr>
          <p:cNvPr id="86" name="Rectangle 49">
            <a:extLst>
              <a:ext uri="{FF2B5EF4-FFF2-40B4-BE49-F238E27FC236}">
                <a16:creationId xmlns:a16="http://schemas.microsoft.com/office/drawing/2014/main" id="{E939C45D-F4B9-3118-0106-F5714B68D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291" y="5831022"/>
            <a:ext cx="468313" cy="503237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٧</a:t>
            </a:r>
          </a:p>
        </p:txBody>
      </p:sp>
      <p:sp>
        <p:nvSpPr>
          <p:cNvPr id="87" name="Rectangle 50">
            <a:extLst>
              <a:ext uri="{FF2B5EF4-FFF2-40B4-BE49-F238E27FC236}">
                <a16:creationId xmlns:a16="http://schemas.microsoft.com/office/drawing/2014/main" id="{922FCFDA-E47D-0C88-63A4-84B007D0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04" y="5831022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٦</a:t>
            </a:r>
          </a:p>
        </p:txBody>
      </p:sp>
      <p:sp>
        <p:nvSpPr>
          <p:cNvPr id="88" name="Rectangle 51">
            <a:extLst>
              <a:ext uri="{FF2B5EF4-FFF2-40B4-BE49-F238E27FC236}">
                <a16:creationId xmlns:a16="http://schemas.microsoft.com/office/drawing/2014/main" id="{201C9498-8DD9-3FC8-8EC9-E62147CA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979" y="5831022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٦</a:t>
            </a:r>
          </a:p>
        </p:txBody>
      </p:sp>
      <p:sp>
        <p:nvSpPr>
          <p:cNvPr id="89" name="Rectangle 52">
            <a:extLst>
              <a:ext uri="{FF2B5EF4-FFF2-40B4-BE49-F238E27FC236}">
                <a16:creationId xmlns:a16="http://schemas.microsoft.com/office/drawing/2014/main" id="{A8C6EFDE-10D5-C09B-AEAA-A39EF68E3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16" y="5831022"/>
            <a:ext cx="468313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٥</a:t>
            </a:r>
          </a:p>
        </p:txBody>
      </p:sp>
      <p:sp>
        <p:nvSpPr>
          <p:cNvPr id="90" name="Rectangle 53">
            <a:extLst>
              <a:ext uri="{FF2B5EF4-FFF2-40B4-BE49-F238E27FC236}">
                <a16:creationId xmlns:a16="http://schemas.microsoft.com/office/drawing/2014/main" id="{18938E4F-F882-6D58-099F-203FF045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666" y="5831022"/>
            <a:ext cx="468313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٥</a:t>
            </a:r>
          </a:p>
        </p:txBody>
      </p:sp>
      <p:sp>
        <p:nvSpPr>
          <p:cNvPr id="91" name="Rectangle 56">
            <a:extLst>
              <a:ext uri="{FF2B5EF4-FFF2-40B4-BE49-F238E27FC236}">
                <a16:creationId xmlns:a16="http://schemas.microsoft.com/office/drawing/2014/main" id="{F6667ED1-2352-FB1F-4A7A-6A13509A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229" y="5831022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٤</a:t>
            </a:r>
          </a:p>
        </p:txBody>
      </p:sp>
      <p:sp>
        <p:nvSpPr>
          <p:cNvPr id="92" name="Rectangle 57">
            <a:extLst>
              <a:ext uri="{FF2B5EF4-FFF2-40B4-BE49-F238E27FC236}">
                <a16:creationId xmlns:a16="http://schemas.microsoft.com/office/drawing/2014/main" id="{D57A179C-EE16-071E-470A-A130D4E50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541" y="5831022"/>
            <a:ext cx="468313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٣</a:t>
            </a:r>
          </a:p>
        </p:txBody>
      </p:sp>
      <p:sp>
        <p:nvSpPr>
          <p:cNvPr id="93" name="Rectangle 58">
            <a:extLst>
              <a:ext uri="{FF2B5EF4-FFF2-40B4-BE49-F238E27FC236}">
                <a16:creationId xmlns:a16="http://schemas.microsoft.com/office/drawing/2014/main" id="{73E62A44-1CB8-8DEB-2CD2-0FC84BBD0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941" y="5831022"/>
            <a:ext cx="468313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٤</a:t>
            </a:r>
          </a:p>
        </p:txBody>
      </p:sp>
      <p:sp>
        <p:nvSpPr>
          <p:cNvPr id="94" name="Rectangle 59">
            <a:extLst>
              <a:ext uri="{FF2B5EF4-FFF2-40B4-BE49-F238E27FC236}">
                <a16:creationId xmlns:a16="http://schemas.microsoft.com/office/drawing/2014/main" id="{6A921FB5-1049-B719-0385-652BA2504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629" y="5831022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٣</a:t>
            </a:r>
          </a:p>
        </p:txBody>
      </p:sp>
      <p:sp>
        <p:nvSpPr>
          <p:cNvPr id="95" name="Rectangle 60">
            <a:extLst>
              <a:ext uri="{FF2B5EF4-FFF2-40B4-BE49-F238E27FC236}">
                <a16:creationId xmlns:a16="http://schemas.microsoft.com/office/drawing/2014/main" id="{84CF45EB-CEE5-F772-7E17-A36ED565C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266" y="5831022"/>
            <a:ext cx="468313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٢</a:t>
            </a:r>
          </a:p>
        </p:txBody>
      </p:sp>
      <p:sp>
        <p:nvSpPr>
          <p:cNvPr id="96" name="Rectangle 61">
            <a:extLst>
              <a:ext uri="{FF2B5EF4-FFF2-40B4-BE49-F238E27FC236}">
                <a16:creationId xmlns:a16="http://schemas.microsoft.com/office/drawing/2014/main" id="{B59F339E-E47A-3F02-6E36-9C0144D2F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579" y="5831022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</a:t>
            </a:r>
          </a:p>
        </p:txBody>
      </p:sp>
      <p:sp>
        <p:nvSpPr>
          <p:cNvPr id="97" name="Rectangle 62">
            <a:extLst>
              <a:ext uri="{FF2B5EF4-FFF2-40B4-BE49-F238E27FC236}">
                <a16:creationId xmlns:a16="http://schemas.microsoft.com/office/drawing/2014/main" id="{FE7D1E4C-54AF-C792-D840-149A55ECD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316" y="5831022"/>
            <a:ext cx="468313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٢</a:t>
            </a:r>
          </a:p>
        </p:txBody>
      </p:sp>
      <p:sp>
        <p:nvSpPr>
          <p:cNvPr id="98" name="Rectangle 63">
            <a:extLst>
              <a:ext uri="{FF2B5EF4-FFF2-40B4-BE49-F238E27FC236}">
                <a16:creationId xmlns:a16="http://schemas.microsoft.com/office/drawing/2014/main" id="{26124C20-3D64-7596-1BE7-AAF6D91FF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004" y="5831022"/>
            <a:ext cx="468312" cy="503237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</a:t>
            </a:r>
          </a:p>
        </p:txBody>
      </p:sp>
      <p:sp>
        <p:nvSpPr>
          <p:cNvPr id="99" name="AutoShape 67">
            <a:extLst>
              <a:ext uri="{FF2B5EF4-FFF2-40B4-BE49-F238E27FC236}">
                <a16:creationId xmlns:a16="http://schemas.microsoft.com/office/drawing/2014/main" id="{9ECBC9B1-C096-C78D-E8A4-3E9879884C3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1416" y="4876934"/>
            <a:ext cx="1008063" cy="684213"/>
          </a:xfrm>
          <a:custGeom>
            <a:avLst/>
            <a:gdLst>
              <a:gd name="T0" fmla="*/ 35284398 w 21600"/>
              <a:gd name="T1" fmla="*/ 0 h 21600"/>
              <a:gd name="T2" fmla="*/ 0 w 21600"/>
              <a:gd name="T3" fmla="*/ 10836762 h 21600"/>
              <a:gd name="T4" fmla="*/ 35284398 w 21600"/>
              <a:gd name="T5" fmla="*/ 21673492 h 21600"/>
              <a:gd name="T6" fmla="*/ 47045880 w 21600"/>
              <a:gd name="T7" fmla="*/ 108367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66CC"/>
              </a:gs>
              <a:gs pos="50000">
                <a:srgbClr val="009999"/>
              </a:gs>
              <a:gs pos="100000">
                <a:srgbClr val="FF66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0" name="AutoShape 69">
            <a:extLst>
              <a:ext uri="{FF2B5EF4-FFF2-40B4-BE49-F238E27FC236}">
                <a16:creationId xmlns:a16="http://schemas.microsoft.com/office/drawing/2014/main" id="{29D7B748-423C-8C85-C4EC-08148EB2A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304" y="5829434"/>
            <a:ext cx="2701925" cy="541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١١١١١١١×١١١١١١١</a:t>
            </a:r>
          </a:p>
        </p:txBody>
      </p:sp>
      <p:sp>
        <p:nvSpPr>
          <p:cNvPr id="101" name="AutoShape 70">
            <a:extLst>
              <a:ext uri="{FF2B5EF4-FFF2-40B4-BE49-F238E27FC236}">
                <a16:creationId xmlns:a16="http://schemas.microsoft.com/office/drawing/2014/main" id="{570B9A0D-9782-056A-DC86-A35E86E54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079" y="4138747"/>
            <a:ext cx="1620837" cy="541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١١١١١ × ١١١١</a:t>
            </a:r>
          </a:p>
        </p:txBody>
      </p:sp>
      <p:sp>
        <p:nvSpPr>
          <p:cNvPr id="102" name="AutoShape 71">
            <a:extLst>
              <a:ext uri="{FF2B5EF4-FFF2-40B4-BE49-F238E27FC236}">
                <a16:creationId xmlns:a16="http://schemas.microsoft.com/office/drawing/2014/main" id="{238FB89B-6D62-8E33-94C7-AEFA901D1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616" y="3497397"/>
            <a:ext cx="1403350" cy="541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١١١ × ١١١</a:t>
            </a:r>
          </a:p>
        </p:txBody>
      </p:sp>
      <p:sp>
        <p:nvSpPr>
          <p:cNvPr id="103" name="AutoShape 72">
            <a:extLst>
              <a:ext uri="{FF2B5EF4-FFF2-40B4-BE49-F238E27FC236}">
                <a16:creationId xmlns:a16="http://schemas.microsoft.com/office/drawing/2014/main" id="{6CEBBFC6-E373-3C3E-EB10-8404345C2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916" y="2841759"/>
            <a:ext cx="1152525" cy="541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١١ × ١١</a:t>
            </a:r>
          </a:p>
        </p:txBody>
      </p:sp>
      <p:sp>
        <p:nvSpPr>
          <p:cNvPr id="104" name="AutoShape 73">
            <a:extLst>
              <a:ext uri="{FF2B5EF4-FFF2-40B4-BE49-F238E27FC236}">
                <a16:creationId xmlns:a16="http://schemas.microsoft.com/office/drawing/2014/main" id="{5B34A485-D053-F8CD-6FC8-8E2CE129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441" y="2192472"/>
            <a:ext cx="865188" cy="541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١ × ١</a:t>
            </a:r>
          </a:p>
        </p:txBody>
      </p:sp>
      <p:sp>
        <p:nvSpPr>
          <p:cNvPr id="105" name="AutoShape 74">
            <a:extLst>
              <a:ext uri="{FF2B5EF4-FFF2-40B4-BE49-F238E27FC236}">
                <a16:creationId xmlns:a16="http://schemas.microsoft.com/office/drawing/2014/main" id="{0F86B4B7-F231-1386-F556-69EA777BF30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84828" y="4876935"/>
            <a:ext cx="1008063" cy="684212"/>
          </a:xfrm>
          <a:custGeom>
            <a:avLst/>
            <a:gdLst>
              <a:gd name="T0" fmla="*/ 35284398 w 21600"/>
              <a:gd name="T1" fmla="*/ 0 h 21600"/>
              <a:gd name="T2" fmla="*/ 0 w 21600"/>
              <a:gd name="T3" fmla="*/ 10836714 h 21600"/>
              <a:gd name="T4" fmla="*/ 35284398 w 21600"/>
              <a:gd name="T5" fmla="*/ 21673429 h 21600"/>
              <a:gd name="T6" fmla="*/ 47045880 w 21600"/>
              <a:gd name="T7" fmla="*/ 1083671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66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6" name="Oval 75">
            <a:extLst>
              <a:ext uri="{FF2B5EF4-FFF2-40B4-BE49-F238E27FC236}">
                <a16:creationId xmlns:a16="http://schemas.microsoft.com/office/drawing/2014/main" id="{ECB73B84-E36A-13D9-11D2-FCB00F62C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0616" y="2265497"/>
            <a:ext cx="360363" cy="396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7" name="Rectangle 76">
            <a:extLst>
              <a:ext uri="{FF2B5EF4-FFF2-40B4-BE49-F238E27FC236}">
                <a16:creationId xmlns:a16="http://schemas.microsoft.com/office/drawing/2014/main" id="{A4068601-A3F2-A590-0A12-3D39B5ED1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429" y="2230572"/>
            <a:ext cx="468312" cy="503237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</a:t>
            </a:r>
          </a:p>
        </p:txBody>
      </p:sp>
      <p:sp>
        <p:nvSpPr>
          <p:cNvPr id="108" name="Line 78">
            <a:extLst>
              <a:ext uri="{FF2B5EF4-FFF2-40B4-BE49-F238E27FC236}">
                <a16:creationId xmlns:a16="http://schemas.microsoft.com/office/drawing/2014/main" id="{9014EAE9-A747-1EA7-3328-79DE86BF17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3716" y="2517909"/>
            <a:ext cx="50768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" name="Oval 82">
            <a:extLst>
              <a:ext uri="{FF2B5EF4-FFF2-40B4-BE49-F238E27FC236}">
                <a16:creationId xmlns:a16="http://schemas.microsoft.com/office/drawing/2014/main" id="{48659F9B-A98B-3178-F72D-908F15DC7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0616" y="2914784"/>
            <a:ext cx="496888" cy="396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0" name="Rectangle 83">
            <a:extLst>
              <a:ext uri="{FF2B5EF4-FFF2-40B4-BE49-F238E27FC236}">
                <a16:creationId xmlns:a16="http://schemas.microsoft.com/office/drawing/2014/main" id="{13B24631-6892-95B5-799E-7AD6D891A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429" y="2879859"/>
            <a:ext cx="468312" cy="503238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٢</a:t>
            </a:r>
          </a:p>
        </p:txBody>
      </p:sp>
      <p:sp>
        <p:nvSpPr>
          <p:cNvPr id="111" name="Line 84">
            <a:extLst>
              <a:ext uri="{FF2B5EF4-FFF2-40B4-BE49-F238E27FC236}">
                <a16:creationId xmlns:a16="http://schemas.microsoft.com/office/drawing/2014/main" id="{69FE8B53-AA15-7B6B-5A05-F98E47E1E2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79604" y="3132272"/>
            <a:ext cx="50768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" name="Oval 85">
            <a:extLst>
              <a:ext uri="{FF2B5EF4-FFF2-40B4-BE49-F238E27FC236}">
                <a16:creationId xmlns:a16="http://schemas.microsoft.com/office/drawing/2014/main" id="{3267FFCD-0171-6275-9B81-C9ACDD0BE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479" y="3532322"/>
            <a:ext cx="641350" cy="396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3" name="Rectangle 86">
            <a:extLst>
              <a:ext uri="{FF2B5EF4-FFF2-40B4-BE49-F238E27FC236}">
                <a16:creationId xmlns:a16="http://schemas.microsoft.com/office/drawing/2014/main" id="{AE49552E-4824-D30D-7002-450097E2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429" y="3497397"/>
            <a:ext cx="468312" cy="503237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٣</a:t>
            </a:r>
          </a:p>
        </p:txBody>
      </p:sp>
      <p:sp>
        <p:nvSpPr>
          <p:cNvPr id="114" name="Line 87">
            <a:extLst>
              <a:ext uri="{FF2B5EF4-FFF2-40B4-BE49-F238E27FC236}">
                <a16:creationId xmlns:a16="http://schemas.microsoft.com/office/drawing/2014/main" id="{E170C422-821A-CA9C-BB14-472F5CEEEC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9604" y="3749809"/>
            <a:ext cx="50768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5" name="Oval 88">
            <a:extLst>
              <a:ext uri="{FF2B5EF4-FFF2-40B4-BE49-F238E27FC236}">
                <a16:creationId xmlns:a16="http://schemas.microsoft.com/office/drawing/2014/main" id="{130B8D72-2CFF-C5EC-EE04-81967F885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191" y="4159384"/>
            <a:ext cx="749300" cy="396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6" name="Rectangle 89">
            <a:extLst>
              <a:ext uri="{FF2B5EF4-FFF2-40B4-BE49-F238E27FC236}">
                <a16:creationId xmlns:a16="http://schemas.microsoft.com/office/drawing/2014/main" id="{ED0AA4E5-936D-32BB-8AFB-4EDE32ECF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741" y="4148272"/>
            <a:ext cx="468313" cy="503237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٤</a:t>
            </a:r>
          </a:p>
        </p:txBody>
      </p:sp>
      <p:sp>
        <p:nvSpPr>
          <p:cNvPr id="117" name="Line 90">
            <a:extLst>
              <a:ext uri="{FF2B5EF4-FFF2-40B4-BE49-F238E27FC236}">
                <a16:creationId xmlns:a16="http://schemas.microsoft.com/office/drawing/2014/main" id="{3B8F2D91-CFD5-A996-35B2-E2C4D8651A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9604" y="4376872"/>
            <a:ext cx="50768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8" name="Oval 91">
            <a:extLst>
              <a:ext uri="{FF2B5EF4-FFF2-40B4-BE49-F238E27FC236}">
                <a16:creationId xmlns:a16="http://schemas.microsoft.com/office/drawing/2014/main" id="{6E0C50C3-2F8F-22E5-AD9E-ADBBAF3FB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341" y="5881822"/>
            <a:ext cx="1223963" cy="396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9" name="Rectangle 92">
            <a:extLst>
              <a:ext uri="{FF2B5EF4-FFF2-40B4-BE49-F238E27FC236}">
                <a16:creationId xmlns:a16="http://schemas.microsoft.com/office/drawing/2014/main" id="{7B78CDEB-2241-F258-D1FA-3FBE09171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3879" y="5831022"/>
            <a:ext cx="468312" cy="503237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٧</a:t>
            </a:r>
          </a:p>
        </p:txBody>
      </p:sp>
      <p:sp>
        <p:nvSpPr>
          <p:cNvPr id="120" name="Line 93">
            <a:extLst>
              <a:ext uri="{FF2B5EF4-FFF2-40B4-BE49-F238E27FC236}">
                <a16:creationId xmlns:a16="http://schemas.microsoft.com/office/drawing/2014/main" id="{B9495F4A-32A6-4E9D-CDD1-C440953B55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08166" y="6080259"/>
            <a:ext cx="4078288" cy="50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5361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000"/>
                            </p:stCondLst>
                            <p:childTnLst>
                              <p:par>
                                <p:cTn id="4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1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7" grpId="1" animBg="1"/>
      <p:bldP spid="110" grpId="0" animBg="1"/>
      <p:bldP spid="110" grpId="1" animBg="1"/>
      <p:bldP spid="113" grpId="0" animBg="1"/>
      <p:bldP spid="113" grpId="1" animBg="1"/>
      <p:bldP spid="116" grpId="0" animBg="1"/>
      <p:bldP spid="116" grpId="1" animBg="1"/>
      <p:bldP spid="119" grpId="0" animBg="1"/>
      <p:bldP spid="119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796</Words>
  <Application>Microsoft Macintosh PowerPoint</Application>
  <PresentationFormat>شاشة عريضة</PresentationFormat>
  <Paragraphs>376</Paragraphs>
  <Slides>12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4" baseType="lpstr">
      <vt:lpstr>Arial Unicode MS</vt:lpstr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50</cp:revision>
  <dcterms:created xsi:type="dcterms:W3CDTF">2021-08-28T07:17:54Z</dcterms:created>
  <dcterms:modified xsi:type="dcterms:W3CDTF">2022-12-18T10:38:26Z</dcterms:modified>
</cp:coreProperties>
</file>