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379" r:id="rId3"/>
    <p:sldId id="360" r:id="rId4"/>
    <p:sldId id="258" r:id="rId5"/>
    <p:sldId id="350" r:id="rId6"/>
    <p:sldId id="384" r:id="rId7"/>
    <p:sldId id="380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6" r:id="rId19"/>
    <p:sldId id="395" r:id="rId20"/>
    <p:sldId id="398" r:id="rId21"/>
    <p:sldId id="397" r:id="rId22"/>
    <p:sldId id="399" r:id="rId23"/>
    <p:sldId id="400" r:id="rId24"/>
    <p:sldId id="401" r:id="rId25"/>
    <p:sldId id="402" r:id="rId26"/>
    <p:sldId id="403" r:id="rId27"/>
    <p:sldId id="404" r:id="rId28"/>
    <p:sldId id="383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4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6"/>
            <p14:sldId id="395"/>
            <p14:sldId id="398"/>
            <p14:sldId id="397"/>
            <p14:sldId id="399"/>
            <p14:sldId id="400"/>
            <p14:sldId id="401"/>
            <p14:sldId id="402"/>
            <p14:sldId id="403"/>
            <p14:sldId id="404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C5C5"/>
    <a:srgbClr val="FFE7F3"/>
    <a:srgbClr val="DCD2C0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38"/>
    <p:restoredTop sz="93451"/>
  </p:normalViewPr>
  <p:slideViewPr>
    <p:cSldViewPr snapToGrid="0" snapToObjects="1">
      <p:cViewPr varScale="1">
        <p:scale>
          <a:sx n="38" d="100"/>
          <a:sy n="38" d="100"/>
        </p:scale>
        <p:origin x="208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28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ABB22F-EDD8-0B28-45AA-29CF782DD45D}"/>
              </a:ext>
            </a:extLst>
          </p:cNvPr>
          <p:cNvGrpSpPr>
            <a:grpSpLocks/>
          </p:cNvGrpSpPr>
          <p:nvPr/>
        </p:nvGrpSpPr>
        <p:grpSpPr bwMode="auto">
          <a:xfrm>
            <a:off x="4287238" y="108219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87BA87B-10A5-DED1-29D2-04B199B1F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FA2EC1F-523A-B6F7-1EC1-66230CE2D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A08BA22-6929-A624-4335-FDA24F18A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826" y="1048019"/>
            <a:ext cx="57959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النسبة المئوية للعدد ٤٢٠ من ٦٠٠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0987E78-50BE-D68D-CDC4-7188569F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626" y="2416444"/>
            <a:ext cx="4752975" cy="39592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C9FE006-904C-D39E-7AEA-FBACE883F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426" y="2379932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8BD353D-5D1D-BE4C-2D61-2DE616F3D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201" y="2643457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٤٢٠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0488043-AF36-867D-A273-1E755CF71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76" y="3470544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B03EC0D-AD69-DF0F-351F-A5D63D5E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201" y="4262707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٦٠٠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5EF82138-321E-334C-6E82-FE98B0DA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38" y="458655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٧٠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24">
            <a:extLst>
              <a:ext uri="{FF2B5EF4-FFF2-40B4-BE49-F238E27FC236}">
                <a16:creationId xmlns:a16="http://schemas.microsoft.com/office/drawing/2014/main" id="{A466D99C-C01E-F46C-B271-DAC6564DDBF9}"/>
              </a:ext>
            </a:extLst>
          </p:cNvPr>
          <p:cNvGrpSpPr>
            <a:grpSpLocks/>
          </p:cNvGrpSpPr>
          <p:nvPr/>
        </p:nvGrpSpPr>
        <p:grpSpPr bwMode="auto">
          <a:xfrm>
            <a:off x="4684113" y="2668857"/>
            <a:ext cx="1982788" cy="863600"/>
            <a:chOff x="2222" y="1625"/>
            <a:chExt cx="1249" cy="544"/>
          </a:xfrm>
        </p:grpSpPr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55248EEE-7764-2629-FCBC-EE82DB0B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2ABB735D-1CEB-2671-470F-78A2E0123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625"/>
              <a:ext cx="826" cy="544"/>
              <a:chOff x="1791" y="3430"/>
              <a:chExt cx="318" cy="544"/>
            </a:xfrm>
          </p:grpSpPr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14419BA7-3F97-6D50-EFAE-94DA17AF4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4521D281-93C3-A784-E518-1B0739269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742E4D52-321D-2CAA-2D82-617294C92F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grpSp>
        <p:nvGrpSpPr>
          <p:cNvPr id="25" name="Group 32">
            <a:extLst>
              <a:ext uri="{FF2B5EF4-FFF2-40B4-BE49-F238E27FC236}">
                <a16:creationId xmlns:a16="http://schemas.microsoft.com/office/drawing/2014/main" id="{DC513D3C-9F0F-784B-6AE0-5BDFA0982428}"/>
              </a:ext>
            </a:extLst>
          </p:cNvPr>
          <p:cNvGrpSpPr>
            <a:grpSpLocks/>
          </p:cNvGrpSpPr>
          <p:nvPr/>
        </p:nvGrpSpPr>
        <p:grpSpPr bwMode="auto">
          <a:xfrm>
            <a:off x="4323751" y="3603894"/>
            <a:ext cx="2343150" cy="863600"/>
            <a:chOff x="1995" y="2183"/>
            <a:chExt cx="1476" cy="544"/>
          </a:xfrm>
        </p:grpSpPr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114BC1A1-57E2-AB96-E594-0040D357E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31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1500E6D9-D125-4442-D135-E5D664B551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183"/>
              <a:ext cx="1066" cy="544"/>
              <a:chOff x="1791" y="3430"/>
              <a:chExt cx="318" cy="544"/>
            </a:xfrm>
          </p:grpSpPr>
          <p:sp>
            <p:nvSpPr>
              <p:cNvPr id="28" name="Text Box 28">
                <a:extLst>
                  <a:ext uri="{FF2B5EF4-FFF2-40B4-BE49-F238E27FC236}">
                    <a16:creationId xmlns:a16="http://schemas.microsoft.com/office/drawing/2014/main" id="{DFF24075-9209-0941-48DB-18D3E8B859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٤٢٠ × ١٠٠</a:t>
                </a:r>
              </a:p>
            </p:txBody>
          </p:sp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D2272941-8BCB-4D47-DE77-5C8782B32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30">
                <a:extLst>
                  <a:ext uri="{FF2B5EF4-FFF2-40B4-BE49-F238E27FC236}">
                    <a16:creationId xmlns:a16="http://schemas.microsoft.com/office/drawing/2014/main" id="{FA1A247C-9EA7-3045-E1DC-277FEA9BC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٦٠٠</a:t>
                </a:r>
              </a:p>
            </p:txBody>
          </p:sp>
        </p:grpSp>
      </p:grpSp>
      <p:sp>
        <p:nvSpPr>
          <p:cNvPr id="31" name="Text Box 31">
            <a:extLst>
              <a:ext uri="{FF2B5EF4-FFF2-40B4-BE49-F238E27FC236}">
                <a16:creationId xmlns:a16="http://schemas.microsoft.com/office/drawing/2014/main" id="{4A9F704C-FB90-2983-212C-475AA283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951" y="5378719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النسبة المئوية = ٧٠٪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B6D23B43-2DD7-FB7E-EBD7-BC709AFD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150" y="1759073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Monotype Koufi" pitchFamily="2" charset="-78"/>
              </a:rPr>
              <a:t>مثال :</a:t>
            </a:r>
            <a:endParaRPr lang="ar-SA" altLang="ar-SA" sz="2400" b="1" dirty="0">
              <a:solidFill>
                <a:srgbClr val="0033CC"/>
              </a:solidFill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015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07A68BF-3C02-4224-3671-17CD6CEF2684}"/>
              </a:ext>
            </a:extLst>
          </p:cNvPr>
          <p:cNvGrpSpPr>
            <a:grpSpLocks/>
          </p:cNvGrpSpPr>
          <p:nvPr/>
        </p:nvGrpSpPr>
        <p:grpSpPr bwMode="auto">
          <a:xfrm>
            <a:off x="4017301" y="616811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909FD4D-D9D6-6E05-C962-2BBFC1E27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3E7C391-83BC-6A03-A80C-572A17B1D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ABC1DF42-81CC-84FC-C70C-1F92BC22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951" y="1556611"/>
            <a:ext cx="47879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العدد الذي ٥٢٪ منه يساوي ٦٥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EF9A87F9-F3F2-CE4B-4252-231B45D2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689" y="2925036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5E412E8-D4A3-C155-B2DD-AF02439D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489" y="2888524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0731E90-6152-36A1-C571-9D776C71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651" y="3067911"/>
            <a:ext cx="1154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٦٥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AC9E40A-B74F-07E7-04BA-EEC237BC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726" y="3848961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٥٢٪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7213BDE-DBA3-1C40-774F-55ABF61F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264" y="4604611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968238A-873F-3E17-FE38-039565B44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001" y="5023711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١٢٥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7F4C22FD-0FF5-7388-43C0-C603029A9DE8}"/>
              </a:ext>
            </a:extLst>
          </p:cNvPr>
          <p:cNvGrpSpPr>
            <a:grpSpLocks/>
          </p:cNvGrpSpPr>
          <p:nvPr/>
        </p:nvGrpSpPr>
        <p:grpSpPr bwMode="auto">
          <a:xfrm>
            <a:off x="5279364" y="3161574"/>
            <a:ext cx="1189037" cy="863600"/>
            <a:chOff x="2767" y="1629"/>
            <a:chExt cx="749" cy="544"/>
          </a:xfrm>
        </p:grpSpPr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4EEAFBDB-7B42-B367-3E9D-63E528EDF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7">
                <a:extLst>
                  <a:ext uri="{FF2B5EF4-FFF2-40B4-BE49-F238E27FC236}">
                    <a16:creationId xmlns:a16="http://schemas.microsoft.com/office/drawing/2014/main" id="{61BCD3B3-A96B-56ED-7937-DFC5C9129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E61DBD32-F660-08E5-221E-B6BB70D14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9">
                <a:extLst>
                  <a:ext uri="{FF2B5EF4-FFF2-40B4-BE49-F238E27FC236}">
                    <a16:creationId xmlns:a16="http://schemas.microsoft.com/office/drawing/2014/main" id="{0AF36BCE-C38F-D85A-ADA0-1C5F3C0A14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E1448775-2AA0-8A41-56EF-23FB33803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29D1BCDE-264C-14F5-F355-FDC7AAAB2E99}"/>
              </a:ext>
            </a:extLst>
          </p:cNvPr>
          <p:cNvGrpSpPr>
            <a:grpSpLocks/>
          </p:cNvGrpSpPr>
          <p:nvPr/>
        </p:nvGrpSpPr>
        <p:grpSpPr bwMode="auto">
          <a:xfrm>
            <a:off x="4868201" y="3969611"/>
            <a:ext cx="1600200" cy="863600"/>
            <a:chOff x="2508" y="2138"/>
            <a:chExt cx="1008" cy="544"/>
          </a:xfrm>
        </p:grpSpPr>
        <p:grpSp>
          <p:nvGrpSpPr>
            <p:cNvPr id="26" name="Group 30">
              <a:extLst>
                <a:ext uri="{FF2B5EF4-FFF2-40B4-BE49-F238E27FC236}">
                  <a16:creationId xmlns:a16="http://schemas.microsoft.com/office/drawing/2014/main" id="{BA8EECD9-7E6C-5C26-2E80-CB636BE77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31">
                <a:extLst>
                  <a:ext uri="{FF2B5EF4-FFF2-40B4-BE49-F238E27FC236}">
                    <a16:creationId xmlns:a16="http://schemas.microsoft.com/office/drawing/2014/main" id="{636D90A2-180A-FE3B-F1EC-6F6FF96789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٦٥</a:t>
                </a:r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4C2419A6-610F-A30E-C11F-7877D87BD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33">
                <a:extLst>
                  <a:ext uri="{FF2B5EF4-FFF2-40B4-BE49-F238E27FC236}">
                    <a16:creationId xmlns:a16="http://schemas.microsoft.com/office/drawing/2014/main" id="{1249F3EC-CC82-C1C2-BE59-0AF1BC533C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٠.٥٢</a:t>
                </a:r>
              </a:p>
            </p:txBody>
          </p:sp>
        </p:grpSp>
        <p:sp>
          <p:nvSpPr>
            <p:cNvPr id="27" name="Text Box 34">
              <a:extLst>
                <a:ext uri="{FF2B5EF4-FFF2-40B4-BE49-F238E27FC236}">
                  <a16:creationId xmlns:a16="http://schemas.microsoft.com/office/drawing/2014/main" id="{F3EA8A12-47E3-74E3-082B-E0B37F91C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FBFFCE87-8A64-5539-5289-1C9A1F52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8178" y="1716816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Monotype Koufi" pitchFamily="2" charset="-78"/>
              </a:rPr>
              <a:t>مثال :</a:t>
            </a:r>
            <a:endParaRPr lang="ar-SA" altLang="ar-SA" sz="2400" b="1" dirty="0">
              <a:solidFill>
                <a:srgbClr val="0033CC"/>
              </a:solidFill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741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3EB3EC-361E-A9A9-1019-D116714E37F1}"/>
              </a:ext>
            </a:extLst>
          </p:cNvPr>
          <p:cNvGrpSpPr>
            <a:grpSpLocks/>
          </p:cNvGrpSpPr>
          <p:nvPr/>
        </p:nvGrpSpPr>
        <p:grpSpPr bwMode="auto">
          <a:xfrm>
            <a:off x="4268981" y="906530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9829788-080A-D47C-33C8-14F5EB418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D31B720-2342-D586-A0C2-23100F7ED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EDB5A06-022A-9FBA-2376-E496765F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369" y="1846330"/>
            <a:ext cx="29511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ما قيمة  ٣٥٪ من ٨٨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78EEDD7-BC73-EB8B-4933-747366FF0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369" y="3214755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A8660ECC-5E83-71DB-EE86-E1DA74663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69" y="3178243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C02A9E3-7774-663E-2635-DB205949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719" y="3357630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36E5367-2007-652D-4B28-621244D5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431" y="4138680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٣٥٪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4DCBD4A4-36E0-EE0D-B9FF-56F998D0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944" y="4894330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٨٨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EDC8944-D7B6-5429-D0B7-250566E88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794" y="3646555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ن × ك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13F2E4BC-5BD9-03E2-20F2-F142A61A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794" y="4484755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٠.٣٥ × ٨٨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3842CDAE-6FFC-8936-1B45-2901995F0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681" y="5313430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٣٠.٨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269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F35081-C21C-F658-6057-FA0CD5E1DCBB}"/>
              </a:ext>
            </a:extLst>
          </p:cNvPr>
          <p:cNvGrpSpPr>
            <a:grpSpLocks/>
          </p:cNvGrpSpPr>
          <p:nvPr/>
        </p:nvGrpSpPr>
        <p:grpSpPr bwMode="auto">
          <a:xfrm>
            <a:off x="4190678" y="616811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5B0E5A2-638E-8902-AE6C-598302AE1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5D6F268-72B1-F275-6061-47AD902D0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BE201B7-ABF2-5853-9662-1BEFA7E1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066" y="1556611"/>
            <a:ext cx="29511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جد  ١٥٪ من ٢٧٥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424A05C-EEAE-9BAE-B882-AC70F4380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066" y="2925036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C751A010-8EE2-27F1-8DBB-4248FDC20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866" y="2888524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4CA141EF-51C3-1D1C-68DE-057CB11F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6" y="3067911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1417024-1BA2-BB1E-3668-0DB127E0F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128" y="3848961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6D10EF3-9BEB-17B4-BC69-6D74F356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641" y="4604611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٢٧٥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CC2AA3D1-CF18-1B81-3CFD-6BDF8B9EC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491" y="3356836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ن × ك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B7C1CCDE-331A-72F2-7FDC-8F98DFC2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491" y="4195036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٠.١٥ × ٢٧٥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2EDE1B3C-802C-8406-2DC2-C4C87A9A1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453" y="5023711"/>
            <a:ext cx="176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٤١.٢٥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432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40DB95-6291-EFD0-2D22-1B6D0FC72AE0}"/>
              </a:ext>
            </a:extLst>
          </p:cNvPr>
          <p:cNvGrpSpPr>
            <a:grpSpLocks/>
          </p:cNvGrpSpPr>
          <p:nvPr/>
        </p:nvGrpSpPr>
        <p:grpSpPr bwMode="auto">
          <a:xfrm>
            <a:off x="4268981" y="143165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ED312E9-C3D4-39A7-7BBA-2EB70BF41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6E2AF22-9374-E56B-1AFD-E552F5E6D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92CED80C-146E-4B76-7071-8B7FCE2F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569" y="1082965"/>
            <a:ext cx="57959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النسبة المئوية للعدد ٦٢ من ١٨٦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6A62EEE5-AFB3-A374-263C-D7182754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369" y="2451390"/>
            <a:ext cx="4752975" cy="39592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4B232CF-FCB0-7520-6DD6-D38F7372B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169" y="2414878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88EB14FD-7501-20BF-71C4-F5A211ED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944" y="2678403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٦٢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23070E1-38AE-AE7A-E977-C8CD384B9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819" y="350549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D016A7E-2610-F1EA-F297-E2BE39C3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944" y="4297653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١٨٦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3A1DBA9C-30BE-EB8D-6CF2-9B744271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681" y="4621503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٣٣.٣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887970F3-B01C-37C9-477F-411CE1C9109B}"/>
              </a:ext>
            </a:extLst>
          </p:cNvPr>
          <p:cNvGrpSpPr>
            <a:grpSpLocks/>
          </p:cNvGrpSpPr>
          <p:nvPr/>
        </p:nvGrpSpPr>
        <p:grpSpPr bwMode="auto">
          <a:xfrm>
            <a:off x="4665856" y="2703803"/>
            <a:ext cx="1982788" cy="863600"/>
            <a:chOff x="2222" y="1625"/>
            <a:chExt cx="1249" cy="544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2592F2C2-2896-CB60-B59F-DCF5DEE37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E628BD51-6B9D-0990-7F3F-E31038337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625"/>
              <a:ext cx="826" cy="544"/>
              <a:chOff x="1791" y="3430"/>
              <a:chExt cx="318" cy="544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FC363F8B-62B9-8BA6-19FF-80D8DFA65E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52DAC6F6-A909-BE90-ADD0-1ECABD60B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820F7CD0-E58C-43D8-1135-902986C64E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22A19637-6FBE-9927-7DF9-BA00DB7FC056}"/>
              </a:ext>
            </a:extLst>
          </p:cNvPr>
          <p:cNvGrpSpPr>
            <a:grpSpLocks/>
          </p:cNvGrpSpPr>
          <p:nvPr/>
        </p:nvGrpSpPr>
        <p:grpSpPr bwMode="auto">
          <a:xfrm>
            <a:off x="4305494" y="3638840"/>
            <a:ext cx="2343150" cy="863600"/>
            <a:chOff x="1995" y="2183"/>
            <a:chExt cx="1476" cy="544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CBCAED5D-24E2-1D4F-FABF-CE94BC91D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31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4AADF8BC-9091-B961-9A21-0E0276F30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183"/>
              <a:ext cx="1066" cy="544"/>
              <a:chOff x="1791" y="3430"/>
              <a:chExt cx="318" cy="544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39341B11-EE90-123B-917A-85699C139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٦٢ × ١٠٠</a:t>
                </a: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9C6CF5BC-D9C2-026C-87B8-376648BF2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3">
                <a:extLst>
                  <a:ext uri="{FF2B5EF4-FFF2-40B4-BE49-F238E27FC236}">
                    <a16:creationId xmlns:a16="http://schemas.microsoft.com/office/drawing/2014/main" id="{D9DB2085-074A-6871-BA41-5D76EA7EB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١٨٦</a:t>
                </a:r>
              </a:p>
            </p:txBody>
          </p:sp>
        </p:grp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87BBC4A0-4984-C90F-75FE-8D52EDEB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694" y="5413665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النسبة المئوية = ٣٣.٣٪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4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318E60-727E-70C0-8A83-7C558E9E3EF1}"/>
              </a:ext>
            </a:extLst>
          </p:cNvPr>
          <p:cNvGrpSpPr>
            <a:grpSpLocks/>
          </p:cNvGrpSpPr>
          <p:nvPr/>
        </p:nvGrpSpPr>
        <p:grpSpPr bwMode="auto">
          <a:xfrm>
            <a:off x="4371138" y="69739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C76F151-9415-EC39-061E-85957C3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A7EB126-28D9-603D-8D5C-A4B062C85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46D35ED8-2F82-5959-F431-866F5D17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726" y="1009539"/>
            <a:ext cx="57959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النسبة المئوية للعدد ٦ من ٧٥٠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722B922-D9BA-9A04-A7E0-6347FD2A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526" y="2377964"/>
            <a:ext cx="4752975" cy="39592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281875E-F761-97C0-3D13-4921CFF1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326" y="2341452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5524F75-FF91-A946-C780-8FB8CB604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101" y="2604977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٦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280D262-ABAC-EB42-0A63-F42702D6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976" y="3432064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BFF71475-2459-BA7F-A88E-34AEA12F3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101" y="4224227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٧٥٠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AAB66704-E8AA-F0F4-E7CC-BC11CA33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838" y="454807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٠.٨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2D41C541-75F4-5DBC-8B5B-E8D34F534A9A}"/>
              </a:ext>
            </a:extLst>
          </p:cNvPr>
          <p:cNvGrpSpPr>
            <a:grpSpLocks/>
          </p:cNvGrpSpPr>
          <p:nvPr/>
        </p:nvGrpSpPr>
        <p:grpSpPr bwMode="auto">
          <a:xfrm>
            <a:off x="4768013" y="2630377"/>
            <a:ext cx="1982788" cy="863600"/>
            <a:chOff x="2222" y="1625"/>
            <a:chExt cx="1249" cy="544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5D867191-84F7-C84D-303E-9784E967E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52EB2669-99B9-27A6-2310-02205EB82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625"/>
              <a:ext cx="826" cy="544"/>
              <a:chOff x="1791" y="3430"/>
              <a:chExt cx="318" cy="544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43F19E39-28B5-0922-9B27-C6CD20FAD3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C6600CA5-7881-95CC-42A9-99EE37B98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A2D8C71B-CD20-6644-1D5B-93C09908A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24665E9A-F1AF-B0CA-3B25-CE209B302963}"/>
              </a:ext>
            </a:extLst>
          </p:cNvPr>
          <p:cNvGrpSpPr>
            <a:grpSpLocks/>
          </p:cNvGrpSpPr>
          <p:nvPr/>
        </p:nvGrpSpPr>
        <p:grpSpPr bwMode="auto">
          <a:xfrm>
            <a:off x="4407651" y="3565414"/>
            <a:ext cx="2343150" cy="863600"/>
            <a:chOff x="1995" y="2183"/>
            <a:chExt cx="1476" cy="544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292192F-BEC0-AF28-C23B-112675BD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31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FFC72068-0380-BBD5-693F-7B083D6AD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183"/>
              <a:ext cx="1066" cy="544"/>
              <a:chOff x="1791" y="3430"/>
              <a:chExt cx="318" cy="544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384281E6-FDA3-94C7-F6AB-BA4C491FC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 × ١٠٠</a:t>
                </a: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5276D96C-58AF-42ED-2D09-218E1D1A7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3">
                <a:extLst>
                  <a:ext uri="{FF2B5EF4-FFF2-40B4-BE49-F238E27FC236}">
                    <a16:creationId xmlns:a16="http://schemas.microsoft.com/office/drawing/2014/main" id="{3CA74EE6-A056-A1C8-CF12-7774DAA13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٧٥٠</a:t>
                </a:r>
              </a:p>
            </p:txBody>
          </p:sp>
        </p:grp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88FE6540-95A3-D61B-802E-14D8AD0C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851" y="5340239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النسبة المئوية = ٠.٨٪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258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3FDEFF-D4B0-7C7D-B4E1-4F37B31D4508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549275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653E9CC-EC11-8903-494D-0FF9BC15D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D982AB1-EB58-5033-4DC0-DBB960B98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0422F4A9-68BE-1A11-F57B-6C3BF901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400" y="1489075"/>
            <a:ext cx="47879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العدد الذي ٧٥٪ منه يساوي ٢١٠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66CCA41-5720-A4A0-64A8-6F4BB402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2857500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687C2AEF-91FE-AA13-25BB-6141F4B6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2820988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53E69C3-85F2-82E6-0587-922B3DDF3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8" y="3000375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٢١٠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F7918799-FAB4-8244-FBAA-B7941C66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3781425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٧٥٪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C308668A-B7B6-92CD-7C2F-8385907F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4537075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F11ED6D-C1F7-3DD9-D525-24D9CB8B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95617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٢٨٠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9164B45-2C0E-9E33-2A32-310A933AB10A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3094038"/>
            <a:ext cx="1189037" cy="863600"/>
            <a:chOff x="2767" y="1629"/>
            <a:chExt cx="749" cy="544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537A568F-F7B0-D857-0022-5E4A8933E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3B4ACA16-DB77-F8F2-67DB-0799490B8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2AE06122-288A-D28C-EE43-E919AB57B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FB7665AE-5377-B3A9-1CA8-2CC6EAEDF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19E6C70E-1123-41F4-6B4B-EC10F5E65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908A342B-D4F8-F4A8-5040-92B475A6BE40}"/>
              </a:ext>
            </a:extLst>
          </p:cNvPr>
          <p:cNvGrpSpPr>
            <a:grpSpLocks/>
          </p:cNvGrpSpPr>
          <p:nvPr/>
        </p:nvGrpSpPr>
        <p:grpSpPr bwMode="auto">
          <a:xfrm>
            <a:off x="4692650" y="3902075"/>
            <a:ext cx="1600200" cy="863600"/>
            <a:chOff x="2508" y="2138"/>
            <a:chExt cx="1008" cy="544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E5766023-8330-B2C5-3C96-215E2519F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D335ABDC-8EE8-7B16-843D-16EDF8F0D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٢١٠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8F5E2804-2660-1145-A61C-D255E5BD4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6A894AFB-4313-50EA-9593-4B2869C42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٠.٧٥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4ACF0462-54B3-63BF-D97D-0C544D2C6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46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5E22C1-76D3-AF9C-E903-9FE56C0D07FA}"/>
              </a:ext>
            </a:extLst>
          </p:cNvPr>
          <p:cNvGrpSpPr>
            <a:grpSpLocks/>
          </p:cNvGrpSpPr>
          <p:nvPr/>
        </p:nvGrpSpPr>
        <p:grpSpPr bwMode="auto">
          <a:xfrm>
            <a:off x="3768830" y="616811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4BE5B16-02F8-8B65-7C11-95082E308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ED75B10-1F9D-AFA9-A267-A61D28530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2145605E-FFA8-7D0A-FCA7-88F5FD5E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480" y="1556611"/>
            <a:ext cx="47879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العدد الذي ١٨٪ منه يساوي ٥٤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D3CC3610-A024-2694-7BC0-D8F49C68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218" y="2925036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EC9A0483-C8A6-145D-D114-32E5900C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018" y="2888524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4EF8560-B143-32A1-2F75-D602CF5B5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718" y="3067911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٥٤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C434A82-F395-72C4-1B4F-6C51CFE2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255" y="3848961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١٨٪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3DA4FAE-BECD-B5A2-030F-C30A6298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793" y="4604611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315ECC91-552F-604C-5612-DC4ADB35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530" y="5023711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٣٠٠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B68289F-5F4F-08E4-0BEC-F1A8AA442F3C}"/>
              </a:ext>
            </a:extLst>
          </p:cNvPr>
          <p:cNvGrpSpPr>
            <a:grpSpLocks/>
          </p:cNvGrpSpPr>
          <p:nvPr/>
        </p:nvGrpSpPr>
        <p:grpSpPr bwMode="auto">
          <a:xfrm>
            <a:off x="5030893" y="3161574"/>
            <a:ext cx="1189037" cy="863600"/>
            <a:chOff x="2767" y="1629"/>
            <a:chExt cx="749" cy="544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CB34F3DA-32ED-0B5D-A2A7-1BFAF4F4C0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50E43E79-602D-A224-942E-6E59C97A1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D0C698E5-0A2F-8B59-249C-861663A45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7FB74D0C-BB7B-AF0B-1F3D-2B0476538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ECBDD04-06FD-7B98-CC47-A76477B6A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CD3A0768-DB07-C65F-4F95-44F44D616B96}"/>
              </a:ext>
            </a:extLst>
          </p:cNvPr>
          <p:cNvGrpSpPr>
            <a:grpSpLocks/>
          </p:cNvGrpSpPr>
          <p:nvPr/>
        </p:nvGrpSpPr>
        <p:grpSpPr bwMode="auto">
          <a:xfrm>
            <a:off x="4619730" y="3969611"/>
            <a:ext cx="1600200" cy="863600"/>
            <a:chOff x="2508" y="2138"/>
            <a:chExt cx="1008" cy="544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813AEC99-24C8-FE85-86FF-1A5413675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75E719EA-5D73-6AFC-23F6-2EA0FEAC9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٥٤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A277A50F-9EDB-23F5-8D14-47E1839FA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0F6397CC-D940-F71F-7A47-9944AC0CF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٠.١٨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9D8F71E-6CB4-5EC3-9CC7-23BC7D86D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396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D69C29-1113-F093-FAD2-4636A46C9DD5}"/>
              </a:ext>
            </a:extLst>
          </p:cNvPr>
          <p:cNvGrpSpPr>
            <a:grpSpLocks/>
          </p:cNvGrpSpPr>
          <p:nvPr/>
        </p:nvGrpSpPr>
        <p:grpSpPr bwMode="auto">
          <a:xfrm>
            <a:off x="4417085" y="-268019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6AD00BA-E4A7-3662-5146-0682B089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296BCB7-93F8-43C2-6554-26C05BFBD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1640CAC-0BF1-B4A0-7B87-2454F5975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435" y="419369"/>
            <a:ext cx="87122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اشترى تاجر قطعة من الأثاث بمبلغ ٢٥٠٠ ريال ، وباعها بخسارة ٥٪ . بكم باعها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AEF8F70-C2FB-BA5F-AD1B-5B01DF8C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873" y="1787794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31A206F6-457F-D106-4D98-CB0EC946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98" y="2687906"/>
            <a:ext cx="36576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D30ACA2-0B34-4B48-DF4A-951947F2E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060" y="2579956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AA20254-9979-5166-EDD4-F5495EC7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260" y="3361006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8C61EE99-CA62-B742-9B6D-367FAEA2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310" y="4116656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٢٥٠٠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EB6AB09C-57F4-5BA5-5AC9-FE437D8CD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598" y="2830781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8EC91434-09A4-927E-9DAD-D94A32F0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598" y="3514994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٠.٠٥ × ٢٥٠٠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007FF6A8-7952-97DD-F4C8-62ACABD39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560" y="4235719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١٢٥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714F83D7-27B6-89F4-3046-AED71C4E2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60" y="2146569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مقدار الخسارة وليكن  س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EA8E443B-A195-1AEE-8B5D-587C8AC1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085" y="4883419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مقدار الخسارة = ١٢٥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97EF5A29-8E04-1078-6BE5-AE8DC67A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823" y="5542231"/>
            <a:ext cx="385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٢٥٠٠ – ١٢٥ = ٢٣٧٥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33D1DC1E-ED8A-6A13-4DD6-7885503C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635" y="128296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ar-SA" sz="2400" b="1">
                <a:cs typeface="Monotype Koufi" pitchFamily="2" charset="-78"/>
              </a:rPr>
              <a:t> </a:t>
            </a:r>
            <a:r>
              <a:rPr lang="ar-SA" altLang="ar-SA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2A9B9678-2709-BEBA-F87D-37A69C4D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173" y="1744931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7" name="AutoShape 20">
            <a:extLst>
              <a:ext uri="{FF2B5EF4-FFF2-40B4-BE49-F238E27FC236}">
                <a16:creationId xmlns:a16="http://schemas.microsoft.com/office/drawing/2014/main" id="{DE8712E1-CDEB-C156-AB26-E6954DEB6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023" y="2635519"/>
            <a:ext cx="3455987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F8FEBB4F-1429-30EE-DE27-8182A9E4D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410" y="286729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BEFD607B-23C4-7AF8-16E3-FD5CECBD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135" y="3599131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١٠٠٪ - ٥٪ = ٩٥٪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56BD35D-1F0A-BEBB-1F5E-F2E2EB52A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98" y="4403994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٢٥٠٠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8FDE891D-F63E-165C-2F72-8EEA4069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10" y="2975244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1F4A5EED-83EB-73A7-0041-351511C6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110" y="3730894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٠.٩٥ × ٢٥٠٠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3C2241A2-9AB0-F7EB-D96A-AD62C7CF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073" y="4486544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٢٣٧٥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AFBE80CC-6A30-B1B4-0C22-CCA418CE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98" y="2146569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ثمن البيع بما فيه الخسارة وليكن ص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ABBA6CF1-911A-CC47-6845-F3FCE7064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635" y="5207269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٢٣٧٥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9943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2" grpId="0"/>
      <p:bldP spid="23" grpId="0"/>
      <p:bldP spid="24" grpId="0"/>
      <p:bldP spid="25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84A7B3C-1822-92B0-0972-5E90EA5E1D5B}"/>
              </a:ext>
            </a:extLst>
          </p:cNvPr>
          <p:cNvGrpSpPr>
            <a:grpSpLocks/>
          </p:cNvGrpSpPr>
          <p:nvPr/>
        </p:nvGrpSpPr>
        <p:grpSpPr bwMode="auto">
          <a:xfrm>
            <a:off x="4247313" y="476077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A1084A6-7573-2310-A481-4C591ECF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D8A4D68-8937-9C51-DA97-EC0A9017C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CB08877-17D4-7937-14D3-CB7782E5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701" y="1415877"/>
            <a:ext cx="29511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جد قيمة ٨٥٪ من ٩٢٠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E173D2CF-ED03-9FF7-14EB-89AA880ED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01" y="2784302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E2353AE9-96A0-E338-53D6-CAD2908D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501" y="2747790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C7B0350-9DE1-E147-ED74-65A1347A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051" y="2927177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041EE82-B844-F5DA-E1FE-3F8653E5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201" y="3708227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٨٥٪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8AF90FB-B752-6C1E-F7E9-0DEE8D95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276" y="4463877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٩٢٠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0C691CEB-A269-36F3-EDC6-7270727B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26" y="3216102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ن × ك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5E3B3303-F229-6FC7-AC95-5673A904D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126" y="4054302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٠.٨٥ × ٩٢٠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AD7344B9-5712-3F86-1F57-7700FF3C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013" y="4882977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٧٨٢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11ACC753-C88E-63A4-3FB4-6352CC86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376" y="550690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3678879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المعادلة المئوية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مسائل باستعمال المعادلة المئوية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17521" y="3367253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F299ED-D1B8-35C5-20BD-DE63A4CD2975}"/>
              </a:ext>
            </a:extLst>
          </p:cNvPr>
          <p:cNvGrpSpPr>
            <a:grpSpLocks/>
          </p:cNvGrpSpPr>
          <p:nvPr/>
        </p:nvGrpSpPr>
        <p:grpSpPr bwMode="auto">
          <a:xfrm>
            <a:off x="3844782" y="432884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223A78D-9B74-8570-7A22-FCEDDFBF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A196AAA-E8DA-9A06-32EF-AF09FD80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2389259-F8CA-D810-0A8B-9B5524F28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432" y="1372684"/>
            <a:ext cx="47879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العدد الذي ٣٤٪ منه يساوي ٦٨٠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ACA7E3E5-0724-73F3-8A56-BC3C42EF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170" y="2741109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9214CB5B-6704-D556-3577-C3E6E1B2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970" y="2704597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A10BF3DB-5B30-6B2F-6D0F-EDEFFE9BD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670" y="2883984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٦٨٠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E9E74C0-23E7-865B-DC9B-010AF593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207" y="3665034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٣٤٪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282D85C5-6E0B-787C-A41C-9752F4B8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745" y="4420684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366710AA-916C-4AC7-36FB-90499FD83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482" y="4839784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٢٠٠٠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D75F16A1-6B02-B290-E59A-C6C71FCD3C86}"/>
              </a:ext>
            </a:extLst>
          </p:cNvPr>
          <p:cNvGrpSpPr>
            <a:grpSpLocks/>
          </p:cNvGrpSpPr>
          <p:nvPr/>
        </p:nvGrpSpPr>
        <p:grpSpPr bwMode="auto">
          <a:xfrm>
            <a:off x="5106845" y="2977647"/>
            <a:ext cx="1189037" cy="863600"/>
            <a:chOff x="2767" y="1629"/>
            <a:chExt cx="749" cy="544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9EC79478-D7F9-5B84-C75C-64BC651A4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014B3014-FF1B-EC1C-6886-4E271391C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B0F05C9F-345B-5A07-6589-13F97575B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52DC6290-6207-CC46-F3A7-7151DF6CF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CE8349D1-9EC2-2E49-807C-8E363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7B53C17-2EFD-4DC1-A402-A5D6F40DC12D}"/>
              </a:ext>
            </a:extLst>
          </p:cNvPr>
          <p:cNvGrpSpPr>
            <a:grpSpLocks/>
          </p:cNvGrpSpPr>
          <p:nvPr/>
        </p:nvGrpSpPr>
        <p:grpSpPr bwMode="auto">
          <a:xfrm>
            <a:off x="4695682" y="3785684"/>
            <a:ext cx="1600200" cy="863600"/>
            <a:chOff x="2508" y="2138"/>
            <a:chExt cx="1008" cy="544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B966C5C9-3202-F47B-99D1-6AC0F5CAE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0C795CD2-D482-AC4C-347B-0DCC4BE88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٦٨٠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EE48FD43-4E56-3E1B-0F69-5E266D720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7953769D-05B5-8883-6011-CF50E7A463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٠.٣٤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4DAACDE-D211-5BEC-7EBE-DDED240CD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1" name="AutoShape 15">
            <a:extLst>
              <a:ext uri="{FF2B5EF4-FFF2-40B4-BE49-F238E27FC236}">
                <a16:creationId xmlns:a16="http://schemas.microsoft.com/office/drawing/2014/main" id="{C2FCDBD3-F4C3-BA1F-E9C6-64526990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7376" y="550690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413884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BEAC49-2643-062A-A7C7-782E4AA9DFD7}"/>
              </a:ext>
            </a:extLst>
          </p:cNvPr>
          <p:cNvGrpSpPr>
            <a:grpSpLocks/>
          </p:cNvGrpSpPr>
          <p:nvPr/>
        </p:nvGrpSpPr>
        <p:grpSpPr bwMode="auto">
          <a:xfrm>
            <a:off x="4329773" y="143165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C3B55B3-0975-A438-8F91-CA7820B9C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C640EDA-A133-10EC-EC4F-AA507BDD9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CCF380CA-DBED-E349-7211-E5772784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361" y="1082965"/>
            <a:ext cx="57959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النسبة المئوية للعدد ٢٥ من ٦٢٥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8E9C6C0-7D01-EE41-15D1-8A1129213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61" y="2451390"/>
            <a:ext cx="4752975" cy="39592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8A8A4E1-838A-3B8A-A791-C48788E6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961" y="2414878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ED0DEEB7-B964-BD55-81B7-3E61575E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736" y="2678403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188FC29-D851-05C0-0330-82627925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611" y="3505490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038F1F1-CCFA-5A9C-D9CD-271E993E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736" y="4297653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٦٢٥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3A089930-6499-F1FE-3380-4A91D45B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473" y="4621503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٤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71634FE-4906-6932-432C-6178F4C87A8E}"/>
              </a:ext>
            </a:extLst>
          </p:cNvPr>
          <p:cNvGrpSpPr>
            <a:grpSpLocks/>
          </p:cNvGrpSpPr>
          <p:nvPr/>
        </p:nvGrpSpPr>
        <p:grpSpPr bwMode="auto">
          <a:xfrm>
            <a:off x="4726648" y="2703803"/>
            <a:ext cx="1982788" cy="863600"/>
            <a:chOff x="2222" y="1625"/>
            <a:chExt cx="1249" cy="544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2F011826-6216-6C3F-065B-F8388CB03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2838A390-588F-36C3-475A-2037734C9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625"/>
              <a:ext cx="826" cy="544"/>
              <a:chOff x="1791" y="3430"/>
              <a:chExt cx="318" cy="544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C8E762E0-7967-C0E5-A2F2-A24066EB4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6B6372AC-E74D-1CEA-2654-319AC40D9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8ED4AA41-804C-3D47-9DB8-185CDC9BC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551E1B52-F38C-531B-A72B-8A9ED759150D}"/>
              </a:ext>
            </a:extLst>
          </p:cNvPr>
          <p:cNvGrpSpPr>
            <a:grpSpLocks/>
          </p:cNvGrpSpPr>
          <p:nvPr/>
        </p:nvGrpSpPr>
        <p:grpSpPr bwMode="auto">
          <a:xfrm>
            <a:off x="4366286" y="3638840"/>
            <a:ext cx="2343150" cy="863600"/>
            <a:chOff x="1995" y="2183"/>
            <a:chExt cx="1476" cy="544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340333EA-F832-FDE0-CFB0-48749C69E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31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56D1C9F7-BDF1-66F4-EC8F-EA9F060437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183"/>
              <a:ext cx="1066" cy="544"/>
              <a:chOff x="1791" y="3430"/>
              <a:chExt cx="318" cy="544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F8156E5B-A68B-2675-1C9A-9812DB5B56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٢٥ × ١٠٠</a:t>
                </a: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6F96FF19-FACB-4BEF-5C79-66FE7469E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3">
                <a:extLst>
                  <a:ext uri="{FF2B5EF4-FFF2-40B4-BE49-F238E27FC236}">
                    <a16:creationId xmlns:a16="http://schemas.microsoft.com/office/drawing/2014/main" id="{A35142B3-27AF-189B-9C5B-1D31E4F49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٦٢٥</a:t>
                </a:r>
              </a:p>
            </p:txBody>
          </p:sp>
        </p:grp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43E7A5A2-560B-0D0E-0F27-DF2DEE76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486" y="5413665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النسبة المئوية = ٤٪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93EAB7A2-5458-4AE0-CD35-8FC8BA22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836" y="217778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222890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1375A0-BFA8-BF83-872C-57901F733715}"/>
              </a:ext>
            </a:extLst>
          </p:cNvPr>
          <p:cNvGrpSpPr>
            <a:grpSpLocks/>
          </p:cNvGrpSpPr>
          <p:nvPr/>
        </p:nvGrpSpPr>
        <p:grpSpPr bwMode="auto">
          <a:xfrm>
            <a:off x="4329773" y="53963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171623A-0CD0-C3F9-ACE9-3D88A9314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4185686-1179-3A25-63C3-4EE1173F2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DD4A7171-7207-2F72-3629-D8F20EA7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23" y="741351"/>
            <a:ext cx="87122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اشترى تاجر جهازا كهربائيا بمبلغ ٥٣٠٠ ريال ، وباعه بربح ٤٠٪ . بكم باعه ؟</a:t>
            </a:r>
            <a:r>
              <a:rPr lang="en-US" altLang="ar-SA" sz="2400" dirty="0"/>
              <a:t> 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C3388B9-C28C-BA44-C29D-7E24CDFF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736" y="2109776"/>
            <a:ext cx="4356100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AF291A6-4688-CF7D-26F8-11B38FA6F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286" y="315276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9780BD99-8B79-90C3-1091-BD95B3FB3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286" y="383697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٠.٤٠ × ٥٣٠٠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CDC107BF-1885-BE8D-8B59-249C8A48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248" y="4557701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٢١٢٠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1DD17E6-78FE-480D-DD6A-468AB3A6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948" y="2468551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مقدار الربح وليكن  س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9A6807C4-EEBB-1F41-A138-CF67827A4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773" y="5205401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مقدار الربح = ٢١٢٠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AC8939E6-EB9E-55B1-0FE0-17916D84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561" y="5864213"/>
            <a:ext cx="3960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٥٣٠٠ + ٢١٢٠ = ٧٤٢٠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8D4C85A5-CF9F-D542-55B1-3857A6B2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323" y="1604951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ar-SA" sz="2400" b="1">
                <a:cs typeface="Monotype Koufi" pitchFamily="2" charset="-78"/>
              </a:rPr>
              <a:t> </a:t>
            </a:r>
            <a:r>
              <a:rPr lang="ar-SA" altLang="ar-SA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0F6CD12F-56B0-0FDF-B9B2-A205DD98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073" y="2109776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2" name="AutoShape 20">
            <a:extLst>
              <a:ext uri="{FF2B5EF4-FFF2-40B4-BE49-F238E27FC236}">
                <a16:creationId xmlns:a16="http://schemas.microsoft.com/office/drawing/2014/main" id="{C949072B-67D2-1033-317F-A52B852D5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411" y="3286113"/>
            <a:ext cx="370840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99FD4B40-9DD0-1406-20EB-CBE15A3B1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098" y="3297226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26F31F8F-17EB-4FBD-8A4F-0CF3D35C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3" y="4078276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١٠٠٪ + ٤٠٪ = ١٤٠٪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2286D43D-FAE2-B2FE-AC46-24E9AE23E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86" y="4833926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٥٣٠٠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F095636D-CD3B-D3A6-5773-15C52E6F6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798" y="333373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F866E534-6436-94D0-0588-309EC9D4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761" y="413701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١.٤ × ٥٣٠٠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A7692C0A-9300-FAD2-E138-FC438177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761" y="4845038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٧٤٢٠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602BA456-15F9-9E2D-D9F1-76685521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286" y="2505063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ثمن البيع بما فيه الربح وليكن ص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300C3C42-6CF6-3293-FC03-E597C9A5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323" y="5565763"/>
            <a:ext cx="234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٧٤٢٠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3A08B9C3-5585-0DCE-F4B8-48D6C49C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448" y="3047988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B6EBA5A7-E435-3BBD-1E37-6F9844D5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748" y="3297226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2A3AA699-AABC-5A5A-F954-9E8D1A14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48" y="4078276"/>
            <a:ext cx="1363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٤٠٪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24AA6992-3D89-FF4C-0ED3-EFBF71D6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361" y="4802176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٥٣٠٠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AutoShape 29">
            <a:extLst>
              <a:ext uri="{FF2B5EF4-FFF2-40B4-BE49-F238E27FC236}">
                <a16:creationId xmlns:a16="http://schemas.microsoft.com/office/drawing/2014/main" id="{6A9F06FB-46EB-6AFF-C60D-3BD5546DF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836" y="128576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تــــأكـــــــــــــــد</a:t>
            </a:r>
          </a:p>
        </p:txBody>
      </p:sp>
    </p:spTree>
    <p:extLst>
      <p:ext uri="{BB962C8B-B14F-4D97-AF65-F5344CB8AC3E}">
        <p14:creationId xmlns:p14="http://schemas.microsoft.com/office/powerpoint/2010/main" val="230800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8E0996-359E-44F6-605D-65F06174F0A6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650875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A6498068-2351-6E0F-E2F1-94B700490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07D0E99-D728-5540-571A-92BE96A27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1A3E25CE-264B-EBFE-8C19-8C55B4E80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338" y="1590675"/>
            <a:ext cx="29511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جد قيمة ٦٠٪ من ٣٠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BE5CD66-7815-2432-ECB8-4AC924EC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959100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1DC76BC0-0E67-7CB0-F897-74BEF53B3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138" y="2922588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172C179-A0DC-3A2D-3278-FACDA886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8" y="3101975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63E984C-2B20-0BDA-CABB-A1E41B70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3883025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٦٠٪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E89D5D0F-4FAB-FCC4-3A0F-ACAD5F2D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638675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٣٠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8789F0F8-23EF-ED4C-CA5A-8625D13C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3390900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ن × ك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DAD0C7AF-9582-0D1A-2364-A6DC2A02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4229100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٠.٦٠ × ٣٠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FCF79DDA-92C0-1C9C-60E5-F3D74053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5057775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١٨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F2AB6434-AF6C-CDDB-9EC3-8B64FD1C7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704850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2047226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D242D-3C67-CAED-73D2-1B7441C3984B}"/>
              </a:ext>
            </a:extLst>
          </p:cNvPr>
          <p:cNvGrpSpPr>
            <a:grpSpLocks/>
          </p:cNvGrpSpPr>
          <p:nvPr/>
        </p:nvGrpSpPr>
        <p:grpSpPr bwMode="auto">
          <a:xfrm>
            <a:off x="4287238" y="258394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A737314-A269-564F-8FBE-C7128942F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9F293E3-CB99-CF57-A8C7-864A4C12A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F8C61EC6-7E02-E833-8F49-C355691D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826" y="1198194"/>
            <a:ext cx="57959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النسبة المئوية للعدد ٤٥ من ١٥٠ ؟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ABDA139-C747-68D9-07E0-24BCE840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626" y="2566619"/>
            <a:ext cx="4752975" cy="39592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082C093E-2AFE-B4FE-779A-5E8E079E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426" y="2530107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2CB4359-2DF8-A5B0-7272-0E774D26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201" y="2793632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٤٥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21BA75F-607B-BF98-AF88-EF276DEF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76" y="3620719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64340BB8-9CD1-B1AF-E206-EA941437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201" y="4412882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١٥٠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65268B21-9569-1B44-1097-2F1871319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38" y="4736732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٣٠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316737A5-BD17-2B09-47EC-773D24C0FEB0}"/>
              </a:ext>
            </a:extLst>
          </p:cNvPr>
          <p:cNvGrpSpPr>
            <a:grpSpLocks/>
          </p:cNvGrpSpPr>
          <p:nvPr/>
        </p:nvGrpSpPr>
        <p:grpSpPr bwMode="auto">
          <a:xfrm>
            <a:off x="4684113" y="2819032"/>
            <a:ext cx="1982788" cy="863600"/>
            <a:chOff x="2222" y="1625"/>
            <a:chExt cx="1249" cy="544"/>
          </a:xfrm>
        </p:grpSpPr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C298F7BB-2A8A-7F18-BE45-8F6D28B82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1A068646-E04D-0059-B9D6-70634CF59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" y="1625"/>
              <a:ext cx="826" cy="544"/>
              <a:chOff x="1791" y="3430"/>
              <a:chExt cx="318" cy="544"/>
            </a:xfrm>
          </p:grpSpPr>
          <p:sp>
            <p:nvSpPr>
              <p:cNvPr id="22" name="Text Box 15">
                <a:extLst>
                  <a:ext uri="{FF2B5EF4-FFF2-40B4-BE49-F238E27FC236}">
                    <a16:creationId xmlns:a16="http://schemas.microsoft.com/office/drawing/2014/main" id="{16319B9B-C3FE-AE18-DBF4-3AF682ABAF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09335A7B-C18D-E5B1-61B6-AC868271D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6C164EA5-5648-56F1-9714-1A88F1227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9DB29848-F133-E1AE-E17A-3CA70F8AD697}"/>
              </a:ext>
            </a:extLst>
          </p:cNvPr>
          <p:cNvGrpSpPr>
            <a:grpSpLocks/>
          </p:cNvGrpSpPr>
          <p:nvPr/>
        </p:nvGrpSpPr>
        <p:grpSpPr bwMode="auto">
          <a:xfrm>
            <a:off x="4323751" y="3754069"/>
            <a:ext cx="2343150" cy="863600"/>
            <a:chOff x="1995" y="2183"/>
            <a:chExt cx="1476" cy="544"/>
          </a:xfrm>
        </p:grpSpPr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2727C3CC-65FB-3096-0B5B-2FC095F99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310"/>
              <a:ext cx="4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ن = 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27" name="Group 20">
              <a:extLst>
                <a:ext uri="{FF2B5EF4-FFF2-40B4-BE49-F238E27FC236}">
                  <a16:creationId xmlns:a16="http://schemas.microsoft.com/office/drawing/2014/main" id="{6DF573C9-72CD-D871-7018-51F0D1AA7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5" y="2183"/>
              <a:ext cx="1066" cy="544"/>
              <a:chOff x="1791" y="3430"/>
              <a:chExt cx="318" cy="544"/>
            </a:xfrm>
          </p:grpSpPr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F0C52F0C-1504-60B0-65A5-E75CA1D774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٤٥ × ١٠٠</a:t>
                </a: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AF944F4E-13CA-E336-34A0-11A41C191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3">
                <a:extLst>
                  <a:ext uri="{FF2B5EF4-FFF2-40B4-BE49-F238E27FC236}">
                    <a16:creationId xmlns:a16="http://schemas.microsoft.com/office/drawing/2014/main" id="{45910702-0702-E215-1A25-5B157AE832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١٥٠</a:t>
                </a:r>
              </a:p>
            </p:txBody>
          </p:sp>
        </p:grpSp>
      </p:grpSp>
      <p:sp>
        <p:nvSpPr>
          <p:cNvPr id="31" name="Text Box 24">
            <a:extLst>
              <a:ext uri="{FF2B5EF4-FFF2-40B4-BE49-F238E27FC236}">
                <a16:creationId xmlns:a16="http://schemas.microsoft.com/office/drawing/2014/main" id="{A66B8CB6-961E-3202-A15C-3B10202C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951" y="5528894"/>
            <a:ext cx="277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النسبة المئوية = ٣٠٪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8185A7F4-B79A-512A-AF17-177424B43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3476" y="312369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2081144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BBD4520-6448-47BB-6A17-32D18D095941}"/>
              </a:ext>
            </a:extLst>
          </p:cNvPr>
          <p:cNvGrpSpPr>
            <a:grpSpLocks/>
          </p:cNvGrpSpPr>
          <p:nvPr/>
        </p:nvGrpSpPr>
        <p:grpSpPr bwMode="auto">
          <a:xfrm>
            <a:off x="3946382" y="541692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A890CF0-C88A-C16A-E2D4-54878575E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BA95436-9B8F-E8DF-7F54-F6206E456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4FF886D9-55BF-BF2B-FB82-4D33B6F1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032" y="1481492"/>
            <a:ext cx="47879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ما العدد الذي ١٥٪ منه يساوي ٣٠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3E586292-32F1-F4C7-094B-5A077B90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770" y="2849917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71A36AD5-A6A9-0A39-D190-894F04E3D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570" y="2813405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88FBF3C-F6A4-9933-4175-DB8E4629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270" y="2992792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٣٠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9270A25-EAFD-B1B2-16B4-6EA9B8CE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807" y="3773842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9B21A22-AD6C-0169-F12F-85B1ABB0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345" y="4529492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57446371-69BD-0DCC-FD05-AAE67B60E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082" y="4948592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4F9B2DCD-077B-808C-64FF-C727C524E59B}"/>
              </a:ext>
            </a:extLst>
          </p:cNvPr>
          <p:cNvGrpSpPr>
            <a:grpSpLocks/>
          </p:cNvGrpSpPr>
          <p:nvPr/>
        </p:nvGrpSpPr>
        <p:grpSpPr bwMode="auto">
          <a:xfrm>
            <a:off x="5208445" y="3086455"/>
            <a:ext cx="1189037" cy="863600"/>
            <a:chOff x="2767" y="1629"/>
            <a:chExt cx="749" cy="544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B02AF343-4DB3-D1FD-0DB2-492FC2E7F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E8B5616E-22FF-8508-8B11-3DBC098B0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C8E96251-57F0-6243-4E2E-8CF3816AC8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A7C26397-0986-D83D-4C83-F4B4628CB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92FA742F-9703-5C85-BEB9-D31D9C70C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CEE35DF8-9A7F-C062-1457-55EC883FB078}"/>
              </a:ext>
            </a:extLst>
          </p:cNvPr>
          <p:cNvGrpSpPr>
            <a:grpSpLocks/>
          </p:cNvGrpSpPr>
          <p:nvPr/>
        </p:nvGrpSpPr>
        <p:grpSpPr bwMode="auto">
          <a:xfrm>
            <a:off x="4797282" y="3894492"/>
            <a:ext cx="1600200" cy="863600"/>
            <a:chOff x="2508" y="2138"/>
            <a:chExt cx="1008" cy="544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E0787919-4F8B-A73C-5290-5495F1D2A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CB9A9029-4A1E-4E0F-C330-AE24AA9C1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٣٠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216AF968-2298-176C-CAD0-196886D58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FEFCEE8C-94C2-2924-4D23-2F6099CE3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٠.١٥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64FCC6F7-C139-BDAD-EA98-5C83B03FD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1D5CC266-71D0-0AE1-DF59-69AE4E88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620" y="595667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389276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2367DBDA-0469-0D86-FADC-4E6E4C6591D4}"/>
              </a:ext>
            </a:extLst>
          </p:cNvPr>
          <p:cNvGrpSpPr>
            <a:grpSpLocks/>
          </p:cNvGrpSpPr>
          <p:nvPr/>
        </p:nvGrpSpPr>
        <p:grpSpPr bwMode="auto">
          <a:xfrm>
            <a:off x="4260709" y="-28207"/>
            <a:ext cx="2628900" cy="579438"/>
            <a:chOff x="1669" y="452"/>
            <a:chExt cx="1996" cy="36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ABCD168-445B-FB32-3A3B-DF6ECE9E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7797A9D1-67AB-A8DA-2EF3-19036FE2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B1BC6BA1-D93E-2256-EC01-1015624D5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059" y="659181"/>
            <a:ext cx="8712200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يشتري تاجر المعطف بمبلغ ٢٦٠ ريالا ، ويبيعه بربح ٧.٢٥٪ . بكم يبيعه ؟</a:t>
            </a:r>
            <a:r>
              <a:rPr lang="en-US" altLang="ar-SA" sz="2400" dirty="0"/>
              <a:t> 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7F80270B-50FA-6907-7C1A-ED5D7B99B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647" y="2027606"/>
            <a:ext cx="442912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B4EC200-6E48-D650-7700-1D1A92AD2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222" y="3070593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10FA7FA-888D-AAF7-8148-1F4B7E1E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222" y="3754806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0.0725 × 260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1BB12EB1-1A40-32D7-F347-67912C70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84" y="4475531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س = 18.85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B85AD77-3586-2C5B-2333-B49C55E9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884" y="2386381"/>
            <a:ext cx="327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مقدار الربح وليكن  س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9A163DF-8921-C562-8DEB-155A1651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709" y="5123231"/>
            <a:ext cx="302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مقدار الربح = 18.85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A0D58AC9-2DDF-6818-4E8D-150E6D55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109" y="5782043"/>
            <a:ext cx="414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260 + 18.85 = 278.85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4B5358D6-12A4-3219-4139-31F20DDA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259" y="1522781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  <a:cs typeface="Monotype Koufi" pitchFamily="2" charset="-78"/>
              </a:rPr>
              <a:t>حل</a:t>
            </a:r>
            <a:r>
              <a:rPr lang="ar-SA" altLang="ar-SA" sz="2400" b="1">
                <a:cs typeface="Monotype Koufi" pitchFamily="2" charset="-78"/>
              </a:rPr>
              <a:t> </a:t>
            </a:r>
            <a:r>
              <a:rPr lang="ar-SA" altLang="ar-SA" sz="2400" b="1">
                <a:solidFill>
                  <a:srgbClr val="0033CC"/>
                </a:solidFill>
                <a:cs typeface="Monotype Koufi" pitchFamily="2" charset="-78"/>
              </a:rPr>
              <a:t>آخر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291206D8-3478-5F74-28C3-220EAD14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009" y="2027606"/>
            <a:ext cx="4105275" cy="4572000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9EB38C8D-EE33-FF26-C422-DF84A140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209" y="3143618"/>
            <a:ext cx="4248150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E1BAB3D1-2E93-883D-54C0-C76505BF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034" y="3323006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ص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D60C44F7-BE27-543C-4F69-06ED84CDC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797" y="4104056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١٠٠٪ + ٧.٥٪ = ١٠٧.٢٥٪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42A6069C-59E6-E9CA-70F2-ACDF0CDFF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922" y="4859706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٢٦٠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1FE6CBE6-D956-8B36-B8AE-1D0AD1B2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734" y="3251568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ن × ك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E74E8FC6-DCEC-31F1-C791-1B12A3C0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172" y="3675431"/>
            <a:ext cx="299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١.٠٧٢٥ × ٢٦٠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089A224C-1E4C-BEC0-B6A4-E5593FF0B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697" y="4762868"/>
            <a:ext cx="1766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00FF"/>
                </a:solidFill>
              </a:rPr>
              <a:t>ص = 7420</a:t>
            </a:r>
            <a:endParaRPr lang="ar-SA" altLang="ar-SA" sz="2000" b="1">
              <a:solidFill>
                <a:srgbClr val="0000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9B28CBC6-5A70-CA19-D911-7EAA8177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222" y="2422893"/>
            <a:ext cx="374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CC0066"/>
                </a:solidFill>
              </a:rPr>
              <a:t>نوجد ثمن البيع بما فيه الربح وليكن ص</a:t>
            </a:r>
            <a:endParaRPr lang="ar-SA" altLang="ar-SA" sz="2000" b="1">
              <a:solidFill>
                <a:srgbClr val="CC0066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Text Box 23">
            <a:extLst>
              <a:ext uri="{FF2B5EF4-FFF2-40B4-BE49-F238E27FC236}">
                <a16:creationId xmlns:a16="http://schemas.microsoft.com/office/drawing/2014/main" id="{942B4AB8-D350-1D0F-C13A-7AD62A7B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59" y="5483593"/>
            <a:ext cx="255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ثمن البيع = ٢٧٨.٨٥ ريال</a:t>
            </a:r>
            <a:endParaRPr lang="ar-SA" altLang="ar-SA" sz="20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AutoShape 24">
            <a:extLst>
              <a:ext uri="{FF2B5EF4-FFF2-40B4-BE49-F238E27FC236}">
                <a16:creationId xmlns:a16="http://schemas.microsoft.com/office/drawing/2014/main" id="{CB2CC766-7BF8-6A2D-DB69-C2806C94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259" y="3143618"/>
            <a:ext cx="2447925" cy="3095625"/>
          </a:xfrm>
          <a:prstGeom prst="bevel">
            <a:avLst>
              <a:gd name="adj" fmla="val 46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D99A53BF-E0E5-BA97-7B28-D31958D6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809" y="3357931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س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BA264B96-A665-D83A-71EF-80D4C328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672" y="4138981"/>
            <a:ext cx="165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٧.٢٥٪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Text Box 27">
            <a:extLst>
              <a:ext uri="{FF2B5EF4-FFF2-40B4-BE49-F238E27FC236}">
                <a16:creationId xmlns:a16="http://schemas.microsoft.com/office/drawing/2014/main" id="{B9E9F050-7844-80DA-45F8-4BD45C07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059" y="4894631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٧٤٢٠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" name="AutoShape 29">
            <a:extLst>
              <a:ext uri="{FF2B5EF4-FFF2-40B4-BE49-F238E27FC236}">
                <a16:creationId xmlns:a16="http://schemas.microsoft.com/office/drawing/2014/main" id="{71D876FA-45CF-14DD-7497-664049BB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6947" y="25768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4294070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22639D-F8BA-EF58-710D-8EEBEBDF1F28}"/>
              </a:ext>
            </a:extLst>
          </p:cNvPr>
          <p:cNvGrpSpPr>
            <a:grpSpLocks/>
          </p:cNvGrpSpPr>
          <p:nvPr/>
        </p:nvGrpSpPr>
        <p:grpSpPr bwMode="auto">
          <a:xfrm>
            <a:off x="3652830" y="13203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3173ADB-E5AE-7D38-E70D-D9AB4111F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1DC9CDC-3AD8-0B94-2927-20AE01B76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DE0FDD4-F62A-D0DE-4BCA-E6894293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0" y="845053"/>
            <a:ext cx="8712200" cy="9350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اشترى طارق غسالة في عرض للتنزيلات بمبلغ ٨٠٠ ريال ، بخصم نسبته ٧٪ . 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جد ثمن الغسالة قبل الخصم .</a:t>
            </a:r>
            <a:endParaRPr lang="en" altLang="ar-SA" sz="2400" b="1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B0869FC3-2A93-91AE-A5B9-9E1FD60E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18" y="2789741"/>
            <a:ext cx="4752975" cy="363537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C7D082D0-BD72-3C2C-27C7-A92651BCA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18" y="2753228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DBD8F0A-9BA3-EDDF-BE32-4A411CD49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55" y="2932616"/>
            <a:ext cx="1443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٨٠٠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D2C732D-6EC4-53C4-AF62-B1F4BE83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55" y="3713666"/>
            <a:ext cx="143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٩٣٪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FAED3F0-6547-C4D7-0642-4F4B7FC1B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93" y="4469316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6029715-FEC5-C8D8-EB60-860F7862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0" y="4888416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/>
              <a:t> ٨٦٠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207FA0EA-BD99-099D-09B0-461DC90A3A84}"/>
              </a:ext>
            </a:extLst>
          </p:cNvPr>
          <p:cNvGrpSpPr>
            <a:grpSpLocks/>
          </p:cNvGrpSpPr>
          <p:nvPr/>
        </p:nvGrpSpPr>
        <p:grpSpPr bwMode="auto">
          <a:xfrm>
            <a:off x="4914893" y="3026278"/>
            <a:ext cx="1189037" cy="863600"/>
            <a:chOff x="2767" y="1629"/>
            <a:chExt cx="749" cy="544"/>
          </a:xfrm>
        </p:grpSpPr>
        <p:grpSp>
          <p:nvGrpSpPr>
            <p:cNvPr id="20" name="Group 13">
              <a:extLst>
                <a:ext uri="{FF2B5EF4-FFF2-40B4-BE49-F238E27FC236}">
                  <a16:creationId xmlns:a16="http://schemas.microsoft.com/office/drawing/2014/main" id="{8348A8F5-2816-CF21-4482-116C5F7C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629"/>
              <a:ext cx="318" cy="544"/>
              <a:chOff x="1791" y="3430"/>
              <a:chExt cx="318" cy="544"/>
            </a:xfrm>
          </p:grpSpPr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4379F949-3F8F-71CC-1EF4-6C9760DE5C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241DEBB0-CF78-345A-6A0F-9E8FFA675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Text Box 16">
                <a:extLst>
                  <a:ext uri="{FF2B5EF4-FFF2-40B4-BE49-F238E27FC236}">
                    <a16:creationId xmlns:a16="http://schemas.microsoft.com/office/drawing/2014/main" id="{00E7C950-80F9-77C5-95C1-9FB426404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C4DD5DBE-B880-27F9-45CA-8B690C0EC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1752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188D41E3-1CC8-930A-9766-D3271F511016}"/>
              </a:ext>
            </a:extLst>
          </p:cNvPr>
          <p:cNvGrpSpPr>
            <a:grpSpLocks/>
          </p:cNvGrpSpPr>
          <p:nvPr/>
        </p:nvGrpSpPr>
        <p:grpSpPr bwMode="auto">
          <a:xfrm>
            <a:off x="4503730" y="3834316"/>
            <a:ext cx="1600200" cy="863600"/>
            <a:chOff x="2508" y="2138"/>
            <a:chExt cx="1008" cy="544"/>
          </a:xfrm>
        </p:grpSpPr>
        <p:grpSp>
          <p:nvGrpSpPr>
            <p:cNvPr id="26" name="Group 19">
              <a:extLst>
                <a:ext uri="{FF2B5EF4-FFF2-40B4-BE49-F238E27FC236}">
                  <a16:creationId xmlns:a16="http://schemas.microsoft.com/office/drawing/2014/main" id="{5B23BE2C-8DFF-CB78-E7CF-31DC29496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2138"/>
              <a:ext cx="621" cy="544"/>
              <a:chOff x="1791" y="3430"/>
              <a:chExt cx="318" cy="544"/>
            </a:xfrm>
          </p:grpSpPr>
          <p:sp>
            <p:nvSpPr>
              <p:cNvPr id="28" name="Text Box 20">
                <a:extLst>
                  <a:ext uri="{FF2B5EF4-FFF2-40B4-BE49-F238E27FC236}">
                    <a16:creationId xmlns:a16="http://schemas.microsoft.com/office/drawing/2014/main" id="{4A9F97C4-7030-4C66-F8AB-330D2F37A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٨٠٠</a:t>
                </a:r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D32B8267-FAF8-1C80-A4C4-1000FFB3F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0" name="Text Box 22">
                <a:extLst>
                  <a:ext uri="{FF2B5EF4-FFF2-40B4-BE49-F238E27FC236}">
                    <a16:creationId xmlns:a16="http://schemas.microsoft.com/office/drawing/2014/main" id="{346A94B2-28CF-E22F-24D6-2AE5D258B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٠.٩٣</a:t>
                </a:r>
              </a:p>
            </p:txBody>
          </p:sp>
        </p:grp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03D4AAF-665A-3ABA-CF5E-3AEC16ADE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26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ك =</a:t>
              </a:r>
              <a:endPara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1" name="AutoShape 25">
            <a:extLst>
              <a:ext uri="{FF2B5EF4-FFF2-40B4-BE49-F238E27FC236}">
                <a16:creationId xmlns:a16="http://schemas.microsoft.com/office/drawing/2014/main" id="{DA6C0D6A-AC12-EB10-9CAA-E675BCC23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55" y="1924553"/>
            <a:ext cx="3240088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ثمنها قبل الخصم يعادل ١٠٠٪</a:t>
            </a:r>
          </a:p>
        </p:txBody>
      </p:sp>
      <p:sp>
        <p:nvSpPr>
          <p:cNvPr id="32" name="AutoShape 26">
            <a:extLst>
              <a:ext uri="{FF2B5EF4-FFF2-40B4-BE49-F238E27FC236}">
                <a16:creationId xmlns:a16="http://schemas.microsoft.com/office/drawing/2014/main" id="{ED88B630-BCCC-1CDF-FEBA-3068C632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55" y="1924553"/>
            <a:ext cx="4429125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ثمنها بعد الخصم = ١٠٠٪ - ٧٪ = ٩٣٪</a:t>
            </a:r>
          </a:p>
        </p:txBody>
      </p:sp>
      <p:sp>
        <p:nvSpPr>
          <p:cNvPr id="33" name="AutoShape 27">
            <a:extLst>
              <a:ext uri="{FF2B5EF4-FFF2-40B4-BE49-F238E27FC236}">
                <a16:creationId xmlns:a16="http://schemas.microsoft.com/office/drawing/2014/main" id="{A5FE96AF-3AB3-79B5-8C70-85DB4170BD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8130" y="1995991"/>
            <a:ext cx="827088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CC0066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12F9C9E8-7A0C-DFD3-1F11-AB1350DE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43" y="5536116"/>
            <a:ext cx="407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ثمن الغسالة قبل الخصم </a:t>
            </a: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/>
              <a:t> ٨٦٠ ريالا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AutoShape 29">
            <a:extLst>
              <a:ext uri="{FF2B5EF4-FFF2-40B4-BE49-F238E27FC236}">
                <a16:creationId xmlns:a16="http://schemas.microsoft.com/office/drawing/2014/main" id="{A100DB57-31E6-F9E5-BDFE-D5B80E46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68" y="67178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FFFF00"/>
                </a:solidFill>
              </a:rPr>
              <a:t>تدرب ، </a:t>
            </a:r>
            <a:r>
              <a:rPr lang="ar-SA" altLang="ar-SA" sz="2800" b="1">
                <a:solidFill>
                  <a:schemeClr val="bg1"/>
                </a:solidFill>
              </a:rPr>
              <a:t>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048412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31" grpId="0" animBg="1"/>
      <p:bldP spid="32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CC5C5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المعادلة المئوية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5073.jpeg" descr="IMG_5073.jpeg">
            <a:extLst>
              <a:ext uri="{FF2B5EF4-FFF2-40B4-BE49-F238E27FC236}">
                <a16:creationId xmlns:a16="http://schemas.microsoft.com/office/drawing/2014/main" id="{19FC4AB8-94A4-9632-7674-B6BA4EE8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410811"/>
            <a:ext cx="8043645" cy="437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9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424575F-584F-801B-D1CC-DE8082DF4448}"/>
              </a:ext>
            </a:extLst>
          </p:cNvPr>
          <p:cNvSpPr>
            <a:spLocks/>
          </p:cNvSpPr>
          <p:nvPr/>
        </p:nvSpPr>
        <p:spPr bwMode="auto">
          <a:xfrm>
            <a:off x="2854491" y="1603375"/>
            <a:ext cx="6715125" cy="1825625"/>
          </a:xfrm>
          <a:custGeom>
            <a:avLst/>
            <a:gdLst>
              <a:gd name="T0" fmla="*/ 3357438 w 21592"/>
              <a:gd name="T1" fmla="*/ 912631 h 21600"/>
              <a:gd name="T2" fmla="*/ 3357438 w 21592"/>
              <a:gd name="T3" fmla="*/ 912631 h 21600"/>
              <a:gd name="T4" fmla="*/ 3357438 w 21592"/>
              <a:gd name="T5" fmla="*/ 912631 h 21600"/>
              <a:gd name="T6" fmla="*/ 3357438 w 21592"/>
              <a:gd name="T7" fmla="*/ 91263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2" h="21600" extrusionOk="0">
                <a:moveTo>
                  <a:pt x="548" y="63"/>
                </a:moveTo>
                <a:cubicBezTo>
                  <a:pt x="548" y="63"/>
                  <a:pt x="1197" y="46"/>
                  <a:pt x="2113" y="47"/>
                </a:cubicBezTo>
                <a:cubicBezTo>
                  <a:pt x="17586" y="47"/>
                  <a:pt x="21045" y="0"/>
                  <a:pt x="21045" y="0"/>
                </a:cubicBezTo>
                <a:cubicBezTo>
                  <a:pt x="21180" y="0"/>
                  <a:pt x="21331" y="0"/>
                  <a:pt x="21488" y="318"/>
                </a:cubicBezTo>
                <a:cubicBezTo>
                  <a:pt x="21574" y="492"/>
                  <a:pt x="21576" y="898"/>
                  <a:pt x="21577" y="1198"/>
                </a:cubicBezTo>
                <a:cubicBezTo>
                  <a:pt x="21577" y="1198"/>
                  <a:pt x="21574" y="15544"/>
                  <a:pt x="21574" y="18749"/>
                </a:cubicBezTo>
                <a:cubicBezTo>
                  <a:pt x="21574" y="19549"/>
                  <a:pt x="21592" y="20668"/>
                  <a:pt x="21592" y="20668"/>
                </a:cubicBezTo>
                <a:cubicBezTo>
                  <a:pt x="21592" y="21149"/>
                  <a:pt x="21584" y="21600"/>
                  <a:pt x="21079" y="21570"/>
                </a:cubicBezTo>
                <a:cubicBezTo>
                  <a:pt x="21079" y="21570"/>
                  <a:pt x="20328" y="21494"/>
                  <a:pt x="18140" y="21522"/>
                </a:cubicBezTo>
                <a:cubicBezTo>
                  <a:pt x="5076" y="21553"/>
                  <a:pt x="599" y="21600"/>
                  <a:pt x="599" y="21600"/>
                </a:cubicBezTo>
                <a:cubicBezTo>
                  <a:pt x="256" y="21600"/>
                  <a:pt x="0" y="21222"/>
                  <a:pt x="9" y="20465"/>
                </a:cubicBezTo>
                <a:cubicBezTo>
                  <a:pt x="9" y="20465"/>
                  <a:pt x="11" y="18601"/>
                  <a:pt x="2" y="5540"/>
                </a:cubicBezTo>
                <a:cubicBezTo>
                  <a:pt x="-8" y="2482"/>
                  <a:pt x="43" y="1236"/>
                  <a:pt x="43" y="1236"/>
                </a:cubicBezTo>
                <a:cubicBezTo>
                  <a:pt x="46" y="563"/>
                  <a:pt x="278" y="63"/>
                  <a:pt x="548" y="63"/>
                </a:cubicBezTo>
                <a:close/>
              </a:path>
            </a:pathLst>
          </a:custGeom>
          <a:solidFill>
            <a:srgbClr val="FFF3E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2860" rIns="22860"/>
          <a:lstStyle/>
          <a:p>
            <a:endParaRPr lang="ar-SA"/>
          </a:p>
        </p:txBody>
      </p:sp>
      <p:pic>
        <p:nvPicPr>
          <p:cNvPr id="8" name="Picture 16" descr="Picture 16">
            <a:extLst>
              <a:ext uri="{FF2B5EF4-FFF2-40B4-BE49-F238E27FC236}">
                <a16:creationId xmlns:a16="http://schemas.microsoft.com/office/drawing/2014/main" id="{1E26D002-F907-DDA2-AAE8-DD4C591D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7377" flipH="1">
            <a:off x="9250528" y="1401763"/>
            <a:ext cx="4730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37F9690B-F10F-F437-062A-7477A2515A60}"/>
              </a:ext>
            </a:extLst>
          </p:cNvPr>
          <p:cNvSpPr>
            <a:spLocks/>
          </p:cNvSpPr>
          <p:nvPr/>
        </p:nvSpPr>
        <p:spPr bwMode="auto">
          <a:xfrm>
            <a:off x="2838616" y="3906838"/>
            <a:ext cx="6715125" cy="1825625"/>
          </a:xfrm>
          <a:custGeom>
            <a:avLst/>
            <a:gdLst>
              <a:gd name="T0" fmla="*/ 3357438 w 21592"/>
              <a:gd name="T1" fmla="*/ 912630 h 21600"/>
              <a:gd name="T2" fmla="*/ 3357438 w 21592"/>
              <a:gd name="T3" fmla="*/ 912630 h 21600"/>
              <a:gd name="T4" fmla="*/ 3357438 w 21592"/>
              <a:gd name="T5" fmla="*/ 912630 h 21600"/>
              <a:gd name="T6" fmla="*/ 3357438 w 21592"/>
              <a:gd name="T7" fmla="*/ 91263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2" h="21600" extrusionOk="0">
                <a:moveTo>
                  <a:pt x="548" y="63"/>
                </a:moveTo>
                <a:cubicBezTo>
                  <a:pt x="548" y="63"/>
                  <a:pt x="1197" y="46"/>
                  <a:pt x="2113" y="47"/>
                </a:cubicBezTo>
                <a:cubicBezTo>
                  <a:pt x="17586" y="47"/>
                  <a:pt x="21045" y="0"/>
                  <a:pt x="21045" y="0"/>
                </a:cubicBezTo>
                <a:cubicBezTo>
                  <a:pt x="21180" y="0"/>
                  <a:pt x="21331" y="0"/>
                  <a:pt x="21488" y="318"/>
                </a:cubicBezTo>
                <a:cubicBezTo>
                  <a:pt x="21574" y="492"/>
                  <a:pt x="21576" y="898"/>
                  <a:pt x="21577" y="1198"/>
                </a:cubicBezTo>
                <a:cubicBezTo>
                  <a:pt x="21577" y="1198"/>
                  <a:pt x="21574" y="15544"/>
                  <a:pt x="21574" y="18749"/>
                </a:cubicBezTo>
                <a:cubicBezTo>
                  <a:pt x="21574" y="19549"/>
                  <a:pt x="21592" y="20668"/>
                  <a:pt x="21592" y="20668"/>
                </a:cubicBezTo>
                <a:cubicBezTo>
                  <a:pt x="21592" y="21149"/>
                  <a:pt x="21584" y="21600"/>
                  <a:pt x="21079" y="21570"/>
                </a:cubicBezTo>
                <a:cubicBezTo>
                  <a:pt x="21079" y="21570"/>
                  <a:pt x="20328" y="21494"/>
                  <a:pt x="18140" y="21522"/>
                </a:cubicBezTo>
                <a:cubicBezTo>
                  <a:pt x="5076" y="21553"/>
                  <a:pt x="599" y="21600"/>
                  <a:pt x="599" y="21600"/>
                </a:cubicBezTo>
                <a:cubicBezTo>
                  <a:pt x="256" y="21600"/>
                  <a:pt x="0" y="21222"/>
                  <a:pt x="9" y="20465"/>
                </a:cubicBezTo>
                <a:cubicBezTo>
                  <a:pt x="9" y="20465"/>
                  <a:pt x="11" y="18601"/>
                  <a:pt x="2" y="5540"/>
                </a:cubicBezTo>
                <a:cubicBezTo>
                  <a:pt x="-8" y="2482"/>
                  <a:pt x="43" y="1236"/>
                  <a:pt x="43" y="1236"/>
                </a:cubicBezTo>
                <a:cubicBezTo>
                  <a:pt x="46" y="563"/>
                  <a:pt x="278" y="63"/>
                  <a:pt x="548" y="63"/>
                </a:cubicBezTo>
                <a:close/>
              </a:path>
            </a:pathLst>
          </a:custGeom>
          <a:solidFill>
            <a:srgbClr val="FFF3E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2860" rIns="22860"/>
          <a:lstStyle/>
          <a:p>
            <a:endParaRPr lang="ar-SA"/>
          </a:p>
        </p:txBody>
      </p:sp>
      <p:pic>
        <p:nvPicPr>
          <p:cNvPr id="14" name="IMG_5074.jpeg" descr="IMG_5074.jpeg">
            <a:extLst>
              <a:ext uri="{FF2B5EF4-FFF2-40B4-BE49-F238E27FC236}">
                <a16:creationId xmlns:a16="http://schemas.microsoft.com/office/drawing/2014/main" id="{AB5829AA-5C54-F558-4585-35232CBCE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40"/>
          <a:stretch>
            <a:fillRect/>
          </a:stretch>
        </p:blipFill>
        <p:spPr bwMode="auto">
          <a:xfrm>
            <a:off x="3270416" y="2135188"/>
            <a:ext cx="54975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IMG_5074.jpeg" descr="IMG_5074.jpeg">
            <a:extLst>
              <a:ext uri="{FF2B5EF4-FFF2-40B4-BE49-F238E27FC236}">
                <a16:creationId xmlns:a16="http://schemas.microsoft.com/office/drawing/2014/main" id="{4DAECA7F-9067-C740-1679-E1F4217B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3"/>
          <a:stretch>
            <a:fillRect/>
          </a:stretch>
        </p:blipFill>
        <p:spPr bwMode="auto">
          <a:xfrm>
            <a:off x="3345028" y="4292600"/>
            <a:ext cx="57023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EF7726-6103-3C70-D382-52FC306DA995}"/>
              </a:ext>
            </a:extLst>
          </p:cNvPr>
          <p:cNvGrpSpPr>
            <a:grpSpLocks/>
          </p:cNvGrpSpPr>
          <p:nvPr/>
        </p:nvGrpSpPr>
        <p:grpSpPr bwMode="auto">
          <a:xfrm>
            <a:off x="4689861" y="-58234"/>
            <a:ext cx="2628900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3621B73-4F9F-AEAF-894B-BE478C452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462D6C6-538D-0CB4-CC9D-27783E943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Rectangle 374">
            <a:extLst>
              <a:ext uri="{FF2B5EF4-FFF2-40B4-BE49-F238E27FC236}">
                <a16:creationId xmlns:a16="http://schemas.microsoft.com/office/drawing/2014/main" id="{9690761A-D1CF-9EFF-2899-5C626EC90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261" y="664079"/>
            <a:ext cx="8964613" cy="9366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76200" cmpd="tri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 altLang="ar-SA" sz="2200" b="1">
              <a:solidFill>
                <a:srgbClr val="0000FF"/>
              </a:solidFill>
            </a:endParaRPr>
          </a:p>
          <a:p>
            <a:pPr algn="r" rtl="1" eaLnBrk="1" hangingPunct="1">
              <a:defRPr/>
            </a:pPr>
            <a:r>
              <a:rPr lang="ar-SA" altLang="ar-SA" sz="2200" b="1">
                <a:solidFill>
                  <a:srgbClr val="0000FF"/>
                </a:solidFill>
              </a:rPr>
              <a:t>المعادلة المئوية</a:t>
            </a:r>
            <a:r>
              <a:rPr lang="ar-SA" altLang="ar-SA" sz="2200" b="1"/>
              <a:t> : </a:t>
            </a:r>
            <a:r>
              <a:rPr lang="ar-SA" altLang="ar-SA" sz="2200" b="1">
                <a:solidFill>
                  <a:srgbClr val="008080"/>
                </a:solidFill>
              </a:rPr>
              <a:t>صيغة مكافئة للتناسب المئوي يتم التعبير فيها عن النسبة المئوية بكسر عشري</a:t>
            </a:r>
          </a:p>
          <a:p>
            <a:pPr algn="r" rtl="1" eaLnBrk="1" hangingPunct="1">
              <a:defRPr/>
            </a:pPr>
            <a:endParaRPr lang="en" altLang="ar-SA" sz="2400" b="1"/>
          </a:p>
        </p:txBody>
      </p:sp>
      <p:sp>
        <p:nvSpPr>
          <p:cNvPr id="11" name="AutoShape 602">
            <a:extLst>
              <a:ext uri="{FF2B5EF4-FFF2-40B4-BE49-F238E27FC236}">
                <a16:creationId xmlns:a16="http://schemas.microsoft.com/office/drawing/2014/main" id="{10F63743-139B-E1D8-82C7-A8422B1C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261" y="2034091"/>
            <a:ext cx="4284663" cy="1081088"/>
          </a:xfrm>
          <a:prstGeom prst="hexagon">
            <a:avLst>
              <a:gd name="adj" fmla="val 30972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400" b="1"/>
              <a:t>الجزء = النسبة المئوية × الكل</a:t>
            </a:r>
            <a:endParaRPr lang="en" altLang="ar-SA" sz="2400" b="1"/>
          </a:p>
        </p:txBody>
      </p:sp>
      <p:grpSp>
        <p:nvGrpSpPr>
          <p:cNvPr id="13" name="Group 620">
            <a:extLst>
              <a:ext uri="{FF2B5EF4-FFF2-40B4-BE49-F238E27FC236}">
                <a16:creationId xmlns:a16="http://schemas.microsoft.com/office/drawing/2014/main" id="{0A42D175-8E07-8DB7-4FFF-5B3BB9D040ED}"/>
              </a:ext>
            </a:extLst>
          </p:cNvPr>
          <p:cNvGrpSpPr>
            <a:grpSpLocks/>
          </p:cNvGrpSpPr>
          <p:nvPr/>
        </p:nvGrpSpPr>
        <p:grpSpPr bwMode="auto">
          <a:xfrm>
            <a:off x="6239261" y="3653341"/>
            <a:ext cx="4284663" cy="1081088"/>
            <a:chOff x="2835" y="2364"/>
            <a:chExt cx="2812" cy="681"/>
          </a:xfrm>
        </p:grpSpPr>
        <p:sp>
          <p:nvSpPr>
            <p:cNvPr id="14" name="AutoShape 611">
              <a:extLst>
                <a:ext uri="{FF2B5EF4-FFF2-40B4-BE49-F238E27FC236}">
                  <a16:creationId xmlns:a16="http://schemas.microsoft.com/office/drawing/2014/main" id="{8AF85E0C-9E90-9931-C35B-1F58BF3B4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364"/>
              <a:ext cx="2812" cy="681"/>
            </a:xfrm>
            <a:prstGeom prst="hexagon">
              <a:avLst>
                <a:gd name="adj" fmla="val 32269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r>
                <a:rPr lang="ar-SA" altLang="ar-SA" sz="2400" b="1"/>
                <a:t>الكل = </a:t>
              </a:r>
              <a:endParaRPr lang="en" altLang="ar-SA" sz="2400" b="1"/>
            </a:p>
          </p:txBody>
        </p:sp>
        <p:grpSp>
          <p:nvGrpSpPr>
            <p:cNvPr id="16" name="Group 610">
              <a:extLst>
                <a:ext uri="{FF2B5EF4-FFF2-40B4-BE49-F238E27FC236}">
                  <a16:creationId xmlns:a16="http://schemas.microsoft.com/office/drawing/2014/main" id="{F7BEE6EC-B625-F7C6-182C-D038A82EE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8" y="2364"/>
              <a:ext cx="1179" cy="651"/>
              <a:chOff x="1247" y="2727"/>
              <a:chExt cx="1179" cy="651"/>
            </a:xfrm>
          </p:grpSpPr>
          <p:sp>
            <p:nvSpPr>
              <p:cNvPr id="17" name="Text Box 607">
                <a:extLst>
                  <a:ext uri="{FF2B5EF4-FFF2-40B4-BE49-F238E27FC236}">
                    <a16:creationId xmlns:a16="http://schemas.microsoft.com/office/drawing/2014/main" id="{506F24A1-64BE-3445-AA7C-0EA996DFA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727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الجزء</a:t>
                </a:r>
              </a:p>
            </p:txBody>
          </p:sp>
          <p:sp>
            <p:nvSpPr>
              <p:cNvPr id="18" name="Line 608">
                <a:extLst>
                  <a:ext uri="{FF2B5EF4-FFF2-40B4-BE49-F238E27FC236}">
                    <a16:creationId xmlns:a16="http://schemas.microsoft.com/office/drawing/2014/main" id="{560C0FB8-F608-646F-C371-188093809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067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609">
                <a:extLst>
                  <a:ext uri="{FF2B5EF4-FFF2-40B4-BE49-F238E27FC236}">
                    <a16:creationId xmlns:a16="http://schemas.microsoft.com/office/drawing/2014/main" id="{D0EEE11F-9A36-B917-A5BF-C098F47D2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090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النسبة المئوية</a:t>
                </a:r>
              </a:p>
            </p:txBody>
          </p:sp>
        </p:grpSp>
      </p:grpSp>
      <p:grpSp>
        <p:nvGrpSpPr>
          <p:cNvPr id="20" name="Group 619">
            <a:extLst>
              <a:ext uri="{FF2B5EF4-FFF2-40B4-BE49-F238E27FC236}">
                <a16:creationId xmlns:a16="http://schemas.microsoft.com/office/drawing/2014/main" id="{00A1CC9D-605E-B979-2D25-992D030252BC}"/>
              </a:ext>
            </a:extLst>
          </p:cNvPr>
          <p:cNvGrpSpPr>
            <a:grpSpLocks/>
          </p:cNvGrpSpPr>
          <p:nvPr/>
        </p:nvGrpSpPr>
        <p:grpSpPr bwMode="auto">
          <a:xfrm>
            <a:off x="6167824" y="5309104"/>
            <a:ext cx="4319587" cy="1081087"/>
            <a:chOff x="272" y="2636"/>
            <a:chExt cx="2721" cy="681"/>
          </a:xfrm>
        </p:grpSpPr>
        <p:sp>
          <p:nvSpPr>
            <p:cNvPr id="21" name="AutoShape 614">
              <a:extLst>
                <a:ext uri="{FF2B5EF4-FFF2-40B4-BE49-F238E27FC236}">
                  <a16:creationId xmlns:a16="http://schemas.microsoft.com/office/drawing/2014/main" id="{0546B454-1F58-512C-C6DB-9322AF3F6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2636"/>
              <a:ext cx="2721" cy="681"/>
            </a:xfrm>
            <a:prstGeom prst="hexagon">
              <a:avLst>
                <a:gd name="adj" fmla="val 31225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r>
                <a:rPr lang="ar-SA" altLang="ar-SA" sz="2400" b="1"/>
                <a:t>النسبة المئوية =                            </a:t>
              </a:r>
              <a:endParaRPr lang="en" altLang="ar-SA" sz="2400" b="1"/>
            </a:p>
          </p:txBody>
        </p:sp>
        <p:grpSp>
          <p:nvGrpSpPr>
            <p:cNvPr id="22" name="Group 615">
              <a:extLst>
                <a:ext uri="{FF2B5EF4-FFF2-40B4-BE49-F238E27FC236}">
                  <a16:creationId xmlns:a16="http://schemas.microsoft.com/office/drawing/2014/main" id="{AE1120B1-4F3E-DB99-D64A-E9E9BD33E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636"/>
              <a:ext cx="1179" cy="651"/>
              <a:chOff x="1247" y="2727"/>
              <a:chExt cx="1179" cy="651"/>
            </a:xfrm>
          </p:grpSpPr>
          <p:sp>
            <p:nvSpPr>
              <p:cNvPr id="23" name="Text Box 616">
                <a:extLst>
                  <a:ext uri="{FF2B5EF4-FFF2-40B4-BE49-F238E27FC236}">
                    <a16:creationId xmlns:a16="http://schemas.microsoft.com/office/drawing/2014/main" id="{C8AE6DF7-7188-6C5E-76C9-92D3A0D12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2727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الجزء × ١٠٠</a:t>
                </a:r>
              </a:p>
            </p:txBody>
          </p:sp>
          <p:sp>
            <p:nvSpPr>
              <p:cNvPr id="24" name="Line 617">
                <a:extLst>
                  <a:ext uri="{FF2B5EF4-FFF2-40B4-BE49-F238E27FC236}">
                    <a16:creationId xmlns:a16="http://schemas.microsoft.com/office/drawing/2014/main" id="{B229879A-7808-B836-B964-24EDE6851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7" y="3067"/>
                <a:ext cx="117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" name="Text Box 618">
                <a:extLst>
                  <a:ext uri="{FF2B5EF4-FFF2-40B4-BE49-F238E27FC236}">
                    <a16:creationId xmlns:a16="http://schemas.microsoft.com/office/drawing/2014/main" id="{FD6566A2-E820-859A-F635-B59CD24E7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3090"/>
                <a:ext cx="106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الكل</a:t>
                </a:r>
              </a:p>
            </p:txBody>
          </p:sp>
        </p:grpSp>
      </p:grpSp>
      <p:sp>
        <p:nvSpPr>
          <p:cNvPr id="26" name="AutoShape 621">
            <a:extLst>
              <a:ext uri="{FF2B5EF4-FFF2-40B4-BE49-F238E27FC236}">
                <a16:creationId xmlns:a16="http://schemas.microsoft.com/office/drawing/2014/main" id="{705FDA42-5DA6-C3D6-E13E-DBEB59C45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299" y="2069016"/>
            <a:ext cx="2087562" cy="1081088"/>
          </a:xfrm>
          <a:prstGeom prst="hexagon">
            <a:avLst>
              <a:gd name="adj" fmla="val 15090"/>
              <a:gd name="vf" fmla="val 115470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400" b="1"/>
              <a:t>جـ = ن × ك</a:t>
            </a:r>
            <a:endParaRPr lang="en" altLang="ar-SA" sz="2400" b="1"/>
          </a:p>
        </p:txBody>
      </p:sp>
      <p:grpSp>
        <p:nvGrpSpPr>
          <p:cNvPr id="27" name="Group 633">
            <a:extLst>
              <a:ext uri="{FF2B5EF4-FFF2-40B4-BE49-F238E27FC236}">
                <a16:creationId xmlns:a16="http://schemas.microsoft.com/office/drawing/2014/main" id="{00602D9F-AFAE-ACE3-5D69-2EC5811A32F8}"/>
              </a:ext>
            </a:extLst>
          </p:cNvPr>
          <p:cNvGrpSpPr>
            <a:grpSpLocks/>
          </p:cNvGrpSpPr>
          <p:nvPr/>
        </p:nvGrpSpPr>
        <p:grpSpPr bwMode="auto">
          <a:xfrm>
            <a:off x="2602299" y="3653341"/>
            <a:ext cx="2087562" cy="1081088"/>
            <a:chOff x="1111" y="2364"/>
            <a:chExt cx="1315" cy="681"/>
          </a:xfrm>
        </p:grpSpPr>
        <p:sp>
          <p:nvSpPr>
            <p:cNvPr id="28" name="AutoShape 622">
              <a:extLst>
                <a:ext uri="{FF2B5EF4-FFF2-40B4-BE49-F238E27FC236}">
                  <a16:creationId xmlns:a16="http://schemas.microsoft.com/office/drawing/2014/main" id="{6D5D1AC7-F887-0978-0408-5EE53E50B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364"/>
              <a:ext cx="1315" cy="681"/>
            </a:xfrm>
            <a:prstGeom prst="hexagon">
              <a:avLst>
                <a:gd name="adj" fmla="val 15090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r>
                <a:rPr lang="ar-SA" altLang="ar-SA" sz="2400" b="1"/>
                <a:t>ك =        </a:t>
              </a:r>
              <a:endParaRPr lang="en" altLang="ar-SA" sz="2400" b="1"/>
            </a:p>
          </p:txBody>
        </p:sp>
        <p:grpSp>
          <p:nvGrpSpPr>
            <p:cNvPr id="29" name="Group 626">
              <a:extLst>
                <a:ext uri="{FF2B5EF4-FFF2-40B4-BE49-F238E27FC236}">
                  <a16:creationId xmlns:a16="http://schemas.microsoft.com/office/drawing/2014/main" id="{620AF364-B09F-65E0-4D7A-C0E35D38D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2437"/>
              <a:ext cx="318" cy="544"/>
              <a:chOff x="1791" y="3430"/>
              <a:chExt cx="318" cy="544"/>
            </a:xfrm>
          </p:grpSpPr>
          <p:sp>
            <p:nvSpPr>
              <p:cNvPr id="30" name="Text Box 623">
                <a:extLst>
                  <a:ext uri="{FF2B5EF4-FFF2-40B4-BE49-F238E27FC236}">
                    <a16:creationId xmlns:a16="http://schemas.microsoft.com/office/drawing/2014/main" id="{55C3CFFE-64C3-160D-6329-8E04EE33D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  <p:sp>
            <p:nvSpPr>
              <p:cNvPr id="31" name="Line 624">
                <a:extLst>
                  <a:ext uri="{FF2B5EF4-FFF2-40B4-BE49-F238E27FC236}">
                    <a16:creationId xmlns:a16="http://schemas.microsoft.com/office/drawing/2014/main" id="{219BF041-1BBA-56DB-793E-9B61ABD67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625">
                <a:extLst>
                  <a:ext uri="{FF2B5EF4-FFF2-40B4-BE49-F238E27FC236}">
                    <a16:creationId xmlns:a16="http://schemas.microsoft.com/office/drawing/2014/main" id="{9E8677AF-8B75-7833-7151-BA3C1A9ED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ن</a:t>
                </a:r>
              </a:p>
            </p:txBody>
          </p:sp>
        </p:grpSp>
      </p:grpSp>
      <p:grpSp>
        <p:nvGrpSpPr>
          <p:cNvPr id="33" name="Group 634">
            <a:extLst>
              <a:ext uri="{FF2B5EF4-FFF2-40B4-BE49-F238E27FC236}">
                <a16:creationId xmlns:a16="http://schemas.microsoft.com/office/drawing/2014/main" id="{043D66B0-7902-E3F7-977F-BDF7C9CED046}"/>
              </a:ext>
            </a:extLst>
          </p:cNvPr>
          <p:cNvGrpSpPr>
            <a:grpSpLocks/>
          </p:cNvGrpSpPr>
          <p:nvPr/>
        </p:nvGrpSpPr>
        <p:grpSpPr bwMode="auto">
          <a:xfrm>
            <a:off x="2602299" y="5344029"/>
            <a:ext cx="2087562" cy="1081087"/>
            <a:chOff x="1111" y="3429"/>
            <a:chExt cx="1315" cy="681"/>
          </a:xfrm>
        </p:grpSpPr>
        <p:sp>
          <p:nvSpPr>
            <p:cNvPr id="34" name="AutoShape 627">
              <a:extLst>
                <a:ext uri="{FF2B5EF4-FFF2-40B4-BE49-F238E27FC236}">
                  <a16:creationId xmlns:a16="http://schemas.microsoft.com/office/drawing/2014/main" id="{2798BDD2-B3E0-6831-2271-DC126771B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3429"/>
              <a:ext cx="1315" cy="681"/>
            </a:xfrm>
            <a:prstGeom prst="hexagon">
              <a:avLst>
                <a:gd name="adj" fmla="val 15090"/>
                <a:gd name="vf" fmla="val 115470"/>
              </a:avLst>
            </a:prstGeom>
            <a:gradFill rotWithShape="1">
              <a:gsLst>
                <a:gs pos="0">
                  <a:srgbClr val="FFCC00"/>
                </a:gs>
                <a:gs pos="50000">
                  <a:schemeClr val="bg1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r>
                <a:rPr lang="ar-SA" altLang="ar-SA" sz="2400" b="1"/>
                <a:t>ن =              </a:t>
              </a:r>
              <a:endParaRPr lang="en" altLang="ar-SA" sz="2400" b="1"/>
            </a:p>
          </p:txBody>
        </p:sp>
        <p:grpSp>
          <p:nvGrpSpPr>
            <p:cNvPr id="35" name="Group 628">
              <a:extLst>
                <a:ext uri="{FF2B5EF4-FFF2-40B4-BE49-F238E27FC236}">
                  <a16:creationId xmlns:a16="http://schemas.microsoft.com/office/drawing/2014/main" id="{58FE650C-D056-F8FF-5A6C-6FF05EBF5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7" y="3498"/>
              <a:ext cx="826" cy="544"/>
              <a:chOff x="1791" y="3430"/>
              <a:chExt cx="318" cy="544"/>
            </a:xfrm>
          </p:grpSpPr>
          <p:sp>
            <p:nvSpPr>
              <p:cNvPr id="36" name="Text Box 629">
                <a:extLst>
                  <a:ext uri="{FF2B5EF4-FFF2-40B4-BE49-F238E27FC236}">
                    <a16:creationId xmlns:a16="http://schemas.microsoft.com/office/drawing/2014/main" id="{74EF17DE-C957-2849-D995-7621C18DCF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430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 × ١٠٠</a:t>
                </a:r>
              </a:p>
            </p:txBody>
          </p:sp>
          <p:sp>
            <p:nvSpPr>
              <p:cNvPr id="37" name="Line 630">
                <a:extLst>
                  <a:ext uri="{FF2B5EF4-FFF2-40B4-BE49-F238E27FC236}">
                    <a16:creationId xmlns:a16="http://schemas.microsoft.com/office/drawing/2014/main" id="{1ED3590C-8210-4A23-B986-F81DAE499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2" y="3702"/>
                <a:ext cx="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Text Box 631">
                <a:extLst>
                  <a:ext uri="{FF2B5EF4-FFF2-40B4-BE49-F238E27FC236}">
                    <a16:creationId xmlns:a16="http://schemas.microsoft.com/office/drawing/2014/main" id="{8C68616B-C225-D0AA-5498-2E6073D3D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3686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ك</a:t>
                </a:r>
              </a:p>
            </p:txBody>
          </p:sp>
        </p:grpSp>
      </p:grpSp>
      <p:sp>
        <p:nvSpPr>
          <p:cNvPr id="39" name="AutoShape 635">
            <a:extLst>
              <a:ext uri="{FF2B5EF4-FFF2-40B4-BE49-F238E27FC236}">
                <a16:creationId xmlns:a16="http://schemas.microsoft.com/office/drawing/2014/main" id="{83A9B62B-48A3-101F-167D-0AAB87F45D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0836" y="2321429"/>
            <a:ext cx="1187450" cy="541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40" name="AutoShape 636">
            <a:extLst>
              <a:ext uri="{FF2B5EF4-FFF2-40B4-BE49-F238E27FC236}">
                <a16:creationId xmlns:a16="http://schemas.microsoft.com/office/drawing/2014/main" id="{A06413BD-EE9F-54F1-31B7-BB2B85C474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2424" y="3940679"/>
            <a:ext cx="1187450" cy="541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41" name="AutoShape 637">
            <a:extLst>
              <a:ext uri="{FF2B5EF4-FFF2-40B4-BE49-F238E27FC236}">
                <a16:creationId xmlns:a16="http://schemas.microsoft.com/office/drawing/2014/main" id="{74FF5C82-830B-AA48-B6D7-915A454CD2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2424" y="5590091"/>
            <a:ext cx="1187450" cy="541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56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DCC5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5">
            <a:extLst>
              <a:ext uri="{FF2B5EF4-FFF2-40B4-BE49-F238E27FC236}">
                <a16:creationId xmlns:a16="http://schemas.microsoft.com/office/drawing/2014/main" id="{679F27EC-5F47-3F2E-B5D3-681861284FD2}"/>
              </a:ext>
            </a:extLst>
          </p:cNvPr>
          <p:cNvGrpSpPr>
            <a:grpSpLocks/>
          </p:cNvGrpSpPr>
          <p:nvPr/>
        </p:nvGrpSpPr>
        <p:grpSpPr bwMode="auto">
          <a:xfrm>
            <a:off x="4287238" y="616811"/>
            <a:ext cx="2628900" cy="579438"/>
            <a:chOff x="1669" y="452"/>
            <a:chExt cx="1996" cy="365"/>
          </a:xfrm>
        </p:grpSpPr>
        <p:sp>
          <p:nvSpPr>
            <p:cNvPr id="4" name="AutoShape 36">
              <a:extLst>
                <a:ext uri="{FF2B5EF4-FFF2-40B4-BE49-F238E27FC236}">
                  <a16:creationId xmlns:a16="http://schemas.microsoft.com/office/drawing/2014/main" id="{8DA4BED5-63BB-22D7-8B56-9785CF08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37">
              <a:extLst>
                <a:ext uri="{FF2B5EF4-FFF2-40B4-BE49-F238E27FC236}">
                  <a16:creationId xmlns:a16="http://schemas.microsoft.com/office/drawing/2014/main" id="{1532DD79-81D7-CB34-94A2-93E96FF61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المعادلة المئوية</a:t>
              </a:r>
            </a:p>
          </p:txBody>
        </p:sp>
      </p:grpSp>
      <p:sp>
        <p:nvSpPr>
          <p:cNvPr id="8" name="AutoShape 38">
            <a:extLst>
              <a:ext uri="{FF2B5EF4-FFF2-40B4-BE49-F238E27FC236}">
                <a16:creationId xmlns:a16="http://schemas.microsoft.com/office/drawing/2014/main" id="{3F9CA0F2-890C-F316-DEF1-BAE4057D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626" y="1556611"/>
            <a:ext cx="2951162" cy="75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rgbClr val="FFFF99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 جد ٦٪ من ٥٢٥</a:t>
            </a:r>
            <a:endParaRPr lang="en" altLang="ar-SA" sz="2400" b="1" dirty="0"/>
          </a:p>
        </p:txBody>
      </p:sp>
      <p:sp>
        <p:nvSpPr>
          <p:cNvPr id="11" name="AutoShape 41">
            <a:extLst>
              <a:ext uri="{FF2B5EF4-FFF2-40B4-BE49-F238E27FC236}">
                <a16:creationId xmlns:a16="http://schemas.microsoft.com/office/drawing/2014/main" id="{D034238F-C424-D0A6-125D-3FB59F8A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7626" y="2925036"/>
            <a:ext cx="475297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AutoShape 42">
            <a:extLst>
              <a:ext uri="{FF2B5EF4-FFF2-40B4-BE49-F238E27FC236}">
                <a16:creationId xmlns:a16="http://schemas.microsoft.com/office/drawing/2014/main" id="{5B88A470-EC78-1CE8-472E-D9C967BA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426" y="2888524"/>
            <a:ext cx="2447925" cy="3095625"/>
          </a:xfrm>
          <a:prstGeom prst="bevel">
            <a:avLst>
              <a:gd name="adj" fmla="val 4653"/>
            </a:avLst>
          </a:prstGeom>
          <a:gradFill rotWithShape="1">
            <a:gsLst>
              <a:gs pos="0">
                <a:srgbClr val="FFCCCC"/>
              </a:gs>
              <a:gs pos="50000">
                <a:srgbClr val="99FFCC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81E48CF-A3B9-F02F-518F-6770C1EA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976" y="3067911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؟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BD75CD60-EA12-902D-9D47-6209493FE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076" y="3848961"/>
            <a:ext cx="118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 = ٦٪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1BE1EBA4-3E56-A0F3-B317-5E4C2A607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201" y="4604611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ك = ٥٢٥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88D0CE68-DB8C-B299-A045-9B374534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051" y="3356836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ن × ك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A0FFA890-A6E8-41D3-77B8-A55E1768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051" y="4195036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٠.٠٦ × ٥٢٥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FF2A205C-D412-B3FE-E22E-274C7F0D1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938" y="5023711"/>
            <a:ext cx="1477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جـ = ٣١.٥</a:t>
            </a:r>
            <a:endParaRPr lang="ar-SA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DF0CF03E-55C9-67AD-A07B-224BD371E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692" y="1015588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cs typeface="Monotype Koufi" pitchFamily="2" charset="-78"/>
              </a:rPr>
              <a:t>مثال :</a:t>
            </a:r>
            <a:endParaRPr lang="ar-SA" altLang="ar-SA" sz="2400" b="1" dirty="0">
              <a:solidFill>
                <a:srgbClr val="0033CC"/>
              </a:solidFill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0539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1225</Words>
  <Application>Microsoft Macintosh PowerPoint</Application>
  <PresentationFormat>شاشة عريضة</PresentationFormat>
  <Paragraphs>489</Paragraphs>
  <Slides>28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49</cp:revision>
  <dcterms:created xsi:type="dcterms:W3CDTF">2021-08-28T07:17:54Z</dcterms:created>
  <dcterms:modified xsi:type="dcterms:W3CDTF">2022-12-21T20:27:29Z</dcterms:modified>
</cp:coreProperties>
</file>