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83" rtl="1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354" r:id="rId3"/>
    <p:sldId id="257" r:id="rId4"/>
    <p:sldId id="258" r:id="rId5"/>
    <p:sldId id="350" r:id="rId6"/>
    <p:sldId id="259" r:id="rId7"/>
    <p:sldId id="363" r:id="rId8"/>
    <p:sldId id="362" r:id="rId9"/>
    <p:sldId id="361" r:id="rId10"/>
    <p:sldId id="360" r:id="rId11"/>
    <p:sldId id="359" r:id="rId12"/>
    <p:sldId id="358" r:id="rId13"/>
    <p:sldId id="357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63"/>
            <p14:sldId id="362"/>
            <p14:sldId id="361"/>
            <p14:sldId id="360"/>
            <p14:sldId id="359"/>
            <p14:sldId id="358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DF"/>
    <a:srgbClr val="FFC8BC"/>
    <a:srgbClr val="FFD8F4"/>
    <a:srgbClr val="BDBFFF"/>
    <a:srgbClr val="E3E0FF"/>
    <a:srgbClr val="D5EBFB"/>
    <a:srgbClr val="00F6FB"/>
    <a:srgbClr val="009193"/>
    <a:srgbClr val="D9DFFF"/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380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21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286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330913-2958-AA22-8B32-0FE6BC65F44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69542" y="6297200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b="1" smtClean="0">
                <a:solidFill>
                  <a:schemeClr val="tx1"/>
                </a:solidFill>
              </a:rPr>
              <a:pPr/>
              <a:t>283</a:t>
            </a:fld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66">
            <a:extLst>
              <a:ext uri="{FF2B5EF4-FFF2-40B4-BE49-F238E27FC236}">
                <a16:creationId xmlns:a16="http://schemas.microsoft.com/office/drawing/2014/main" id="{C480E5AD-F2EA-454C-9DB9-52E4F31DED5B}"/>
              </a:ext>
            </a:extLst>
          </p:cNvPr>
          <p:cNvSpPr/>
          <p:nvPr/>
        </p:nvSpPr>
        <p:spPr>
          <a:xfrm>
            <a:off x="1864947" y="740245"/>
            <a:ext cx="8568952" cy="14401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002060"/>
                </a:solidFill>
              </a:rPr>
              <a:t>يمارس ٦١٪ من طلاب مدرسة ثانوية نوعا من النشاط الرياضي أسبوعيا . إذا كان عدد طلاب المدرسة ٨٢٨ طالبا ، فهل يقدر عدد الطلاب الذين يمارسون ذلك النشاط  بـ ؟ ٣٠٠ أو ٤٠٠ أو ٥٠٠ ؟ وضح اجابتك .</a:t>
            </a:r>
          </a:p>
        </p:txBody>
      </p:sp>
      <p:graphicFrame>
        <p:nvGraphicFramePr>
          <p:cNvPr id="4" name="جدول 29">
            <a:extLst>
              <a:ext uri="{FF2B5EF4-FFF2-40B4-BE49-F238E27FC236}">
                <a16:creationId xmlns:a16="http://schemas.microsoft.com/office/drawing/2014/main" id="{20662707-FC28-FC45-AF50-2F5405A28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55702"/>
              </p:ext>
            </p:extLst>
          </p:nvPr>
        </p:nvGraphicFramePr>
        <p:xfrm>
          <a:off x="5897395" y="2684461"/>
          <a:ext cx="2255912" cy="36039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النسبة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العدد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١٠٪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٢٠٪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٣٠٪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٤٠٪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٥٠٪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٦٠٪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مربع نص 81">
            <a:extLst>
              <a:ext uri="{FF2B5EF4-FFF2-40B4-BE49-F238E27FC236}">
                <a16:creationId xmlns:a16="http://schemas.microsoft.com/office/drawing/2014/main" id="{C6726B7B-68BF-EF41-88B1-17DF24A6007B}"/>
              </a:ext>
            </a:extLst>
          </p:cNvPr>
          <p:cNvSpPr txBox="1"/>
          <p:nvPr/>
        </p:nvSpPr>
        <p:spPr>
          <a:xfrm>
            <a:off x="6113419" y="3245742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٨٠</a:t>
            </a:r>
          </a:p>
        </p:txBody>
      </p:sp>
      <p:sp>
        <p:nvSpPr>
          <p:cNvPr id="19" name="مربع نص 82">
            <a:extLst>
              <a:ext uri="{FF2B5EF4-FFF2-40B4-BE49-F238E27FC236}">
                <a16:creationId xmlns:a16="http://schemas.microsoft.com/office/drawing/2014/main" id="{9AC89506-F14C-5240-8FE0-AF63C9AF5551}"/>
              </a:ext>
            </a:extLst>
          </p:cNvPr>
          <p:cNvSpPr txBox="1"/>
          <p:nvPr/>
        </p:nvSpPr>
        <p:spPr>
          <a:xfrm>
            <a:off x="9281771" y="337492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٨٢٨  ≈</a:t>
            </a:r>
          </a:p>
        </p:txBody>
      </p:sp>
      <p:sp>
        <p:nvSpPr>
          <p:cNvPr id="21" name="مربع نص 83">
            <a:extLst>
              <a:ext uri="{FF2B5EF4-FFF2-40B4-BE49-F238E27FC236}">
                <a16:creationId xmlns:a16="http://schemas.microsoft.com/office/drawing/2014/main" id="{0FC4008D-EF01-7948-9856-CB9C36E7BF53}"/>
              </a:ext>
            </a:extLst>
          </p:cNvPr>
          <p:cNvSpPr txBox="1"/>
          <p:nvPr/>
        </p:nvSpPr>
        <p:spPr>
          <a:xfrm>
            <a:off x="8849723" y="3374924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٨٠٠</a:t>
            </a:r>
          </a:p>
        </p:txBody>
      </p:sp>
      <p:sp>
        <p:nvSpPr>
          <p:cNvPr id="23" name="مربع نص 86">
            <a:extLst>
              <a:ext uri="{FF2B5EF4-FFF2-40B4-BE49-F238E27FC236}">
                <a16:creationId xmlns:a16="http://schemas.microsoft.com/office/drawing/2014/main" id="{DAB03B9E-4703-6C46-9F16-7D2D6AF0B3B4}"/>
              </a:ext>
            </a:extLst>
          </p:cNvPr>
          <p:cNvSpPr txBox="1"/>
          <p:nvPr/>
        </p:nvSpPr>
        <p:spPr>
          <a:xfrm>
            <a:off x="3021985" y="2751639"/>
            <a:ext cx="972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التحقق</a:t>
            </a:r>
          </a:p>
        </p:txBody>
      </p:sp>
      <p:sp>
        <p:nvSpPr>
          <p:cNvPr id="25" name="مربع نص 87">
            <a:extLst>
              <a:ext uri="{FF2B5EF4-FFF2-40B4-BE49-F238E27FC236}">
                <a16:creationId xmlns:a16="http://schemas.microsoft.com/office/drawing/2014/main" id="{881E1AAC-A8DE-B849-B091-4721D4002D3A}"/>
              </a:ext>
            </a:extLst>
          </p:cNvPr>
          <p:cNvSpPr txBox="1"/>
          <p:nvPr/>
        </p:nvSpPr>
        <p:spPr>
          <a:xfrm>
            <a:off x="635528" y="3322907"/>
            <a:ext cx="52380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٦٠٪ من ٨٠٠ شخصا تقريبا يمارسون ذلك النشاط</a:t>
            </a:r>
          </a:p>
        </p:txBody>
      </p:sp>
      <p:sp>
        <p:nvSpPr>
          <p:cNvPr id="27" name="مربع نص 91">
            <a:extLst>
              <a:ext uri="{FF2B5EF4-FFF2-40B4-BE49-F238E27FC236}">
                <a16:creationId xmlns:a16="http://schemas.microsoft.com/office/drawing/2014/main" id="{CE9363B0-C621-3D4A-901E-3A3DF3906A87}"/>
              </a:ext>
            </a:extLst>
          </p:cNvPr>
          <p:cNvSpPr txBox="1"/>
          <p:nvPr/>
        </p:nvSpPr>
        <p:spPr>
          <a:xfrm>
            <a:off x="2845237" y="4867110"/>
            <a:ext cx="2836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أي أن الإجابة المعقولة  </a:t>
            </a:r>
            <a:r>
              <a:rPr lang="ar-SA" sz="2400" b="1" dirty="0"/>
              <a:t>≈</a:t>
            </a:r>
          </a:p>
        </p:txBody>
      </p:sp>
      <p:sp>
        <p:nvSpPr>
          <p:cNvPr id="29" name="مربع نص 92">
            <a:extLst>
              <a:ext uri="{FF2B5EF4-FFF2-40B4-BE49-F238E27FC236}">
                <a16:creationId xmlns:a16="http://schemas.microsoft.com/office/drawing/2014/main" id="{9536D31E-57BE-0F47-A839-628C557AA4B3}"/>
              </a:ext>
            </a:extLst>
          </p:cNvPr>
          <p:cNvSpPr txBox="1"/>
          <p:nvPr/>
        </p:nvSpPr>
        <p:spPr>
          <a:xfrm>
            <a:off x="1648923" y="4867110"/>
            <a:ext cx="1413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٥٠٠ طالب</a:t>
            </a:r>
          </a:p>
        </p:txBody>
      </p:sp>
      <p:sp>
        <p:nvSpPr>
          <p:cNvPr id="31" name="مربع نص 18">
            <a:extLst>
              <a:ext uri="{FF2B5EF4-FFF2-40B4-BE49-F238E27FC236}">
                <a16:creationId xmlns:a16="http://schemas.microsoft.com/office/drawing/2014/main" id="{25CE48AC-927F-F243-976B-F8ACCAE2A84E}"/>
              </a:ext>
            </a:extLst>
          </p:cNvPr>
          <p:cNvSpPr txBox="1"/>
          <p:nvPr/>
        </p:nvSpPr>
        <p:spPr>
          <a:xfrm>
            <a:off x="6113419" y="3769334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١٦٠</a:t>
            </a:r>
          </a:p>
        </p:txBody>
      </p:sp>
      <p:sp>
        <p:nvSpPr>
          <p:cNvPr id="33" name="مربع نص 19">
            <a:extLst>
              <a:ext uri="{FF2B5EF4-FFF2-40B4-BE49-F238E27FC236}">
                <a16:creationId xmlns:a16="http://schemas.microsoft.com/office/drawing/2014/main" id="{DE49F7D2-4B9D-7347-A7A0-86922E21004E}"/>
              </a:ext>
            </a:extLst>
          </p:cNvPr>
          <p:cNvSpPr txBox="1"/>
          <p:nvPr/>
        </p:nvSpPr>
        <p:spPr>
          <a:xfrm>
            <a:off x="6113419" y="4286743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٢٤٠</a:t>
            </a:r>
          </a:p>
        </p:txBody>
      </p:sp>
      <p:sp>
        <p:nvSpPr>
          <p:cNvPr id="35" name="مربع نص 20">
            <a:extLst>
              <a:ext uri="{FF2B5EF4-FFF2-40B4-BE49-F238E27FC236}">
                <a16:creationId xmlns:a16="http://schemas.microsoft.com/office/drawing/2014/main" id="{5C422693-1B5F-814F-83A8-3A465C8B800F}"/>
              </a:ext>
            </a:extLst>
          </p:cNvPr>
          <p:cNvSpPr txBox="1"/>
          <p:nvPr/>
        </p:nvSpPr>
        <p:spPr>
          <a:xfrm>
            <a:off x="6113419" y="4810335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٣٢٠</a:t>
            </a:r>
          </a:p>
        </p:txBody>
      </p:sp>
      <p:sp>
        <p:nvSpPr>
          <p:cNvPr id="37" name="مربع نص 21">
            <a:extLst>
              <a:ext uri="{FF2B5EF4-FFF2-40B4-BE49-F238E27FC236}">
                <a16:creationId xmlns:a16="http://schemas.microsoft.com/office/drawing/2014/main" id="{ADB2C324-9FEB-414E-AFED-95CB018A50C0}"/>
              </a:ext>
            </a:extLst>
          </p:cNvPr>
          <p:cNvSpPr txBox="1"/>
          <p:nvPr/>
        </p:nvSpPr>
        <p:spPr>
          <a:xfrm>
            <a:off x="6108349" y="5333974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٤٠٠</a:t>
            </a:r>
          </a:p>
        </p:txBody>
      </p:sp>
      <p:sp>
        <p:nvSpPr>
          <p:cNvPr id="39" name="مربع نص 23">
            <a:extLst>
              <a:ext uri="{FF2B5EF4-FFF2-40B4-BE49-F238E27FC236}">
                <a16:creationId xmlns:a16="http://schemas.microsoft.com/office/drawing/2014/main" id="{80C75B54-A582-6E4F-A79B-83E2D64E06BB}"/>
              </a:ext>
            </a:extLst>
          </p:cNvPr>
          <p:cNvSpPr txBox="1"/>
          <p:nvPr/>
        </p:nvSpPr>
        <p:spPr>
          <a:xfrm>
            <a:off x="8561691" y="3962021"/>
            <a:ext cx="2074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١٠٪ من ٨٠٠  =</a:t>
            </a:r>
          </a:p>
        </p:txBody>
      </p:sp>
      <p:sp>
        <p:nvSpPr>
          <p:cNvPr id="41" name="مربع نص 24">
            <a:extLst>
              <a:ext uri="{FF2B5EF4-FFF2-40B4-BE49-F238E27FC236}">
                <a16:creationId xmlns:a16="http://schemas.microsoft.com/office/drawing/2014/main" id="{B2CA4EB9-03CD-E044-BFB0-4C59378F68F5}"/>
              </a:ext>
            </a:extLst>
          </p:cNvPr>
          <p:cNvSpPr txBox="1"/>
          <p:nvPr/>
        </p:nvSpPr>
        <p:spPr>
          <a:xfrm>
            <a:off x="7985627" y="3962021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٨٠</a:t>
            </a:r>
          </a:p>
        </p:txBody>
      </p:sp>
      <p:sp>
        <p:nvSpPr>
          <p:cNvPr id="43" name="مربع نص 25">
            <a:extLst>
              <a:ext uri="{FF2B5EF4-FFF2-40B4-BE49-F238E27FC236}">
                <a16:creationId xmlns:a16="http://schemas.microsoft.com/office/drawing/2014/main" id="{FFE2B126-DDA5-0546-8A3B-53EFEF7A8AE8}"/>
              </a:ext>
            </a:extLst>
          </p:cNvPr>
          <p:cNvSpPr txBox="1"/>
          <p:nvPr/>
        </p:nvSpPr>
        <p:spPr>
          <a:xfrm>
            <a:off x="8153307" y="4777263"/>
            <a:ext cx="36457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أي أن ٤٨٠ طالبا تقريبا يمارسون النشاط وهو أقرب إلى ٥٠٠</a:t>
            </a:r>
          </a:p>
        </p:txBody>
      </p:sp>
      <p:grpSp>
        <p:nvGrpSpPr>
          <p:cNvPr id="50" name="مجموعة 26">
            <a:extLst>
              <a:ext uri="{FF2B5EF4-FFF2-40B4-BE49-F238E27FC236}">
                <a16:creationId xmlns:a16="http://schemas.microsoft.com/office/drawing/2014/main" id="{365AD54D-3EC8-7246-AC06-A6EE0455BAB4}"/>
              </a:ext>
            </a:extLst>
          </p:cNvPr>
          <p:cNvGrpSpPr/>
          <p:nvPr/>
        </p:nvGrpSpPr>
        <p:grpSpPr>
          <a:xfrm>
            <a:off x="3006494" y="4129397"/>
            <a:ext cx="2016316" cy="753693"/>
            <a:chOff x="5963412" y="4043459"/>
            <a:chExt cx="2016316" cy="753693"/>
          </a:xfrm>
        </p:grpSpPr>
        <p:sp>
          <p:nvSpPr>
            <p:cNvPr id="45" name="مربع نص 27">
              <a:extLst>
                <a:ext uri="{FF2B5EF4-FFF2-40B4-BE49-F238E27FC236}">
                  <a16:creationId xmlns:a16="http://schemas.microsoft.com/office/drawing/2014/main" id="{ED3D06E8-CD0E-2148-8737-66507701B947}"/>
                </a:ext>
              </a:extLst>
            </p:cNvPr>
            <p:cNvSpPr txBox="1"/>
            <p:nvPr/>
          </p:nvSpPr>
          <p:spPr>
            <a:xfrm>
              <a:off x="5963412" y="4172979"/>
              <a:ext cx="14041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٨٠٠  =</a:t>
              </a:r>
            </a:p>
          </p:txBody>
        </p:sp>
        <p:grpSp>
          <p:nvGrpSpPr>
            <p:cNvPr id="46" name="مجموعة 30">
              <a:extLst>
                <a:ext uri="{FF2B5EF4-FFF2-40B4-BE49-F238E27FC236}">
                  <a16:creationId xmlns:a16="http://schemas.microsoft.com/office/drawing/2014/main" id="{2D4526AF-183E-3940-9C6F-FAA62626F0F0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47" name="مربع نص 31">
                <a:extLst>
                  <a:ext uri="{FF2B5EF4-FFF2-40B4-BE49-F238E27FC236}">
                    <a16:creationId xmlns:a16="http://schemas.microsoft.com/office/drawing/2014/main" id="{DE8CF5A2-DBEF-CA4B-A73B-527F1638AF2B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sp>
            <p:nvSpPr>
              <p:cNvPr id="48" name="مربع نص 32">
                <a:extLst>
                  <a:ext uri="{FF2B5EF4-FFF2-40B4-BE49-F238E27FC236}">
                    <a16:creationId xmlns:a16="http://schemas.microsoft.com/office/drawing/2014/main" id="{78855C7A-9971-CD40-82D0-22E11A24EFE2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9" name="رابط مستقيم 33">
                <a:extLst>
                  <a:ext uri="{FF2B5EF4-FFF2-40B4-BE49-F238E27FC236}">
                    <a16:creationId xmlns:a16="http://schemas.microsoft.com/office/drawing/2014/main" id="{AD5E5A71-C12D-9F49-8693-640632CFF1B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مربع نص 34">
            <a:extLst>
              <a:ext uri="{FF2B5EF4-FFF2-40B4-BE49-F238E27FC236}">
                <a16:creationId xmlns:a16="http://schemas.microsoft.com/office/drawing/2014/main" id="{0C2692F7-9C03-9048-946F-DF2848C3123A}"/>
              </a:ext>
            </a:extLst>
          </p:cNvPr>
          <p:cNvSpPr txBox="1"/>
          <p:nvPr/>
        </p:nvSpPr>
        <p:spPr>
          <a:xfrm>
            <a:off x="1959959" y="4238949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٤٨٠</a:t>
            </a:r>
          </a:p>
        </p:txBody>
      </p:sp>
      <p:sp>
        <p:nvSpPr>
          <p:cNvPr id="54" name="مربع نص 36">
            <a:extLst>
              <a:ext uri="{FF2B5EF4-FFF2-40B4-BE49-F238E27FC236}">
                <a16:creationId xmlns:a16="http://schemas.microsoft.com/office/drawing/2014/main" id="{96D5C7B7-679C-434A-95EF-D64213CDC23B}"/>
              </a:ext>
            </a:extLst>
          </p:cNvPr>
          <p:cNvSpPr txBox="1"/>
          <p:nvPr/>
        </p:nvSpPr>
        <p:spPr>
          <a:xfrm>
            <a:off x="9281771" y="2684461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٦١٪  ≈</a:t>
            </a:r>
          </a:p>
        </p:txBody>
      </p:sp>
      <p:sp>
        <p:nvSpPr>
          <p:cNvPr id="56" name="مربع نص 37">
            <a:extLst>
              <a:ext uri="{FF2B5EF4-FFF2-40B4-BE49-F238E27FC236}">
                <a16:creationId xmlns:a16="http://schemas.microsoft.com/office/drawing/2014/main" id="{6F0332C2-2339-6A41-BB2C-E02163CA7C51}"/>
              </a:ext>
            </a:extLst>
          </p:cNvPr>
          <p:cNvSpPr txBox="1"/>
          <p:nvPr/>
        </p:nvSpPr>
        <p:spPr>
          <a:xfrm>
            <a:off x="8849723" y="2684461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٦٠٪</a:t>
            </a:r>
          </a:p>
        </p:txBody>
      </p:sp>
      <p:sp>
        <p:nvSpPr>
          <p:cNvPr id="58" name="مربع نص 38">
            <a:extLst>
              <a:ext uri="{FF2B5EF4-FFF2-40B4-BE49-F238E27FC236}">
                <a16:creationId xmlns:a16="http://schemas.microsoft.com/office/drawing/2014/main" id="{AFE730B1-949B-9446-B136-32E1107984C1}"/>
              </a:ext>
            </a:extLst>
          </p:cNvPr>
          <p:cNvSpPr txBox="1"/>
          <p:nvPr/>
        </p:nvSpPr>
        <p:spPr>
          <a:xfrm>
            <a:off x="6108349" y="5846766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٤٨٠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7FF7AD0-16DF-95F2-2B69-94C07BAD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52" grpId="0"/>
      <p:bldP spid="54" grpId="0"/>
      <p:bldP spid="56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66">
            <a:extLst>
              <a:ext uri="{FF2B5EF4-FFF2-40B4-BE49-F238E27FC236}">
                <a16:creationId xmlns:a16="http://schemas.microsoft.com/office/drawing/2014/main" id="{C05A6B30-84A6-F246-9A1F-C1ED176552D5}"/>
              </a:ext>
            </a:extLst>
          </p:cNvPr>
          <p:cNvSpPr/>
          <p:nvPr/>
        </p:nvSpPr>
        <p:spPr>
          <a:xfrm>
            <a:off x="1919071" y="609301"/>
            <a:ext cx="8568952" cy="1296144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002060"/>
                </a:solidFill>
              </a:rPr>
              <a:t>يريد أحمد شراء قميص ثمنه الآن ٤١ ريالا . ويباع بعد التخفيضات بخصم نسبته ٢٥٪ فأي تقدير هو أفضل لثمن القميص بعد التخفيضات ؟ ٢٥ أو ٣٠ أو ٣٥ ريالا ؟ </a:t>
            </a:r>
          </a:p>
        </p:txBody>
      </p:sp>
      <p:graphicFrame>
        <p:nvGraphicFramePr>
          <p:cNvPr id="4" name="جدول 29">
            <a:extLst>
              <a:ext uri="{FF2B5EF4-FFF2-40B4-BE49-F238E27FC236}">
                <a16:creationId xmlns:a16="http://schemas.microsoft.com/office/drawing/2014/main" id="{90DC4C69-A5E3-E040-8145-D7878DACB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74335"/>
              </p:ext>
            </p:extLst>
          </p:nvPr>
        </p:nvGraphicFramePr>
        <p:xfrm>
          <a:off x="5688283" y="2515479"/>
          <a:ext cx="2255912" cy="30891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النسبة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العدد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٥٪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١٠٪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١٥٪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٢٠٪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٢٥٪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مربع نص 81">
            <a:extLst>
              <a:ext uri="{FF2B5EF4-FFF2-40B4-BE49-F238E27FC236}">
                <a16:creationId xmlns:a16="http://schemas.microsoft.com/office/drawing/2014/main" id="{9A061C61-D870-4F44-9798-04B72398D0C9}"/>
              </a:ext>
            </a:extLst>
          </p:cNvPr>
          <p:cNvSpPr txBox="1"/>
          <p:nvPr/>
        </p:nvSpPr>
        <p:spPr>
          <a:xfrm>
            <a:off x="5904307" y="3076760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9" name="مربع نص 82">
            <a:extLst>
              <a:ext uri="{FF2B5EF4-FFF2-40B4-BE49-F238E27FC236}">
                <a16:creationId xmlns:a16="http://schemas.microsoft.com/office/drawing/2014/main" id="{2F483E6E-DD48-F842-ADB7-EEC99C2E7A68}"/>
              </a:ext>
            </a:extLst>
          </p:cNvPr>
          <p:cNvSpPr txBox="1"/>
          <p:nvPr/>
        </p:nvSpPr>
        <p:spPr>
          <a:xfrm>
            <a:off x="9072659" y="2849494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٤١  ≈</a:t>
            </a:r>
          </a:p>
        </p:txBody>
      </p:sp>
      <p:sp>
        <p:nvSpPr>
          <p:cNvPr id="21" name="مربع نص 83">
            <a:extLst>
              <a:ext uri="{FF2B5EF4-FFF2-40B4-BE49-F238E27FC236}">
                <a16:creationId xmlns:a16="http://schemas.microsoft.com/office/drawing/2014/main" id="{50C34862-774C-3F4E-B4E2-9ECFB7682860}"/>
              </a:ext>
            </a:extLst>
          </p:cNvPr>
          <p:cNvSpPr txBox="1"/>
          <p:nvPr/>
        </p:nvSpPr>
        <p:spPr>
          <a:xfrm>
            <a:off x="8784627" y="2849494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</a:t>
            </a:r>
          </a:p>
        </p:txBody>
      </p:sp>
      <p:sp>
        <p:nvSpPr>
          <p:cNvPr id="23" name="مربع نص 86">
            <a:extLst>
              <a:ext uri="{FF2B5EF4-FFF2-40B4-BE49-F238E27FC236}">
                <a16:creationId xmlns:a16="http://schemas.microsoft.com/office/drawing/2014/main" id="{43FF13B4-F9C5-014C-B698-4F92F542F235}"/>
              </a:ext>
            </a:extLst>
          </p:cNvPr>
          <p:cNvSpPr txBox="1"/>
          <p:nvPr/>
        </p:nvSpPr>
        <p:spPr>
          <a:xfrm>
            <a:off x="3168003" y="2580279"/>
            <a:ext cx="972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التحقق</a:t>
            </a:r>
          </a:p>
        </p:txBody>
      </p:sp>
      <p:sp>
        <p:nvSpPr>
          <p:cNvPr id="25" name="مربع نص 87">
            <a:extLst>
              <a:ext uri="{FF2B5EF4-FFF2-40B4-BE49-F238E27FC236}">
                <a16:creationId xmlns:a16="http://schemas.microsoft.com/office/drawing/2014/main" id="{25D7517A-A816-1A4C-B941-D7184D7A1126}"/>
              </a:ext>
            </a:extLst>
          </p:cNvPr>
          <p:cNvSpPr txBox="1"/>
          <p:nvPr/>
        </p:nvSpPr>
        <p:spPr>
          <a:xfrm>
            <a:off x="3492155" y="3045426"/>
            <a:ext cx="1980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نسبة ثمن البيع =</a:t>
            </a:r>
          </a:p>
        </p:txBody>
      </p:sp>
      <p:sp>
        <p:nvSpPr>
          <p:cNvPr id="27" name="مربع نص 91">
            <a:extLst>
              <a:ext uri="{FF2B5EF4-FFF2-40B4-BE49-F238E27FC236}">
                <a16:creationId xmlns:a16="http://schemas.microsoft.com/office/drawing/2014/main" id="{698FBD9F-6B96-C444-90B1-CD74D2CEC98D}"/>
              </a:ext>
            </a:extLst>
          </p:cNvPr>
          <p:cNvSpPr txBox="1"/>
          <p:nvPr/>
        </p:nvSpPr>
        <p:spPr>
          <a:xfrm>
            <a:off x="2636125" y="4698128"/>
            <a:ext cx="2836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أي أن الإجابة المعقولة  ≈</a:t>
            </a:r>
          </a:p>
        </p:txBody>
      </p:sp>
      <p:sp>
        <p:nvSpPr>
          <p:cNvPr id="29" name="مربع نص 92">
            <a:extLst>
              <a:ext uri="{FF2B5EF4-FFF2-40B4-BE49-F238E27FC236}">
                <a16:creationId xmlns:a16="http://schemas.microsoft.com/office/drawing/2014/main" id="{CD01A353-DDDE-F04B-9B5B-D9DEA9EF1529}"/>
              </a:ext>
            </a:extLst>
          </p:cNvPr>
          <p:cNvSpPr txBox="1"/>
          <p:nvPr/>
        </p:nvSpPr>
        <p:spPr>
          <a:xfrm>
            <a:off x="1439811" y="4698128"/>
            <a:ext cx="1413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٣٠ ريالا</a:t>
            </a:r>
          </a:p>
        </p:txBody>
      </p:sp>
      <p:sp>
        <p:nvSpPr>
          <p:cNvPr id="31" name="مربع نص 18">
            <a:extLst>
              <a:ext uri="{FF2B5EF4-FFF2-40B4-BE49-F238E27FC236}">
                <a16:creationId xmlns:a16="http://schemas.microsoft.com/office/drawing/2014/main" id="{71E8135B-D264-CA4A-8032-C34070AF70B7}"/>
              </a:ext>
            </a:extLst>
          </p:cNvPr>
          <p:cNvSpPr txBox="1"/>
          <p:nvPr/>
        </p:nvSpPr>
        <p:spPr>
          <a:xfrm>
            <a:off x="5904307" y="3600352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33" name="مربع نص 19">
            <a:extLst>
              <a:ext uri="{FF2B5EF4-FFF2-40B4-BE49-F238E27FC236}">
                <a16:creationId xmlns:a16="http://schemas.microsoft.com/office/drawing/2014/main" id="{0DDF7969-7EB4-A741-BEFE-73CFFA779CEB}"/>
              </a:ext>
            </a:extLst>
          </p:cNvPr>
          <p:cNvSpPr txBox="1"/>
          <p:nvPr/>
        </p:nvSpPr>
        <p:spPr>
          <a:xfrm>
            <a:off x="5904307" y="4117761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</a:p>
        </p:txBody>
      </p:sp>
      <p:sp>
        <p:nvSpPr>
          <p:cNvPr id="35" name="مربع نص 20">
            <a:extLst>
              <a:ext uri="{FF2B5EF4-FFF2-40B4-BE49-F238E27FC236}">
                <a16:creationId xmlns:a16="http://schemas.microsoft.com/office/drawing/2014/main" id="{ED632A3C-6B8B-C64B-BFCF-C436DC98D7C9}"/>
              </a:ext>
            </a:extLst>
          </p:cNvPr>
          <p:cNvSpPr txBox="1"/>
          <p:nvPr/>
        </p:nvSpPr>
        <p:spPr>
          <a:xfrm>
            <a:off x="5904307" y="4641353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</a:t>
            </a:r>
          </a:p>
        </p:txBody>
      </p:sp>
      <p:sp>
        <p:nvSpPr>
          <p:cNvPr id="37" name="مربع نص 21">
            <a:extLst>
              <a:ext uri="{FF2B5EF4-FFF2-40B4-BE49-F238E27FC236}">
                <a16:creationId xmlns:a16="http://schemas.microsoft.com/office/drawing/2014/main" id="{9A736B9A-7CF5-994D-BB7F-4A48EA3E1BC8}"/>
              </a:ext>
            </a:extLst>
          </p:cNvPr>
          <p:cNvSpPr txBox="1"/>
          <p:nvPr/>
        </p:nvSpPr>
        <p:spPr>
          <a:xfrm>
            <a:off x="5899237" y="5164992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</a:p>
        </p:txBody>
      </p:sp>
      <p:sp>
        <p:nvSpPr>
          <p:cNvPr id="39" name="مربع نص 23">
            <a:extLst>
              <a:ext uri="{FF2B5EF4-FFF2-40B4-BE49-F238E27FC236}">
                <a16:creationId xmlns:a16="http://schemas.microsoft.com/office/drawing/2014/main" id="{C9A50E03-89B5-664E-92F4-B6064E22A2C1}"/>
              </a:ext>
            </a:extLst>
          </p:cNvPr>
          <p:cNvSpPr txBox="1"/>
          <p:nvPr/>
        </p:nvSpPr>
        <p:spPr>
          <a:xfrm>
            <a:off x="8640611" y="3436591"/>
            <a:ext cx="1786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٥٪ من ٤٠  =</a:t>
            </a:r>
          </a:p>
        </p:txBody>
      </p:sp>
      <p:sp>
        <p:nvSpPr>
          <p:cNvPr id="41" name="مربع نص 24">
            <a:extLst>
              <a:ext uri="{FF2B5EF4-FFF2-40B4-BE49-F238E27FC236}">
                <a16:creationId xmlns:a16="http://schemas.microsoft.com/office/drawing/2014/main" id="{629DF503-023E-B148-9FDF-CBC8BA6672CD}"/>
              </a:ext>
            </a:extLst>
          </p:cNvPr>
          <p:cNvSpPr txBox="1"/>
          <p:nvPr/>
        </p:nvSpPr>
        <p:spPr>
          <a:xfrm>
            <a:off x="7992539" y="3436591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</a:t>
            </a:r>
          </a:p>
        </p:txBody>
      </p:sp>
      <p:sp>
        <p:nvSpPr>
          <p:cNvPr id="43" name="مربع نص 25">
            <a:extLst>
              <a:ext uri="{FF2B5EF4-FFF2-40B4-BE49-F238E27FC236}">
                <a16:creationId xmlns:a16="http://schemas.microsoft.com/office/drawing/2014/main" id="{B8FD2195-6E9B-E24E-9DF1-21095904E322}"/>
              </a:ext>
            </a:extLst>
          </p:cNvPr>
          <p:cNvSpPr txBox="1"/>
          <p:nvPr/>
        </p:nvSpPr>
        <p:spPr>
          <a:xfrm>
            <a:off x="8086008" y="4428887"/>
            <a:ext cx="33113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أي أن المحل يقدم خصم مقداره ١٠ ريالات على القميص</a:t>
            </a:r>
          </a:p>
        </p:txBody>
      </p:sp>
      <p:grpSp>
        <p:nvGrpSpPr>
          <p:cNvPr id="50" name="مجموعة 26">
            <a:extLst>
              <a:ext uri="{FF2B5EF4-FFF2-40B4-BE49-F238E27FC236}">
                <a16:creationId xmlns:a16="http://schemas.microsoft.com/office/drawing/2014/main" id="{DCCA8120-E95A-BA4A-9E42-F59337CA5AF7}"/>
              </a:ext>
            </a:extLst>
          </p:cNvPr>
          <p:cNvGrpSpPr/>
          <p:nvPr/>
        </p:nvGrpSpPr>
        <p:grpSpPr>
          <a:xfrm>
            <a:off x="2807871" y="3598390"/>
            <a:ext cx="2016316" cy="753693"/>
            <a:chOff x="5963412" y="4043459"/>
            <a:chExt cx="2016316" cy="753693"/>
          </a:xfrm>
        </p:grpSpPr>
        <p:sp>
          <p:nvSpPr>
            <p:cNvPr id="45" name="مربع نص 27">
              <a:extLst>
                <a:ext uri="{FF2B5EF4-FFF2-40B4-BE49-F238E27FC236}">
                  <a16:creationId xmlns:a16="http://schemas.microsoft.com/office/drawing/2014/main" id="{F960A56F-3431-184C-A4E4-980A2A677DFB}"/>
                </a:ext>
              </a:extLst>
            </p:cNvPr>
            <p:cNvSpPr txBox="1"/>
            <p:nvPr/>
          </p:nvSpPr>
          <p:spPr>
            <a:xfrm>
              <a:off x="5963412" y="4172979"/>
              <a:ext cx="14041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٤٠  =</a:t>
              </a:r>
            </a:p>
          </p:txBody>
        </p:sp>
        <p:grpSp>
          <p:nvGrpSpPr>
            <p:cNvPr id="46" name="مجموعة 30">
              <a:extLst>
                <a:ext uri="{FF2B5EF4-FFF2-40B4-BE49-F238E27FC236}">
                  <a16:creationId xmlns:a16="http://schemas.microsoft.com/office/drawing/2014/main" id="{D9AB2909-2DD9-6D45-BED4-170BBAEFBC9F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47" name="مربع نص 31">
                <a:extLst>
                  <a:ext uri="{FF2B5EF4-FFF2-40B4-BE49-F238E27FC236}">
                    <a16:creationId xmlns:a16="http://schemas.microsoft.com/office/drawing/2014/main" id="{42B7790C-3EDF-2B4F-AD26-1A328FA96CC7}"/>
                  </a:ext>
                </a:extLst>
              </p:cNvPr>
              <p:cNvSpPr txBox="1"/>
              <p:nvPr/>
            </p:nvSpPr>
            <p:spPr>
              <a:xfrm>
                <a:off x="5944745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٧٥</a:t>
                </a:r>
              </a:p>
            </p:txBody>
          </p:sp>
          <p:sp>
            <p:nvSpPr>
              <p:cNvPr id="48" name="مربع نص 32">
                <a:extLst>
                  <a:ext uri="{FF2B5EF4-FFF2-40B4-BE49-F238E27FC236}">
                    <a16:creationId xmlns:a16="http://schemas.microsoft.com/office/drawing/2014/main" id="{8316432E-A434-624A-8ABA-94A79BA7C672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49" name="رابط مستقيم 33">
                <a:extLst>
                  <a:ext uri="{FF2B5EF4-FFF2-40B4-BE49-F238E27FC236}">
                    <a16:creationId xmlns:a16="http://schemas.microsoft.com/office/drawing/2014/main" id="{75321F0B-E588-2D44-9FBF-55FE60152594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مربع نص 34">
            <a:extLst>
              <a:ext uri="{FF2B5EF4-FFF2-40B4-BE49-F238E27FC236}">
                <a16:creationId xmlns:a16="http://schemas.microsoft.com/office/drawing/2014/main" id="{B80B2330-8840-0D4C-A2F4-2806FFBEF25E}"/>
              </a:ext>
            </a:extLst>
          </p:cNvPr>
          <p:cNvSpPr txBox="1"/>
          <p:nvPr/>
        </p:nvSpPr>
        <p:spPr>
          <a:xfrm>
            <a:off x="2303815" y="3744726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sp>
        <p:nvSpPr>
          <p:cNvPr id="54" name="مربع نص 36">
            <a:extLst>
              <a:ext uri="{FF2B5EF4-FFF2-40B4-BE49-F238E27FC236}">
                <a16:creationId xmlns:a16="http://schemas.microsoft.com/office/drawing/2014/main" id="{3F4141D3-C5D3-8448-9DC5-48E38C91ED2A}"/>
              </a:ext>
            </a:extLst>
          </p:cNvPr>
          <p:cNvSpPr txBox="1"/>
          <p:nvPr/>
        </p:nvSpPr>
        <p:spPr>
          <a:xfrm>
            <a:off x="8831839" y="2193477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نسبة الخصم  =</a:t>
            </a:r>
          </a:p>
        </p:txBody>
      </p:sp>
      <p:sp>
        <p:nvSpPr>
          <p:cNvPr id="56" name="مربع نص 37">
            <a:extLst>
              <a:ext uri="{FF2B5EF4-FFF2-40B4-BE49-F238E27FC236}">
                <a16:creationId xmlns:a16="http://schemas.microsoft.com/office/drawing/2014/main" id="{2387B19E-6126-7041-A275-C2A39F1D65DC}"/>
              </a:ext>
            </a:extLst>
          </p:cNvPr>
          <p:cNvSpPr txBox="1"/>
          <p:nvPr/>
        </p:nvSpPr>
        <p:spPr>
          <a:xfrm>
            <a:off x="8183767" y="2193477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٢٥٪</a:t>
            </a:r>
          </a:p>
        </p:txBody>
      </p:sp>
      <p:sp>
        <p:nvSpPr>
          <p:cNvPr id="58" name="مربع نص 39">
            <a:extLst>
              <a:ext uri="{FF2B5EF4-FFF2-40B4-BE49-F238E27FC236}">
                <a16:creationId xmlns:a16="http://schemas.microsoft.com/office/drawing/2014/main" id="{09DF0E57-779A-9344-A723-35E616AEA1BE}"/>
              </a:ext>
            </a:extLst>
          </p:cNvPr>
          <p:cNvSpPr txBox="1"/>
          <p:nvPr/>
        </p:nvSpPr>
        <p:spPr>
          <a:xfrm>
            <a:off x="7424115" y="5729814"/>
            <a:ext cx="30030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ثمن القميص بعد الخصم  </a:t>
            </a:r>
            <a:r>
              <a:rPr lang="ar-SA" sz="2400" b="1" dirty="0"/>
              <a:t>=</a:t>
            </a:r>
          </a:p>
        </p:txBody>
      </p:sp>
      <p:sp>
        <p:nvSpPr>
          <p:cNvPr id="60" name="مربع نص 40">
            <a:extLst>
              <a:ext uri="{FF2B5EF4-FFF2-40B4-BE49-F238E27FC236}">
                <a16:creationId xmlns:a16="http://schemas.microsoft.com/office/drawing/2014/main" id="{0FAF4461-60A0-6E46-8408-4929B0C2AB94}"/>
              </a:ext>
            </a:extLst>
          </p:cNvPr>
          <p:cNvSpPr txBox="1"/>
          <p:nvPr/>
        </p:nvSpPr>
        <p:spPr>
          <a:xfrm>
            <a:off x="6120331" y="5729814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 ــ ١٠  =</a:t>
            </a:r>
          </a:p>
        </p:txBody>
      </p:sp>
      <p:sp>
        <p:nvSpPr>
          <p:cNvPr id="62" name="مربع نص 41">
            <a:extLst>
              <a:ext uri="{FF2B5EF4-FFF2-40B4-BE49-F238E27FC236}">
                <a16:creationId xmlns:a16="http://schemas.microsoft.com/office/drawing/2014/main" id="{9CADACFD-42FD-684E-9454-A628E4438F62}"/>
              </a:ext>
            </a:extLst>
          </p:cNvPr>
          <p:cNvSpPr txBox="1"/>
          <p:nvPr/>
        </p:nvSpPr>
        <p:spPr>
          <a:xfrm>
            <a:off x="4680171" y="5729814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٣٠ ريالا</a:t>
            </a:r>
          </a:p>
        </p:txBody>
      </p:sp>
      <p:sp>
        <p:nvSpPr>
          <p:cNvPr id="64" name="مربع نص 42">
            <a:extLst>
              <a:ext uri="{FF2B5EF4-FFF2-40B4-BE49-F238E27FC236}">
                <a16:creationId xmlns:a16="http://schemas.microsoft.com/office/drawing/2014/main" id="{24D54E69-8186-274D-95EE-DD01148D767D}"/>
              </a:ext>
            </a:extLst>
          </p:cNvPr>
          <p:cNvSpPr txBox="1"/>
          <p:nvPr/>
        </p:nvSpPr>
        <p:spPr>
          <a:xfrm>
            <a:off x="1655835" y="3045426"/>
            <a:ext cx="1980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١٠٠٪ ــ ٢٥٪</a:t>
            </a:r>
          </a:p>
        </p:txBody>
      </p:sp>
      <p:sp>
        <p:nvSpPr>
          <p:cNvPr id="66" name="مربع نص 43">
            <a:extLst>
              <a:ext uri="{FF2B5EF4-FFF2-40B4-BE49-F238E27FC236}">
                <a16:creationId xmlns:a16="http://schemas.microsoft.com/office/drawing/2014/main" id="{0CDBE24D-810E-F646-9ADE-6D954EF98660}"/>
              </a:ext>
            </a:extLst>
          </p:cNvPr>
          <p:cNvSpPr txBox="1"/>
          <p:nvPr/>
        </p:nvSpPr>
        <p:spPr>
          <a:xfrm>
            <a:off x="819638" y="3082340"/>
            <a:ext cx="1207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٧٥ ٪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E659DCD-E9E8-14FB-4D3B-9075B82B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0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37">
            <a:extLst>
              <a:ext uri="{FF2B5EF4-FFF2-40B4-BE49-F238E27FC236}">
                <a16:creationId xmlns:a16="http://schemas.microsoft.com/office/drawing/2014/main" id="{FB226126-5F74-EE41-9199-44C1A3BF0338}"/>
              </a:ext>
            </a:extLst>
          </p:cNvPr>
          <p:cNvSpPr txBox="1"/>
          <p:nvPr/>
        </p:nvSpPr>
        <p:spPr>
          <a:xfrm>
            <a:off x="9903916" y="2576509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٩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683B23-6872-624D-9C4A-414E05D8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2785" y="2422893"/>
            <a:ext cx="2922561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4C5C421-83D8-334B-82FC-2B086B5D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9357" y="2009568"/>
            <a:ext cx="2922566" cy="30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49">
            <a:extLst>
              <a:ext uri="{FF2B5EF4-FFF2-40B4-BE49-F238E27FC236}">
                <a16:creationId xmlns:a16="http://schemas.microsoft.com/office/drawing/2014/main" id="{C552D11C-0CD1-3A4E-9D8F-E39F85FBFB94}"/>
              </a:ext>
            </a:extLst>
          </p:cNvPr>
          <p:cNvSpPr/>
          <p:nvPr/>
        </p:nvSpPr>
        <p:spPr>
          <a:xfrm>
            <a:off x="4971873" y="2094113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55">
            <a:extLst>
              <a:ext uri="{FF2B5EF4-FFF2-40B4-BE49-F238E27FC236}">
                <a16:creationId xmlns:a16="http://schemas.microsoft.com/office/drawing/2014/main" id="{970B1398-AE32-D549-ACED-744FD29C990E}"/>
              </a:ext>
            </a:extLst>
          </p:cNvPr>
          <p:cNvSpPr/>
          <p:nvPr/>
        </p:nvSpPr>
        <p:spPr>
          <a:xfrm>
            <a:off x="4215284" y="2094113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56">
            <a:extLst>
              <a:ext uri="{FF2B5EF4-FFF2-40B4-BE49-F238E27FC236}">
                <a16:creationId xmlns:a16="http://schemas.microsoft.com/office/drawing/2014/main" id="{7D19873C-DDFD-D141-9CF1-10FF2AE07542}"/>
              </a:ext>
            </a:extLst>
          </p:cNvPr>
          <p:cNvSpPr/>
          <p:nvPr/>
        </p:nvSpPr>
        <p:spPr>
          <a:xfrm>
            <a:off x="3466176" y="2094113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57">
            <a:extLst>
              <a:ext uri="{FF2B5EF4-FFF2-40B4-BE49-F238E27FC236}">
                <a16:creationId xmlns:a16="http://schemas.microsoft.com/office/drawing/2014/main" id="{F9E7FDE2-BD00-3E41-959A-DE28BA6BB0C5}"/>
              </a:ext>
            </a:extLst>
          </p:cNvPr>
          <p:cNvSpPr/>
          <p:nvPr/>
        </p:nvSpPr>
        <p:spPr>
          <a:xfrm>
            <a:off x="2717630" y="2094113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58">
            <a:extLst>
              <a:ext uri="{FF2B5EF4-FFF2-40B4-BE49-F238E27FC236}">
                <a16:creationId xmlns:a16="http://schemas.microsoft.com/office/drawing/2014/main" id="{9007FC6F-8111-D74D-A685-E85512D56C21}"/>
              </a:ext>
            </a:extLst>
          </p:cNvPr>
          <p:cNvSpPr/>
          <p:nvPr/>
        </p:nvSpPr>
        <p:spPr>
          <a:xfrm>
            <a:off x="4971444" y="3534434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59">
            <a:extLst>
              <a:ext uri="{FF2B5EF4-FFF2-40B4-BE49-F238E27FC236}">
                <a16:creationId xmlns:a16="http://schemas.microsoft.com/office/drawing/2014/main" id="{BA8515EB-1A6A-EE4A-98C2-211088F898E3}"/>
              </a:ext>
            </a:extLst>
          </p:cNvPr>
          <p:cNvSpPr/>
          <p:nvPr/>
        </p:nvSpPr>
        <p:spPr>
          <a:xfrm>
            <a:off x="4215284" y="3534434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60">
            <a:extLst>
              <a:ext uri="{FF2B5EF4-FFF2-40B4-BE49-F238E27FC236}">
                <a16:creationId xmlns:a16="http://schemas.microsoft.com/office/drawing/2014/main" id="{338D5248-EEF1-4943-8E41-57D1EC5E9501}"/>
              </a:ext>
            </a:extLst>
          </p:cNvPr>
          <p:cNvSpPr/>
          <p:nvPr/>
        </p:nvSpPr>
        <p:spPr>
          <a:xfrm>
            <a:off x="3466738" y="3534434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61">
            <a:extLst>
              <a:ext uri="{FF2B5EF4-FFF2-40B4-BE49-F238E27FC236}">
                <a16:creationId xmlns:a16="http://schemas.microsoft.com/office/drawing/2014/main" id="{CB0A5765-BE8A-DD40-B81F-C48ACF061B92}"/>
              </a:ext>
            </a:extLst>
          </p:cNvPr>
          <p:cNvSpPr/>
          <p:nvPr/>
        </p:nvSpPr>
        <p:spPr>
          <a:xfrm>
            <a:off x="2717630" y="3534274"/>
            <a:ext cx="755579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62">
            <a:extLst>
              <a:ext uri="{FF2B5EF4-FFF2-40B4-BE49-F238E27FC236}">
                <a16:creationId xmlns:a16="http://schemas.microsoft.com/office/drawing/2014/main" id="{70784F64-F79E-0048-AB42-1D8FB98CB4AF}"/>
              </a:ext>
            </a:extLst>
          </p:cNvPr>
          <p:cNvSpPr/>
          <p:nvPr/>
        </p:nvSpPr>
        <p:spPr>
          <a:xfrm>
            <a:off x="9146487" y="2087343"/>
            <a:ext cx="720000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63">
            <a:extLst>
              <a:ext uri="{FF2B5EF4-FFF2-40B4-BE49-F238E27FC236}">
                <a16:creationId xmlns:a16="http://schemas.microsoft.com/office/drawing/2014/main" id="{E6C71895-D3D9-AA45-B157-5F095DC96021}"/>
              </a:ext>
            </a:extLst>
          </p:cNvPr>
          <p:cNvSpPr/>
          <p:nvPr/>
        </p:nvSpPr>
        <p:spPr>
          <a:xfrm>
            <a:off x="8425845" y="2087343"/>
            <a:ext cx="720000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64">
            <a:extLst>
              <a:ext uri="{FF2B5EF4-FFF2-40B4-BE49-F238E27FC236}">
                <a16:creationId xmlns:a16="http://schemas.microsoft.com/office/drawing/2014/main" id="{C6136B0C-359B-FA48-830D-A28B9547237D}"/>
              </a:ext>
            </a:extLst>
          </p:cNvPr>
          <p:cNvSpPr/>
          <p:nvPr/>
        </p:nvSpPr>
        <p:spPr>
          <a:xfrm>
            <a:off x="7712878" y="2087343"/>
            <a:ext cx="720000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65">
            <a:extLst>
              <a:ext uri="{FF2B5EF4-FFF2-40B4-BE49-F238E27FC236}">
                <a16:creationId xmlns:a16="http://schemas.microsoft.com/office/drawing/2014/main" id="{1B848795-81E6-5B49-A06A-2833DB56D820}"/>
              </a:ext>
            </a:extLst>
          </p:cNvPr>
          <p:cNvSpPr/>
          <p:nvPr/>
        </p:nvSpPr>
        <p:spPr>
          <a:xfrm>
            <a:off x="9146058" y="3527664"/>
            <a:ext cx="720000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67">
            <a:extLst>
              <a:ext uri="{FF2B5EF4-FFF2-40B4-BE49-F238E27FC236}">
                <a16:creationId xmlns:a16="http://schemas.microsoft.com/office/drawing/2014/main" id="{1FE8991B-562B-0E4A-A1EB-69DE0844BE8B}"/>
              </a:ext>
            </a:extLst>
          </p:cNvPr>
          <p:cNvSpPr/>
          <p:nvPr/>
        </p:nvSpPr>
        <p:spPr>
          <a:xfrm>
            <a:off x="8425416" y="3527664"/>
            <a:ext cx="720000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68">
            <a:extLst>
              <a:ext uri="{FF2B5EF4-FFF2-40B4-BE49-F238E27FC236}">
                <a16:creationId xmlns:a16="http://schemas.microsoft.com/office/drawing/2014/main" id="{68FF6F5E-E948-FB43-95B2-3981BD8952C5}"/>
              </a:ext>
            </a:extLst>
          </p:cNvPr>
          <p:cNvSpPr/>
          <p:nvPr/>
        </p:nvSpPr>
        <p:spPr>
          <a:xfrm>
            <a:off x="7712449" y="3527664"/>
            <a:ext cx="720000" cy="144000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69">
            <a:extLst>
              <a:ext uri="{FF2B5EF4-FFF2-40B4-BE49-F238E27FC236}">
                <a16:creationId xmlns:a16="http://schemas.microsoft.com/office/drawing/2014/main" id="{6EBA0808-20A6-A04D-B357-A1DB7DA0EC53}"/>
              </a:ext>
            </a:extLst>
          </p:cNvPr>
          <p:cNvSpPr txBox="1"/>
          <p:nvPr/>
        </p:nvSpPr>
        <p:spPr>
          <a:xfrm>
            <a:off x="9326467" y="1699544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</a:t>
            </a:r>
          </a:p>
        </p:txBody>
      </p:sp>
      <p:sp>
        <p:nvSpPr>
          <p:cNvPr id="50" name="مربع نص 70">
            <a:extLst>
              <a:ext uri="{FF2B5EF4-FFF2-40B4-BE49-F238E27FC236}">
                <a16:creationId xmlns:a16="http://schemas.microsoft.com/office/drawing/2014/main" id="{430F4A20-998F-D64B-8F7B-7772C7F27485}"/>
              </a:ext>
            </a:extLst>
          </p:cNvPr>
          <p:cNvSpPr txBox="1"/>
          <p:nvPr/>
        </p:nvSpPr>
        <p:spPr>
          <a:xfrm>
            <a:off x="9037666" y="2603248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52" name="مربع نص 71">
            <a:extLst>
              <a:ext uri="{FF2B5EF4-FFF2-40B4-BE49-F238E27FC236}">
                <a16:creationId xmlns:a16="http://schemas.microsoft.com/office/drawing/2014/main" id="{11CE7D2C-54B7-2045-BDE6-C0C74CA663E9}"/>
              </a:ext>
            </a:extLst>
          </p:cNvPr>
          <p:cNvSpPr txBox="1"/>
          <p:nvPr/>
        </p:nvSpPr>
        <p:spPr>
          <a:xfrm>
            <a:off x="8346614" y="2603248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54" name="مربع نص 72">
            <a:extLst>
              <a:ext uri="{FF2B5EF4-FFF2-40B4-BE49-F238E27FC236}">
                <a16:creationId xmlns:a16="http://schemas.microsoft.com/office/drawing/2014/main" id="{D4A7377A-0C33-DD46-AC46-AF46EC8D524C}"/>
              </a:ext>
            </a:extLst>
          </p:cNvPr>
          <p:cNvSpPr txBox="1"/>
          <p:nvPr/>
        </p:nvSpPr>
        <p:spPr>
          <a:xfrm>
            <a:off x="9016721" y="3951219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56" name="مربع نص 73">
            <a:extLst>
              <a:ext uri="{FF2B5EF4-FFF2-40B4-BE49-F238E27FC236}">
                <a16:creationId xmlns:a16="http://schemas.microsoft.com/office/drawing/2014/main" id="{C991C1A4-0649-604B-8BEF-400AE83AE81E}"/>
              </a:ext>
            </a:extLst>
          </p:cNvPr>
          <p:cNvSpPr txBox="1"/>
          <p:nvPr/>
        </p:nvSpPr>
        <p:spPr>
          <a:xfrm>
            <a:off x="8325669" y="3951219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58" name="مربع نص 74">
            <a:extLst>
              <a:ext uri="{FF2B5EF4-FFF2-40B4-BE49-F238E27FC236}">
                <a16:creationId xmlns:a16="http://schemas.microsoft.com/office/drawing/2014/main" id="{EBCB18ED-59F3-254B-9D9E-194D1808AA37}"/>
              </a:ext>
            </a:extLst>
          </p:cNvPr>
          <p:cNvSpPr txBox="1"/>
          <p:nvPr/>
        </p:nvSpPr>
        <p:spPr>
          <a:xfrm>
            <a:off x="7627822" y="2603248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60" name="مربع نص 75">
            <a:extLst>
              <a:ext uri="{FF2B5EF4-FFF2-40B4-BE49-F238E27FC236}">
                <a16:creationId xmlns:a16="http://schemas.microsoft.com/office/drawing/2014/main" id="{4152320C-F533-2848-BEFB-0B47E3C924DD}"/>
              </a:ext>
            </a:extLst>
          </p:cNvPr>
          <p:cNvSpPr txBox="1"/>
          <p:nvPr/>
        </p:nvSpPr>
        <p:spPr>
          <a:xfrm>
            <a:off x="7606877" y="3951219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62" name="مربع نص 76">
            <a:extLst>
              <a:ext uri="{FF2B5EF4-FFF2-40B4-BE49-F238E27FC236}">
                <a16:creationId xmlns:a16="http://schemas.microsoft.com/office/drawing/2014/main" id="{BA1D8592-0D22-B348-849E-AEF4631D6F9E}"/>
              </a:ext>
            </a:extLst>
          </p:cNvPr>
          <p:cNvSpPr txBox="1"/>
          <p:nvPr/>
        </p:nvSpPr>
        <p:spPr>
          <a:xfrm>
            <a:off x="4949574" y="2603248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64" name="مربع نص 77">
            <a:extLst>
              <a:ext uri="{FF2B5EF4-FFF2-40B4-BE49-F238E27FC236}">
                <a16:creationId xmlns:a16="http://schemas.microsoft.com/office/drawing/2014/main" id="{0534C082-2333-4C43-8002-A2D85EB6BF63}"/>
              </a:ext>
            </a:extLst>
          </p:cNvPr>
          <p:cNvSpPr txBox="1"/>
          <p:nvPr/>
        </p:nvSpPr>
        <p:spPr>
          <a:xfrm>
            <a:off x="4178735" y="2603248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66" name="مربع نص 78">
            <a:extLst>
              <a:ext uri="{FF2B5EF4-FFF2-40B4-BE49-F238E27FC236}">
                <a16:creationId xmlns:a16="http://schemas.microsoft.com/office/drawing/2014/main" id="{F4D8FE3A-4EF9-6344-90A9-07CB271CA5BC}"/>
              </a:ext>
            </a:extLst>
          </p:cNvPr>
          <p:cNvSpPr txBox="1"/>
          <p:nvPr/>
        </p:nvSpPr>
        <p:spPr>
          <a:xfrm>
            <a:off x="4928629" y="3951219"/>
            <a:ext cx="835934" cy="7489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  <a:p>
            <a:pPr algn="ctr"/>
            <a:endParaRPr lang="ar-SA" sz="2800" b="1" baseline="30000" dirty="0"/>
          </a:p>
        </p:txBody>
      </p:sp>
      <p:sp>
        <p:nvSpPr>
          <p:cNvPr id="68" name="مربع نص 79">
            <a:extLst>
              <a:ext uri="{FF2B5EF4-FFF2-40B4-BE49-F238E27FC236}">
                <a16:creationId xmlns:a16="http://schemas.microsoft.com/office/drawing/2014/main" id="{DCAF782C-E4E9-4447-A763-03F9E80DAA74}"/>
              </a:ext>
            </a:extLst>
          </p:cNvPr>
          <p:cNvSpPr txBox="1"/>
          <p:nvPr/>
        </p:nvSpPr>
        <p:spPr>
          <a:xfrm>
            <a:off x="4157790" y="3951219"/>
            <a:ext cx="835934" cy="7489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  <a:p>
            <a:pPr algn="ctr"/>
            <a:endParaRPr lang="ar-SA" sz="2800" b="1" baseline="30000" dirty="0"/>
          </a:p>
        </p:txBody>
      </p:sp>
      <p:sp>
        <p:nvSpPr>
          <p:cNvPr id="70" name="مربع نص 80">
            <a:extLst>
              <a:ext uri="{FF2B5EF4-FFF2-40B4-BE49-F238E27FC236}">
                <a16:creationId xmlns:a16="http://schemas.microsoft.com/office/drawing/2014/main" id="{CCAE443C-97D5-7447-BC1A-A35D0845BB38}"/>
              </a:ext>
            </a:extLst>
          </p:cNvPr>
          <p:cNvSpPr txBox="1"/>
          <p:nvPr/>
        </p:nvSpPr>
        <p:spPr>
          <a:xfrm>
            <a:off x="3415675" y="2603248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72" name="مربع نص 84">
            <a:extLst>
              <a:ext uri="{FF2B5EF4-FFF2-40B4-BE49-F238E27FC236}">
                <a16:creationId xmlns:a16="http://schemas.microsoft.com/office/drawing/2014/main" id="{6E5F0223-6F59-3D45-9AE6-6B3903CC7EC3}"/>
              </a:ext>
            </a:extLst>
          </p:cNvPr>
          <p:cNvSpPr txBox="1"/>
          <p:nvPr/>
        </p:nvSpPr>
        <p:spPr>
          <a:xfrm>
            <a:off x="3394730" y="3951219"/>
            <a:ext cx="835934" cy="7489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  <a:p>
            <a:pPr algn="ctr"/>
            <a:endParaRPr lang="ar-SA" sz="2800" b="1" baseline="30000" dirty="0"/>
          </a:p>
        </p:txBody>
      </p:sp>
      <p:sp>
        <p:nvSpPr>
          <p:cNvPr id="74" name="مربع نص 85">
            <a:extLst>
              <a:ext uri="{FF2B5EF4-FFF2-40B4-BE49-F238E27FC236}">
                <a16:creationId xmlns:a16="http://schemas.microsoft.com/office/drawing/2014/main" id="{5C92FBEE-70F0-1646-9FEA-91E2E74B12A3}"/>
              </a:ext>
            </a:extLst>
          </p:cNvPr>
          <p:cNvSpPr txBox="1"/>
          <p:nvPr/>
        </p:nvSpPr>
        <p:spPr>
          <a:xfrm>
            <a:off x="2652053" y="2597299"/>
            <a:ext cx="835934" cy="7489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  <a:p>
            <a:pPr algn="ctr"/>
            <a:endParaRPr lang="ar-SA" sz="2800" b="1" baseline="30000" dirty="0"/>
          </a:p>
        </p:txBody>
      </p:sp>
      <p:sp>
        <p:nvSpPr>
          <p:cNvPr id="76" name="مربع نص 88">
            <a:extLst>
              <a:ext uri="{FF2B5EF4-FFF2-40B4-BE49-F238E27FC236}">
                <a16:creationId xmlns:a16="http://schemas.microsoft.com/office/drawing/2014/main" id="{CAA0D7BB-52D6-E74A-BE8E-A93BD5AB67A9}"/>
              </a:ext>
            </a:extLst>
          </p:cNvPr>
          <p:cNvSpPr txBox="1"/>
          <p:nvPr/>
        </p:nvSpPr>
        <p:spPr>
          <a:xfrm>
            <a:off x="2631108" y="3945270"/>
            <a:ext cx="8359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٤٥م</a:t>
            </a:r>
            <a:r>
              <a:rPr lang="ar-SA" sz="2800" b="1" baseline="30000" dirty="0"/>
              <a:t>٢</a:t>
            </a:r>
          </a:p>
        </p:txBody>
      </p:sp>
      <p:sp>
        <p:nvSpPr>
          <p:cNvPr id="78" name="مربع نص 89">
            <a:extLst>
              <a:ext uri="{FF2B5EF4-FFF2-40B4-BE49-F238E27FC236}">
                <a16:creationId xmlns:a16="http://schemas.microsoft.com/office/drawing/2014/main" id="{2AE9654C-43DA-864C-89BB-4A07B3A062CA}"/>
              </a:ext>
            </a:extLst>
          </p:cNvPr>
          <p:cNvSpPr txBox="1"/>
          <p:nvPr/>
        </p:nvSpPr>
        <p:spPr>
          <a:xfrm>
            <a:off x="8282126" y="5131807"/>
            <a:ext cx="20538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مساحة الصالة ( أ ) =</a:t>
            </a:r>
          </a:p>
        </p:txBody>
      </p:sp>
      <p:sp>
        <p:nvSpPr>
          <p:cNvPr id="80" name="مربع نص 90">
            <a:extLst>
              <a:ext uri="{FF2B5EF4-FFF2-40B4-BE49-F238E27FC236}">
                <a16:creationId xmlns:a16="http://schemas.microsoft.com/office/drawing/2014/main" id="{82BB70F7-9042-C940-A4EE-C0D9CB5C25DD}"/>
              </a:ext>
            </a:extLst>
          </p:cNvPr>
          <p:cNvSpPr txBox="1"/>
          <p:nvPr/>
        </p:nvSpPr>
        <p:spPr>
          <a:xfrm>
            <a:off x="7476734" y="5126193"/>
            <a:ext cx="9660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 × ٤٥ </a:t>
            </a:r>
          </a:p>
        </p:txBody>
      </p:sp>
      <p:sp>
        <p:nvSpPr>
          <p:cNvPr id="82" name="مربع نص 93">
            <a:extLst>
              <a:ext uri="{FF2B5EF4-FFF2-40B4-BE49-F238E27FC236}">
                <a16:creationId xmlns:a16="http://schemas.microsoft.com/office/drawing/2014/main" id="{6FF19156-9C1D-364A-80D3-BAB69460AEBF}"/>
              </a:ext>
            </a:extLst>
          </p:cNvPr>
          <p:cNvSpPr txBox="1"/>
          <p:nvPr/>
        </p:nvSpPr>
        <p:spPr>
          <a:xfrm>
            <a:off x="6339344" y="5108520"/>
            <a:ext cx="13776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</a:t>
            </a:r>
            <a:r>
              <a:rPr lang="ar-SA" sz="2400" b="1" dirty="0"/>
              <a:t>٢٧٠ م</a:t>
            </a:r>
            <a:r>
              <a:rPr lang="ar-SA" sz="2800" b="1" baseline="30000" dirty="0"/>
              <a:t>٢</a:t>
            </a:r>
          </a:p>
          <a:p>
            <a:endParaRPr lang="ar-SA" sz="2400" b="1" baseline="30000" dirty="0"/>
          </a:p>
          <a:p>
            <a:endParaRPr lang="ar-SA" sz="2000" b="1" dirty="0"/>
          </a:p>
        </p:txBody>
      </p:sp>
      <p:sp>
        <p:nvSpPr>
          <p:cNvPr id="84" name="مربع نص 94">
            <a:extLst>
              <a:ext uri="{FF2B5EF4-FFF2-40B4-BE49-F238E27FC236}">
                <a16:creationId xmlns:a16="http://schemas.microsoft.com/office/drawing/2014/main" id="{C2F582FD-06F1-AE47-A0E4-E7D2F59E5A84}"/>
              </a:ext>
            </a:extLst>
          </p:cNvPr>
          <p:cNvSpPr txBox="1"/>
          <p:nvPr/>
        </p:nvSpPr>
        <p:spPr>
          <a:xfrm>
            <a:off x="3639220" y="5131807"/>
            <a:ext cx="22032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مساحة الصالة ( ب ) =</a:t>
            </a:r>
          </a:p>
        </p:txBody>
      </p:sp>
      <p:sp>
        <p:nvSpPr>
          <p:cNvPr id="86" name="مربع نص 95">
            <a:extLst>
              <a:ext uri="{FF2B5EF4-FFF2-40B4-BE49-F238E27FC236}">
                <a16:creationId xmlns:a16="http://schemas.microsoft.com/office/drawing/2014/main" id="{C370415D-9E3F-B244-A590-CD368BB120F2}"/>
              </a:ext>
            </a:extLst>
          </p:cNvPr>
          <p:cNvSpPr txBox="1"/>
          <p:nvPr/>
        </p:nvSpPr>
        <p:spPr>
          <a:xfrm>
            <a:off x="2342170" y="5126193"/>
            <a:ext cx="13776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 × ٤٥ = </a:t>
            </a:r>
          </a:p>
        </p:txBody>
      </p:sp>
      <p:sp>
        <p:nvSpPr>
          <p:cNvPr id="88" name="مربع نص 96">
            <a:extLst>
              <a:ext uri="{FF2B5EF4-FFF2-40B4-BE49-F238E27FC236}">
                <a16:creationId xmlns:a16="http://schemas.microsoft.com/office/drawing/2014/main" id="{37ECE8F3-4A6A-5547-A2B5-FD15ACE5EFDB}"/>
              </a:ext>
            </a:extLst>
          </p:cNvPr>
          <p:cNvSpPr txBox="1"/>
          <p:nvPr/>
        </p:nvSpPr>
        <p:spPr>
          <a:xfrm>
            <a:off x="1497761" y="5126193"/>
            <a:ext cx="13776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٣٦٠م</a:t>
            </a:r>
            <a:r>
              <a:rPr lang="ar-SA" sz="2800" b="1" baseline="30000" dirty="0"/>
              <a:t>٢</a:t>
            </a:r>
          </a:p>
          <a:p>
            <a:pPr algn="ctr"/>
            <a:endParaRPr lang="ar-SA" sz="2400" b="1" baseline="30000" dirty="0"/>
          </a:p>
        </p:txBody>
      </p:sp>
      <p:sp>
        <p:nvSpPr>
          <p:cNvPr id="90" name="مربع نص 97">
            <a:extLst>
              <a:ext uri="{FF2B5EF4-FFF2-40B4-BE49-F238E27FC236}">
                <a16:creationId xmlns:a16="http://schemas.microsoft.com/office/drawing/2014/main" id="{CC987EA8-23E2-C347-A5FD-3FA514D0CC72}"/>
              </a:ext>
            </a:extLst>
          </p:cNvPr>
          <p:cNvSpPr txBox="1"/>
          <p:nvPr/>
        </p:nvSpPr>
        <p:spPr>
          <a:xfrm>
            <a:off x="7546748" y="6022789"/>
            <a:ext cx="2781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</a:rPr>
              <a:t>عدد الأمتار المربعة اللازمة  =</a:t>
            </a:r>
          </a:p>
        </p:txBody>
      </p:sp>
      <p:sp>
        <p:nvSpPr>
          <p:cNvPr id="92" name="مربع نص 98">
            <a:extLst>
              <a:ext uri="{FF2B5EF4-FFF2-40B4-BE49-F238E27FC236}">
                <a16:creationId xmlns:a16="http://schemas.microsoft.com/office/drawing/2014/main" id="{52BB67D6-CDCE-664A-AA6E-99A4D87EBED1}"/>
              </a:ext>
            </a:extLst>
          </p:cNvPr>
          <p:cNvSpPr txBox="1"/>
          <p:nvPr/>
        </p:nvSpPr>
        <p:spPr>
          <a:xfrm>
            <a:off x="5913502" y="6017175"/>
            <a:ext cx="17581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٢٧٠ + ٣٦٠  =</a:t>
            </a:r>
          </a:p>
        </p:txBody>
      </p:sp>
      <p:sp>
        <p:nvSpPr>
          <p:cNvPr id="94" name="مربع نص 99">
            <a:extLst>
              <a:ext uri="{FF2B5EF4-FFF2-40B4-BE49-F238E27FC236}">
                <a16:creationId xmlns:a16="http://schemas.microsoft.com/office/drawing/2014/main" id="{CD15A87C-B610-2448-B130-56A2B6F69BA6}"/>
              </a:ext>
            </a:extLst>
          </p:cNvPr>
          <p:cNvSpPr txBox="1"/>
          <p:nvPr/>
        </p:nvSpPr>
        <p:spPr>
          <a:xfrm>
            <a:off x="5152725" y="5977564"/>
            <a:ext cx="1123742" cy="9130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٦٣٠م</a:t>
            </a:r>
            <a:r>
              <a:rPr lang="ar-SA" sz="2400" b="1" baseline="30000" dirty="0"/>
              <a:t>٢</a:t>
            </a:r>
          </a:p>
          <a:p>
            <a:pPr algn="ctr"/>
            <a:endParaRPr lang="ar-SA" sz="2000" b="1" baseline="30000" dirty="0"/>
          </a:p>
          <a:p>
            <a:endParaRPr lang="ar-SA" sz="2000" b="1" dirty="0"/>
          </a:p>
        </p:txBody>
      </p:sp>
      <p:sp>
        <p:nvSpPr>
          <p:cNvPr id="96" name="تمرير أفقي 100">
            <a:extLst>
              <a:ext uri="{FF2B5EF4-FFF2-40B4-BE49-F238E27FC236}">
                <a16:creationId xmlns:a16="http://schemas.microsoft.com/office/drawing/2014/main" id="{D8FEED42-1E3E-F745-8A03-901E836E1085}"/>
              </a:ext>
            </a:extLst>
          </p:cNvPr>
          <p:cNvSpPr/>
          <p:nvPr/>
        </p:nvSpPr>
        <p:spPr>
          <a:xfrm>
            <a:off x="6545228" y="555226"/>
            <a:ext cx="3816424" cy="1296144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002060"/>
                </a:solidFill>
              </a:rPr>
              <a:t>ما عدد الأمتار المربعة اللازمة من السجاد لفرش الصالتين كما في الجدول</a:t>
            </a:r>
          </a:p>
        </p:txBody>
      </p:sp>
      <p:pic>
        <p:nvPicPr>
          <p:cNvPr id="98" name="Picture 3">
            <a:extLst>
              <a:ext uri="{FF2B5EF4-FFF2-40B4-BE49-F238E27FC236}">
                <a16:creationId xmlns:a16="http://schemas.microsoft.com/office/drawing/2014/main" id="{FF2CB96E-17FB-C247-8ADF-3A055F87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40" y="698845"/>
            <a:ext cx="2162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1E9734A-5BAD-A449-F35B-2C5C00BF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  <p:bldP spid="68" grpId="0"/>
      <p:bldP spid="70" grpId="0"/>
      <p:bldP spid="72" grpId="0"/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  <p:bldP spid="90" grpId="0"/>
      <p:bldP spid="92" grpId="0"/>
      <p:bldP spid="94" grpId="0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8927110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4015811-A591-998C-3B9E-A5BCD627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4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معقولية الاجابة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050C91F-E0E0-8463-73C1-5AD272ED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معقولية الاجابة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132762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D109587E-4BBA-8F43-92E0-1DAA461CA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2895" y="3775328"/>
            <a:ext cx="1611353" cy="8736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101BEB1-1B6F-A940-98DE-60333B1126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8021" y="4937281"/>
            <a:ext cx="4807412" cy="63384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C759A19-7859-141C-DDA4-01E41DAC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D9311DB-1EB7-DB31-8284-DA20BC32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286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EEF5B56-083D-005E-29A9-BD3B39FC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2366" y="-472065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27842" y="64591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AE03F0B1-5172-254D-A816-73B478BE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869" y="2339553"/>
            <a:ext cx="7970574" cy="414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840064-9EB9-CF48-A0EC-49773C1F75B5}"/>
              </a:ext>
            </a:extLst>
          </p:cNvPr>
          <p:cNvSpPr txBox="1"/>
          <p:nvPr/>
        </p:nvSpPr>
        <p:spPr>
          <a:xfrm>
            <a:off x="2999656" y="204377"/>
            <a:ext cx="57395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A6F75EC-AC53-2D41-9433-A5CA42288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804" y="811620"/>
            <a:ext cx="1866900" cy="36271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E200418-0601-084C-8939-4D5D6A97A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761" y="1287170"/>
            <a:ext cx="5828947" cy="362711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0E291D61-95E6-294A-84CF-8D0E662B17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282" y="1277809"/>
            <a:ext cx="3275720" cy="391168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1CBDD0E2-A9B5-B340-8399-743C18F1D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8755" y="1826391"/>
            <a:ext cx="4953953" cy="315645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14962691-7B28-B547-B9DE-5CEFACCC20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4750" y="1802670"/>
            <a:ext cx="1118714" cy="39116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AB4D197-E03F-758C-1B83-2D187AF0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2366" y="-472065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993591" y="432784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66">
            <a:extLst>
              <a:ext uri="{FF2B5EF4-FFF2-40B4-BE49-F238E27FC236}">
                <a16:creationId xmlns:a16="http://schemas.microsoft.com/office/drawing/2014/main" id="{7AE17381-2547-4F4C-88C9-3D595E813859}"/>
              </a:ext>
            </a:extLst>
          </p:cNvPr>
          <p:cNvSpPr/>
          <p:nvPr/>
        </p:nvSpPr>
        <p:spPr>
          <a:xfrm>
            <a:off x="2106921" y="326380"/>
            <a:ext cx="8352928" cy="880095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002060"/>
                </a:solidFill>
              </a:rPr>
              <a:t>يوفر أحمد ١١ ريالا شهريا . ما التقدير المنطقي للمبلغ الذي سيوفره بعد سنة ؟ حوالي ١٠٠ ريال أو١٢٠ ريالا أو ١٦٠ ريالا ؟ وضح إجابتك .</a:t>
            </a:r>
          </a:p>
        </p:txBody>
      </p:sp>
      <p:graphicFrame>
        <p:nvGraphicFramePr>
          <p:cNvPr id="4" name="جدول 29">
            <a:extLst>
              <a:ext uri="{FF2B5EF4-FFF2-40B4-BE49-F238E27FC236}">
                <a16:creationId xmlns:a16="http://schemas.microsoft.com/office/drawing/2014/main" id="{F9097B3A-5A6B-F44A-9F81-45C15ABA1A71}"/>
              </a:ext>
            </a:extLst>
          </p:cNvPr>
          <p:cNvGraphicFramePr>
            <a:graphicFrameLocks noGrp="1"/>
          </p:cNvGraphicFramePr>
          <p:nvPr/>
        </p:nvGraphicFramePr>
        <p:xfrm>
          <a:off x="5923659" y="1209039"/>
          <a:ext cx="2255912" cy="519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الشهر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التوفير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١٠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المجموع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مربع نص 81">
            <a:extLst>
              <a:ext uri="{FF2B5EF4-FFF2-40B4-BE49-F238E27FC236}">
                <a16:creationId xmlns:a16="http://schemas.microsoft.com/office/drawing/2014/main" id="{5A4332C8-3735-AD41-AF65-E9787F99A306}"/>
              </a:ext>
            </a:extLst>
          </p:cNvPr>
          <p:cNvSpPr txBox="1"/>
          <p:nvPr/>
        </p:nvSpPr>
        <p:spPr>
          <a:xfrm>
            <a:off x="6139683" y="6048582"/>
            <a:ext cx="6910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١٢٠</a:t>
            </a:r>
          </a:p>
        </p:txBody>
      </p:sp>
      <p:sp>
        <p:nvSpPr>
          <p:cNvPr id="8" name="مربع نص 82">
            <a:extLst>
              <a:ext uri="{FF2B5EF4-FFF2-40B4-BE49-F238E27FC236}">
                <a16:creationId xmlns:a16="http://schemas.microsoft.com/office/drawing/2014/main" id="{6CB45334-DF3C-744D-801C-067E6442EB32}"/>
              </a:ext>
            </a:extLst>
          </p:cNvPr>
          <p:cNvSpPr txBox="1"/>
          <p:nvPr/>
        </p:nvSpPr>
        <p:spPr>
          <a:xfrm>
            <a:off x="9235935" y="1569079"/>
            <a:ext cx="108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١١  ≈</a:t>
            </a:r>
          </a:p>
        </p:txBody>
      </p:sp>
      <p:sp>
        <p:nvSpPr>
          <p:cNvPr id="22" name="مربع نص 83">
            <a:extLst>
              <a:ext uri="{FF2B5EF4-FFF2-40B4-BE49-F238E27FC236}">
                <a16:creationId xmlns:a16="http://schemas.microsoft.com/office/drawing/2014/main" id="{C9DF114A-C569-D14B-AB23-44C3685959EA}"/>
              </a:ext>
            </a:extLst>
          </p:cNvPr>
          <p:cNvSpPr txBox="1"/>
          <p:nvPr/>
        </p:nvSpPr>
        <p:spPr>
          <a:xfrm>
            <a:off x="8875987" y="1569079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</a:t>
            </a:r>
          </a:p>
        </p:txBody>
      </p:sp>
      <p:sp>
        <p:nvSpPr>
          <p:cNvPr id="24" name="مربع نص 84">
            <a:extLst>
              <a:ext uri="{FF2B5EF4-FFF2-40B4-BE49-F238E27FC236}">
                <a16:creationId xmlns:a16="http://schemas.microsoft.com/office/drawing/2014/main" id="{885A37F1-2DDE-9241-BA7E-4F4420AA1F8A}"/>
              </a:ext>
            </a:extLst>
          </p:cNvPr>
          <p:cNvSpPr txBox="1"/>
          <p:nvPr/>
        </p:nvSpPr>
        <p:spPr>
          <a:xfrm>
            <a:off x="9287024" y="2367061"/>
            <a:ext cx="19442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تقدير التوفير ≈</a:t>
            </a:r>
          </a:p>
        </p:txBody>
      </p:sp>
      <p:sp>
        <p:nvSpPr>
          <p:cNvPr id="26" name="مربع نص 85">
            <a:extLst>
              <a:ext uri="{FF2B5EF4-FFF2-40B4-BE49-F238E27FC236}">
                <a16:creationId xmlns:a16="http://schemas.microsoft.com/office/drawing/2014/main" id="{EDD20605-1FC4-1C49-93CA-9B8B73328244}"/>
              </a:ext>
            </a:extLst>
          </p:cNvPr>
          <p:cNvSpPr txBox="1"/>
          <p:nvPr/>
        </p:nvSpPr>
        <p:spPr>
          <a:xfrm>
            <a:off x="8875987" y="2414717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١٢٠</a:t>
            </a:r>
          </a:p>
        </p:txBody>
      </p:sp>
      <p:sp>
        <p:nvSpPr>
          <p:cNvPr id="28" name="مربع نص 86">
            <a:extLst>
              <a:ext uri="{FF2B5EF4-FFF2-40B4-BE49-F238E27FC236}">
                <a16:creationId xmlns:a16="http://schemas.microsoft.com/office/drawing/2014/main" id="{8E27216B-F253-944F-8290-D5C18A1996E0}"/>
              </a:ext>
            </a:extLst>
          </p:cNvPr>
          <p:cNvSpPr txBox="1"/>
          <p:nvPr/>
        </p:nvSpPr>
        <p:spPr>
          <a:xfrm>
            <a:off x="3403379" y="1569078"/>
            <a:ext cx="972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التحقق</a:t>
            </a:r>
          </a:p>
        </p:txBody>
      </p:sp>
      <p:sp>
        <p:nvSpPr>
          <p:cNvPr id="30" name="مربع نص 87">
            <a:extLst>
              <a:ext uri="{FF2B5EF4-FFF2-40B4-BE49-F238E27FC236}">
                <a16:creationId xmlns:a16="http://schemas.microsoft.com/office/drawing/2014/main" id="{F789C634-0EB9-9145-AEEB-D484CB1FF9D2}"/>
              </a:ext>
            </a:extLst>
          </p:cNvPr>
          <p:cNvSpPr txBox="1"/>
          <p:nvPr/>
        </p:nvSpPr>
        <p:spPr>
          <a:xfrm>
            <a:off x="1891211" y="2361167"/>
            <a:ext cx="3636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أحمد يوفر ١٠ ريال شهريا تقريبا</a:t>
            </a:r>
          </a:p>
        </p:txBody>
      </p:sp>
      <p:sp>
        <p:nvSpPr>
          <p:cNvPr id="32" name="مربع نص 88">
            <a:extLst>
              <a:ext uri="{FF2B5EF4-FFF2-40B4-BE49-F238E27FC236}">
                <a16:creationId xmlns:a16="http://schemas.microsoft.com/office/drawing/2014/main" id="{8CFAD329-85DF-264A-8E8D-5390475A558F}"/>
              </a:ext>
            </a:extLst>
          </p:cNvPr>
          <p:cNvSpPr txBox="1"/>
          <p:nvPr/>
        </p:nvSpPr>
        <p:spPr>
          <a:xfrm>
            <a:off x="3619402" y="3225263"/>
            <a:ext cx="21823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ما يوفره في سنة =</a:t>
            </a:r>
          </a:p>
        </p:txBody>
      </p:sp>
      <p:sp>
        <p:nvSpPr>
          <p:cNvPr id="34" name="مربع نص 89">
            <a:extLst>
              <a:ext uri="{FF2B5EF4-FFF2-40B4-BE49-F238E27FC236}">
                <a16:creationId xmlns:a16="http://schemas.microsoft.com/office/drawing/2014/main" id="{BC780B4C-20B1-4F4D-AE6E-76BD5A51F341}"/>
              </a:ext>
            </a:extLst>
          </p:cNvPr>
          <p:cNvSpPr txBox="1"/>
          <p:nvPr/>
        </p:nvSpPr>
        <p:spPr>
          <a:xfrm>
            <a:off x="2179243" y="3224948"/>
            <a:ext cx="15342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 × ١٢ </a:t>
            </a:r>
          </a:p>
        </p:txBody>
      </p:sp>
      <p:sp>
        <p:nvSpPr>
          <p:cNvPr id="36" name="مربع نص 90">
            <a:extLst>
              <a:ext uri="{FF2B5EF4-FFF2-40B4-BE49-F238E27FC236}">
                <a16:creationId xmlns:a16="http://schemas.microsoft.com/office/drawing/2014/main" id="{FEA1F496-CC27-EA49-8A93-F3EEA4F44033}"/>
              </a:ext>
            </a:extLst>
          </p:cNvPr>
          <p:cNvSpPr txBox="1"/>
          <p:nvPr/>
        </p:nvSpPr>
        <p:spPr>
          <a:xfrm>
            <a:off x="2179243" y="3873335"/>
            <a:ext cx="17740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  ١٢٠ ريالا</a:t>
            </a:r>
          </a:p>
        </p:txBody>
      </p:sp>
      <p:sp>
        <p:nvSpPr>
          <p:cNvPr id="38" name="مربع نص 91">
            <a:extLst>
              <a:ext uri="{FF2B5EF4-FFF2-40B4-BE49-F238E27FC236}">
                <a16:creationId xmlns:a16="http://schemas.microsoft.com/office/drawing/2014/main" id="{9F4B482D-96AA-D448-A4EE-B93AFF41E0BB}"/>
              </a:ext>
            </a:extLst>
          </p:cNvPr>
          <p:cNvSpPr txBox="1"/>
          <p:nvPr/>
        </p:nvSpPr>
        <p:spPr>
          <a:xfrm>
            <a:off x="2871501" y="4953455"/>
            <a:ext cx="2836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أي أن الإجابة المعقولة  =</a:t>
            </a:r>
          </a:p>
        </p:txBody>
      </p:sp>
      <p:sp>
        <p:nvSpPr>
          <p:cNvPr id="40" name="مربع نص 92">
            <a:extLst>
              <a:ext uri="{FF2B5EF4-FFF2-40B4-BE49-F238E27FC236}">
                <a16:creationId xmlns:a16="http://schemas.microsoft.com/office/drawing/2014/main" id="{12D8305A-9B3B-1449-9AF3-8BF0288791B0}"/>
              </a:ext>
            </a:extLst>
          </p:cNvPr>
          <p:cNvSpPr txBox="1"/>
          <p:nvPr/>
        </p:nvSpPr>
        <p:spPr>
          <a:xfrm>
            <a:off x="1675187" y="4953455"/>
            <a:ext cx="1413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١٢٠ ريالا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380DAB1-6D13-C6B4-F7D8-4FE888B3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712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تمرير أفقي 66">
            <a:extLst>
              <a:ext uri="{FF2B5EF4-FFF2-40B4-BE49-F238E27FC236}">
                <a16:creationId xmlns:a16="http://schemas.microsoft.com/office/drawing/2014/main" id="{4AC6D077-6E63-AC45-A097-3A65FEEAF6DA}"/>
              </a:ext>
            </a:extLst>
          </p:cNvPr>
          <p:cNvSpPr/>
          <p:nvPr/>
        </p:nvSpPr>
        <p:spPr>
          <a:xfrm>
            <a:off x="1900132" y="1142249"/>
            <a:ext cx="8568952" cy="880095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002060"/>
                </a:solidFill>
              </a:rPr>
              <a:t>عدد طلاب مدرسة ٤٢٣ طالبا ، يسكن ٥٧.٦٪ منهم على بعد لا يزيد عن ٥ كلم من المدرسة . أعط تقديرا منطقيا لعدد الطلاب الذين يسكنون على بعد لا يزيد </a:t>
            </a:r>
            <a:r>
              <a:rPr lang="ar-SA" sz="2000" b="1">
                <a:solidFill>
                  <a:srgbClr val="002060"/>
                </a:solidFill>
              </a:rPr>
              <a:t>عن ٥ </a:t>
            </a:r>
            <a:r>
              <a:rPr lang="ar-SA" sz="2000" b="1" dirty="0">
                <a:solidFill>
                  <a:srgbClr val="002060"/>
                </a:solidFill>
              </a:rPr>
              <a:t>كلم من المدرسة ؟ وضح اجابتك .</a:t>
            </a:r>
          </a:p>
        </p:txBody>
      </p:sp>
      <p:graphicFrame>
        <p:nvGraphicFramePr>
          <p:cNvPr id="66" name="جدول 29">
            <a:extLst>
              <a:ext uri="{FF2B5EF4-FFF2-40B4-BE49-F238E27FC236}">
                <a16:creationId xmlns:a16="http://schemas.microsoft.com/office/drawing/2014/main" id="{084A20A8-2779-E248-9DB5-8D11326F2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48266"/>
              </p:ext>
            </p:extLst>
          </p:nvPr>
        </p:nvGraphicFramePr>
        <p:xfrm>
          <a:off x="5932580" y="2794841"/>
          <a:ext cx="2255912" cy="36039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النسبة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العدد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١٠٪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٢٠٪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٣٠٪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٤٠٪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٥٠٪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٦٠٪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8" name="مربع نص 81">
            <a:extLst>
              <a:ext uri="{FF2B5EF4-FFF2-40B4-BE49-F238E27FC236}">
                <a16:creationId xmlns:a16="http://schemas.microsoft.com/office/drawing/2014/main" id="{C40BE17B-1EB8-8F43-BD4B-67D631CBBE0C}"/>
              </a:ext>
            </a:extLst>
          </p:cNvPr>
          <p:cNvSpPr txBox="1"/>
          <p:nvPr/>
        </p:nvSpPr>
        <p:spPr>
          <a:xfrm>
            <a:off x="6148604" y="3356122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٤٠</a:t>
            </a:r>
          </a:p>
        </p:txBody>
      </p:sp>
      <p:sp>
        <p:nvSpPr>
          <p:cNvPr id="70" name="مربع نص 82">
            <a:extLst>
              <a:ext uri="{FF2B5EF4-FFF2-40B4-BE49-F238E27FC236}">
                <a16:creationId xmlns:a16="http://schemas.microsoft.com/office/drawing/2014/main" id="{0932557E-CF21-ED43-A32B-46A2F9D0B1ED}"/>
              </a:ext>
            </a:extLst>
          </p:cNvPr>
          <p:cNvSpPr txBox="1"/>
          <p:nvPr/>
        </p:nvSpPr>
        <p:spPr>
          <a:xfrm>
            <a:off x="9316956" y="2438393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٥٧.٦٪  ≈</a:t>
            </a:r>
          </a:p>
        </p:txBody>
      </p:sp>
      <p:sp>
        <p:nvSpPr>
          <p:cNvPr id="72" name="مربع نص 83">
            <a:extLst>
              <a:ext uri="{FF2B5EF4-FFF2-40B4-BE49-F238E27FC236}">
                <a16:creationId xmlns:a16="http://schemas.microsoft.com/office/drawing/2014/main" id="{61EFE149-D6F1-364D-84AA-986A441482E9}"/>
              </a:ext>
            </a:extLst>
          </p:cNvPr>
          <p:cNvSpPr txBox="1"/>
          <p:nvPr/>
        </p:nvSpPr>
        <p:spPr>
          <a:xfrm>
            <a:off x="8668884" y="2438393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٦٠٪</a:t>
            </a:r>
          </a:p>
        </p:txBody>
      </p:sp>
      <p:sp>
        <p:nvSpPr>
          <p:cNvPr id="74" name="مربع نص 84">
            <a:extLst>
              <a:ext uri="{FF2B5EF4-FFF2-40B4-BE49-F238E27FC236}">
                <a16:creationId xmlns:a16="http://schemas.microsoft.com/office/drawing/2014/main" id="{A163D6F5-233C-6340-90AD-13BA4371DE7B}"/>
              </a:ext>
            </a:extLst>
          </p:cNvPr>
          <p:cNvSpPr txBox="1"/>
          <p:nvPr/>
        </p:nvSpPr>
        <p:spPr>
          <a:xfrm>
            <a:off x="9532980" y="3230481"/>
            <a:ext cx="108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٤٢٣  ≈</a:t>
            </a:r>
          </a:p>
        </p:txBody>
      </p:sp>
      <p:sp>
        <p:nvSpPr>
          <p:cNvPr id="76" name="مربع نص 85">
            <a:extLst>
              <a:ext uri="{FF2B5EF4-FFF2-40B4-BE49-F238E27FC236}">
                <a16:creationId xmlns:a16="http://schemas.microsoft.com/office/drawing/2014/main" id="{52C3B653-AEB9-9B47-A2E2-E02D08132926}"/>
              </a:ext>
            </a:extLst>
          </p:cNvPr>
          <p:cNvSpPr txBox="1"/>
          <p:nvPr/>
        </p:nvSpPr>
        <p:spPr>
          <a:xfrm>
            <a:off x="8884908" y="3230481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٤٠٠</a:t>
            </a:r>
          </a:p>
        </p:txBody>
      </p:sp>
      <p:sp>
        <p:nvSpPr>
          <p:cNvPr id="78" name="مربع نص 86">
            <a:extLst>
              <a:ext uri="{FF2B5EF4-FFF2-40B4-BE49-F238E27FC236}">
                <a16:creationId xmlns:a16="http://schemas.microsoft.com/office/drawing/2014/main" id="{47CA040E-04F8-AB4D-A22C-FF6760B5BF8A}"/>
              </a:ext>
            </a:extLst>
          </p:cNvPr>
          <p:cNvSpPr txBox="1"/>
          <p:nvPr/>
        </p:nvSpPr>
        <p:spPr>
          <a:xfrm>
            <a:off x="3412300" y="2438392"/>
            <a:ext cx="972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التحقق</a:t>
            </a:r>
          </a:p>
        </p:txBody>
      </p:sp>
      <p:sp>
        <p:nvSpPr>
          <p:cNvPr id="80" name="مربع نص 87">
            <a:extLst>
              <a:ext uri="{FF2B5EF4-FFF2-40B4-BE49-F238E27FC236}">
                <a16:creationId xmlns:a16="http://schemas.microsoft.com/office/drawing/2014/main" id="{7FE6FD41-AC84-8D45-BF45-6FA85FF17885}"/>
              </a:ext>
            </a:extLst>
          </p:cNvPr>
          <p:cNvSpPr txBox="1"/>
          <p:nvPr/>
        </p:nvSpPr>
        <p:spPr>
          <a:xfrm>
            <a:off x="324175" y="2870441"/>
            <a:ext cx="53923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٦٠٪ من ٤٠٠ طالب تقريبا يسكنون على بعد لا يزيد عن ٥ كلم من المدرسة </a:t>
            </a:r>
            <a:r>
              <a:rPr lang="ar-SA" sz="2400" b="1" dirty="0"/>
              <a:t>.</a:t>
            </a:r>
          </a:p>
        </p:txBody>
      </p:sp>
      <p:sp>
        <p:nvSpPr>
          <p:cNvPr id="82" name="مربع نص 91">
            <a:extLst>
              <a:ext uri="{FF2B5EF4-FFF2-40B4-BE49-F238E27FC236}">
                <a16:creationId xmlns:a16="http://schemas.microsoft.com/office/drawing/2014/main" id="{2E62947D-9837-564D-890B-73CC6E758CC9}"/>
              </a:ext>
            </a:extLst>
          </p:cNvPr>
          <p:cNvSpPr txBox="1"/>
          <p:nvPr/>
        </p:nvSpPr>
        <p:spPr>
          <a:xfrm>
            <a:off x="2391402" y="5604866"/>
            <a:ext cx="2836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أي أن الإجابة المعقولة  </a:t>
            </a:r>
            <a:r>
              <a:rPr lang="ar-SA" sz="2400" b="1" dirty="0"/>
              <a:t>=</a:t>
            </a:r>
          </a:p>
        </p:txBody>
      </p:sp>
      <p:sp>
        <p:nvSpPr>
          <p:cNvPr id="84" name="مربع نص 92">
            <a:extLst>
              <a:ext uri="{FF2B5EF4-FFF2-40B4-BE49-F238E27FC236}">
                <a16:creationId xmlns:a16="http://schemas.microsoft.com/office/drawing/2014/main" id="{EB213D32-1DE5-B749-B9C2-B8E516DF3E46}"/>
              </a:ext>
            </a:extLst>
          </p:cNvPr>
          <p:cNvSpPr txBox="1"/>
          <p:nvPr/>
        </p:nvSpPr>
        <p:spPr>
          <a:xfrm>
            <a:off x="1242466" y="5605496"/>
            <a:ext cx="1413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٢٤٠ طالبا</a:t>
            </a:r>
          </a:p>
        </p:txBody>
      </p:sp>
      <p:sp>
        <p:nvSpPr>
          <p:cNvPr id="86" name="مربع نص 18">
            <a:extLst>
              <a:ext uri="{FF2B5EF4-FFF2-40B4-BE49-F238E27FC236}">
                <a16:creationId xmlns:a16="http://schemas.microsoft.com/office/drawing/2014/main" id="{90962120-6992-304A-95A2-131A21F62E14}"/>
              </a:ext>
            </a:extLst>
          </p:cNvPr>
          <p:cNvSpPr txBox="1"/>
          <p:nvPr/>
        </p:nvSpPr>
        <p:spPr>
          <a:xfrm>
            <a:off x="6148604" y="3879714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٨٠</a:t>
            </a:r>
          </a:p>
        </p:txBody>
      </p:sp>
      <p:sp>
        <p:nvSpPr>
          <p:cNvPr id="88" name="مربع نص 19">
            <a:extLst>
              <a:ext uri="{FF2B5EF4-FFF2-40B4-BE49-F238E27FC236}">
                <a16:creationId xmlns:a16="http://schemas.microsoft.com/office/drawing/2014/main" id="{9D7752ED-60C6-924E-9E7B-24C7B5C9DA06}"/>
              </a:ext>
            </a:extLst>
          </p:cNvPr>
          <p:cNvSpPr txBox="1"/>
          <p:nvPr/>
        </p:nvSpPr>
        <p:spPr>
          <a:xfrm>
            <a:off x="6148604" y="4397123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١٢٠</a:t>
            </a:r>
          </a:p>
        </p:txBody>
      </p:sp>
      <p:sp>
        <p:nvSpPr>
          <p:cNvPr id="90" name="مربع نص 20">
            <a:extLst>
              <a:ext uri="{FF2B5EF4-FFF2-40B4-BE49-F238E27FC236}">
                <a16:creationId xmlns:a16="http://schemas.microsoft.com/office/drawing/2014/main" id="{F72E1AF6-3704-0647-AD37-AF7D1802CC81}"/>
              </a:ext>
            </a:extLst>
          </p:cNvPr>
          <p:cNvSpPr txBox="1"/>
          <p:nvPr/>
        </p:nvSpPr>
        <p:spPr>
          <a:xfrm>
            <a:off x="6148604" y="4920715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١٦٠</a:t>
            </a:r>
          </a:p>
        </p:txBody>
      </p:sp>
      <p:sp>
        <p:nvSpPr>
          <p:cNvPr id="92" name="مربع نص 21">
            <a:extLst>
              <a:ext uri="{FF2B5EF4-FFF2-40B4-BE49-F238E27FC236}">
                <a16:creationId xmlns:a16="http://schemas.microsoft.com/office/drawing/2014/main" id="{51AC2590-A7E1-2C43-B8F5-7A27AAED451B}"/>
              </a:ext>
            </a:extLst>
          </p:cNvPr>
          <p:cNvSpPr txBox="1"/>
          <p:nvPr/>
        </p:nvSpPr>
        <p:spPr>
          <a:xfrm>
            <a:off x="6143534" y="5444354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٢٠٠</a:t>
            </a:r>
          </a:p>
        </p:txBody>
      </p:sp>
      <p:sp>
        <p:nvSpPr>
          <p:cNvPr id="94" name="مربع نص 22">
            <a:extLst>
              <a:ext uri="{FF2B5EF4-FFF2-40B4-BE49-F238E27FC236}">
                <a16:creationId xmlns:a16="http://schemas.microsoft.com/office/drawing/2014/main" id="{0C73F49C-29D3-B940-B9E2-56B016F55DB2}"/>
              </a:ext>
            </a:extLst>
          </p:cNvPr>
          <p:cNvSpPr txBox="1"/>
          <p:nvPr/>
        </p:nvSpPr>
        <p:spPr>
          <a:xfrm>
            <a:off x="6143534" y="5967946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٢٤٠</a:t>
            </a:r>
          </a:p>
        </p:txBody>
      </p:sp>
      <p:sp>
        <p:nvSpPr>
          <p:cNvPr id="96" name="مربع نص 23">
            <a:extLst>
              <a:ext uri="{FF2B5EF4-FFF2-40B4-BE49-F238E27FC236}">
                <a16:creationId xmlns:a16="http://schemas.microsoft.com/office/drawing/2014/main" id="{7E0C7EA8-DC8E-4446-93D0-449B355429A7}"/>
              </a:ext>
            </a:extLst>
          </p:cNvPr>
          <p:cNvSpPr txBox="1"/>
          <p:nvPr/>
        </p:nvSpPr>
        <p:spPr>
          <a:xfrm>
            <a:off x="8596876" y="4022569"/>
            <a:ext cx="2074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١٠٪ من ٤٠٠ =</a:t>
            </a:r>
          </a:p>
        </p:txBody>
      </p:sp>
      <p:sp>
        <p:nvSpPr>
          <p:cNvPr id="98" name="مربع نص 24">
            <a:extLst>
              <a:ext uri="{FF2B5EF4-FFF2-40B4-BE49-F238E27FC236}">
                <a16:creationId xmlns:a16="http://schemas.microsoft.com/office/drawing/2014/main" id="{F400CB4A-F789-C940-A4D6-5CBF02AA2CD3}"/>
              </a:ext>
            </a:extLst>
          </p:cNvPr>
          <p:cNvSpPr txBox="1"/>
          <p:nvPr/>
        </p:nvSpPr>
        <p:spPr>
          <a:xfrm>
            <a:off x="8020812" y="4022569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</a:t>
            </a:r>
          </a:p>
        </p:txBody>
      </p:sp>
      <p:sp>
        <p:nvSpPr>
          <p:cNvPr id="100" name="مربع نص 25">
            <a:extLst>
              <a:ext uri="{FF2B5EF4-FFF2-40B4-BE49-F238E27FC236}">
                <a16:creationId xmlns:a16="http://schemas.microsoft.com/office/drawing/2014/main" id="{65D7F8D8-F7FA-874A-98E4-43CF1FCFC811}"/>
              </a:ext>
            </a:extLst>
          </p:cNvPr>
          <p:cNvSpPr txBox="1"/>
          <p:nvPr/>
        </p:nvSpPr>
        <p:spPr>
          <a:xfrm>
            <a:off x="8046862" y="4931220"/>
            <a:ext cx="35808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</a:rPr>
              <a:t>أي أن ٢٤٠ طالبا يسكنون على بعد لا يزيد عن ٥ كلم من المدرسة تقريبا .</a:t>
            </a:r>
          </a:p>
        </p:txBody>
      </p:sp>
      <p:grpSp>
        <p:nvGrpSpPr>
          <p:cNvPr id="107" name="مجموعة 26">
            <a:extLst>
              <a:ext uri="{FF2B5EF4-FFF2-40B4-BE49-F238E27FC236}">
                <a16:creationId xmlns:a16="http://schemas.microsoft.com/office/drawing/2014/main" id="{B8A0A25C-0BE0-E044-B371-7C0A44348A87}"/>
              </a:ext>
            </a:extLst>
          </p:cNvPr>
          <p:cNvGrpSpPr/>
          <p:nvPr/>
        </p:nvGrpSpPr>
        <p:grpSpPr>
          <a:xfrm>
            <a:off x="2985647" y="4397123"/>
            <a:ext cx="2016316" cy="753693"/>
            <a:chOff x="5963412" y="4043459"/>
            <a:chExt cx="2016316" cy="753693"/>
          </a:xfrm>
        </p:grpSpPr>
        <p:sp>
          <p:nvSpPr>
            <p:cNvPr id="102" name="مربع نص 27">
              <a:extLst>
                <a:ext uri="{FF2B5EF4-FFF2-40B4-BE49-F238E27FC236}">
                  <a16:creationId xmlns:a16="http://schemas.microsoft.com/office/drawing/2014/main" id="{CBE0F306-8427-A347-A0E8-F032E0BFC086}"/>
                </a:ext>
              </a:extLst>
            </p:cNvPr>
            <p:cNvSpPr txBox="1"/>
            <p:nvPr/>
          </p:nvSpPr>
          <p:spPr>
            <a:xfrm>
              <a:off x="5963412" y="4172979"/>
              <a:ext cx="14041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٤٠٠  =</a:t>
              </a:r>
            </a:p>
          </p:txBody>
        </p:sp>
        <p:grpSp>
          <p:nvGrpSpPr>
            <p:cNvPr id="103" name="مجموعة 30">
              <a:extLst>
                <a:ext uri="{FF2B5EF4-FFF2-40B4-BE49-F238E27FC236}">
                  <a16:creationId xmlns:a16="http://schemas.microsoft.com/office/drawing/2014/main" id="{2E5BFE49-8A82-0946-BFED-E7415C6E38A6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104" name="مربع نص 31">
                <a:extLst>
                  <a:ext uri="{FF2B5EF4-FFF2-40B4-BE49-F238E27FC236}">
                    <a16:creationId xmlns:a16="http://schemas.microsoft.com/office/drawing/2014/main" id="{3A332B43-EECD-6D43-8B6F-10B81D424822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sp>
            <p:nvSpPr>
              <p:cNvPr id="105" name="مربع نص 32">
                <a:extLst>
                  <a:ext uri="{FF2B5EF4-FFF2-40B4-BE49-F238E27FC236}">
                    <a16:creationId xmlns:a16="http://schemas.microsoft.com/office/drawing/2014/main" id="{34A32D3C-A969-2A4B-91A5-6BE91DA97C2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106" name="رابط مستقيم 33">
                <a:extLst>
                  <a:ext uri="{FF2B5EF4-FFF2-40B4-BE49-F238E27FC236}">
                    <a16:creationId xmlns:a16="http://schemas.microsoft.com/office/drawing/2014/main" id="{4CE03B79-A6A8-1D49-B41D-FE9CE42CEF17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مربع نص 34">
            <a:extLst>
              <a:ext uri="{FF2B5EF4-FFF2-40B4-BE49-F238E27FC236}">
                <a16:creationId xmlns:a16="http://schemas.microsoft.com/office/drawing/2014/main" id="{AD73273C-5516-C748-8747-404A7ECBAC1A}"/>
              </a:ext>
            </a:extLst>
          </p:cNvPr>
          <p:cNvSpPr txBox="1"/>
          <p:nvPr/>
        </p:nvSpPr>
        <p:spPr>
          <a:xfrm>
            <a:off x="2265567" y="4529656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2BB32A3-E962-F2D7-2CEA-E113DFD5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227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8" grpId="0"/>
      <p:bldP spid="70" grpId="0"/>
      <p:bldP spid="72" grpId="0"/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  <p:bldP spid="90" grpId="0"/>
      <p:bldP spid="92" grpId="0"/>
      <p:bldP spid="94" grpId="0"/>
      <p:bldP spid="96" grpId="0"/>
      <p:bldP spid="98" grpId="0"/>
      <p:bldP spid="100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66">
            <a:extLst>
              <a:ext uri="{FF2B5EF4-FFF2-40B4-BE49-F238E27FC236}">
                <a16:creationId xmlns:a16="http://schemas.microsoft.com/office/drawing/2014/main" id="{D0D14941-C398-764B-92EC-0685537F1C37}"/>
              </a:ext>
            </a:extLst>
          </p:cNvPr>
          <p:cNvSpPr/>
          <p:nvPr/>
        </p:nvSpPr>
        <p:spPr>
          <a:xfrm>
            <a:off x="1662131" y="488513"/>
            <a:ext cx="8568952" cy="880095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002060"/>
                </a:solidFill>
              </a:rPr>
              <a:t>يمثل الشكل نسب ٤ أنواع من الأغذية المفضلة من خلال دراسة على ١٤٠ شخصا . ما التقدير المنطقي لعدد الأشخاص الذين لا يفضلون الخضار ؟ ٦٠ أو ٧٠ أو ٨٠ شخصا .</a:t>
            </a:r>
          </a:p>
        </p:txBody>
      </p:sp>
      <p:graphicFrame>
        <p:nvGraphicFramePr>
          <p:cNvPr id="4" name="جدول 29">
            <a:extLst>
              <a:ext uri="{FF2B5EF4-FFF2-40B4-BE49-F238E27FC236}">
                <a16:creationId xmlns:a16="http://schemas.microsoft.com/office/drawing/2014/main" id="{2FBC0883-3222-7849-9931-29115871B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113717"/>
              </p:ext>
            </p:extLst>
          </p:nvPr>
        </p:nvGraphicFramePr>
        <p:xfrm>
          <a:off x="5492212" y="2095440"/>
          <a:ext cx="2255912" cy="30891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النسبة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العدد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١٠٪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٢٠٪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٣٠٪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٤٠٪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٥٠٪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مربع نص 81">
            <a:extLst>
              <a:ext uri="{FF2B5EF4-FFF2-40B4-BE49-F238E27FC236}">
                <a16:creationId xmlns:a16="http://schemas.microsoft.com/office/drawing/2014/main" id="{2CE66D83-8A0D-6644-BDFD-731DA86D08B2}"/>
              </a:ext>
            </a:extLst>
          </p:cNvPr>
          <p:cNvSpPr txBox="1"/>
          <p:nvPr/>
        </p:nvSpPr>
        <p:spPr>
          <a:xfrm>
            <a:off x="5708236" y="2656721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</a:t>
            </a:r>
          </a:p>
        </p:txBody>
      </p:sp>
      <p:sp>
        <p:nvSpPr>
          <p:cNvPr id="19" name="مربع نص 82">
            <a:extLst>
              <a:ext uri="{FF2B5EF4-FFF2-40B4-BE49-F238E27FC236}">
                <a16:creationId xmlns:a16="http://schemas.microsoft.com/office/drawing/2014/main" id="{AA11772A-9835-D349-8C61-C5AB2734DBF5}"/>
              </a:ext>
            </a:extLst>
          </p:cNvPr>
          <p:cNvSpPr txBox="1"/>
          <p:nvPr/>
        </p:nvSpPr>
        <p:spPr>
          <a:xfrm>
            <a:off x="8876588" y="2274639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٥٢٪  ≈</a:t>
            </a:r>
          </a:p>
        </p:txBody>
      </p:sp>
      <p:sp>
        <p:nvSpPr>
          <p:cNvPr id="21" name="مربع نص 83">
            <a:extLst>
              <a:ext uri="{FF2B5EF4-FFF2-40B4-BE49-F238E27FC236}">
                <a16:creationId xmlns:a16="http://schemas.microsoft.com/office/drawing/2014/main" id="{2E782727-9488-1448-9F8B-23050D5C07AF}"/>
              </a:ext>
            </a:extLst>
          </p:cNvPr>
          <p:cNvSpPr txBox="1"/>
          <p:nvPr/>
        </p:nvSpPr>
        <p:spPr>
          <a:xfrm>
            <a:off x="8228516" y="2274639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٥٠٪</a:t>
            </a:r>
          </a:p>
        </p:txBody>
      </p:sp>
      <p:sp>
        <p:nvSpPr>
          <p:cNvPr id="23" name="مربع نص 84">
            <a:extLst>
              <a:ext uri="{FF2B5EF4-FFF2-40B4-BE49-F238E27FC236}">
                <a16:creationId xmlns:a16="http://schemas.microsoft.com/office/drawing/2014/main" id="{A123185C-5338-4443-A688-3EF40ABD067E}"/>
              </a:ext>
            </a:extLst>
          </p:cNvPr>
          <p:cNvSpPr txBox="1"/>
          <p:nvPr/>
        </p:nvSpPr>
        <p:spPr>
          <a:xfrm>
            <a:off x="6716348" y="1482551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نسبة الذين لا يفضلون الخضار </a:t>
            </a:r>
            <a:r>
              <a:rPr lang="ar-SA" sz="2400" b="1" dirty="0"/>
              <a:t>=</a:t>
            </a:r>
          </a:p>
        </p:txBody>
      </p:sp>
      <p:sp>
        <p:nvSpPr>
          <p:cNvPr id="25" name="مربع نص 85">
            <a:extLst>
              <a:ext uri="{FF2B5EF4-FFF2-40B4-BE49-F238E27FC236}">
                <a16:creationId xmlns:a16="http://schemas.microsoft.com/office/drawing/2014/main" id="{2AE3EEEC-AEA6-294C-AE43-0ECB553CCA90}"/>
              </a:ext>
            </a:extLst>
          </p:cNvPr>
          <p:cNvSpPr txBox="1"/>
          <p:nvPr/>
        </p:nvSpPr>
        <p:spPr>
          <a:xfrm>
            <a:off x="3944040" y="1482551"/>
            <a:ext cx="28443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١٣٪ + ١٥٪ + ٢٤٪  =</a:t>
            </a:r>
          </a:p>
        </p:txBody>
      </p:sp>
      <p:sp>
        <p:nvSpPr>
          <p:cNvPr id="27" name="مربع نص 86">
            <a:extLst>
              <a:ext uri="{FF2B5EF4-FFF2-40B4-BE49-F238E27FC236}">
                <a16:creationId xmlns:a16="http://schemas.microsoft.com/office/drawing/2014/main" id="{C406B4EC-EEF4-5C47-8EBD-DFF4D1996786}"/>
              </a:ext>
            </a:extLst>
          </p:cNvPr>
          <p:cNvSpPr txBox="1"/>
          <p:nvPr/>
        </p:nvSpPr>
        <p:spPr>
          <a:xfrm>
            <a:off x="3496523" y="3552199"/>
            <a:ext cx="972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التحقق</a:t>
            </a:r>
          </a:p>
        </p:txBody>
      </p:sp>
      <p:sp>
        <p:nvSpPr>
          <p:cNvPr id="29" name="مربع نص 87">
            <a:extLst>
              <a:ext uri="{FF2B5EF4-FFF2-40B4-BE49-F238E27FC236}">
                <a16:creationId xmlns:a16="http://schemas.microsoft.com/office/drawing/2014/main" id="{76CE17C3-D1DE-8E4D-B9F6-48BAB6E69B50}"/>
              </a:ext>
            </a:extLst>
          </p:cNvPr>
          <p:cNvSpPr txBox="1"/>
          <p:nvPr/>
        </p:nvSpPr>
        <p:spPr>
          <a:xfrm>
            <a:off x="244137" y="4313502"/>
            <a:ext cx="52020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٥٠٪ من ١٤٠ شخصا تقريبا لا يفضلون الخضار</a:t>
            </a:r>
          </a:p>
        </p:txBody>
      </p:sp>
      <p:sp>
        <p:nvSpPr>
          <p:cNvPr id="31" name="مربع نص 91">
            <a:extLst>
              <a:ext uri="{FF2B5EF4-FFF2-40B4-BE49-F238E27FC236}">
                <a16:creationId xmlns:a16="http://schemas.microsoft.com/office/drawing/2014/main" id="{DF8E00A5-958E-E146-A9B1-F381A6423B90}"/>
              </a:ext>
            </a:extLst>
          </p:cNvPr>
          <p:cNvSpPr txBox="1"/>
          <p:nvPr/>
        </p:nvSpPr>
        <p:spPr>
          <a:xfrm>
            <a:off x="2964645" y="5670048"/>
            <a:ext cx="2836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أي أن الإجابة المعقولة  </a:t>
            </a:r>
            <a:r>
              <a:rPr lang="ar-SA" sz="2400" b="1" dirty="0"/>
              <a:t>=</a:t>
            </a:r>
          </a:p>
        </p:txBody>
      </p:sp>
      <p:sp>
        <p:nvSpPr>
          <p:cNvPr id="33" name="مربع نص 92">
            <a:extLst>
              <a:ext uri="{FF2B5EF4-FFF2-40B4-BE49-F238E27FC236}">
                <a16:creationId xmlns:a16="http://schemas.microsoft.com/office/drawing/2014/main" id="{91C8F62A-F0CB-C045-9FBF-DBE6540F221B}"/>
              </a:ext>
            </a:extLst>
          </p:cNvPr>
          <p:cNvSpPr txBox="1"/>
          <p:nvPr/>
        </p:nvSpPr>
        <p:spPr>
          <a:xfrm>
            <a:off x="1768331" y="5670048"/>
            <a:ext cx="1413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 ٧٠ شخصا</a:t>
            </a:r>
          </a:p>
        </p:txBody>
      </p:sp>
      <p:sp>
        <p:nvSpPr>
          <p:cNvPr id="35" name="مربع نص 18">
            <a:extLst>
              <a:ext uri="{FF2B5EF4-FFF2-40B4-BE49-F238E27FC236}">
                <a16:creationId xmlns:a16="http://schemas.microsoft.com/office/drawing/2014/main" id="{FC494705-9D73-9449-AD1D-8CE9A4F238D6}"/>
              </a:ext>
            </a:extLst>
          </p:cNvPr>
          <p:cNvSpPr txBox="1"/>
          <p:nvPr/>
        </p:nvSpPr>
        <p:spPr>
          <a:xfrm>
            <a:off x="5708236" y="3180313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٢٨</a:t>
            </a:r>
          </a:p>
        </p:txBody>
      </p:sp>
      <p:sp>
        <p:nvSpPr>
          <p:cNvPr id="37" name="مربع نص 19">
            <a:extLst>
              <a:ext uri="{FF2B5EF4-FFF2-40B4-BE49-F238E27FC236}">
                <a16:creationId xmlns:a16="http://schemas.microsoft.com/office/drawing/2014/main" id="{FD254C19-598B-354D-A2E8-7A501294980D}"/>
              </a:ext>
            </a:extLst>
          </p:cNvPr>
          <p:cNvSpPr txBox="1"/>
          <p:nvPr/>
        </p:nvSpPr>
        <p:spPr>
          <a:xfrm>
            <a:off x="5708236" y="3697722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٤٢</a:t>
            </a:r>
          </a:p>
        </p:txBody>
      </p:sp>
      <p:sp>
        <p:nvSpPr>
          <p:cNvPr id="39" name="مربع نص 20">
            <a:extLst>
              <a:ext uri="{FF2B5EF4-FFF2-40B4-BE49-F238E27FC236}">
                <a16:creationId xmlns:a16="http://schemas.microsoft.com/office/drawing/2014/main" id="{18FD8DE0-36CE-004D-8CB0-A960B2F15EE0}"/>
              </a:ext>
            </a:extLst>
          </p:cNvPr>
          <p:cNvSpPr txBox="1"/>
          <p:nvPr/>
        </p:nvSpPr>
        <p:spPr>
          <a:xfrm>
            <a:off x="5708236" y="4221314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٥٦</a:t>
            </a:r>
          </a:p>
        </p:txBody>
      </p:sp>
      <p:sp>
        <p:nvSpPr>
          <p:cNvPr id="41" name="مربع نص 21">
            <a:extLst>
              <a:ext uri="{FF2B5EF4-FFF2-40B4-BE49-F238E27FC236}">
                <a16:creationId xmlns:a16="http://schemas.microsoft.com/office/drawing/2014/main" id="{9D057686-291D-6442-BA22-A4690AE68F38}"/>
              </a:ext>
            </a:extLst>
          </p:cNvPr>
          <p:cNvSpPr txBox="1"/>
          <p:nvPr/>
        </p:nvSpPr>
        <p:spPr>
          <a:xfrm>
            <a:off x="5703166" y="4744953"/>
            <a:ext cx="691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٧٠</a:t>
            </a:r>
          </a:p>
        </p:txBody>
      </p:sp>
      <p:sp>
        <p:nvSpPr>
          <p:cNvPr id="43" name="مربع نص 23">
            <a:extLst>
              <a:ext uri="{FF2B5EF4-FFF2-40B4-BE49-F238E27FC236}">
                <a16:creationId xmlns:a16="http://schemas.microsoft.com/office/drawing/2014/main" id="{F1537D1F-FE6B-5046-A9E4-633BE3878B19}"/>
              </a:ext>
            </a:extLst>
          </p:cNvPr>
          <p:cNvSpPr txBox="1"/>
          <p:nvPr/>
        </p:nvSpPr>
        <p:spPr>
          <a:xfrm>
            <a:off x="8156508" y="2861736"/>
            <a:ext cx="2074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١٠٪ من ١٤٠ =</a:t>
            </a:r>
          </a:p>
        </p:txBody>
      </p:sp>
      <p:sp>
        <p:nvSpPr>
          <p:cNvPr id="45" name="مربع نص 24">
            <a:extLst>
              <a:ext uri="{FF2B5EF4-FFF2-40B4-BE49-F238E27FC236}">
                <a16:creationId xmlns:a16="http://schemas.microsoft.com/office/drawing/2014/main" id="{EA0EC2CE-0DE5-164A-BF9C-E4B49B602E5E}"/>
              </a:ext>
            </a:extLst>
          </p:cNvPr>
          <p:cNvSpPr txBox="1"/>
          <p:nvPr/>
        </p:nvSpPr>
        <p:spPr>
          <a:xfrm>
            <a:off x="7580444" y="2861736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١٤</a:t>
            </a:r>
          </a:p>
        </p:txBody>
      </p:sp>
      <p:sp>
        <p:nvSpPr>
          <p:cNvPr id="47" name="مربع نص 25">
            <a:extLst>
              <a:ext uri="{FF2B5EF4-FFF2-40B4-BE49-F238E27FC236}">
                <a16:creationId xmlns:a16="http://schemas.microsoft.com/office/drawing/2014/main" id="{F3366419-592D-D542-9D84-6F2D17F3B892}"/>
              </a:ext>
            </a:extLst>
          </p:cNvPr>
          <p:cNvSpPr txBox="1"/>
          <p:nvPr/>
        </p:nvSpPr>
        <p:spPr>
          <a:xfrm>
            <a:off x="7640979" y="3552199"/>
            <a:ext cx="39504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أي أن ٧٠ شخصا تقريبا لا يفضلون الخضار .</a:t>
            </a:r>
          </a:p>
        </p:txBody>
      </p:sp>
      <p:grpSp>
        <p:nvGrpSpPr>
          <p:cNvPr id="54" name="مجموعة 26">
            <a:extLst>
              <a:ext uri="{FF2B5EF4-FFF2-40B4-BE49-F238E27FC236}">
                <a16:creationId xmlns:a16="http://schemas.microsoft.com/office/drawing/2014/main" id="{CF667F0E-1129-2949-A69E-06E5878BF2B2}"/>
              </a:ext>
            </a:extLst>
          </p:cNvPr>
          <p:cNvGrpSpPr/>
          <p:nvPr/>
        </p:nvGrpSpPr>
        <p:grpSpPr>
          <a:xfrm>
            <a:off x="2452315" y="4978267"/>
            <a:ext cx="2016316" cy="753693"/>
            <a:chOff x="5963412" y="4043459"/>
            <a:chExt cx="2016316" cy="753693"/>
          </a:xfrm>
        </p:grpSpPr>
        <p:sp>
          <p:nvSpPr>
            <p:cNvPr id="49" name="مربع نص 27">
              <a:extLst>
                <a:ext uri="{FF2B5EF4-FFF2-40B4-BE49-F238E27FC236}">
                  <a16:creationId xmlns:a16="http://schemas.microsoft.com/office/drawing/2014/main" id="{2AABCC56-0832-5D4A-994A-32741C36293C}"/>
                </a:ext>
              </a:extLst>
            </p:cNvPr>
            <p:cNvSpPr txBox="1"/>
            <p:nvPr/>
          </p:nvSpPr>
          <p:spPr>
            <a:xfrm>
              <a:off x="5963412" y="4172979"/>
              <a:ext cx="14041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× ١٤٠ =</a:t>
              </a:r>
            </a:p>
          </p:txBody>
        </p:sp>
        <p:grpSp>
          <p:nvGrpSpPr>
            <p:cNvPr id="50" name="مجموعة 30">
              <a:extLst>
                <a:ext uri="{FF2B5EF4-FFF2-40B4-BE49-F238E27FC236}">
                  <a16:creationId xmlns:a16="http://schemas.microsoft.com/office/drawing/2014/main" id="{16CBED6C-38D2-5742-9550-CB3C18D07695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51" name="مربع نص 31">
                <a:extLst>
                  <a:ext uri="{FF2B5EF4-FFF2-40B4-BE49-F238E27FC236}">
                    <a16:creationId xmlns:a16="http://schemas.microsoft.com/office/drawing/2014/main" id="{1FDF1A80-D397-D949-AACB-57FD3FC89173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٥٠</a:t>
                </a:r>
              </a:p>
            </p:txBody>
          </p:sp>
          <p:sp>
            <p:nvSpPr>
              <p:cNvPr id="52" name="مربع نص 32">
                <a:extLst>
                  <a:ext uri="{FF2B5EF4-FFF2-40B4-BE49-F238E27FC236}">
                    <a16:creationId xmlns:a16="http://schemas.microsoft.com/office/drawing/2014/main" id="{A23CFAF8-D9DC-8541-BB03-167A870B6769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53" name="رابط مستقيم 33">
                <a:extLst>
                  <a:ext uri="{FF2B5EF4-FFF2-40B4-BE49-F238E27FC236}">
                    <a16:creationId xmlns:a16="http://schemas.microsoft.com/office/drawing/2014/main" id="{5C76380F-173E-C244-9C3D-DA8269A5C09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مربع نص 34">
            <a:extLst>
              <a:ext uri="{FF2B5EF4-FFF2-40B4-BE49-F238E27FC236}">
                <a16:creationId xmlns:a16="http://schemas.microsoft.com/office/drawing/2014/main" id="{5E3EFFBB-2431-F24E-8AAA-290C3331C466}"/>
              </a:ext>
            </a:extLst>
          </p:cNvPr>
          <p:cNvSpPr txBox="1"/>
          <p:nvPr/>
        </p:nvSpPr>
        <p:spPr>
          <a:xfrm>
            <a:off x="1848454" y="5075470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٧٠</a:t>
            </a:r>
          </a:p>
        </p:txBody>
      </p:sp>
      <p:sp>
        <p:nvSpPr>
          <p:cNvPr id="58" name="مربع نص 35">
            <a:extLst>
              <a:ext uri="{FF2B5EF4-FFF2-40B4-BE49-F238E27FC236}">
                <a16:creationId xmlns:a16="http://schemas.microsoft.com/office/drawing/2014/main" id="{358455D0-5615-FE4B-B159-A3C5BC7861A1}"/>
              </a:ext>
            </a:extLst>
          </p:cNvPr>
          <p:cNvSpPr txBox="1"/>
          <p:nvPr/>
        </p:nvSpPr>
        <p:spPr>
          <a:xfrm>
            <a:off x="3295968" y="1482551"/>
            <a:ext cx="8280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٥٢٪  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3CB98EC3-B27F-904B-8BE2-24428EA4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7" y="1699925"/>
            <a:ext cx="2290471" cy="209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064522E-7440-5A7C-F929-6A7C1F12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1631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56" grpId="0"/>
      <p:bldP spid="5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831</Words>
  <Application>Microsoft Macintosh PowerPoint</Application>
  <PresentationFormat>شاشة عريضة</PresentationFormat>
  <Paragraphs>406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2022-05-21T21:58:56Z</dcterms:modified>
</cp:coreProperties>
</file>