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61" rtl="1" saveSubsetFonts="1">
  <p:sldMasterIdLst>
    <p:sldMasterId id="2147483648" r:id="rId1"/>
  </p:sldMasterIdLst>
  <p:notesMasterIdLst>
    <p:notesMasterId r:id="rId28"/>
  </p:notesMasterIdLst>
  <p:sldIdLst>
    <p:sldId id="273" r:id="rId2"/>
    <p:sldId id="494" r:id="rId3"/>
    <p:sldId id="483" r:id="rId4"/>
    <p:sldId id="495" r:id="rId5"/>
    <p:sldId id="485" r:id="rId6"/>
    <p:sldId id="280" r:id="rId7"/>
    <p:sldId id="278" r:id="rId8"/>
    <p:sldId id="256" r:id="rId9"/>
    <p:sldId id="257" r:id="rId10"/>
    <p:sldId id="258" r:id="rId11"/>
    <p:sldId id="279" r:id="rId12"/>
    <p:sldId id="281" r:id="rId13"/>
    <p:sldId id="282" r:id="rId14"/>
    <p:sldId id="283" r:id="rId15"/>
    <p:sldId id="287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493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41EAE8FE-B10F-A54A-8543-722AEE1DEF63}">
          <p14:sldIdLst>
            <p14:sldId id="273"/>
          </p14:sldIdLst>
        </p14:section>
        <p14:section name="جدول الضرب" id="{B624011B-28E5-BC4C-A5BD-FA69FBF26985}">
          <p14:sldIdLst>
            <p14:sldId id="494"/>
          </p14:sldIdLst>
        </p14:section>
        <p14:section name="سبورة" id="{E6F191E8-C46B-2943-9C05-011FB6F9EDAA}">
          <p14:sldIdLst>
            <p14:sldId id="483"/>
          </p14:sldIdLst>
        </p14:section>
        <p14:section name="تعزيز" id="{D494997D-5BA2-5E4B-9C70-AF3C2A3DA632}">
          <p14:sldIdLst>
            <p14:sldId id="495"/>
            <p14:sldId id="485"/>
            <p14:sldId id="280"/>
            <p14:sldId id="278"/>
            <p14:sldId id="256"/>
            <p14:sldId id="257"/>
            <p14:sldId id="258"/>
            <p14:sldId id="279"/>
            <p14:sldId id="281"/>
            <p14:sldId id="282"/>
            <p14:sldId id="283"/>
            <p14:sldId id="287"/>
            <p14:sldId id="284"/>
            <p14:sldId id="285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0ED"/>
    <a:srgbClr val="55B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18"/>
  </p:normalViewPr>
  <p:slideViewPr>
    <p:cSldViewPr>
      <p:cViewPr varScale="1">
        <p:scale>
          <a:sx n="117" d="100"/>
          <a:sy n="117" d="100"/>
        </p:scale>
        <p:origin x="12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F336DB-1B7B-D04A-BFD8-C9FE77006CA8}" type="datetimeFigureOut">
              <a:rPr lang="ar-SA" smtClean="0"/>
              <a:t>16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A664CD-7B00-7545-8600-8C5E32B2D7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547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262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70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28001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21" Type="http://schemas.openxmlformats.org/officeDocument/2006/relationships/image" Target="../media/image16.png"/><Relationship Id="rId34" Type="http://schemas.openxmlformats.org/officeDocument/2006/relationships/image" Target="../media/image240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3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36" Type="http://schemas.openxmlformats.org/officeDocument/2006/relationships/slide" Target="slide4.xml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3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slide" Target="slide3.xml"/><Relationship Id="rId35" Type="http://schemas.openxmlformats.org/officeDocument/2006/relationships/image" Target="../media/image25.png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967" y="-135693"/>
            <a:ext cx="9144000" cy="699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5020500" y="-64539"/>
            <a:ext cx="4013726" cy="20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7682842" y="1030850"/>
            <a:ext cx="910829" cy="852488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8118613" y="1111813"/>
            <a:ext cx="50006" cy="757238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8075749" y="1190394"/>
            <a:ext cx="47625" cy="59055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8101773" y="1445186"/>
            <a:ext cx="73571" cy="80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EG" sz="760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7573305" y="1904770"/>
            <a:ext cx="1101329" cy="1159669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5763">
              <a:defRPr/>
            </a:pPr>
            <a:endParaRPr lang="ar-SA" sz="760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8165046" y="2384591"/>
            <a:ext cx="213122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7617360" y="2471508"/>
            <a:ext cx="383381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3850" y="1866669"/>
            <a:ext cx="5845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6" y="1867861"/>
            <a:ext cx="584597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7109273" y="3363559"/>
            <a:ext cx="1716376" cy="6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898" y="3149763"/>
            <a:ext cx="482320" cy="544116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829" y="3288497"/>
            <a:ext cx="366653" cy="341568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3303990" y="3573686"/>
            <a:ext cx="1553522" cy="1314413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5244364" y="1362182"/>
            <a:ext cx="1393280" cy="1186877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269066" y="5645188"/>
            <a:ext cx="5693222" cy="89361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710" y="5241263"/>
            <a:ext cx="1417461" cy="11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430621" y="5131074"/>
            <a:ext cx="2511812" cy="11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2619139" y="5147229"/>
            <a:ext cx="479822" cy="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2750580" y="5381129"/>
            <a:ext cx="353616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81779" y="4156771"/>
            <a:ext cx="1406351" cy="206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5587766" y="4866028"/>
            <a:ext cx="3241421" cy="15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9350" y="4542650"/>
            <a:ext cx="1152764" cy="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7820210" y="4424331"/>
            <a:ext cx="1020258" cy="91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67" y="5083581"/>
            <a:ext cx="339445" cy="2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152959" y="710404"/>
            <a:ext cx="4970906" cy="3191737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5116158" y="2514761"/>
            <a:ext cx="1716376" cy="6175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صورة المقطع 6">
                <a:extLst>
                  <a:ext uri="{FF2B5EF4-FFF2-40B4-BE49-F238E27FC236}">
                    <a16:creationId xmlns:a16="http://schemas.microsoft.com/office/drawing/2014/main" id="{F31F5DA3-A1FA-7447-8447-10200E55FF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2575698"/>
                  </p:ext>
                </p:extLst>
              </p:nvPr>
            </p:nvGraphicFramePr>
            <p:xfrm>
              <a:off x="332066" y="631404"/>
              <a:ext cx="4665189" cy="3126077"/>
            </p:xfrm>
            <a:graphic>
              <a:graphicData uri="http://schemas.microsoft.com/office/powerpoint/2016/sectionzoom">
                <psez:sectionZm>
                  <psez:sectionZmObj sectionId="{E6F191E8-C46B-2943-9C05-011FB6F9EDAA}">
                    <psez:zmPr id="{8A61901E-7FB1-8F4A-987C-16A25B64BDEE}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65189" cy="3126077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صورة المقطع 6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F31F5DA3-A1FA-7447-8447-10200E55FF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2066" y="631404"/>
                <a:ext cx="4665189" cy="3126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صورة المقطع 9">
                <a:extLst>
                  <a:ext uri="{FF2B5EF4-FFF2-40B4-BE49-F238E27FC236}">
                    <a16:creationId xmlns:a16="http://schemas.microsoft.com/office/drawing/2014/main" id="{CF14BD7F-46FB-B344-A2E5-1D3913B2F6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816518"/>
                  </p:ext>
                </p:extLst>
              </p:nvPr>
            </p:nvGraphicFramePr>
            <p:xfrm>
              <a:off x="5052356" y="1063742"/>
              <a:ext cx="1780178" cy="1714500"/>
            </p:xfrm>
            <a:graphic>
              <a:graphicData uri="http://schemas.microsoft.com/office/powerpoint/2016/sectionzoom">
                <psez:sectionZm>
                  <psez:sectionZmObj sectionId="{B624011B-28E5-BC4C-A5BD-FA69FBF26985}">
                    <psez:zmPr id="{ACA7340C-EE67-AF41-927E-711A893605CB}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80178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صورة المقطع 9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CF14BD7F-46FB-B344-A2E5-1D3913B2F6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52356" y="1063742"/>
                <a:ext cx="1780178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1" name="صورة المقطع 40">
                <a:extLst>
                  <a:ext uri="{FF2B5EF4-FFF2-40B4-BE49-F238E27FC236}">
                    <a16:creationId xmlns:a16="http://schemas.microsoft.com/office/drawing/2014/main" id="{C50F5F4E-715E-E842-8194-A8B613ADB9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768489"/>
                  </p:ext>
                </p:extLst>
              </p:nvPr>
            </p:nvGraphicFramePr>
            <p:xfrm>
              <a:off x="3396894" y="4028689"/>
              <a:ext cx="1367713" cy="732861"/>
            </p:xfrm>
            <a:graphic>
              <a:graphicData uri="http://schemas.microsoft.com/office/powerpoint/2016/sectionzoom">
                <psez:sectionZm>
                  <psez:sectionZmObj sectionId="{D494997D-5BA2-5E4B-9C70-AF3C2A3DA632}">
                    <psez:zmPr id="{C2C57995-CF42-664A-AF06-5339D5FAEB50}" transitionDur="100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67713" cy="7328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1" name="صورة المقطع 4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C50F5F4E-715E-E842-8194-A8B613ADB9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6894" y="4028689"/>
                <a:ext cx="1367713" cy="7328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22C77E9-7AC8-5CEF-C772-B5FB84E7CD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8085" y="6152618"/>
            <a:ext cx="5487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261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شكل حر: شكل 6">
            <a:extLst>
              <a:ext uri="{FF2B5EF4-FFF2-40B4-BE49-F238E27FC236}">
                <a16:creationId xmlns:a16="http://schemas.microsoft.com/office/drawing/2014/main" id="{59C63B6A-F17A-5841-852B-D205F0C195F6}"/>
              </a:ext>
            </a:extLst>
          </p:cNvPr>
          <p:cNvSpPr/>
          <p:nvPr/>
        </p:nvSpPr>
        <p:spPr>
          <a:xfrm>
            <a:off x="467544" y="328609"/>
            <a:ext cx="8136904" cy="61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67" name="شكل حر: شكل 27">
            <a:extLst>
              <a:ext uri="{FF2B5EF4-FFF2-40B4-BE49-F238E27FC236}">
                <a16:creationId xmlns:a16="http://schemas.microsoft.com/office/drawing/2014/main" id="{AEFD86CD-103E-2B44-9487-869A179F0455}"/>
              </a:ext>
            </a:extLst>
          </p:cNvPr>
          <p:cNvSpPr/>
          <p:nvPr/>
        </p:nvSpPr>
        <p:spPr>
          <a:xfrm>
            <a:off x="1158080" y="1676422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1">
            <a:extLst>
              <a:ext uri="{FF2B5EF4-FFF2-40B4-BE49-F238E27FC236}">
                <a16:creationId xmlns:a16="http://schemas.microsoft.com/office/drawing/2014/main" id="{4D70A876-A00F-174A-A862-4D967555822C}"/>
              </a:ext>
            </a:extLst>
          </p:cNvPr>
          <p:cNvSpPr/>
          <p:nvPr/>
        </p:nvSpPr>
        <p:spPr>
          <a:xfrm>
            <a:off x="1158080" y="267019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4">
            <a:extLst>
              <a:ext uri="{FF2B5EF4-FFF2-40B4-BE49-F238E27FC236}">
                <a16:creationId xmlns:a16="http://schemas.microsoft.com/office/drawing/2014/main" id="{508D8C1A-F06E-884A-BD22-11710E6780C2}"/>
              </a:ext>
            </a:extLst>
          </p:cNvPr>
          <p:cNvSpPr/>
          <p:nvPr/>
        </p:nvSpPr>
        <p:spPr>
          <a:xfrm>
            <a:off x="1158080" y="332900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39">
            <a:extLst>
              <a:ext uri="{FF2B5EF4-FFF2-40B4-BE49-F238E27FC236}">
                <a16:creationId xmlns:a16="http://schemas.microsoft.com/office/drawing/2014/main" id="{6CAD8DF5-48F0-3349-93D4-4E5033F507CC}"/>
              </a:ext>
            </a:extLst>
          </p:cNvPr>
          <p:cNvSpPr/>
          <p:nvPr/>
        </p:nvSpPr>
        <p:spPr>
          <a:xfrm>
            <a:off x="1158080" y="444978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4">
            <a:extLst>
              <a:ext uri="{FF2B5EF4-FFF2-40B4-BE49-F238E27FC236}">
                <a16:creationId xmlns:a16="http://schemas.microsoft.com/office/drawing/2014/main" id="{3D02FCD6-A072-AD42-A29D-60ECC05F4903}"/>
              </a:ext>
            </a:extLst>
          </p:cNvPr>
          <p:cNvSpPr/>
          <p:nvPr/>
        </p:nvSpPr>
        <p:spPr>
          <a:xfrm>
            <a:off x="4836317" y="1676422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59">
            <a:extLst>
              <a:ext uri="{FF2B5EF4-FFF2-40B4-BE49-F238E27FC236}">
                <a16:creationId xmlns:a16="http://schemas.microsoft.com/office/drawing/2014/main" id="{16A161C5-3EAB-3A4A-884A-B06448B856A2}"/>
              </a:ext>
            </a:extLst>
          </p:cNvPr>
          <p:cNvSpPr/>
          <p:nvPr/>
        </p:nvSpPr>
        <p:spPr>
          <a:xfrm>
            <a:off x="4836317" y="267019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2">
            <a:extLst>
              <a:ext uri="{FF2B5EF4-FFF2-40B4-BE49-F238E27FC236}">
                <a16:creationId xmlns:a16="http://schemas.microsoft.com/office/drawing/2014/main" id="{5FC92917-DD93-1C4A-9B78-443768EF8FE2}"/>
              </a:ext>
            </a:extLst>
          </p:cNvPr>
          <p:cNvSpPr/>
          <p:nvPr/>
        </p:nvSpPr>
        <p:spPr>
          <a:xfrm>
            <a:off x="4836317" y="332900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7">
            <a:extLst>
              <a:ext uri="{FF2B5EF4-FFF2-40B4-BE49-F238E27FC236}">
                <a16:creationId xmlns:a16="http://schemas.microsoft.com/office/drawing/2014/main" id="{96C83A4E-3505-2C4C-A476-AE4D9354161E}"/>
              </a:ext>
            </a:extLst>
          </p:cNvPr>
          <p:cNvSpPr/>
          <p:nvPr/>
        </p:nvSpPr>
        <p:spPr>
          <a:xfrm>
            <a:off x="4836317" y="444978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مربع نص 105">
            <a:extLst>
              <a:ext uri="{FF2B5EF4-FFF2-40B4-BE49-F238E27FC236}">
                <a16:creationId xmlns:a16="http://schemas.microsoft.com/office/drawing/2014/main" id="{3829BFCE-4538-E84E-8719-5D17BCD8B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555" y="5005409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9" name="مربع نص 106">
            <a:extLst>
              <a:ext uri="{FF2B5EF4-FFF2-40B4-BE49-F238E27FC236}">
                <a16:creationId xmlns:a16="http://schemas.microsoft.com/office/drawing/2014/main" id="{3757CA59-378E-1B4D-857D-2ABEB5F0D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630" y="500699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35" name="إطار 34"/>
          <p:cNvSpPr/>
          <p:nvPr/>
        </p:nvSpPr>
        <p:spPr>
          <a:xfrm>
            <a:off x="1000100" y="1571612"/>
            <a:ext cx="7143800" cy="114300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ysClr val="windowText" lastClr="00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5500694" y="1923820"/>
            <a:ext cx="23574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أ  +  ب )</a:t>
            </a:r>
            <a:r>
              <a:rPr lang="ar-SA" sz="4000" b="1" spc="-100" baseline="30000" dirty="0"/>
              <a:t>٢</a:t>
            </a:r>
            <a:r>
              <a:rPr lang="ar-SA" sz="2800" b="1" dirty="0"/>
              <a:t>  =</a:t>
            </a:r>
            <a:endParaRPr lang="ar-SA" sz="2800" b="1" baseline="300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4929190" y="1914734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أ</a:t>
            </a:r>
            <a:r>
              <a:rPr lang="ar-SA" sz="4800" b="1" spc="-100" baseline="30000" dirty="0"/>
              <a:t>٢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4500562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+</a:t>
            </a:r>
            <a:endParaRPr lang="ar-SA" sz="28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357422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+</a:t>
            </a:r>
            <a:endParaRPr lang="ar-SA" sz="28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500430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أ</a:t>
            </a:r>
            <a:endParaRPr lang="ar-SA" sz="28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928926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ب</a:t>
            </a:r>
            <a:endParaRPr lang="ar-SA" sz="28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4000496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٢</a:t>
            </a:r>
            <a:endParaRPr lang="ar-SA" sz="28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1500166" y="1923820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ب</a:t>
            </a:r>
            <a:r>
              <a:rPr lang="ar-SA" sz="4800" b="1" spc="-100" baseline="30000" dirty="0"/>
              <a:t>٢</a:t>
            </a:r>
          </a:p>
        </p:txBody>
      </p:sp>
      <p:sp>
        <p:nvSpPr>
          <p:cNvPr id="44" name="إطار 43"/>
          <p:cNvSpPr/>
          <p:nvPr/>
        </p:nvSpPr>
        <p:spPr>
          <a:xfrm>
            <a:off x="1000100" y="3286124"/>
            <a:ext cx="7143800" cy="114300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500694" y="3638332"/>
            <a:ext cx="23574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أ  ــ  ب )</a:t>
            </a:r>
            <a:r>
              <a:rPr lang="ar-SA" sz="4000" b="1" spc="-100" baseline="30000" dirty="0"/>
              <a:t>٢</a:t>
            </a:r>
            <a:r>
              <a:rPr lang="ar-SA" sz="2800" b="1" dirty="0"/>
              <a:t>  =</a:t>
            </a:r>
            <a:endParaRPr lang="ar-SA" sz="2800" b="1" baseline="300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4929190" y="3629246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أ</a:t>
            </a:r>
            <a:r>
              <a:rPr lang="ar-SA" sz="4800" b="1" spc="-100" baseline="30000" dirty="0"/>
              <a:t>٢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4500562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ــ</a:t>
            </a:r>
            <a:endParaRPr lang="ar-SA" sz="2800" b="1" baseline="3000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2357422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+</a:t>
            </a:r>
            <a:endParaRPr lang="ar-SA" sz="28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3500430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أ</a:t>
            </a:r>
            <a:endParaRPr lang="ar-SA" sz="2800" b="1" baseline="300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2928926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ب</a:t>
            </a:r>
            <a:endParaRPr lang="ar-SA" sz="2800" b="1" baseline="30000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4000496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٢</a:t>
            </a:r>
            <a:endParaRPr lang="ar-SA" sz="2800" b="1" baseline="300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1500166" y="3638332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ب</a:t>
            </a:r>
            <a:r>
              <a:rPr lang="ar-SA" sz="4800" b="1" spc="-100" baseline="30000" dirty="0"/>
              <a:t>٢</a:t>
            </a:r>
          </a:p>
        </p:txBody>
      </p:sp>
      <p:sp>
        <p:nvSpPr>
          <p:cNvPr id="53" name="إطار 52"/>
          <p:cNvSpPr/>
          <p:nvPr/>
        </p:nvSpPr>
        <p:spPr>
          <a:xfrm>
            <a:off x="1000100" y="5000636"/>
            <a:ext cx="7143800" cy="114300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572000" y="5352844"/>
            <a:ext cx="328614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أ  +  ب ) ( أ  ــ  ب ) =</a:t>
            </a:r>
            <a:endParaRPr lang="ar-SA" sz="28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857620" y="5343758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أ</a:t>
            </a:r>
            <a:r>
              <a:rPr lang="ar-SA" sz="4800" b="1" spc="-100" baseline="30000" dirty="0"/>
              <a:t>٢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3143240" y="5352844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ــ</a:t>
            </a:r>
            <a:endParaRPr lang="ar-SA" sz="2800" b="1" baseline="30000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2143108" y="5352844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ب</a:t>
            </a:r>
            <a:r>
              <a:rPr lang="ar-SA" sz="2800" b="1" baseline="30000" dirty="0"/>
              <a:t>٢</a:t>
            </a:r>
            <a:endParaRPr lang="ar-SA" sz="4800" b="1" spc="-100" baseline="30000" dirty="0"/>
          </a:p>
        </p:txBody>
      </p:sp>
      <p:sp>
        <p:nvSpPr>
          <p:cNvPr id="62" name="شكل بيضاوي 61"/>
          <p:cNvSpPr/>
          <p:nvPr/>
        </p:nvSpPr>
        <p:spPr>
          <a:xfrm>
            <a:off x="2000232" y="357166"/>
            <a:ext cx="5143536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مما سبق نجد أن :</a:t>
            </a: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CCAC234F-E320-CE44-A48D-2B8379479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C2376A9-0601-4793-AAC5-9B51C7D4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/>
      <p:bldP spid="56" grpId="0"/>
      <p:bldP spid="61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شكل حر: شكل 6">
            <a:extLst>
              <a:ext uri="{FF2B5EF4-FFF2-40B4-BE49-F238E27FC236}">
                <a16:creationId xmlns:a16="http://schemas.microsoft.com/office/drawing/2014/main" id="{CEEE36E8-ED65-0943-A547-C8EB369AB429}"/>
              </a:ext>
            </a:extLst>
          </p:cNvPr>
          <p:cNvSpPr/>
          <p:nvPr/>
        </p:nvSpPr>
        <p:spPr>
          <a:xfrm>
            <a:off x="467543" y="328609"/>
            <a:ext cx="8578485" cy="619673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69" name="شكل حر: شكل 31">
            <a:extLst>
              <a:ext uri="{FF2B5EF4-FFF2-40B4-BE49-F238E27FC236}">
                <a16:creationId xmlns:a16="http://schemas.microsoft.com/office/drawing/2014/main" id="{AB9CC1A1-9785-C64B-A902-948B2A59F781}"/>
              </a:ext>
            </a:extLst>
          </p:cNvPr>
          <p:cNvSpPr/>
          <p:nvPr/>
        </p:nvSpPr>
        <p:spPr>
          <a:xfrm>
            <a:off x="1270241" y="27844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2">
            <a:extLst>
              <a:ext uri="{FF2B5EF4-FFF2-40B4-BE49-F238E27FC236}">
                <a16:creationId xmlns:a16="http://schemas.microsoft.com/office/drawing/2014/main" id="{FBE9CFBD-E012-B24F-B63B-1DFCB452F665}"/>
              </a:ext>
            </a:extLst>
          </p:cNvPr>
          <p:cNvSpPr/>
          <p:nvPr/>
        </p:nvSpPr>
        <p:spPr>
          <a:xfrm>
            <a:off x="1270241" y="3003549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3">
            <a:extLst>
              <a:ext uri="{FF2B5EF4-FFF2-40B4-BE49-F238E27FC236}">
                <a16:creationId xmlns:a16="http://schemas.microsoft.com/office/drawing/2014/main" id="{57D9C43A-7B1A-3F4E-8022-9C1C7113F127}"/>
              </a:ext>
            </a:extLst>
          </p:cNvPr>
          <p:cNvSpPr/>
          <p:nvPr/>
        </p:nvSpPr>
        <p:spPr>
          <a:xfrm>
            <a:off x="1270241" y="3224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4">
            <a:extLst>
              <a:ext uri="{FF2B5EF4-FFF2-40B4-BE49-F238E27FC236}">
                <a16:creationId xmlns:a16="http://schemas.microsoft.com/office/drawing/2014/main" id="{CF0FD350-996F-6A4C-85EB-232B4BFC7E03}"/>
              </a:ext>
            </a:extLst>
          </p:cNvPr>
          <p:cNvSpPr/>
          <p:nvPr/>
        </p:nvSpPr>
        <p:spPr>
          <a:xfrm>
            <a:off x="1270241" y="344328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5">
            <a:extLst>
              <a:ext uri="{FF2B5EF4-FFF2-40B4-BE49-F238E27FC236}">
                <a16:creationId xmlns:a16="http://schemas.microsoft.com/office/drawing/2014/main" id="{2B7FD688-28DB-6642-95FE-8E483D5D0A85}"/>
              </a:ext>
            </a:extLst>
          </p:cNvPr>
          <p:cNvSpPr/>
          <p:nvPr/>
        </p:nvSpPr>
        <p:spPr>
          <a:xfrm>
            <a:off x="1270241" y="3673474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6">
            <a:extLst>
              <a:ext uri="{FF2B5EF4-FFF2-40B4-BE49-F238E27FC236}">
                <a16:creationId xmlns:a16="http://schemas.microsoft.com/office/drawing/2014/main" id="{0E28470A-18F0-7B43-B594-A918EF72A936}"/>
              </a:ext>
            </a:extLst>
          </p:cNvPr>
          <p:cNvSpPr/>
          <p:nvPr/>
        </p:nvSpPr>
        <p:spPr>
          <a:xfrm>
            <a:off x="1270241" y="38941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7">
            <a:extLst>
              <a:ext uri="{FF2B5EF4-FFF2-40B4-BE49-F238E27FC236}">
                <a16:creationId xmlns:a16="http://schemas.microsoft.com/office/drawing/2014/main" id="{95A8B71E-9008-BD49-8203-BDA1D2FBDF34}"/>
              </a:ext>
            </a:extLst>
          </p:cNvPr>
          <p:cNvSpPr/>
          <p:nvPr/>
        </p:nvSpPr>
        <p:spPr>
          <a:xfrm>
            <a:off x="1270241" y="4113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8">
            <a:extLst>
              <a:ext uri="{FF2B5EF4-FFF2-40B4-BE49-F238E27FC236}">
                <a16:creationId xmlns:a16="http://schemas.microsoft.com/office/drawing/2014/main" id="{55811BC3-C5AF-F24A-8D42-44967053314F}"/>
              </a:ext>
            </a:extLst>
          </p:cNvPr>
          <p:cNvSpPr/>
          <p:nvPr/>
        </p:nvSpPr>
        <p:spPr>
          <a:xfrm>
            <a:off x="1270241" y="43338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9">
            <a:extLst>
              <a:ext uri="{FF2B5EF4-FFF2-40B4-BE49-F238E27FC236}">
                <a16:creationId xmlns:a16="http://schemas.microsoft.com/office/drawing/2014/main" id="{CF3D479F-8B4C-4241-A8B3-00ED3CA9811F}"/>
              </a:ext>
            </a:extLst>
          </p:cNvPr>
          <p:cNvSpPr/>
          <p:nvPr/>
        </p:nvSpPr>
        <p:spPr>
          <a:xfrm>
            <a:off x="1270241" y="456406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40">
            <a:extLst>
              <a:ext uri="{FF2B5EF4-FFF2-40B4-BE49-F238E27FC236}">
                <a16:creationId xmlns:a16="http://schemas.microsoft.com/office/drawing/2014/main" id="{AA9196F2-5657-5B4F-BF93-FF0ECEF443E3}"/>
              </a:ext>
            </a:extLst>
          </p:cNvPr>
          <p:cNvSpPr/>
          <p:nvPr/>
        </p:nvSpPr>
        <p:spPr>
          <a:xfrm>
            <a:off x="1270241" y="478313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41">
            <a:extLst>
              <a:ext uri="{FF2B5EF4-FFF2-40B4-BE49-F238E27FC236}">
                <a16:creationId xmlns:a16="http://schemas.microsoft.com/office/drawing/2014/main" id="{4BB1EB51-7907-AA47-9E40-228B15392B21}"/>
              </a:ext>
            </a:extLst>
          </p:cNvPr>
          <p:cNvSpPr/>
          <p:nvPr/>
        </p:nvSpPr>
        <p:spPr>
          <a:xfrm>
            <a:off x="1270241" y="5051424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5">
            <a:extLst>
              <a:ext uri="{FF2B5EF4-FFF2-40B4-BE49-F238E27FC236}">
                <a16:creationId xmlns:a16="http://schemas.microsoft.com/office/drawing/2014/main" id="{618E95DB-9450-564F-94B0-8B9EED1DF607}"/>
              </a:ext>
            </a:extLst>
          </p:cNvPr>
          <p:cNvSpPr/>
          <p:nvPr/>
        </p:nvSpPr>
        <p:spPr>
          <a:xfrm>
            <a:off x="4948478" y="5051424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0">
            <a:extLst>
              <a:ext uri="{FF2B5EF4-FFF2-40B4-BE49-F238E27FC236}">
                <a16:creationId xmlns:a16="http://schemas.microsoft.com/office/drawing/2014/main" id="{64F22238-2980-854A-A25C-114057F77006}"/>
              </a:ext>
            </a:extLst>
          </p:cNvPr>
          <p:cNvSpPr/>
          <p:nvPr/>
        </p:nvSpPr>
        <p:spPr>
          <a:xfrm>
            <a:off x="4948478" y="3003549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1">
            <a:extLst>
              <a:ext uri="{FF2B5EF4-FFF2-40B4-BE49-F238E27FC236}">
                <a16:creationId xmlns:a16="http://schemas.microsoft.com/office/drawing/2014/main" id="{A24F503F-9090-B940-BB06-5CCE45B9BC07}"/>
              </a:ext>
            </a:extLst>
          </p:cNvPr>
          <p:cNvSpPr/>
          <p:nvPr/>
        </p:nvSpPr>
        <p:spPr>
          <a:xfrm>
            <a:off x="4948478" y="32242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2">
            <a:extLst>
              <a:ext uri="{FF2B5EF4-FFF2-40B4-BE49-F238E27FC236}">
                <a16:creationId xmlns:a16="http://schemas.microsoft.com/office/drawing/2014/main" id="{7AD426A5-9813-BA46-86F1-1C4A72AA0157}"/>
              </a:ext>
            </a:extLst>
          </p:cNvPr>
          <p:cNvSpPr/>
          <p:nvPr/>
        </p:nvSpPr>
        <p:spPr>
          <a:xfrm>
            <a:off x="4948478" y="344328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3">
            <a:extLst>
              <a:ext uri="{FF2B5EF4-FFF2-40B4-BE49-F238E27FC236}">
                <a16:creationId xmlns:a16="http://schemas.microsoft.com/office/drawing/2014/main" id="{CB4C50B4-FFF7-FE47-9042-FB8077E5F44F}"/>
              </a:ext>
            </a:extLst>
          </p:cNvPr>
          <p:cNvSpPr/>
          <p:nvPr/>
        </p:nvSpPr>
        <p:spPr>
          <a:xfrm>
            <a:off x="4948478" y="3673474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4">
            <a:extLst>
              <a:ext uri="{FF2B5EF4-FFF2-40B4-BE49-F238E27FC236}">
                <a16:creationId xmlns:a16="http://schemas.microsoft.com/office/drawing/2014/main" id="{CA6F344A-C14C-F040-A508-E7D3D5FD4C71}"/>
              </a:ext>
            </a:extLst>
          </p:cNvPr>
          <p:cNvSpPr/>
          <p:nvPr/>
        </p:nvSpPr>
        <p:spPr>
          <a:xfrm>
            <a:off x="4948478" y="389413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5">
            <a:extLst>
              <a:ext uri="{FF2B5EF4-FFF2-40B4-BE49-F238E27FC236}">
                <a16:creationId xmlns:a16="http://schemas.microsoft.com/office/drawing/2014/main" id="{6DF56841-31EA-944F-BD72-6C0452E46656}"/>
              </a:ext>
            </a:extLst>
          </p:cNvPr>
          <p:cNvSpPr/>
          <p:nvPr/>
        </p:nvSpPr>
        <p:spPr>
          <a:xfrm>
            <a:off x="4948478" y="41132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6">
            <a:extLst>
              <a:ext uri="{FF2B5EF4-FFF2-40B4-BE49-F238E27FC236}">
                <a16:creationId xmlns:a16="http://schemas.microsoft.com/office/drawing/2014/main" id="{5DF873D6-FA3D-E142-8937-D00E478BC927}"/>
              </a:ext>
            </a:extLst>
          </p:cNvPr>
          <p:cNvSpPr/>
          <p:nvPr/>
        </p:nvSpPr>
        <p:spPr>
          <a:xfrm>
            <a:off x="4948478" y="43338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7">
            <a:extLst>
              <a:ext uri="{FF2B5EF4-FFF2-40B4-BE49-F238E27FC236}">
                <a16:creationId xmlns:a16="http://schemas.microsoft.com/office/drawing/2014/main" id="{F56A4B5D-7D57-E84D-B8BE-71EB6E3699BA}"/>
              </a:ext>
            </a:extLst>
          </p:cNvPr>
          <p:cNvSpPr/>
          <p:nvPr/>
        </p:nvSpPr>
        <p:spPr>
          <a:xfrm>
            <a:off x="4948478" y="456406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8">
            <a:extLst>
              <a:ext uri="{FF2B5EF4-FFF2-40B4-BE49-F238E27FC236}">
                <a16:creationId xmlns:a16="http://schemas.microsoft.com/office/drawing/2014/main" id="{DCC6A504-025B-F841-ABD4-6182F945A106}"/>
              </a:ext>
            </a:extLst>
          </p:cNvPr>
          <p:cNvSpPr/>
          <p:nvPr/>
        </p:nvSpPr>
        <p:spPr>
          <a:xfrm>
            <a:off x="4948478" y="478313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مربع نص 105">
            <a:extLst>
              <a:ext uri="{FF2B5EF4-FFF2-40B4-BE49-F238E27FC236}">
                <a16:creationId xmlns:a16="http://schemas.microsoft.com/office/drawing/2014/main" id="{D6C9691A-C378-AA4D-A66C-1715E9695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716" y="511968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7" name="مربع نص 106">
            <a:extLst>
              <a:ext uri="{FF2B5EF4-FFF2-40B4-BE49-F238E27FC236}">
                <a16:creationId xmlns:a16="http://schemas.microsoft.com/office/drawing/2014/main" id="{0A8ABA23-C8C0-0349-A854-193269C5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791" y="512127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31" name="مستطيل ذو زوايا قطرية مستديرة 30"/>
          <p:cNvSpPr/>
          <p:nvPr/>
        </p:nvSpPr>
        <p:spPr>
          <a:xfrm>
            <a:off x="1995654" y="532107"/>
            <a:ext cx="4934098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714744" y="715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914594" y="2643182"/>
            <a:ext cx="7358114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5700940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129568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٨ </a:t>
            </a:r>
            <a:r>
              <a:rPr lang="ar-SA" sz="2400" b="1" dirty="0" err="1"/>
              <a:t>ج</a:t>
            </a:r>
            <a:r>
              <a:rPr lang="ar-SA" sz="2400" b="1" dirty="0"/>
              <a:t>ـ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228878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٨ جـ )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30018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د )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843288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د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272312" y="328612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015530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7" name="مستطيل مخدوش من كلا الطرفين 46"/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72907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129568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٦٤ جـ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1843288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٩ د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3843552" y="4681847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٤٨ جـ  د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014432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414924" y="2000240"/>
            <a:ext cx="24288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٨ جـ  +  ٣ د 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7" name="وسيلة شرح مع سهم إلى الأسفل 56"/>
          <p:cNvSpPr/>
          <p:nvPr/>
        </p:nvSpPr>
        <p:spPr>
          <a:xfrm>
            <a:off x="6157704" y="314324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وسيلة شرح مع سهم إلى الأسفل 57"/>
          <p:cNvSpPr/>
          <p:nvPr/>
        </p:nvSpPr>
        <p:spPr>
          <a:xfrm>
            <a:off x="3514498" y="3143248"/>
            <a:ext cx="228601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وسيلة شرح مع سهم إلى الأسفل 58"/>
          <p:cNvSpPr/>
          <p:nvPr/>
        </p:nvSpPr>
        <p:spPr>
          <a:xfrm>
            <a:off x="1878458" y="3062963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9E2BA78-9B85-564B-B16C-0E3B1276F17D}"/>
              </a:ext>
            </a:extLst>
          </p:cNvPr>
          <p:cNvSpPr txBox="1"/>
          <p:nvPr/>
        </p:nvSpPr>
        <p:spPr>
          <a:xfrm>
            <a:off x="7372150" y="106794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١أ) صـ ٤٩</a:t>
            </a:r>
          </a:p>
        </p:txBody>
      </p:sp>
      <p:pic>
        <p:nvPicPr>
          <p:cNvPr id="5" name="صورة 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6E576C06-76C3-8C45-B55E-404E1BC19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4493" b="20689"/>
          <a:stretch/>
        </p:blipFill>
        <p:spPr>
          <a:xfrm>
            <a:off x="7022795" y="534789"/>
            <a:ext cx="1962457" cy="461665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9E3C1F58-E304-8E42-90E0-841B8BB60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7B2A1E0-23F1-8682-9F00-6209A2D5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 animBg="1"/>
      <p:bldP spid="48" grpId="0"/>
      <p:bldP spid="49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شكل حر: شكل 6">
            <a:extLst>
              <a:ext uri="{FF2B5EF4-FFF2-40B4-BE49-F238E27FC236}">
                <a16:creationId xmlns:a16="http://schemas.microsoft.com/office/drawing/2014/main" id="{B9BBDA36-BD67-A147-B964-F033F1C3E051}"/>
              </a:ext>
            </a:extLst>
          </p:cNvPr>
          <p:cNvSpPr/>
          <p:nvPr/>
        </p:nvSpPr>
        <p:spPr>
          <a:xfrm>
            <a:off x="487535" y="328609"/>
            <a:ext cx="8558493" cy="6268743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68" name="شكل حر: شكل 31">
            <a:extLst>
              <a:ext uri="{FF2B5EF4-FFF2-40B4-BE49-F238E27FC236}">
                <a16:creationId xmlns:a16="http://schemas.microsoft.com/office/drawing/2014/main" id="{29F97CE6-2C6E-DD4F-B5F6-87F7D37F8F39}"/>
              </a:ext>
            </a:extLst>
          </p:cNvPr>
          <p:cNvSpPr/>
          <p:nvPr/>
        </p:nvSpPr>
        <p:spPr>
          <a:xfrm>
            <a:off x="1393579" y="27844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2">
            <a:extLst>
              <a:ext uri="{FF2B5EF4-FFF2-40B4-BE49-F238E27FC236}">
                <a16:creationId xmlns:a16="http://schemas.microsoft.com/office/drawing/2014/main" id="{107C9913-0690-B046-ABF4-B2DDAF0CB58F}"/>
              </a:ext>
            </a:extLst>
          </p:cNvPr>
          <p:cNvSpPr/>
          <p:nvPr/>
        </p:nvSpPr>
        <p:spPr>
          <a:xfrm>
            <a:off x="1393579" y="3003549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3">
            <a:extLst>
              <a:ext uri="{FF2B5EF4-FFF2-40B4-BE49-F238E27FC236}">
                <a16:creationId xmlns:a16="http://schemas.microsoft.com/office/drawing/2014/main" id="{5545249A-3F55-1F41-A230-6A5C3F12E80B}"/>
              </a:ext>
            </a:extLst>
          </p:cNvPr>
          <p:cNvSpPr/>
          <p:nvPr/>
        </p:nvSpPr>
        <p:spPr>
          <a:xfrm>
            <a:off x="1393579" y="3224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4">
            <a:extLst>
              <a:ext uri="{FF2B5EF4-FFF2-40B4-BE49-F238E27FC236}">
                <a16:creationId xmlns:a16="http://schemas.microsoft.com/office/drawing/2014/main" id="{E67F6D91-7EC0-2A4C-968F-7E715E4E5175}"/>
              </a:ext>
            </a:extLst>
          </p:cNvPr>
          <p:cNvSpPr/>
          <p:nvPr/>
        </p:nvSpPr>
        <p:spPr>
          <a:xfrm>
            <a:off x="1393579" y="344328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5">
            <a:extLst>
              <a:ext uri="{FF2B5EF4-FFF2-40B4-BE49-F238E27FC236}">
                <a16:creationId xmlns:a16="http://schemas.microsoft.com/office/drawing/2014/main" id="{20B7C157-194E-FC48-A3FE-8892D01B78D2}"/>
              </a:ext>
            </a:extLst>
          </p:cNvPr>
          <p:cNvSpPr/>
          <p:nvPr/>
        </p:nvSpPr>
        <p:spPr>
          <a:xfrm>
            <a:off x="1393579" y="3673474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6">
            <a:extLst>
              <a:ext uri="{FF2B5EF4-FFF2-40B4-BE49-F238E27FC236}">
                <a16:creationId xmlns:a16="http://schemas.microsoft.com/office/drawing/2014/main" id="{B8906E06-3E19-944E-AE57-BAB3AF786BFE}"/>
              </a:ext>
            </a:extLst>
          </p:cNvPr>
          <p:cNvSpPr/>
          <p:nvPr/>
        </p:nvSpPr>
        <p:spPr>
          <a:xfrm>
            <a:off x="1393579" y="38941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7">
            <a:extLst>
              <a:ext uri="{FF2B5EF4-FFF2-40B4-BE49-F238E27FC236}">
                <a16:creationId xmlns:a16="http://schemas.microsoft.com/office/drawing/2014/main" id="{0535FAED-942C-0448-861E-E4A4B755FF8C}"/>
              </a:ext>
            </a:extLst>
          </p:cNvPr>
          <p:cNvSpPr/>
          <p:nvPr/>
        </p:nvSpPr>
        <p:spPr>
          <a:xfrm>
            <a:off x="1393579" y="4113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8">
            <a:extLst>
              <a:ext uri="{FF2B5EF4-FFF2-40B4-BE49-F238E27FC236}">
                <a16:creationId xmlns:a16="http://schemas.microsoft.com/office/drawing/2014/main" id="{4D11E25F-FE7A-CC45-B509-A944F6B12E73}"/>
              </a:ext>
            </a:extLst>
          </p:cNvPr>
          <p:cNvSpPr/>
          <p:nvPr/>
        </p:nvSpPr>
        <p:spPr>
          <a:xfrm>
            <a:off x="1393579" y="43338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9">
            <a:extLst>
              <a:ext uri="{FF2B5EF4-FFF2-40B4-BE49-F238E27FC236}">
                <a16:creationId xmlns:a16="http://schemas.microsoft.com/office/drawing/2014/main" id="{FA91D1E6-05C4-F049-94D0-F582C9DA5269}"/>
              </a:ext>
            </a:extLst>
          </p:cNvPr>
          <p:cNvSpPr/>
          <p:nvPr/>
        </p:nvSpPr>
        <p:spPr>
          <a:xfrm>
            <a:off x="1393579" y="456406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40">
            <a:extLst>
              <a:ext uri="{FF2B5EF4-FFF2-40B4-BE49-F238E27FC236}">
                <a16:creationId xmlns:a16="http://schemas.microsoft.com/office/drawing/2014/main" id="{D8489F5F-FFF6-C849-A5E7-F10D864B34D3}"/>
              </a:ext>
            </a:extLst>
          </p:cNvPr>
          <p:cNvSpPr/>
          <p:nvPr/>
        </p:nvSpPr>
        <p:spPr>
          <a:xfrm>
            <a:off x="1393579" y="478313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41">
            <a:extLst>
              <a:ext uri="{FF2B5EF4-FFF2-40B4-BE49-F238E27FC236}">
                <a16:creationId xmlns:a16="http://schemas.microsoft.com/office/drawing/2014/main" id="{7481BD43-A9C0-E24F-963F-46D90872EA0A}"/>
              </a:ext>
            </a:extLst>
          </p:cNvPr>
          <p:cNvSpPr/>
          <p:nvPr/>
        </p:nvSpPr>
        <p:spPr>
          <a:xfrm>
            <a:off x="1393579" y="5051424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55">
            <a:extLst>
              <a:ext uri="{FF2B5EF4-FFF2-40B4-BE49-F238E27FC236}">
                <a16:creationId xmlns:a16="http://schemas.microsoft.com/office/drawing/2014/main" id="{CDF0A46C-0246-C645-BE6D-71ABC3832F49}"/>
              </a:ext>
            </a:extLst>
          </p:cNvPr>
          <p:cNvSpPr/>
          <p:nvPr/>
        </p:nvSpPr>
        <p:spPr>
          <a:xfrm>
            <a:off x="5071816" y="5051424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0">
            <a:extLst>
              <a:ext uri="{FF2B5EF4-FFF2-40B4-BE49-F238E27FC236}">
                <a16:creationId xmlns:a16="http://schemas.microsoft.com/office/drawing/2014/main" id="{2952B506-C517-0A4C-9766-B85C1388D301}"/>
              </a:ext>
            </a:extLst>
          </p:cNvPr>
          <p:cNvSpPr/>
          <p:nvPr/>
        </p:nvSpPr>
        <p:spPr>
          <a:xfrm>
            <a:off x="5071816" y="3003549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1">
            <a:extLst>
              <a:ext uri="{FF2B5EF4-FFF2-40B4-BE49-F238E27FC236}">
                <a16:creationId xmlns:a16="http://schemas.microsoft.com/office/drawing/2014/main" id="{0C8ADF80-C4CB-004F-9885-9A02B746E367}"/>
              </a:ext>
            </a:extLst>
          </p:cNvPr>
          <p:cNvSpPr/>
          <p:nvPr/>
        </p:nvSpPr>
        <p:spPr>
          <a:xfrm>
            <a:off x="5071816" y="32242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2">
            <a:extLst>
              <a:ext uri="{FF2B5EF4-FFF2-40B4-BE49-F238E27FC236}">
                <a16:creationId xmlns:a16="http://schemas.microsoft.com/office/drawing/2014/main" id="{88CEF34A-31CC-4743-8BBB-69D3D786FB21}"/>
              </a:ext>
            </a:extLst>
          </p:cNvPr>
          <p:cNvSpPr/>
          <p:nvPr/>
        </p:nvSpPr>
        <p:spPr>
          <a:xfrm>
            <a:off x="5071816" y="344328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3">
            <a:extLst>
              <a:ext uri="{FF2B5EF4-FFF2-40B4-BE49-F238E27FC236}">
                <a16:creationId xmlns:a16="http://schemas.microsoft.com/office/drawing/2014/main" id="{2FF1D97F-7FAD-0A4B-81FA-7BFBCCCFD1AB}"/>
              </a:ext>
            </a:extLst>
          </p:cNvPr>
          <p:cNvSpPr/>
          <p:nvPr/>
        </p:nvSpPr>
        <p:spPr>
          <a:xfrm>
            <a:off x="5071816" y="3673474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4">
            <a:extLst>
              <a:ext uri="{FF2B5EF4-FFF2-40B4-BE49-F238E27FC236}">
                <a16:creationId xmlns:a16="http://schemas.microsoft.com/office/drawing/2014/main" id="{4B891543-E317-844B-8388-9468EB308077}"/>
              </a:ext>
            </a:extLst>
          </p:cNvPr>
          <p:cNvSpPr/>
          <p:nvPr/>
        </p:nvSpPr>
        <p:spPr>
          <a:xfrm>
            <a:off x="5071816" y="389413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5">
            <a:extLst>
              <a:ext uri="{FF2B5EF4-FFF2-40B4-BE49-F238E27FC236}">
                <a16:creationId xmlns:a16="http://schemas.microsoft.com/office/drawing/2014/main" id="{2122B5B2-8B14-1248-8A4B-06C9483C9DC7}"/>
              </a:ext>
            </a:extLst>
          </p:cNvPr>
          <p:cNvSpPr/>
          <p:nvPr/>
        </p:nvSpPr>
        <p:spPr>
          <a:xfrm>
            <a:off x="5071816" y="41132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6">
            <a:extLst>
              <a:ext uri="{FF2B5EF4-FFF2-40B4-BE49-F238E27FC236}">
                <a16:creationId xmlns:a16="http://schemas.microsoft.com/office/drawing/2014/main" id="{5C108B19-B639-D84A-826B-8AA1677D298C}"/>
              </a:ext>
            </a:extLst>
          </p:cNvPr>
          <p:cNvSpPr/>
          <p:nvPr/>
        </p:nvSpPr>
        <p:spPr>
          <a:xfrm>
            <a:off x="5071816" y="43338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7">
            <a:extLst>
              <a:ext uri="{FF2B5EF4-FFF2-40B4-BE49-F238E27FC236}">
                <a16:creationId xmlns:a16="http://schemas.microsoft.com/office/drawing/2014/main" id="{58E7C542-390B-B141-BDA7-D4AE0DBA81B2}"/>
              </a:ext>
            </a:extLst>
          </p:cNvPr>
          <p:cNvSpPr/>
          <p:nvPr/>
        </p:nvSpPr>
        <p:spPr>
          <a:xfrm>
            <a:off x="5071816" y="456406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8">
            <a:extLst>
              <a:ext uri="{FF2B5EF4-FFF2-40B4-BE49-F238E27FC236}">
                <a16:creationId xmlns:a16="http://schemas.microsoft.com/office/drawing/2014/main" id="{52ABB667-F870-8A40-A603-F2121B7A7132}"/>
              </a:ext>
            </a:extLst>
          </p:cNvPr>
          <p:cNvSpPr/>
          <p:nvPr/>
        </p:nvSpPr>
        <p:spPr>
          <a:xfrm>
            <a:off x="5071816" y="478313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مربع نص 105">
            <a:extLst>
              <a:ext uri="{FF2B5EF4-FFF2-40B4-BE49-F238E27FC236}">
                <a16:creationId xmlns:a16="http://schemas.microsoft.com/office/drawing/2014/main" id="{060573D0-E610-3440-8A5D-64DBDA798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54" y="511968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6" name="مربع نص 106">
            <a:extLst>
              <a:ext uri="{FF2B5EF4-FFF2-40B4-BE49-F238E27FC236}">
                <a16:creationId xmlns:a16="http://schemas.microsoft.com/office/drawing/2014/main" id="{7B63389F-616D-1642-8A5B-0508EDB1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129" y="512127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31" name="مستطيل ذو زوايا قطرية مستديرة 30"/>
          <p:cNvSpPr/>
          <p:nvPr/>
        </p:nvSpPr>
        <p:spPr>
          <a:xfrm>
            <a:off x="1305675" y="519890"/>
            <a:ext cx="5682495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714744" y="715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230066" y="2643182"/>
            <a:ext cx="7042642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</a:t>
            </a:r>
            <a:r>
              <a:rPr lang="ar-SA" sz="2400" b="1" dirty="0" err="1"/>
              <a:t>س</a:t>
            </a:r>
            <a:r>
              <a:rPr lang="ar-SA" sz="2400" b="1" dirty="0"/>
              <a:t>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س )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3575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٤ ص )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643042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٤ ص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415188" y="328612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7" name="مستطيل مخدوش من كلا الطرفين 46"/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27244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٩ س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171448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١٦ ص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3857620" y="4681847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 س ص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00036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414924" y="2000240"/>
            <a:ext cx="25143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٣ س  +  ٤ ص 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7" name="وسيلة شرح مع سهم إلى الأسفل 56"/>
          <p:cNvSpPr/>
          <p:nvPr/>
        </p:nvSpPr>
        <p:spPr>
          <a:xfrm>
            <a:off x="6289718" y="314324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وسيلة شرح مع سهم إلى الأسفل 57"/>
          <p:cNvSpPr/>
          <p:nvPr/>
        </p:nvSpPr>
        <p:spPr>
          <a:xfrm>
            <a:off x="3428992" y="3143248"/>
            <a:ext cx="248626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وسيلة شرح مع سهم إلى الأسفل 58"/>
          <p:cNvSpPr/>
          <p:nvPr/>
        </p:nvSpPr>
        <p:spPr>
          <a:xfrm>
            <a:off x="1733594" y="304153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F5ACA5B-07CB-A84A-82FB-458DDB199724}"/>
              </a:ext>
            </a:extLst>
          </p:cNvPr>
          <p:cNvSpPr txBox="1"/>
          <p:nvPr/>
        </p:nvSpPr>
        <p:spPr>
          <a:xfrm>
            <a:off x="7440920" y="1186253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١ب) صـ ٤٩</a:t>
            </a:r>
          </a:p>
        </p:txBody>
      </p:sp>
      <p:pic>
        <p:nvPicPr>
          <p:cNvPr id="98" name="صورة 97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597A87A8-8F2D-934C-8D9A-AEA857321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4493" b="20689"/>
          <a:stretch/>
        </p:blipFill>
        <p:spPr>
          <a:xfrm>
            <a:off x="7092280" y="648791"/>
            <a:ext cx="1962457" cy="461665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60129BD1-61AE-A64B-A9E3-E50869D64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464F360-3C6B-FA64-1640-431DF81A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6">
            <a:extLst>
              <a:ext uri="{FF2B5EF4-FFF2-40B4-BE49-F238E27FC236}">
                <a16:creationId xmlns:a16="http://schemas.microsoft.com/office/drawing/2014/main" id="{F204F23C-2A39-A04B-BC19-8A529332CFCC}"/>
              </a:ext>
            </a:extLst>
          </p:cNvPr>
          <p:cNvSpPr/>
          <p:nvPr/>
        </p:nvSpPr>
        <p:spPr>
          <a:xfrm>
            <a:off x="539551" y="328609"/>
            <a:ext cx="8506477" cy="612472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70" name="شكل حر: شكل 32">
            <a:extLst>
              <a:ext uri="{FF2B5EF4-FFF2-40B4-BE49-F238E27FC236}">
                <a16:creationId xmlns:a16="http://schemas.microsoft.com/office/drawing/2014/main" id="{06B17A7C-81B0-0C49-8FD1-B453E57F9A7E}"/>
              </a:ext>
            </a:extLst>
          </p:cNvPr>
          <p:cNvSpPr/>
          <p:nvPr/>
        </p:nvSpPr>
        <p:spPr>
          <a:xfrm>
            <a:off x="1443832" y="3003549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3">
            <a:extLst>
              <a:ext uri="{FF2B5EF4-FFF2-40B4-BE49-F238E27FC236}">
                <a16:creationId xmlns:a16="http://schemas.microsoft.com/office/drawing/2014/main" id="{3B4DEAF2-80C5-2D4B-AE34-47F99B938AB2}"/>
              </a:ext>
            </a:extLst>
          </p:cNvPr>
          <p:cNvSpPr/>
          <p:nvPr/>
        </p:nvSpPr>
        <p:spPr>
          <a:xfrm>
            <a:off x="1443832" y="3224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4">
            <a:extLst>
              <a:ext uri="{FF2B5EF4-FFF2-40B4-BE49-F238E27FC236}">
                <a16:creationId xmlns:a16="http://schemas.microsoft.com/office/drawing/2014/main" id="{A75F4444-5C33-204F-8E59-CB7AE31DD063}"/>
              </a:ext>
            </a:extLst>
          </p:cNvPr>
          <p:cNvSpPr/>
          <p:nvPr/>
        </p:nvSpPr>
        <p:spPr>
          <a:xfrm>
            <a:off x="1443832" y="344328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5">
            <a:extLst>
              <a:ext uri="{FF2B5EF4-FFF2-40B4-BE49-F238E27FC236}">
                <a16:creationId xmlns:a16="http://schemas.microsoft.com/office/drawing/2014/main" id="{BF91B26C-10B0-744D-88E0-D14E3E2DAA9E}"/>
              </a:ext>
            </a:extLst>
          </p:cNvPr>
          <p:cNvSpPr/>
          <p:nvPr/>
        </p:nvSpPr>
        <p:spPr>
          <a:xfrm>
            <a:off x="1443832" y="3673474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6">
            <a:extLst>
              <a:ext uri="{FF2B5EF4-FFF2-40B4-BE49-F238E27FC236}">
                <a16:creationId xmlns:a16="http://schemas.microsoft.com/office/drawing/2014/main" id="{8614CF1F-0090-954A-BB29-E58D47D9CE40}"/>
              </a:ext>
            </a:extLst>
          </p:cNvPr>
          <p:cNvSpPr/>
          <p:nvPr/>
        </p:nvSpPr>
        <p:spPr>
          <a:xfrm>
            <a:off x="1443832" y="38941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7">
            <a:extLst>
              <a:ext uri="{FF2B5EF4-FFF2-40B4-BE49-F238E27FC236}">
                <a16:creationId xmlns:a16="http://schemas.microsoft.com/office/drawing/2014/main" id="{1613DC6B-3913-9840-9057-FD49AF4EC889}"/>
              </a:ext>
            </a:extLst>
          </p:cNvPr>
          <p:cNvSpPr/>
          <p:nvPr/>
        </p:nvSpPr>
        <p:spPr>
          <a:xfrm>
            <a:off x="1443832" y="4113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8">
            <a:extLst>
              <a:ext uri="{FF2B5EF4-FFF2-40B4-BE49-F238E27FC236}">
                <a16:creationId xmlns:a16="http://schemas.microsoft.com/office/drawing/2014/main" id="{08F9DB4D-C1F0-4046-8B89-4B5FF674394D}"/>
              </a:ext>
            </a:extLst>
          </p:cNvPr>
          <p:cNvSpPr/>
          <p:nvPr/>
        </p:nvSpPr>
        <p:spPr>
          <a:xfrm>
            <a:off x="1443832" y="43338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9">
            <a:extLst>
              <a:ext uri="{FF2B5EF4-FFF2-40B4-BE49-F238E27FC236}">
                <a16:creationId xmlns:a16="http://schemas.microsoft.com/office/drawing/2014/main" id="{9DD5231E-A6E5-6042-8E5A-BA66EC331360}"/>
              </a:ext>
            </a:extLst>
          </p:cNvPr>
          <p:cNvSpPr/>
          <p:nvPr/>
        </p:nvSpPr>
        <p:spPr>
          <a:xfrm>
            <a:off x="1443832" y="456406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40">
            <a:extLst>
              <a:ext uri="{FF2B5EF4-FFF2-40B4-BE49-F238E27FC236}">
                <a16:creationId xmlns:a16="http://schemas.microsoft.com/office/drawing/2014/main" id="{F26AE990-9409-364A-A601-8B710C602CDF}"/>
              </a:ext>
            </a:extLst>
          </p:cNvPr>
          <p:cNvSpPr/>
          <p:nvPr/>
        </p:nvSpPr>
        <p:spPr>
          <a:xfrm>
            <a:off x="1443832" y="478313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41">
            <a:extLst>
              <a:ext uri="{FF2B5EF4-FFF2-40B4-BE49-F238E27FC236}">
                <a16:creationId xmlns:a16="http://schemas.microsoft.com/office/drawing/2014/main" id="{7537D328-E018-4646-A037-C95252EB0D07}"/>
              </a:ext>
            </a:extLst>
          </p:cNvPr>
          <p:cNvSpPr/>
          <p:nvPr/>
        </p:nvSpPr>
        <p:spPr>
          <a:xfrm>
            <a:off x="1443832" y="5051424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5">
            <a:extLst>
              <a:ext uri="{FF2B5EF4-FFF2-40B4-BE49-F238E27FC236}">
                <a16:creationId xmlns:a16="http://schemas.microsoft.com/office/drawing/2014/main" id="{A30AAE16-25DB-7B49-8821-D9127B46AB3F}"/>
              </a:ext>
            </a:extLst>
          </p:cNvPr>
          <p:cNvSpPr/>
          <p:nvPr/>
        </p:nvSpPr>
        <p:spPr>
          <a:xfrm>
            <a:off x="5122069" y="5051424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1">
            <a:extLst>
              <a:ext uri="{FF2B5EF4-FFF2-40B4-BE49-F238E27FC236}">
                <a16:creationId xmlns:a16="http://schemas.microsoft.com/office/drawing/2014/main" id="{65014FFC-ED22-9747-AB18-73FE0C833139}"/>
              </a:ext>
            </a:extLst>
          </p:cNvPr>
          <p:cNvSpPr/>
          <p:nvPr/>
        </p:nvSpPr>
        <p:spPr>
          <a:xfrm>
            <a:off x="5122069" y="32242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2">
            <a:extLst>
              <a:ext uri="{FF2B5EF4-FFF2-40B4-BE49-F238E27FC236}">
                <a16:creationId xmlns:a16="http://schemas.microsoft.com/office/drawing/2014/main" id="{1050FE21-9891-E24A-BE0A-F979485C957F}"/>
              </a:ext>
            </a:extLst>
          </p:cNvPr>
          <p:cNvSpPr/>
          <p:nvPr/>
        </p:nvSpPr>
        <p:spPr>
          <a:xfrm>
            <a:off x="5122069" y="344328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3">
            <a:extLst>
              <a:ext uri="{FF2B5EF4-FFF2-40B4-BE49-F238E27FC236}">
                <a16:creationId xmlns:a16="http://schemas.microsoft.com/office/drawing/2014/main" id="{2F7EF5BE-4917-A344-AE02-55B1686AD39F}"/>
              </a:ext>
            </a:extLst>
          </p:cNvPr>
          <p:cNvSpPr/>
          <p:nvPr/>
        </p:nvSpPr>
        <p:spPr>
          <a:xfrm>
            <a:off x="5122069" y="3673474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4">
            <a:extLst>
              <a:ext uri="{FF2B5EF4-FFF2-40B4-BE49-F238E27FC236}">
                <a16:creationId xmlns:a16="http://schemas.microsoft.com/office/drawing/2014/main" id="{A302CD1F-D858-DF4D-B505-07A8EA7605C1}"/>
              </a:ext>
            </a:extLst>
          </p:cNvPr>
          <p:cNvSpPr/>
          <p:nvPr/>
        </p:nvSpPr>
        <p:spPr>
          <a:xfrm>
            <a:off x="5122069" y="389413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5">
            <a:extLst>
              <a:ext uri="{FF2B5EF4-FFF2-40B4-BE49-F238E27FC236}">
                <a16:creationId xmlns:a16="http://schemas.microsoft.com/office/drawing/2014/main" id="{1BDC4996-9215-D14C-96BC-546CC9B21980}"/>
              </a:ext>
            </a:extLst>
          </p:cNvPr>
          <p:cNvSpPr/>
          <p:nvPr/>
        </p:nvSpPr>
        <p:spPr>
          <a:xfrm>
            <a:off x="5122069" y="41132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6">
            <a:extLst>
              <a:ext uri="{FF2B5EF4-FFF2-40B4-BE49-F238E27FC236}">
                <a16:creationId xmlns:a16="http://schemas.microsoft.com/office/drawing/2014/main" id="{8414D669-6BBE-0C47-9F48-D13EC07EBCD3}"/>
              </a:ext>
            </a:extLst>
          </p:cNvPr>
          <p:cNvSpPr/>
          <p:nvPr/>
        </p:nvSpPr>
        <p:spPr>
          <a:xfrm>
            <a:off x="5122069" y="43338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7">
            <a:extLst>
              <a:ext uri="{FF2B5EF4-FFF2-40B4-BE49-F238E27FC236}">
                <a16:creationId xmlns:a16="http://schemas.microsoft.com/office/drawing/2014/main" id="{712B0343-C4AF-1A48-A543-77B0E88FF2C9}"/>
              </a:ext>
            </a:extLst>
          </p:cNvPr>
          <p:cNvSpPr/>
          <p:nvPr/>
        </p:nvSpPr>
        <p:spPr>
          <a:xfrm>
            <a:off x="5122069" y="456406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8">
            <a:extLst>
              <a:ext uri="{FF2B5EF4-FFF2-40B4-BE49-F238E27FC236}">
                <a16:creationId xmlns:a16="http://schemas.microsoft.com/office/drawing/2014/main" id="{3CCC6121-C073-484B-B8DA-040F2F9699A9}"/>
              </a:ext>
            </a:extLst>
          </p:cNvPr>
          <p:cNvSpPr/>
          <p:nvPr/>
        </p:nvSpPr>
        <p:spPr>
          <a:xfrm>
            <a:off x="5122069" y="478313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مربع نص 105">
            <a:extLst>
              <a:ext uri="{FF2B5EF4-FFF2-40B4-BE49-F238E27FC236}">
                <a16:creationId xmlns:a16="http://schemas.microsoft.com/office/drawing/2014/main" id="{2ED6F6F2-F2A3-5140-B77E-337E5A51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307" y="511968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7" name="مربع نص 106">
            <a:extLst>
              <a:ext uri="{FF2B5EF4-FFF2-40B4-BE49-F238E27FC236}">
                <a16:creationId xmlns:a16="http://schemas.microsoft.com/office/drawing/2014/main" id="{CEC6352F-C55F-594A-94C2-316F43B2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382" y="512127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319610" y="2643182"/>
            <a:ext cx="6953098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5994059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 err="1"/>
              <a:t>س</a:t>
            </a:r>
            <a:r>
              <a:rPr lang="ar-SA" sz="2400" b="1" dirty="0"/>
              <a:t>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س )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٥ )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٥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415188" y="328612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7" name="مستطيل مخدوش من كلا الطرفين 46"/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٢٥</a:t>
            </a:r>
            <a:endParaRPr lang="ar-SA" sz="3600" b="1" spc="-100" baseline="30000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 س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414924" y="2000240"/>
            <a:ext cx="25143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س  +  ٥ 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7" name="وسيلة شرح مع سهم إلى الأسفل 56"/>
          <p:cNvSpPr/>
          <p:nvPr/>
        </p:nvSpPr>
        <p:spPr>
          <a:xfrm>
            <a:off x="6427471" y="314324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وسيلة شرح مع سهم إلى الأسفل 57"/>
          <p:cNvSpPr/>
          <p:nvPr/>
        </p:nvSpPr>
        <p:spPr>
          <a:xfrm>
            <a:off x="3877764" y="3082196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وسيلة شرح مع سهم إلى الأسفل 58"/>
          <p:cNvSpPr/>
          <p:nvPr/>
        </p:nvSpPr>
        <p:spPr>
          <a:xfrm>
            <a:off x="2088557" y="3005624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ذو زوايا قطرية مستديرة 30"/>
          <p:cNvSpPr/>
          <p:nvPr/>
        </p:nvSpPr>
        <p:spPr>
          <a:xfrm>
            <a:off x="2285984" y="500042"/>
            <a:ext cx="5156405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714744" y="715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DD0AC0A-678E-5B47-BB28-CBC890C6C755}"/>
              </a:ext>
            </a:extLst>
          </p:cNvPr>
          <p:cNvSpPr txBox="1"/>
          <p:nvPr/>
        </p:nvSpPr>
        <p:spPr>
          <a:xfrm>
            <a:off x="7572396" y="1238434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١) صـ ٥١</a:t>
            </a:r>
          </a:p>
        </p:txBody>
      </p:sp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12345FD8-B4CD-454D-B56B-E2AFCA411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4" y="536285"/>
            <a:ext cx="1464230" cy="620706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B12F7F26-42FB-264D-BA78-25E52DEC2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C1C576F-41CA-9F29-D1EC-5F28CD4F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6">
            <a:extLst>
              <a:ext uri="{FF2B5EF4-FFF2-40B4-BE49-F238E27FC236}">
                <a16:creationId xmlns:a16="http://schemas.microsoft.com/office/drawing/2014/main" id="{F95277E9-8497-DC48-9B92-93660DE16432}"/>
              </a:ext>
            </a:extLst>
          </p:cNvPr>
          <p:cNvSpPr/>
          <p:nvPr/>
        </p:nvSpPr>
        <p:spPr>
          <a:xfrm>
            <a:off x="611559" y="328609"/>
            <a:ext cx="8434469" cy="6029349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71" name="شكل حر: شكل 32">
            <a:extLst>
              <a:ext uri="{FF2B5EF4-FFF2-40B4-BE49-F238E27FC236}">
                <a16:creationId xmlns:a16="http://schemas.microsoft.com/office/drawing/2014/main" id="{20A73CA4-6CEE-8E46-B31C-88DC0FB7E117}"/>
              </a:ext>
            </a:extLst>
          </p:cNvPr>
          <p:cNvSpPr/>
          <p:nvPr/>
        </p:nvSpPr>
        <p:spPr>
          <a:xfrm>
            <a:off x="1393579" y="286067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3">
            <a:extLst>
              <a:ext uri="{FF2B5EF4-FFF2-40B4-BE49-F238E27FC236}">
                <a16:creationId xmlns:a16="http://schemas.microsoft.com/office/drawing/2014/main" id="{2400B5DE-DC31-8F4F-BE3C-EE36D950ED6F}"/>
              </a:ext>
            </a:extLst>
          </p:cNvPr>
          <p:cNvSpPr/>
          <p:nvPr/>
        </p:nvSpPr>
        <p:spPr>
          <a:xfrm>
            <a:off x="1393579" y="308133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4">
            <a:extLst>
              <a:ext uri="{FF2B5EF4-FFF2-40B4-BE49-F238E27FC236}">
                <a16:creationId xmlns:a16="http://schemas.microsoft.com/office/drawing/2014/main" id="{9682EF05-24B3-2249-9269-D0C564DC6CBA}"/>
              </a:ext>
            </a:extLst>
          </p:cNvPr>
          <p:cNvSpPr/>
          <p:nvPr/>
        </p:nvSpPr>
        <p:spPr>
          <a:xfrm>
            <a:off x="1393579" y="330041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5">
            <a:extLst>
              <a:ext uri="{FF2B5EF4-FFF2-40B4-BE49-F238E27FC236}">
                <a16:creationId xmlns:a16="http://schemas.microsoft.com/office/drawing/2014/main" id="{18778AE3-2A5E-8A41-B2AF-9647C6528412}"/>
              </a:ext>
            </a:extLst>
          </p:cNvPr>
          <p:cNvSpPr/>
          <p:nvPr/>
        </p:nvSpPr>
        <p:spPr>
          <a:xfrm>
            <a:off x="1393579" y="353059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6">
            <a:extLst>
              <a:ext uri="{FF2B5EF4-FFF2-40B4-BE49-F238E27FC236}">
                <a16:creationId xmlns:a16="http://schemas.microsoft.com/office/drawing/2014/main" id="{92AEA5A2-FE21-2A49-BD3F-6CC0266C4A60}"/>
              </a:ext>
            </a:extLst>
          </p:cNvPr>
          <p:cNvSpPr/>
          <p:nvPr/>
        </p:nvSpPr>
        <p:spPr>
          <a:xfrm>
            <a:off x="1393579" y="375126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7">
            <a:extLst>
              <a:ext uri="{FF2B5EF4-FFF2-40B4-BE49-F238E27FC236}">
                <a16:creationId xmlns:a16="http://schemas.microsoft.com/office/drawing/2014/main" id="{3ACFB77F-A9E7-8F49-91D7-D5420069F0C8}"/>
              </a:ext>
            </a:extLst>
          </p:cNvPr>
          <p:cNvSpPr/>
          <p:nvPr/>
        </p:nvSpPr>
        <p:spPr>
          <a:xfrm>
            <a:off x="1393579" y="397033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8">
            <a:extLst>
              <a:ext uri="{FF2B5EF4-FFF2-40B4-BE49-F238E27FC236}">
                <a16:creationId xmlns:a16="http://schemas.microsoft.com/office/drawing/2014/main" id="{113C4D56-14F3-A649-AB7C-5891BC1DA0D9}"/>
              </a:ext>
            </a:extLst>
          </p:cNvPr>
          <p:cNvSpPr/>
          <p:nvPr/>
        </p:nvSpPr>
        <p:spPr>
          <a:xfrm>
            <a:off x="1393579" y="419099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9">
            <a:extLst>
              <a:ext uri="{FF2B5EF4-FFF2-40B4-BE49-F238E27FC236}">
                <a16:creationId xmlns:a16="http://schemas.microsoft.com/office/drawing/2014/main" id="{03B4ED51-DA46-8148-903B-75B79BACC27D}"/>
              </a:ext>
            </a:extLst>
          </p:cNvPr>
          <p:cNvSpPr/>
          <p:nvPr/>
        </p:nvSpPr>
        <p:spPr>
          <a:xfrm>
            <a:off x="1393579" y="442118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40">
            <a:extLst>
              <a:ext uri="{FF2B5EF4-FFF2-40B4-BE49-F238E27FC236}">
                <a16:creationId xmlns:a16="http://schemas.microsoft.com/office/drawing/2014/main" id="{5E75AB1B-5886-4943-BFD6-9404D04F6FA4}"/>
              </a:ext>
            </a:extLst>
          </p:cNvPr>
          <p:cNvSpPr/>
          <p:nvPr/>
        </p:nvSpPr>
        <p:spPr>
          <a:xfrm>
            <a:off x="1393579" y="4640261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41">
            <a:extLst>
              <a:ext uri="{FF2B5EF4-FFF2-40B4-BE49-F238E27FC236}">
                <a16:creationId xmlns:a16="http://schemas.microsoft.com/office/drawing/2014/main" id="{55E83EE0-F4A9-9D45-A6AE-72B0C10CCB4B}"/>
              </a:ext>
            </a:extLst>
          </p:cNvPr>
          <p:cNvSpPr/>
          <p:nvPr/>
        </p:nvSpPr>
        <p:spPr>
          <a:xfrm>
            <a:off x="1393579" y="490854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5">
            <a:extLst>
              <a:ext uri="{FF2B5EF4-FFF2-40B4-BE49-F238E27FC236}">
                <a16:creationId xmlns:a16="http://schemas.microsoft.com/office/drawing/2014/main" id="{21F5CB4C-A666-564C-88E3-059D13D7D0BC}"/>
              </a:ext>
            </a:extLst>
          </p:cNvPr>
          <p:cNvSpPr/>
          <p:nvPr/>
        </p:nvSpPr>
        <p:spPr>
          <a:xfrm>
            <a:off x="5071816" y="490854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1">
            <a:extLst>
              <a:ext uri="{FF2B5EF4-FFF2-40B4-BE49-F238E27FC236}">
                <a16:creationId xmlns:a16="http://schemas.microsoft.com/office/drawing/2014/main" id="{23FFE7AB-DF04-664B-A834-139B2DCE3389}"/>
              </a:ext>
            </a:extLst>
          </p:cNvPr>
          <p:cNvSpPr/>
          <p:nvPr/>
        </p:nvSpPr>
        <p:spPr>
          <a:xfrm>
            <a:off x="5071816" y="308133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2">
            <a:extLst>
              <a:ext uri="{FF2B5EF4-FFF2-40B4-BE49-F238E27FC236}">
                <a16:creationId xmlns:a16="http://schemas.microsoft.com/office/drawing/2014/main" id="{BC715CE3-2235-0449-B567-DB182A081817}"/>
              </a:ext>
            </a:extLst>
          </p:cNvPr>
          <p:cNvSpPr/>
          <p:nvPr/>
        </p:nvSpPr>
        <p:spPr>
          <a:xfrm>
            <a:off x="5071816" y="330041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3">
            <a:extLst>
              <a:ext uri="{FF2B5EF4-FFF2-40B4-BE49-F238E27FC236}">
                <a16:creationId xmlns:a16="http://schemas.microsoft.com/office/drawing/2014/main" id="{A996BB82-C764-074F-B54B-7C66E5B634D3}"/>
              </a:ext>
            </a:extLst>
          </p:cNvPr>
          <p:cNvSpPr/>
          <p:nvPr/>
        </p:nvSpPr>
        <p:spPr>
          <a:xfrm>
            <a:off x="5071816" y="353059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4">
            <a:extLst>
              <a:ext uri="{FF2B5EF4-FFF2-40B4-BE49-F238E27FC236}">
                <a16:creationId xmlns:a16="http://schemas.microsoft.com/office/drawing/2014/main" id="{00E74B3C-972D-C843-9886-18CC2C64F41D}"/>
              </a:ext>
            </a:extLst>
          </p:cNvPr>
          <p:cNvSpPr/>
          <p:nvPr/>
        </p:nvSpPr>
        <p:spPr>
          <a:xfrm>
            <a:off x="5071816" y="375126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5">
            <a:extLst>
              <a:ext uri="{FF2B5EF4-FFF2-40B4-BE49-F238E27FC236}">
                <a16:creationId xmlns:a16="http://schemas.microsoft.com/office/drawing/2014/main" id="{950EF857-CBC3-DC42-A273-9986737292EA}"/>
              </a:ext>
            </a:extLst>
          </p:cNvPr>
          <p:cNvSpPr/>
          <p:nvPr/>
        </p:nvSpPr>
        <p:spPr>
          <a:xfrm>
            <a:off x="5071816" y="397033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6">
            <a:extLst>
              <a:ext uri="{FF2B5EF4-FFF2-40B4-BE49-F238E27FC236}">
                <a16:creationId xmlns:a16="http://schemas.microsoft.com/office/drawing/2014/main" id="{CE991BC7-99EC-3147-8CB4-8CD7B0746A65}"/>
              </a:ext>
            </a:extLst>
          </p:cNvPr>
          <p:cNvSpPr/>
          <p:nvPr/>
        </p:nvSpPr>
        <p:spPr>
          <a:xfrm>
            <a:off x="5071816" y="419099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7">
            <a:extLst>
              <a:ext uri="{FF2B5EF4-FFF2-40B4-BE49-F238E27FC236}">
                <a16:creationId xmlns:a16="http://schemas.microsoft.com/office/drawing/2014/main" id="{92834FBE-F629-134A-A6B5-F45D055C34D7}"/>
              </a:ext>
            </a:extLst>
          </p:cNvPr>
          <p:cNvSpPr/>
          <p:nvPr/>
        </p:nvSpPr>
        <p:spPr>
          <a:xfrm>
            <a:off x="5071816" y="442118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8">
            <a:extLst>
              <a:ext uri="{FF2B5EF4-FFF2-40B4-BE49-F238E27FC236}">
                <a16:creationId xmlns:a16="http://schemas.microsoft.com/office/drawing/2014/main" id="{6D28BC24-F6C4-444B-A347-1BE5BF388A4F}"/>
              </a:ext>
            </a:extLst>
          </p:cNvPr>
          <p:cNvSpPr/>
          <p:nvPr/>
        </p:nvSpPr>
        <p:spPr>
          <a:xfrm>
            <a:off x="5071816" y="4640261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مربع نص 105">
            <a:extLst>
              <a:ext uri="{FF2B5EF4-FFF2-40B4-BE49-F238E27FC236}">
                <a16:creationId xmlns:a16="http://schemas.microsoft.com/office/drawing/2014/main" id="{6FAFB564-890E-4249-A44B-1AF6D121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54" y="4976811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8" name="مربع نص 106">
            <a:extLst>
              <a:ext uri="{FF2B5EF4-FFF2-40B4-BE49-F238E27FC236}">
                <a16:creationId xmlns:a16="http://schemas.microsoft.com/office/drawing/2014/main" id="{4FC96EED-7C50-364D-B452-10EDB309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129" y="4978399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378240" y="2643182"/>
            <a:ext cx="6894467" cy="3306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٢ </a:t>
            </a:r>
            <a:r>
              <a:rPr lang="ar-SA" sz="2400" b="1" dirty="0" err="1"/>
              <a:t>س</a:t>
            </a:r>
            <a:r>
              <a:rPr lang="ar-SA" sz="2400" b="1" dirty="0"/>
              <a:t>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٢ س )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3575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٧ ص )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643042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٧ ص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415188" y="328612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7" name="مستطيل مخدوش من كلا الطرفين 46"/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27244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٤ س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171448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٤٩ ص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3857620" y="4681847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٢٨ س ص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00036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414924" y="2000240"/>
            <a:ext cx="25143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٢ س  +  ٧ ص 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7" name="وسيلة شرح مع سهم إلى الأسفل 56"/>
          <p:cNvSpPr/>
          <p:nvPr/>
        </p:nvSpPr>
        <p:spPr>
          <a:xfrm>
            <a:off x="6329814" y="3178967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وسيلة شرح مع سهم إلى الأسفل 57"/>
          <p:cNvSpPr/>
          <p:nvPr/>
        </p:nvSpPr>
        <p:spPr>
          <a:xfrm>
            <a:off x="3414924" y="3143248"/>
            <a:ext cx="248626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وسيلة شرح مع سهم إلى الأسفل 58"/>
          <p:cNvSpPr/>
          <p:nvPr/>
        </p:nvSpPr>
        <p:spPr>
          <a:xfrm>
            <a:off x="1738830" y="306912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ذو زوايا قطرية مستديرة 25"/>
          <p:cNvSpPr/>
          <p:nvPr/>
        </p:nvSpPr>
        <p:spPr>
          <a:xfrm>
            <a:off x="1643042" y="500042"/>
            <a:ext cx="5682495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714744" y="715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5FFB547-52ED-1F47-BF32-594CE997289D}"/>
              </a:ext>
            </a:extLst>
          </p:cNvPr>
          <p:cNvSpPr txBox="1"/>
          <p:nvPr/>
        </p:nvSpPr>
        <p:spPr>
          <a:xfrm>
            <a:off x="7500958" y="1281680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٣) صـ ٥١</a:t>
            </a:r>
          </a:p>
        </p:txBody>
      </p:sp>
      <p:pic>
        <p:nvPicPr>
          <p:cNvPr id="100" name="صورة 99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2F1F3D2A-7704-A846-8A0A-E53089821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8" y="567703"/>
            <a:ext cx="1464230" cy="620706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86279FC2-5CEC-6946-B596-01916726C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743E394-4ECB-D5EC-2A9F-36A9D4A5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شكل حر: شكل 6">
            <a:extLst>
              <a:ext uri="{FF2B5EF4-FFF2-40B4-BE49-F238E27FC236}">
                <a16:creationId xmlns:a16="http://schemas.microsoft.com/office/drawing/2014/main" id="{D80EB869-9694-CE49-8F0A-14A97E534B29}"/>
              </a:ext>
            </a:extLst>
          </p:cNvPr>
          <p:cNvSpPr/>
          <p:nvPr/>
        </p:nvSpPr>
        <p:spPr>
          <a:xfrm>
            <a:off x="556306" y="328609"/>
            <a:ext cx="8373412" cy="612472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70" name="شكل حر: شكل 32">
            <a:extLst>
              <a:ext uri="{FF2B5EF4-FFF2-40B4-BE49-F238E27FC236}">
                <a16:creationId xmlns:a16="http://schemas.microsoft.com/office/drawing/2014/main" id="{96F148AB-A6B5-3B40-9FDE-6045C0A7D1B0}"/>
              </a:ext>
            </a:extLst>
          </p:cNvPr>
          <p:cNvSpPr/>
          <p:nvPr/>
        </p:nvSpPr>
        <p:spPr>
          <a:xfrm>
            <a:off x="1649640" y="286067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3">
            <a:extLst>
              <a:ext uri="{FF2B5EF4-FFF2-40B4-BE49-F238E27FC236}">
                <a16:creationId xmlns:a16="http://schemas.microsoft.com/office/drawing/2014/main" id="{D717F7BB-5554-BC40-8B42-2865FBDF28E8}"/>
              </a:ext>
            </a:extLst>
          </p:cNvPr>
          <p:cNvSpPr/>
          <p:nvPr/>
        </p:nvSpPr>
        <p:spPr>
          <a:xfrm>
            <a:off x="1649640" y="308133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4">
            <a:extLst>
              <a:ext uri="{FF2B5EF4-FFF2-40B4-BE49-F238E27FC236}">
                <a16:creationId xmlns:a16="http://schemas.microsoft.com/office/drawing/2014/main" id="{87B50767-24C6-0542-9FB1-9C4D29CC8A17}"/>
              </a:ext>
            </a:extLst>
          </p:cNvPr>
          <p:cNvSpPr/>
          <p:nvPr/>
        </p:nvSpPr>
        <p:spPr>
          <a:xfrm>
            <a:off x="1649640" y="330041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5">
            <a:extLst>
              <a:ext uri="{FF2B5EF4-FFF2-40B4-BE49-F238E27FC236}">
                <a16:creationId xmlns:a16="http://schemas.microsoft.com/office/drawing/2014/main" id="{69602A62-95FF-7146-ACDD-013208FDE054}"/>
              </a:ext>
            </a:extLst>
          </p:cNvPr>
          <p:cNvSpPr/>
          <p:nvPr/>
        </p:nvSpPr>
        <p:spPr>
          <a:xfrm>
            <a:off x="1649640" y="353059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6">
            <a:extLst>
              <a:ext uri="{FF2B5EF4-FFF2-40B4-BE49-F238E27FC236}">
                <a16:creationId xmlns:a16="http://schemas.microsoft.com/office/drawing/2014/main" id="{F00CF567-B243-5C49-BC6E-FFEDBF23152E}"/>
              </a:ext>
            </a:extLst>
          </p:cNvPr>
          <p:cNvSpPr/>
          <p:nvPr/>
        </p:nvSpPr>
        <p:spPr>
          <a:xfrm>
            <a:off x="1649640" y="375126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7">
            <a:extLst>
              <a:ext uri="{FF2B5EF4-FFF2-40B4-BE49-F238E27FC236}">
                <a16:creationId xmlns:a16="http://schemas.microsoft.com/office/drawing/2014/main" id="{916E910F-5C0C-B349-A454-DADF31397C0D}"/>
              </a:ext>
            </a:extLst>
          </p:cNvPr>
          <p:cNvSpPr/>
          <p:nvPr/>
        </p:nvSpPr>
        <p:spPr>
          <a:xfrm>
            <a:off x="1649640" y="397033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8">
            <a:extLst>
              <a:ext uri="{FF2B5EF4-FFF2-40B4-BE49-F238E27FC236}">
                <a16:creationId xmlns:a16="http://schemas.microsoft.com/office/drawing/2014/main" id="{17BE3D1C-10FB-6B4A-85F3-845AA44B3DDA}"/>
              </a:ext>
            </a:extLst>
          </p:cNvPr>
          <p:cNvSpPr/>
          <p:nvPr/>
        </p:nvSpPr>
        <p:spPr>
          <a:xfrm>
            <a:off x="1649640" y="419099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9">
            <a:extLst>
              <a:ext uri="{FF2B5EF4-FFF2-40B4-BE49-F238E27FC236}">
                <a16:creationId xmlns:a16="http://schemas.microsoft.com/office/drawing/2014/main" id="{C4ED11B3-628B-0A40-B172-86D107054495}"/>
              </a:ext>
            </a:extLst>
          </p:cNvPr>
          <p:cNvSpPr/>
          <p:nvPr/>
        </p:nvSpPr>
        <p:spPr>
          <a:xfrm>
            <a:off x="1649640" y="442118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40">
            <a:extLst>
              <a:ext uri="{FF2B5EF4-FFF2-40B4-BE49-F238E27FC236}">
                <a16:creationId xmlns:a16="http://schemas.microsoft.com/office/drawing/2014/main" id="{6C4863FF-97EE-F64C-BC85-6618FDAD122B}"/>
              </a:ext>
            </a:extLst>
          </p:cNvPr>
          <p:cNvSpPr/>
          <p:nvPr/>
        </p:nvSpPr>
        <p:spPr>
          <a:xfrm>
            <a:off x="1649640" y="4640261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41">
            <a:extLst>
              <a:ext uri="{FF2B5EF4-FFF2-40B4-BE49-F238E27FC236}">
                <a16:creationId xmlns:a16="http://schemas.microsoft.com/office/drawing/2014/main" id="{34157456-4375-194B-8AF6-DD9D26100674}"/>
              </a:ext>
            </a:extLst>
          </p:cNvPr>
          <p:cNvSpPr/>
          <p:nvPr/>
        </p:nvSpPr>
        <p:spPr>
          <a:xfrm>
            <a:off x="1649640" y="490854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مربع نص 105">
            <a:extLst>
              <a:ext uri="{FF2B5EF4-FFF2-40B4-BE49-F238E27FC236}">
                <a16:creationId xmlns:a16="http://schemas.microsoft.com/office/drawing/2014/main" id="{23D40E0D-3CFB-AA4B-9FF5-CDC8B706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15" y="4976811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7" name="مربع نص 106">
            <a:extLst>
              <a:ext uri="{FF2B5EF4-FFF2-40B4-BE49-F238E27FC236}">
                <a16:creationId xmlns:a16="http://schemas.microsoft.com/office/drawing/2014/main" id="{3DD5489A-E74D-1548-8C7E-5C2DF19D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190" y="4978399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467270" y="2643182"/>
            <a:ext cx="6805437" cy="33781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</a:t>
            </a:r>
            <a:r>
              <a:rPr lang="ar-SA" sz="2400" b="1" dirty="0" err="1"/>
              <a:t>ج</a:t>
            </a:r>
            <a:r>
              <a:rPr lang="ar-SA" sz="2400" b="1" dirty="0"/>
              <a:t>ـ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جـ )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3575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٦ د )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643042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٦ د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415188" y="328612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7" name="مستطيل مخدوش من كلا الطرفين 46"/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٩ جـ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171448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٣٦ د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3857620" y="4681847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٣٦ جـ  د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00036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414924" y="2000240"/>
            <a:ext cx="25143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٣ جـ  +  ٦ د 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7" name="وسيلة شرح مع سهم إلى الأسفل 56"/>
          <p:cNvSpPr/>
          <p:nvPr/>
        </p:nvSpPr>
        <p:spPr>
          <a:xfrm>
            <a:off x="6407737" y="306912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وسيلة شرح مع سهم إلى الأسفل 57"/>
          <p:cNvSpPr/>
          <p:nvPr/>
        </p:nvSpPr>
        <p:spPr>
          <a:xfrm>
            <a:off x="3450643" y="3069128"/>
            <a:ext cx="248626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وسيلة شرح مع سهم إلى الأسفل 58"/>
          <p:cNvSpPr/>
          <p:nvPr/>
        </p:nvSpPr>
        <p:spPr>
          <a:xfrm>
            <a:off x="1692301" y="314324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ذو زوايا قطرية مستديرة 25"/>
          <p:cNvSpPr/>
          <p:nvPr/>
        </p:nvSpPr>
        <p:spPr>
          <a:xfrm>
            <a:off x="1835696" y="500042"/>
            <a:ext cx="5524855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714744" y="715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5B266B3-CABC-C543-9DC6-163E0B82D780}"/>
              </a:ext>
            </a:extLst>
          </p:cNvPr>
          <p:cNvSpPr txBox="1"/>
          <p:nvPr/>
        </p:nvSpPr>
        <p:spPr>
          <a:xfrm>
            <a:off x="7372150" y="155798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٦) صـ ٥١</a:t>
            </a:r>
          </a:p>
        </p:txBody>
      </p:sp>
      <p:pic>
        <p:nvPicPr>
          <p:cNvPr id="99" name="صورة 98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59D14A19-2E11-2644-9D7C-719A3CFD8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8" y="567703"/>
            <a:ext cx="1464230" cy="62070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EE3B941F-5717-4B46-ADF3-F5D9E7ACB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98919AD-082B-08F0-4B49-D7201F38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شكل حر: شكل 6">
            <a:extLst>
              <a:ext uri="{FF2B5EF4-FFF2-40B4-BE49-F238E27FC236}">
                <a16:creationId xmlns:a16="http://schemas.microsoft.com/office/drawing/2014/main" id="{563DA819-B67D-EC4A-88AC-A93DD44CDCE4}"/>
              </a:ext>
            </a:extLst>
          </p:cNvPr>
          <p:cNvSpPr/>
          <p:nvPr/>
        </p:nvSpPr>
        <p:spPr>
          <a:xfrm>
            <a:off x="556305" y="328609"/>
            <a:ext cx="8489723" cy="6005536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68" name="شكل حر: شكل 31">
            <a:extLst>
              <a:ext uri="{FF2B5EF4-FFF2-40B4-BE49-F238E27FC236}">
                <a16:creationId xmlns:a16="http://schemas.microsoft.com/office/drawing/2014/main" id="{A0617DD4-5156-5B4D-A522-78D5B24B7EFE}"/>
              </a:ext>
            </a:extLst>
          </p:cNvPr>
          <p:cNvSpPr/>
          <p:nvPr/>
        </p:nvSpPr>
        <p:spPr>
          <a:xfrm>
            <a:off x="1596565" y="27844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2">
            <a:extLst>
              <a:ext uri="{FF2B5EF4-FFF2-40B4-BE49-F238E27FC236}">
                <a16:creationId xmlns:a16="http://schemas.microsoft.com/office/drawing/2014/main" id="{AB2742D7-68FB-AF45-8FB5-2112B228409E}"/>
              </a:ext>
            </a:extLst>
          </p:cNvPr>
          <p:cNvSpPr/>
          <p:nvPr/>
        </p:nvSpPr>
        <p:spPr>
          <a:xfrm>
            <a:off x="1596565" y="3003549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3">
            <a:extLst>
              <a:ext uri="{FF2B5EF4-FFF2-40B4-BE49-F238E27FC236}">
                <a16:creationId xmlns:a16="http://schemas.microsoft.com/office/drawing/2014/main" id="{304B0F50-FB57-8B41-8C4B-BE9A09C49D6E}"/>
              </a:ext>
            </a:extLst>
          </p:cNvPr>
          <p:cNvSpPr/>
          <p:nvPr/>
        </p:nvSpPr>
        <p:spPr>
          <a:xfrm>
            <a:off x="1596565" y="3224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4">
            <a:extLst>
              <a:ext uri="{FF2B5EF4-FFF2-40B4-BE49-F238E27FC236}">
                <a16:creationId xmlns:a16="http://schemas.microsoft.com/office/drawing/2014/main" id="{15362E70-2A12-D044-A9B1-3245B3BB45BD}"/>
              </a:ext>
            </a:extLst>
          </p:cNvPr>
          <p:cNvSpPr/>
          <p:nvPr/>
        </p:nvSpPr>
        <p:spPr>
          <a:xfrm>
            <a:off x="1596565" y="344328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5">
            <a:extLst>
              <a:ext uri="{FF2B5EF4-FFF2-40B4-BE49-F238E27FC236}">
                <a16:creationId xmlns:a16="http://schemas.microsoft.com/office/drawing/2014/main" id="{07D468EF-122D-634A-95EF-B838DC9A024D}"/>
              </a:ext>
            </a:extLst>
          </p:cNvPr>
          <p:cNvSpPr/>
          <p:nvPr/>
        </p:nvSpPr>
        <p:spPr>
          <a:xfrm>
            <a:off x="1596565" y="3673474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6">
            <a:extLst>
              <a:ext uri="{FF2B5EF4-FFF2-40B4-BE49-F238E27FC236}">
                <a16:creationId xmlns:a16="http://schemas.microsoft.com/office/drawing/2014/main" id="{5757B6E3-599E-AF4D-A013-2B19CCA22CAC}"/>
              </a:ext>
            </a:extLst>
          </p:cNvPr>
          <p:cNvSpPr/>
          <p:nvPr/>
        </p:nvSpPr>
        <p:spPr>
          <a:xfrm>
            <a:off x="1596565" y="38941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7">
            <a:extLst>
              <a:ext uri="{FF2B5EF4-FFF2-40B4-BE49-F238E27FC236}">
                <a16:creationId xmlns:a16="http://schemas.microsoft.com/office/drawing/2014/main" id="{5943A19A-4A83-5A4F-9047-79102AE4ACB4}"/>
              </a:ext>
            </a:extLst>
          </p:cNvPr>
          <p:cNvSpPr/>
          <p:nvPr/>
        </p:nvSpPr>
        <p:spPr>
          <a:xfrm>
            <a:off x="1596565" y="4113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8">
            <a:extLst>
              <a:ext uri="{FF2B5EF4-FFF2-40B4-BE49-F238E27FC236}">
                <a16:creationId xmlns:a16="http://schemas.microsoft.com/office/drawing/2014/main" id="{30B4C307-6A7D-AA40-ACF9-4FC1774CF602}"/>
              </a:ext>
            </a:extLst>
          </p:cNvPr>
          <p:cNvSpPr/>
          <p:nvPr/>
        </p:nvSpPr>
        <p:spPr>
          <a:xfrm>
            <a:off x="1596565" y="43338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9">
            <a:extLst>
              <a:ext uri="{FF2B5EF4-FFF2-40B4-BE49-F238E27FC236}">
                <a16:creationId xmlns:a16="http://schemas.microsoft.com/office/drawing/2014/main" id="{B61B7E1C-17D8-2E40-83B0-6DFA18DF9A6A}"/>
              </a:ext>
            </a:extLst>
          </p:cNvPr>
          <p:cNvSpPr/>
          <p:nvPr/>
        </p:nvSpPr>
        <p:spPr>
          <a:xfrm>
            <a:off x="1596565" y="456406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40">
            <a:extLst>
              <a:ext uri="{FF2B5EF4-FFF2-40B4-BE49-F238E27FC236}">
                <a16:creationId xmlns:a16="http://schemas.microsoft.com/office/drawing/2014/main" id="{0FBF8ED8-9D1D-5043-86B7-AE1652ECD453}"/>
              </a:ext>
            </a:extLst>
          </p:cNvPr>
          <p:cNvSpPr/>
          <p:nvPr/>
        </p:nvSpPr>
        <p:spPr>
          <a:xfrm>
            <a:off x="1596565" y="478313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41">
            <a:extLst>
              <a:ext uri="{FF2B5EF4-FFF2-40B4-BE49-F238E27FC236}">
                <a16:creationId xmlns:a16="http://schemas.microsoft.com/office/drawing/2014/main" id="{6821B978-586E-1146-A4EB-82936B264DC0}"/>
              </a:ext>
            </a:extLst>
          </p:cNvPr>
          <p:cNvSpPr/>
          <p:nvPr/>
        </p:nvSpPr>
        <p:spPr>
          <a:xfrm>
            <a:off x="1596565" y="5051424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مربع نص 105">
            <a:extLst>
              <a:ext uri="{FF2B5EF4-FFF2-40B4-BE49-F238E27FC236}">
                <a16:creationId xmlns:a16="http://schemas.microsoft.com/office/drawing/2014/main" id="{17B41F67-24DD-8043-8C00-B410B7F6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040" y="511968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6" name="مربع نص 106">
            <a:extLst>
              <a:ext uri="{FF2B5EF4-FFF2-40B4-BE49-F238E27FC236}">
                <a16:creationId xmlns:a16="http://schemas.microsoft.com/office/drawing/2014/main" id="{199829E2-00F6-B448-AC50-949F1981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115" y="512127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sp>
        <p:nvSpPr>
          <p:cNvPr id="31" name="مستطيل ذو زوايا قطرية مستديرة 30"/>
          <p:cNvSpPr/>
          <p:nvPr/>
        </p:nvSpPr>
        <p:spPr>
          <a:xfrm>
            <a:off x="1666737" y="523855"/>
            <a:ext cx="5331768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714744" y="715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472342" y="2643182"/>
            <a:ext cx="6800365" cy="3499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٦ ب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42912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٦ ب )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571868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١ )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١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415188" y="328612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7" name="مستطيل مخدوش من كلا الطرفين 46"/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٣٦ ب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207167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١</a:t>
            </a:r>
            <a:endParaRPr lang="ar-SA" sz="3600" b="1" spc="-100" baseline="30000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4000496" y="4681847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 ب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414924" y="2000240"/>
            <a:ext cx="25143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٦ ب  ــ  ١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7" name="وسيلة شرح مع سهم إلى الأسفل 56"/>
          <p:cNvSpPr/>
          <p:nvPr/>
        </p:nvSpPr>
        <p:spPr>
          <a:xfrm>
            <a:off x="6373042" y="3073316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وسيلة شرح مع سهم إلى الأسفل 57"/>
          <p:cNvSpPr/>
          <p:nvPr/>
        </p:nvSpPr>
        <p:spPr>
          <a:xfrm>
            <a:off x="3811144" y="299769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وسيلة شرح مع سهم إلى الأسفل 58"/>
          <p:cNvSpPr/>
          <p:nvPr/>
        </p:nvSpPr>
        <p:spPr>
          <a:xfrm>
            <a:off x="2014849" y="3008227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EC7CA8C-C6C4-9E4C-A969-8FC4AD1107A7}"/>
              </a:ext>
            </a:extLst>
          </p:cNvPr>
          <p:cNvSpPr txBox="1"/>
          <p:nvPr/>
        </p:nvSpPr>
        <p:spPr>
          <a:xfrm>
            <a:off x="7372150" y="155798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٢أ) صـ ٥٠</a:t>
            </a:r>
          </a:p>
        </p:txBody>
      </p:sp>
      <p:pic>
        <p:nvPicPr>
          <p:cNvPr id="98" name="صورة 97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ED4A4703-EEC5-8541-B48A-B8992F2B4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4493" b="20689"/>
          <a:stretch/>
        </p:blipFill>
        <p:spPr>
          <a:xfrm>
            <a:off x="7092280" y="648791"/>
            <a:ext cx="1962457" cy="461665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02F248BD-2C77-A54C-9239-96E80ABB8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747A03E-187E-13F6-81AC-EEA9F067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شكل حر: شكل 6">
            <a:extLst>
              <a:ext uri="{FF2B5EF4-FFF2-40B4-BE49-F238E27FC236}">
                <a16:creationId xmlns:a16="http://schemas.microsoft.com/office/drawing/2014/main" id="{409B5207-894B-0642-9858-4906940BD290}"/>
              </a:ext>
            </a:extLst>
          </p:cNvPr>
          <p:cNvSpPr/>
          <p:nvPr/>
        </p:nvSpPr>
        <p:spPr>
          <a:xfrm>
            <a:off x="370127" y="328609"/>
            <a:ext cx="8675901" cy="619673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31" name="مستطيل ذو زوايا قطرية مستديرة 30"/>
          <p:cNvSpPr/>
          <p:nvPr/>
        </p:nvSpPr>
        <p:spPr>
          <a:xfrm>
            <a:off x="642910" y="500042"/>
            <a:ext cx="6500858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714744" y="715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914594" y="2643182"/>
            <a:ext cx="7358114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 err="1"/>
              <a:t>أ</a:t>
            </a:r>
            <a:r>
              <a:rPr lang="ar-SA" sz="2400" b="1" dirty="0"/>
              <a:t>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500562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أ )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71474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٢ ب )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٢ ب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357818" y="328612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7" name="مستطيل مخدوش من كلا الطرفين 46"/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343882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2000232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٤ ب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4000496" y="4681847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أ  ب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414924" y="2000240"/>
            <a:ext cx="25143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أ  ــ  ٢ ب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7" name="وسيلة شرح مع سهم إلى الأسفل 56"/>
          <p:cNvSpPr/>
          <p:nvPr/>
        </p:nvSpPr>
        <p:spPr>
          <a:xfrm>
            <a:off x="6379215" y="306912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وسيلة شرح مع سهم إلى الأسفل 57"/>
          <p:cNvSpPr/>
          <p:nvPr/>
        </p:nvSpPr>
        <p:spPr>
          <a:xfrm>
            <a:off x="3851607" y="3143248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وسيلة شرح مع سهم إلى الأسفل 58"/>
          <p:cNvSpPr/>
          <p:nvPr/>
        </p:nvSpPr>
        <p:spPr>
          <a:xfrm>
            <a:off x="2004816" y="3042144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21A7BFC-A548-5642-917E-42349EC5FF7B}"/>
              </a:ext>
            </a:extLst>
          </p:cNvPr>
          <p:cNvSpPr txBox="1"/>
          <p:nvPr/>
        </p:nvSpPr>
        <p:spPr>
          <a:xfrm>
            <a:off x="7558328" y="1244070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٢ب) صـ ٥٠</a:t>
            </a:r>
          </a:p>
        </p:txBody>
      </p:sp>
      <p:pic>
        <p:nvPicPr>
          <p:cNvPr id="26" name="صورة 25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0C3B4C5-DC23-9240-B10A-4EE9DC78B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4493" b="20689"/>
          <a:stretch/>
        </p:blipFill>
        <p:spPr>
          <a:xfrm>
            <a:off x="7236296" y="648791"/>
            <a:ext cx="1818441" cy="4616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C769C8E-3898-3043-A351-2C8DBE40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DB965A-CDF8-C8AC-A74C-0E89370C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شكل حر: شكل 6">
            <a:extLst>
              <a:ext uri="{FF2B5EF4-FFF2-40B4-BE49-F238E27FC236}">
                <a16:creationId xmlns:a16="http://schemas.microsoft.com/office/drawing/2014/main" id="{6FF4654A-AD70-2443-8DB2-A261489F5D58}"/>
              </a:ext>
            </a:extLst>
          </p:cNvPr>
          <p:cNvSpPr/>
          <p:nvPr/>
        </p:nvSpPr>
        <p:spPr>
          <a:xfrm>
            <a:off x="467543" y="328609"/>
            <a:ext cx="8578485" cy="6268743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914594" y="2643182"/>
            <a:ext cx="7358114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١١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42912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١١ )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أ )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 err="1"/>
              <a:t>أ</a:t>
            </a:r>
            <a:r>
              <a:rPr lang="ar-SA" sz="2400" b="1" dirty="0"/>
              <a:t>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415188" y="328612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47" name="مستطيل مخدوش من كلا الطرفين 46"/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429388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١٢١</a:t>
            </a:r>
            <a:endParaRPr lang="ar-SA" sz="3600" b="1" spc="-100" baseline="300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204353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أ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4000496" y="4681847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٢٢  أ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414924" y="2000240"/>
            <a:ext cx="25143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١١  ــ  </a:t>
            </a:r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7" name="وسيلة شرح مع سهم إلى الأسفل 56"/>
          <p:cNvSpPr/>
          <p:nvPr/>
        </p:nvSpPr>
        <p:spPr>
          <a:xfrm>
            <a:off x="6461624" y="3106201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وسيلة شرح مع سهم إلى الأسفل 57"/>
          <p:cNvSpPr/>
          <p:nvPr/>
        </p:nvSpPr>
        <p:spPr>
          <a:xfrm>
            <a:off x="3887806" y="3125241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وسيلة شرح مع سهم إلى الأسفل 58"/>
          <p:cNvSpPr/>
          <p:nvPr/>
        </p:nvSpPr>
        <p:spPr>
          <a:xfrm>
            <a:off x="2053539" y="3072107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ذو زوايا قطرية مستديرة 25"/>
          <p:cNvSpPr/>
          <p:nvPr/>
        </p:nvSpPr>
        <p:spPr>
          <a:xfrm>
            <a:off x="642910" y="500042"/>
            <a:ext cx="6500858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/>
          <p:cNvSpPr txBox="1"/>
          <p:nvPr/>
        </p:nvSpPr>
        <p:spPr>
          <a:xfrm>
            <a:off x="3714744" y="715454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7D81155-B135-024A-B18B-856B876FC775}"/>
              </a:ext>
            </a:extLst>
          </p:cNvPr>
          <p:cNvSpPr txBox="1"/>
          <p:nvPr/>
        </p:nvSpPr>
        <p:spPr>
          <a:xfrm>
            <a:off x="7372150" y="155798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٢) صـ ٥١</a:t>
            </a:r>
          </a:p>
        </p:txBody>
      </p:sp>
      <p:pic>
        <p:nvPicPr>
          <p:cNvPr id="31" name="صورة 30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6D8E2BD6-62E2-7A48-A6AC-D5576C98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50" y="568295"/>
            <a:ext cx="1464230" cy="62070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D3AAD47-D2EA-C64F-A97B-0F6CBA078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87DDBC4-12DB-EBA3-FF49-9E3ABF0A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BA1FC26A-FEB6-2742-829F-0AA002867F5C}"/>
              </a:ext>
            </a:extLst>
          </p:cNvPr>
          <p:cNvSpPr/>
          <p:nvPr/>
        </p:nvSpPr>
        <p:spPr>
          <a:xfrm>
            <a:off x="849835" y="328609"/>
            <a:ext cx="8132893" cy="6124401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86" name="مستطيل مستدير الزوايا 85">
            <a:extLst>
              <a:ext uri="{FF2B5EF4-FFF2-40B4-BE49-F238E27FC236}">
                <a16:creationId xmlns:a16="http://schemas.microsoft.com/office/drawing/2014/main" id="{D9A23BD3-53F2-F949-BEDD-F39E59ACECFB}"/>
              </a:ext>
            </a:extLst>
          </p:cNvPr>
          <p:cNvSpPr/>
          <p:nvPr/>
        </p:nvSpPr>
        <p:spPr>
          <a:xfrm>
            <a:off x="1691679" y="2657450"/>
            <a:ext cx="6602485" cy="3308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68765B89-97D9-9A4F-8D74-FDFAE9D4665F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480E2AFD-84E0-C64B-B875-AE1DAD6602E1}"/>
              </a:ext>
            </a:extLst>
          </p:cNvPr>
          <p:cNvSpPr txBox="1"/>
          <p:nvPr/>
        </p:nvSpPr>
        <p:spPr>
          <a:xfrm>
            <a:off x="4772246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ن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72A62479-786B-704E-8B9F-9430F2891C5B}"/>
              </a:ext>
            </a:extLst>
          </p:cNvPr>
          <p:cNvSpPr txBox="1"/>
          <p:nvPr/>
        </p:nvSpPr>
        <p:spPr>
          <a:xfrm>
            <a:off x="2942994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٢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0" name="مستطيل مخدوش من كلا الطرفين 46">
            <a:extLst>
              <a:ext uri="{FF2B5EF4-FFF2-40B4-BE49-F238E27FC236}">
                <a16:creationId xmlns:a16="http://schemas.microsoft.com/office/drawing/2014/main" id="{D15338E4-F379-DA4E-9589-FC40F7C6CF06}"/>
              </a:ext>
            </a:extLst>
          </p:cNvPr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49513249-0CDA-E245-AEBA-CF902081C976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4FDA9488-E16A-F44A-A77F-6B33AE9A52A2}"/>
              </a:ext>
            </a:extLst>
          </p:cNvPr>
          <p:cNvSpPr txBox="1"/>
          <p:nvPr/>
        </p:nvSpPr>
        <p:spPr>
          <a:xfrm>
            <a:off x="492919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٩ ن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DDD498F4-F855-E14A-BC9F-25B716E7EED2}"/>
              </a:ext>
            </a:extLst>
          </p:cNvPr>
          <p:cNvSpPr txBox="1"/>
          <p:nvPr/>
        </p:nvSpPr>
        <p:spPr>
          <a:xfrm>
            <a:off x="314324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٤</a:t>
            </a:r>
            <a:endParaRPr lang="ar-SA" sz="3600" b="1" spc="-100" baseline="30000" dirty="0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69BEACE2-67F8-0943-A1A8-6EF1B014CA82}"/>
              </a:ext>
            </a:extLst>
          </p:cNvPr>
          <p:cNvSpPr txBox="1"/>
          <p:nvPr/>
        </p:nvSpPr>
        <p:spPr>
          <a:xfrm>
            <a:off x="2930024" y="2000240"/>
            <a:ext cx="32861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( ٣ ن  +  ٢ ) ( ٣ ن  ــ  ٢ )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5" name="وسيلة شرح مع سهم إلى الأسفل 94">
            <a:extLst>
              <a:ext uri="{FF2B5EF4-FFF2-40B4-BE49-F238E27FC236}">
                <a16:creationId xmlns:a16="http://schemas.microsoft.com/office/drawing/2014/main" id="{79D917F1-90C3-2D49-9ED6-32EAB0FA9797}"/>
              </a:ext>
            </a:extLst>
          </p:cNvPr>
          <p:cNvSpPr/>
          <p:nvPr/>
        </p:nvSpPr>
        <p:spPr>
          <a:xfrm>
            <a:off x="4929190" y="3176911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وسيلة شرح مع سهم إلى الأسفل 95">
            <a:extLst>
              <a:ext uri="{FF2B5EF4-FFF2-40B4-BE49-F238E27FC236}">
                <a16:creationId xmlns:a16="http://schemas.microsoft.com/office/drawing/2014/main" id="{0CABE599-406A-6847-B999-B998FCDAF9C7}"/>
              </a:ext>
            </a:extLst>
          </p:cNvPr>
          <p:cNvSpPr/>
          <p:nvPr/>
        </p:nvSpPr>
        <p:spPr>
          <a:xfrm>
            <a:off x="3095385" y="3176911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ستطيل ذو زوايا قطرية مستديرة 96">
            <a:extLst>
              <a:ext uri="{FF2B5EF4-FFF2-40B4-BE49-F238E27FC236}">
                <a16:creationId xmlns:a16="http://schemas.microsoft.com/office/drawing/2014/main" id="{C462FE2C-B8DD-7C40-BFCD-289456734698}"/>
              </a:ext>
            </a:extLst>
          </p:cNvPr>
          <p:cNvSpPr/>
          <p:nvPr/>
        </p:nvSpPr>
        <p:spPr>
          <a:xfrm>
            <a:off x="1691679" y="404990"/>
            <a:ext cx="5405623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89D85926-3EBC-5E4E-B0B0-F0F837A642F7}"/>
              </a:ext>
            </a:extLst>
          </p:cNvPr>
          <p:cNvSpPr txBox="1"/>
          <p:nvPr/>
        </p:nvSpPr>
        <p:spPr>
          <a:xfrm>
            <a:off x="3714744" y="609881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42F008C2-4651-9644-80B5-6040CE0015F4}"/>
              </a:ext>
            </a:extLst>
          </p:cNvPr>
          <p:cNvSpPr txBox="1"/>
          <p:nvPr/>
        </p:nvSpPr>
        <p:spPr>
          <a:xfrm>
            <a:off x="7372150" y="155798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٢أ) صـ ٥٠</a:t>
            </a:r>
          </a:p>
        </p:txBody>
      </p:sp>
      <p:pic>
        <p:nvPicPr>
          <p:cNvPr id="100" name="صورة 99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723E02B-A0FB-AF43-8337-DE91B1D21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4493" b="20689"/>
          <a:stretch/>
        </p:blipFill>
        <p:spPr>
          <a:xfrm>
            <a:off x="7164288" y="620688"/>
            <a:ext cx="1818441" cy="46166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5F69D04-21E0-D54C-BD51-FA55B3B03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65545FD-F097-AE26-E4D9-63468F15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279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1" grpId="0"/>
      <p:bldP spid="92" grpId="0"/>
      <p:bldP spid="93" grpId="0"/>
      <p:bldP spid="94" grpId="0"/>
      <p:bldP spid="95" grpId="0" animBg="1"/>
      <p:bldP spid="95" grpId="1" animBg="1"/>
      <p:bldP spid="96" grpId="0" animBg="1"/>
      <p:bldP spid="9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1127521"/>
            <a:ext cx="1143000" cy="47994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z="1350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20377"/>
            <a:ext cx="6858000" cy="470892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350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1028700"/>
            <a:ext cx="5143500" cy="85725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2514593" y="1885950"/>
          <a:ext cx="5133982" cy="3829056"/>
        </p:xfrm>
        <a:graphic>
          <a:graphicData uri="http://schemas.openxmlformats.org/drawingml/2006/table">
            <a:tbl>
              <a:tblPr rtl="1"/>
              <a:tblGrid>
                <a:gridCol w="366713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0086" y="1219400"/>
            <a:ext cx="910829" cy="1010841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7301" y="2343151"/>
            <a:ext cx="897731" cy="3394472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BD6F526-5650-94EA-CE15-6D9E005C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262</a:t>
            </a:fld>
            <a:endParaRPr lang="en-US" altLang="ar-SA"/>
          </a:p>
        </p:txBody>
      </p:sp>
    </p:spTree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50823BEE-6FC7-FF4E-8114-AACC2E99ED70}"/>
              </a:ext>
            </a:extLst>
          </p:cNvPr>
          <p:cNvSpPr/>
          <p:nvPr/>
        </p:nvSpPr>
        <p:spPr>
          <a:xfrm>
            <a:off x="556305" y="328609"/>
            <a:ext cx="8489723" cy="6070432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3BBB29D4-B534-2D4C-993B-C24748D7D7FB}"/>
              </a:ext>
            </a:extLst>
          </p:cNvPr>
          <p:cNvSpPr/>
          <p:nvPr/>
        </p:nvSpPr>
        <p:spPr>
          <a:xfrm>
            <a:off x="1380551" y="2589207"/>
            <a:ext cx="6890950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1CC48CC1-2A66-364E-A282-5F9F8705342E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953B302-CEE1-C24F-9753-92893FD63BD4}"/>
              </a:ext>
            </a:extLst>
          </p:cNvPr>
          <p:cNvSpPr txBox="1"/>
          <p:nvPr/>
        </p:nvSpPr>
        <p:spPr>
          <a:xfrm>
            <a:off x="4772246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٤ </a:t>
            </a:r>
            <a:r>
              <a:rPr lang="ar-SA" sz="2400" b="1" dirty="0" err="1"/>
              <a:t>ج</a:t>
            </a:r>
            <a:r>
              <a:rPr lang="ar-SA" sz="2400" b="1" dirty="0"/>
              <a:t>ـ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98B5F37A-B780-1644-BF75-D4AB7D75E665}"/>
              </a:ext>
            </a:extLst>
          </p:cNvPr>
          <p:cNvSpPr txBox="1"/>
          <p:nvPr/>
        </p:nvSpPr>
        <p:spPr>
          <a:xfrm>
            <a:off x="2942994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٧ د 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9" name="مستطيل مخدوش من كلا الطرفين 46">
            <a:extLst>
              <a:ext uri="{FF2B5EF4-FFF2-40B4-BE49-F238E27FC236}">
                <a16:creationId xmlns:a16="http://schemas.microsoft.com/office/drawing/2014/main" id="{A36AE7D6-854D-3B44-B6E0-7481FAFEB002}"/>
              </a:ext>
            </a:extLst>
          </p:cNvPr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B26B4F7C-1AC5-0440-A43C-DC64E560FEE5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25DB5166-587E-B04B-906F-677A93234767}"/>
              </a:ext>
            </a:extLst>
          </p:cNvPr>
          <p:cNvSpPr txBox="1"/>
          <p:nvPr/>
        </p:nvSpPr>
        <p:spPr>
          <a:xfrm>
            <a:off x="4857752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١٦ جـ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BBE1516C-FF5A-9744-B324-EF0EAB9A4B6A}"/>
              </a:ext>
            </a:extLst>
          </p:cNvPr>
          <p:cNvSpPr txBox="1"/>
          <p:nvPr/>
        </p:nvSpPr>
        <p:spPr>
          <a:xfrm>
            <a:off x="3071802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٤٩ د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EA456037-395D-7042-A564-7B8B257B6FF0}"/>
              </a:ext>
            </a:extLst>
          </p:cNvPr>
          <p:cNvSpPr txBox="1"/>
          <p:nvPr/>
        </p:nvSpPr>
        <p:spPr>
          <a:xfrm>
            <a:off x="2643174" y="2000240"/>
            <a:ext cx="37862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( ٤ جـ  ــ  ٧ د ) ( ٤ جـ  +  ٧ د )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4" name="وسيلة شرح مع سهم إلى الأسفل 93">
            <a:extLst>
              <a:ext uri="{FF2B5EF4-FFF2-40B4-BE49-F238E27FC236}">
                <a16:creationId xmlns:a16="http://schemas.microsoft.com/office/drawing/2014/main" id="{F88AB8BA-45B4-8540-9655-BC3FF3D2EFFE}"/>
              </a:ext>
            </a:extLst>
          </p:cNvPr>
          <p:cNvSpPr/>
          <p:nvPr/>
        </p:nvSpPr>
        <p:spPr>
          <a:xfrm>
            <a:off x="4857752" y="318533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وسيلة شرح مع سهم إلى الأسفل 94">
            <a:extLst>
              <a:ext uri="{FF2B5EF4-FFF2-40B4-BE49-F238E27FC236}">
                <a16:creationId xmlns:a16="http://schemas.microsoft.com/office/drawing/2014/main" id="{40E47686-2D37-E445-9F41-B8D72B2F621A}"/>
              </a:ext>
            </a:extLst>
          </p:cNvPr>
          <p:cNvSpPr/>
          <p:nvPr/>
        </p:nvSpPr>
        <p:spPr>
          <a:xfrm>
            <a:off x="3071802" y="319374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ستطيل ذو زوايا قطرية مستديرة 95">
            <a:extLst>
              <a:ext uri="{FF2B5EF4-FFF2-40B4-BE49-F238E27FC236}">
                <a16:creationId xmlns:a16="http://schemas.microsoft.com/office/drawing/2014/main" id="{CA936C90-C384-3047-95EE-F0BBFE79CC1E}"/>
              </a:ext>
            </a:extLst>
          </p:cNvPr>
          <p:cNvSpPr/>
          <p:nvPr/>
        </p:nvSpPr>
        <p:spPr>
          <a:xfrm>
            <a:off x="1582741" y="458959"/>
            <a:ext cx="5407013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C5F26CE3-F0A0-8541-9712-0C93CB4EADB5}"/>
              </a:ext>
            </a:extLst>
          </p:cNvPr>
          <p:cNvSpPr txBox="1"/>
          <p:nvPr/>
        </p:nvSpPr>
        <p:spPr>
          <a:xfrm>
            <a:off x="3444592" y="608936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C2D57F8-3FBD-F747-B708-9C38FBE34FB5}"/>
              </a:ext>
            </a:extLst>
          </p:cNvPr>
          <p:cNvSpPr txBox="1"/>
          <p:nvPr/>
        </p:nvSpPr>
        <p:spPr>
          <a:xfrm>
            <a:off x="7372150" y="155798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٢ب) صـ ٥٠</a:t>
            </a:r>
          </a:p>
        </p:txBody>
      </p:sp>
      <p:pic>
        <p:nvPicPr>
          <p:cNvPr id="99" name="صورة 98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39FF2048-83C5-3B48-8D32-1B2D39390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4493" b="20689"/>
          <a:stretch/>
        </p:blipFill>
        <p:spPr>
          <a:xfrm>
            <a:off x="7164288" y="620688"/>
            <a:ext cx="1818441" cy="46166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E3CDF1B-E7B4-144E-82AD-3F310952F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75CA98C-9297-F55E-AE20-89A99E3A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280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90" grpId="0"/>
      <p:bldP spid="91" grpId="0"/>
      <p:bldP spid="92" grpId="0"/>
      <p:bldP spid="93" grpId="0"/>
      <p:bldP spid="94" grpId="0" animBg="1"/>
      <p:bldP spid="94" grpId="1" animBg="1"/>
      <p:bldP spid="95" grpId="0" animBg="1"/>
      <p:bldP spid="9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C0F62C71-905C-C840-B41A-365B2FFDB179}"/>
              </a:ext>
            </a:extLst>
          </p:cNvPr>
          <p:cNvSpPr/>
          <p:nvPr/>
        </p:nvSpPr>
        <p:spPr>
          <a:xfrm>
            <a:off x="539551" y="328609"/>
            <a:ext cx="8506477" cy="5961096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86" name="مستطيل مستدير الزوايا 85">
            <a:extLst>
              <a:ext uri="{FF2B5EF4-FFF2-40B4-BE49-F238E27FC236}">
                <a16:creationId xmlns:a16="http://schemas.microsoft.com/office/drawing/2014/main" id="{037D2468-F84D-7F4C-9AB8-234D4EC28549}"/>
              </a:ext>
            </a:extLst>
          </p:cNvPr>
          <p:cNvSpPr/>
          <p:nvPr/>
        </p:nvSpPr>
        <p:spPr>
          <a:xfrm>
            <a:off x="1475655" y="2589207"/>
            <a:ext cx="6795845" cy="35496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0FA4BD07-3557-E541-BE4E-D2B88E39D117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4CC9C2C6-C419-4D4A-BAA6-EFA5BEB35A3B}"/>
              </a:ext>
            </a:extLst>
          </p:cNvPr>
          <p:cNvSpPr txBox="1"/>
          <p:nvPr/>
        </p:nvSpPr>
        <p:spPr>
          <a:xfrm>
            <a:off x="4772246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 err="1"/>
              <a:t>أ</a:t>
            </a:r>
            <a:r>
              <a:rPr lang="ar-SA" sz="2400" b="1" dirty="0"/>
              <a:t>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85B6E043-4169-5C4D-8076-C1038B38A461}"/>
              </a:ext>
            </a:extLst>
          </p:cNvPr>
          <p:cNvSpPr txBox="1"/>
          <p:nvPr/>
        </p:nvSpPr>
        <p:spPr>
          <a:xfrm>
            <a:off x="2942994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0" name="مستطيل مخدوش من كلا الطرفين 46">
            <a:extLst>
              <a:ext uri="{FF2B5EF4-FFF2-40B4-BE49-F238E27FC236}">
                <a16:creationId xmlns:a16="http://schemas.microsoft.com/office/drawing/2014/main" id="{342DE2A9-2FD6-9349-82D4-61BD6B4A35FC}"/>
              </a:ext>
            </a:extLst>
          </p:cNvPr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90225C7A-8BA7-3B4F-846C-E2548786FE53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4B676E2-61FF-5046-930E-621582FE630E}"/>
              </a:ext>
            </a:extLst>
          </p:cNvPr>
          <p:cNvSpPr txBox="1"/>
          <p:nvPr/>
        </p:nvSpPr>
        <p:spPr>
          <a:xfrm>
            <a:off x="484368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68D97346-530C-7246-8E05-3E51E9F7520F}"/>
              </a:ext>
            </a:extLst>
          </p:cNvPr>
          <p:cNvSpPr txBox="1"/>
          <p:nvPr/>
        </p:nvSpPr>
        <p:spPr>
          <a:xfrm>
            <a:off x="3129172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٩</a:t>
            </a:r>
            <a:endParaRPr lang="ar-SA" sz="3600" b="1" spc="-100" baseline="30000" dirty="0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21240CA5-EACD-5E4B-8BCE-950CFDEAC94B}"/>
              </a:ext>
            </a:extLst>
          </p:cNvPr>
          <p:cNvSpPr txBox="1"/>
          <p:nvPr/>
        </p:nvSpPr>
        <p:spPr>
          <a:xfrm>
            <a:off x="2857488" y="2000240"/>
            <a:ext cx="32861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أ  ــ  ٣ ) (  أ  +  ٣ )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5" name="وسيلة شرح مع سهم إلى الأسفل 94">
            <a:extLst>
              <a:ext uri="{FF2B5EF4-FFF2-40B4-BE49-F238E27FC236}">
                <a16:creationId xmlns:a16="http://schemas.microsoft.com/office/drawing/2014/main" id="{D716B9CA-BC64-9640-9FD1-B946DBC47742}"/>
              </a:ext>
            </a:extLst>
          </p:cNvPr>
          <p:cNvSpPr/>
          <p:nvPr/>
        </p:nvSpPr>
        <p:spPr>
          <a:xfrm>
            <a:off x="4857752" y="3006712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وسيلة شرح مع سهم إلى الأسفل 95">
            <a:extLst>
              <a:ext uri="{FF2B5EF4-FFF2-40B4-BE49-F238E27FC236}">
                <a16:creationId xmlns:a16="http://schemas.microsoft.com/office/drawing/2014/main" id="{9F0AE0EF-F703-624F-9F2D-2C5D788DB6A3}"/>
              </a:ext>
            </a:extLst>
          </p:cNvPr>
          <p:cNvSpPr/>
          <p:nvPr/>
        </p:nvSpPr>
        <p:spPr>
          <a:xfrm>
            <a:off x="3100487" y="3003551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ستطيل ذو زوايا قطرية مستديرة 96">
            <a:extLst>
              <a:ext uri="{FF2B5EF4-FFF2-40B4-BE49-F238E27FC236}">
                <a16:creationId xmlns:a16="http://schemas.microsoft.com/office/drawing/2014/main" id="{74949FD1-0FE3-B24D-A40F-C898BB68855D}"/>
              </a:ext>
            </a:extLst>
          </p:cNvPr>
          <p:cNvSpPr/>
          <p:nvPr/>
        </p:nvSpPr>
        <p:spPr>
          <a:xfrm>
            <a:off x="1547664" y="440206"/>
            <a:ext cx="5760539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2811D33F-52DD-994E-A58B-DD7D6934F20C}"/>
              </a:ext>
            </a:extLst>
          </p:cNvPr>
          <p:cNvSpPr txBox="1"/>
          <p:nvPr/>
        </p:nvSpPr>
        <p:spPr>
          <a:xfrm>
            <a:off x="3714744" y="609881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6DDA6D41-1027-AE44-8E48-60F3E4C3AFD3}"/>
              </a:ext>
            </a:extLst>
          </p:cNvPr>
          <p:cNvSpPr txBox="1"/>
          <p:nvPr/>
        </p:nvSpPr>
        <p:spPr>
          <a:xfrm>
            <a:off x="6992844" y="1623486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٨) صـ ٥١</a:t>
            </a:r>
          </a:p>
        </p:txBody>
      </p:sp>
      <p:pic>
        <p:nvPicPr>
          <p:cNvPr id="100" name="صورة 99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815EF681-0072-FC4B-92B7-31FE11B53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50" y="568295"/>
            <a:ext cx="1464230" cy="62070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F91CA35-DACD-9F44-825D-485CCD064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99F8D00-2EB9-4803-7576-495269F7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281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1" grpId="0"/>
      <p:bldP spid="92" grpId="0"/>
      <p:bldP spid="93" grpId="0"/>
      <p:bldP spid="94" grpId="0"/>
      <p:bldP spid="95" grpId="0" animBg="1"/>
      <p:bldP spid="95" grpId="1" animBg="1"/>
      <p:bldP spid="96" grpId="0" animBg="1"/>
      <p:bldP spid="9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23AFFC5F-FFAB-BA4E-B3D2-5E56711878BE}"/>
              </a:ext>
            </a:extLst>
          </p:cNvPr>
          <p:cNvSpPr/>
          <p:nvPr/>
        </p:nvSpPr>
        <p:spPr>
          <a:xfrm>
            <a:off x="556305" y="328609"/>
            <a:ext cx="8280075" cy="591951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3945E7E8-CD84-F348-89E6-659462240798}"/>
              </a:ext>
            </a:extLst>
          </p:cNvPr>
          <p:cNvSpPr/>
          <p:nvPr/>
        </p:nvSpPr>
        <p:spPr>
          <a:xfrm>
            <a:off x="1415804" y="2643182"/>
            <a:ext cx="6856904" cy="3386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875A7E9B-05CA-7043-9D65-1ABFA0C51BBD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057CC755-6DB2-BD43-9241-C48CD614826B}"/>
              </a:ext>
            </a:extLst>
          </p:cNvPr>
          <p:cNvSpPr txBox="1"/>
          <p:nvPr/>
        </p:nvSpPr>
        <p:spPr>
          <a:xfrm>
            <a:off x="4772246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</a:t>
            </a:r>
            <a:r>
              <a:rPr lang="ar-SA" sz="2400" b="1" dirty="0" err="1"/>
              <a:t>س</a:t>
            </a:r>
            <a:r>
              <a:rPr lang="ar-SA" sz="2400" b="1" dirty="0"/>
              <a:t>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A06D4D7F-763D-1946-BAEC-B106B6CF391C}"/>
              </a:ext>
            </a:extLst>
          </p:cNvPr>
          <p:cNvSpPr txBox="1"/>
          <p:nvPr/>
        </p:nvSpPr>
        <p:spPr>
          <a:xfrm>
            <a:off x="2942994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٥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9" name="مستطيل مخدوش من كلا الطرفين 46">
            <a:extLst>
              <a:ext uri="{FF2B5EF4-FFF2-40B4-BE49-F238E27FC236}">
                <a16:creationId xmlns:a16="http://schemas.microsoft.com/office/drawing/2014/main" id="{4926D782-943E-5041-A901-CF430CCC836B}"/>
              </a:ext>
            </a:extLst>
          </p:cNvPr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1006B359-CB4F-784B-8620-3E95AB4D6CF9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D06EF6D0-E02B-D64D-90F2-3F437A93BB5C}"/>
              </a:ext>
            </a:extLst>
          </p:cNvPr>
          <p:cNvSpPr txBox="1"/>
          <p:nvPr/>
        </p:nvSpPr>
        <p:spPr>
          <a:xfrm>
            <a:off x="484368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6626EDED-12C3-7B44-8120-B58A446DFE36}"/>
              </a:ext>
            </a:extLst>
          </p:cNvPr>
          <p:cNvSpPr txBox="1"/>
          <p:nvPr/>
        </p:nvSpPr>
        <p:spPr>
          <a:xfrm>
            <a:off x="3129172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٢٥</a:t>
            </a:r>
            <a:endParaRPr lang="ar-SA" sz="3600" b="1" spc="-100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7D74F2E2-E65B-BC4D-92FB-ABAA6BCDD292}"/>
              </a:ext>
            </a:extLst>
          </p:cNvPr>
          <p:cNvSpPr txBox="1"/>
          <p:nvPr/>
        </p:nvSpPr>
        <p:spPr>
          <a:xfrm>
            <a:off x="2928926" y="2000240"/>
            <a:ext cx="32861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س  +  ٥ ) (  س  ــ  ٥ )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4" name="وسيلة شرح مع سهم إلى الأسفل 93">
            <a:extLst>
              <a:ext uri="{FF2B5EF4-FFF2-40B4-BE49-F238E27FC236}">
                <a16:creationId xmlns:a16="http://schemas.microsoft.com/office/drawing/2014/main" id="{C89B6713-2FF9-5846-8A26-8DF7B5C56071}"/>
              </a:ext>
            </a:extLst>
          </p:cNvPr>
          <p:cNvSpPr/>
          <p:nvPr/>
        </p:nvSpPr>
        <p:spPr>
          <a:xfrm>
            <a:off x="4857752" y="3133416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وسيلة شرح مع سهم إلى الأسفل 94">
            <a:extLst>
              <a:ext uri="{FF2B5EF4-FFF2-40B4-BE49-F238E27FC236}">
                <a16:creationId xmlns:a16="http://schemas.microsoft.com/office/drawing/2014/main" id="{E73339ED-FC05-2840-A65A-EA3F125C97C5}"/>
              </a:ext>
            </a:extLst>
          </p:cNvPr>
          <p:cNvSpPr/>
          <p:nvPr/>
        </p:nvSpPr>
        <p:spPr>
          <a:xfrm>
            <a:off x="3010903" y="3110211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ستطيل ذو زوايا قطرية مستديرة 95">
            <a:extLst>
              <a:ext uri="{FF2B5EF4-FFF2-40B4-BE49-F238E27FC236}">
                <a16:creationId xmlns:a16="http://schemas.microsoft.com/office/drawing/2014/main" id="{45FDBAF1-9FCE-A84A-A9B9-85D4974F306E}"/>
              </a:ext>
            </a:extLst>
          </p:cNvPr>
          <p:cNvSpPr/>
          <p:nvPr/>
        </p:nvSpPr>
        <p:spPr>
          <a:xfrm>
            <a:off x="1897954" y="451307"/>
            <a:ext cx="5348092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05C7A9AA-F1DB-A64B-A589-E41E12C82233}"/>
              </a:ext>
            </a:extLst>
          </p:cNvPr>
          <p:cNvSpPr txBox="1"/>
          <p:nvPr/>
        </p:nvSpPr>
        <p:spPr>
          <a:xfrm>
            <a:off x="3714744" y="609881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5AB15F9B-6716-CE45-827C-170B67B44D75}"/>
              </a:ext>
            </a:extLst>
          </p:cNvPr>
          <p:cNvSpPr txBox="1"/>
          <p:nvPr/>
        </p:nvSpPr>
        <p:spPr>
          <a:xfrm>
            <a:off x="7372150" y="155798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٩) صـ ٥١</a:t>
            </a:r>
          </a:p>
        </p:txBody>
      </p:sp>
      <p:pic>
        <p:nvPicPr>
          <p:cNvPr id="99" name="صورة 98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138DEA1A-D963-A849-86F8-85F1D82DF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50" y="568295"/>
            <a:ext cx="1464230" cy="62070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5C01CB5-9E31-074C-8C8F-606902C70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DD2B3D3-3FC0-EEBF-4108-3F380F33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282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90" grpId="0"/>
      <p:bldP spid="91" grpId="0"/>
      <p:bldP spid="92" grpId="0"/>
      <p:bldP spid="93" grpId="0"/>
      <p:bldP spid="94" grpId="0" animBg="1"/>
      <p:bldP spid="94" grpId="1" animBg="1"/>
      <p:bldP spid="95" grpId="0" animBg="1"/>
      <p:bldP spid="9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58D5A728-C79C-0D48-A3B4-E964B6983104}"/>
              </a:ext>
            </a:extLst>
          </p:cNvPr>
          <p:cNvSpPr/>
          <p:nvPr/>
        </p:nvSpPr>
        <p:spPr>
          <a:xfrm>
            <a:off x="683567" y="328609"/>
            <a:ext cx="8280921" cy="583669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86" name="مستطيل مستدير الزوايا 85">
            <a:extLst>
              <a:ext uri="{FF2B5EF4-FFF2-40B4-BE49-F238E27FC236}">
                <a16:creationId xmlns:a16="http://schemas.microsoft.com/office/drawing/2014/main" id="{55E932DE-F996-BB41-AA10-6A63A95C9343}"/>
              </a:ext>
            </a:extLst>
          </p:cNvPr>
          <p:cNvSpPr/>
          <p:nvPr/>
        </p:nvSpPr>
        <p:spPr>
          <a:xfrm>
            <a:off x="1415696" y="2643182"/>
            <a:ext cx="6857012" cy="3387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9E47559-825B-C54D-93F0-18276DA8F2B0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7D4F0DEE-2C86-4C4F-8504-01F3D92B3C1E}"/>
              </a:ext>
            </a:extLst>
          </p:cNvPr>
          <p:cNvSpPr txBox="1"/>
          <p:nvPr/>
        </p:nvSpPr>
        <p:spPr>
          <a:xfrm>
            <a:off x="4772246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٦ ص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98E1B1D8-90CD-914A-ABA7-42BDC694FDE6}"/>
              </a:ext>
            </a:extLst>
          </p:cNvPr>
          <p:cNvSpPr txBox="1"/>
          <p:nvPr/>
        </p:nvSpPr>
        <p:spPr>
          <a:xfrm>
            <a:off x="2942994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٧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0" name="مستطيل مخدوش من كلا الطرفين 46">
            <a:extLst>
              <a:ext uri="{FF2B5EF4-FFF2-40B4-BE49-F238E27FC236}">
                <a16:creationId xmlns:a16="http://schemas.microsoft.com/office/drawing/2014/main" id="{4125B5B6-014E-D24D-A8B0-21E54E232F9E}"/>
              </a:ext>
            </a:extLst>
          </p:cNvPr>
          <p:cNvSpPr/>
          <p:nvPr/>
        </p:nvSpPr>
        <p:spPr>
          <a:xfrm>
            <a:off x="2557668" y="1857364"/>
            <a:ext cx="4143404" cy="7858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cmpd="thickThin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7CA28A0D-57CE-8D43-8613-C8D17C90969F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  <a:endParaRPr lang="ar-SA" sz="2400" b="1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C76606B3-A2AF-7445-AF4E-AE6BCF26DB16}"/>
              </a:ext>
            </a:extLst>
          </p:cNvPr>
          <p:cNvSpPr txBox="1"/>
          <p:nvPr/>
        </p:nvSpPr>
        <p:spPr>
          <a:xfrm>
            <a:off x="484368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٣٦ص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68883846-03EC-8D43-8158-6FE05E16B9DB}"/>
              </a:ext>
            </a:extLst>
          </p:cNvPr>
          <p:cNvSpPr txBox="1"/>
          <p:nvPr/>
        </p:nvSpPr>
        <p:spPr>
          <a:xfrm>
            <a:off x="3129172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٤٩</a:t>
            </a:r>
            <a:endParaRPr lang="ar-SA" sz="3600" b="1" spc="-100" baseline="30000" dirty="0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595201A9-4B3C-FC4D-9AC0-8F300425A893}"/>
              </a:ext>
            </a:extLst>
          </p:cNvPr>
          <p:cNvSpPr txBox="1"/>
          <p:nvPr/>
        </p:nvSpPr>
        <p:spPr>
          <a:xfrm>
            <a:off x="2886722" y="2000240"/>
            <a:ext cx="342902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٦ ص  ــ  ٧ ) ( ٦ص  +  ٧ )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95" name="وسيلة شرح مع سهم إلى الأسفل 94">
            <a:extLst>
              <a:ext uri="{FF2B5EF4-FFF2-40B4-BE49-F238E27FC236}">
                <a16:creationId xmlns:a16="http://schemas.microsoft.com/office/drawing/2014/main" id="{8A838CF0-B91D-EF42-BC0D-0C444A122B71}"/>
              </a:ext>
            </a:extLst>
          </p:cNvPr>
          <p:cNvSpPr/>
          <p:nvPr/>
        </p:nvSpPr>
        <p:spPr>
          <a:xfrm>
            <a:off x="4843684" y="3147384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وسيلة شرح مع سهم إلى الأسفل 95">
            <a:extLst>
              <a:ext uri="{FF2B5EF4-FFF2-40B4-BE49-F238E27FC236}">
                <a16:creationId xmlns:a16="http://schemas.microsoft.com/office/drawing/2014/main" id="{84DCB5E0-D756-5B44-8C9D-2A5EA05AAEA4}"/>
              </a:ext>
            </a:extLst>
          </p:cNvPr>
          <p:cNvSpPr/>
          <p:nvPr/>
        </p:nvSpPr>
        <p:spPr>
          <a:xfrm>
            <a:off x="3056262" y="314324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ستطيل ذو زوايا قطرية مستديرة 96">
            <a:extLst>
              <a:ext uri="{FF2B5EF4-FFF2-40B4-BE49-F238E27FC236}">
                <a16:creationId xmlns:a16="http://schemas.microsoft.com/office/drawing/2014/main" id="{FEB6C118-81FB-D54B-BD21-5145EFF5F58B}"/>
              </a:ext>
            </a:extLst>
          </p:cNvPr>
          <p:cNvSpPr/>
          <p:nvPr/>
        </p:nvSpPr>
        <p:spPr>
          <a:xfrm>
            <a:off x="1547664" y="428604"/>
            <a:ext cx="5760539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2FEE12BD-E22E-1D42-B363-FC036C6B3B03}"/>
              </a:ext>
            </a:extLst>
          </p:cNvPr>
          <p:cNvSpPr txBox="1"/>
          <p:nvPr/>
        </p:nvSpPr>
        <p:spPr>
          <a:xfrm>
            <a:off x="3714744" y="609881"/>
            <a:ext cx="3143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أوجد ناتج كل مما يلي :</a:t>
            </a:r>
            <a:endParaRPr lang="ar-SA" sz="2400" b="1" baseline="30000" dirty="0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C79FB019-709F-684B-950E-188B5EA607EA}"/>
              </a:ext>
            </a:extLst>
          </p:cNvPr>
          <p:cNvSpPr txBox="1"/>
          <p:nvPr/>
        </p:nvSpPr>
        <p:spPr>
          <a:xfrm>
            <a:off x="7372150" y="155798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١٠)صـ٥١</a:t>
            </a:r>
          </a:p>
        </p:txBody>
      </p:sp>
      <p:pic>
        <p:nvPicPr>
          <p:cNvPr id="100" name="صورة 99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F5CEEC4D-6B6B-F44D-8D6B-2F1037326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50" y="568295"/>
            <a:ext cx="1464230" cy="62070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69FFC8A-4799-0447-A7BE-2F16B17BF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2A98D57-ACB5-70D9-353C-9F700C31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283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1" grpId="0"/>
      <p:bldP spid="92" grpId="0"/>
      <p:bldP spid="93" grpId="0"/>
      <p:bldP spid="94" grpId="0"/>
      <p:bldP spid="95" grpId="0" animBg="1"/>
      <p:bldP spid="95" grpId="1" animBg="1"/>
      <p:bldP spid="96" grpId="0" animBg="1"/>
      <p:bldP spid="9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شكل حر: شكل 6">
            <a:extLst>
              <a:ext uri="{FF2B5EF4-FFF2-40B4-BE49-F238E27FC236}">
                <a16:creationId xmlns:a16="http://schemas.microsoft.com/office/drawing/2014/main" id="{C0E63703-CFD8-EF45-A333-892FC3638DF6}"/>
              </a:ext>
            </a:extLst>
          </p:cNvPr>
          <p:cNvSpPr/>
          <p:nvPr/>
        </p:nvSpPr>
        <p:spPr>
          <a:xfrm>
            <a:off x="395535" y="328609"/>
            <a:ext cx="8650493" cy="619673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84" name="مستطيل مستدير الزوايا 83">
            <a:extLst>
              <a:ext uri="{FF2B5EF4-FFF2-40B4-BE49-F238E27FC236}">
                <a16:creationId xmlns:a16="http://schemas.microsoft.com/office/drawing/2014/main" id="{F45C16A3-CB43-0545-AEE3-C7B1BF51BF6B}"/>
              </a:ext>
            </a:extLst>
          </p:cNvPr>
          <p:cNvSpPr/>
          <p:nvPr/>
        </p:nvSpPr>
        <p:spPr>
          <a:xfrm>
            <a:off x="1054266" y="3000372"/>
            <a:ext cx="7218442" cy="33575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1AB49F6A-B5AA-5340-8105-BCA70F96D217}"/>
              </a:ext>
            </a:extLst>
          </p:cNvPr>
          <p:cNvSpPr txBox="1"/>
          <p:nvPr/>
        </p:nvSpPr>
        <p:spPr>
          <a:xfrm>
            <a:off x="5843816" y="4110343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E60DE45C-4F48-C14E-AB61-0B12A61D4E47}"/>
              </a:ext>
            </a:extLst>
          </p:cNvPr>
          <p:cNvSpPr txBox="1"/>
          <p:nvPr/>
        </p:nvSpPr>
        <p:spPr>
          <a:xfrm>
            <a:off x="6272444" y="4110343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ل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33F28AE-C6D6-3C42-BBC8-D81B935A5000}"/>
              </a:ext>
            </a:extLst>
          </p:cNvPr>
          <p:cNvSpPr txBox="1"/>
          <p:nvPr/>
        </p:nvSpPr>
        <p:spPr>
          <a:xfrm>
            <a:off x="4371754" y="4110343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ل )</a:t>
            </a:r>
            <a:endParaRPr lang="ar-SA" sz="24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45DD20A0-D183-1C40-BAEA-6C9A761DC2E6}"/>
              </a:ext>
            </a:extLst>
          </p:cNvPr>
          <p:cNvSpPr txBox="1"/>
          <p:nvPr/>
        </p:nvSpPr>
        <p:spPr>
          <a:xfrm>
            <a:off x="3643306" y="4110343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)</a:t>
            </a:r>
            <a:endParaRPr lang="ar-SA" sz="2400" b="1" baseline="30000" dirty="0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53F4AE84-53DB-FF4D-A45D-61659B879087}"/>
              </a:ext>
            </a:extLst>
          </p:cNvPr>
          <p:cNvSpPr txBox="1"/>
          <p:nvPr/>
        </p:nvSpPr>
        <p:spPr>
          <a:xfrm>
            <a:off x="1857356" y="4110343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٣ )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AAC73F64-9393-2F43-971F-3EC50BCD656B}"/>
              </a:ext>
            </a:extLst>
          </p:cNvPr>
          <p:cNvSpPr txBox="1"/>
          <p:nvPr/>
        </p:nvSpPr>
        <p:spPr>
          <a:xfrm>
            <a:off x="5286380" y="4110343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F51D4EE0-ECA7-AC40-9C78-21B17839135C}"/>
              </a:ext>
            </a:extLst>
          </p:cNvPr>
          <p:cNvSpPr txBox="1"/>
          <p:nvPr/>
        </p:nvSpPr>
        <p:spPr>
          <a:xfrm>
            <a:off x="3214678" y="4110343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2E1EE951-6A15-8543-BD42-83A2ECB24B0F}"/>
              </a:ext>
            </a:extLst>
          </p:cNvPr>
          <p:cNvSpPr txBox="1"/>
          <p:nvPr/>
        </p:nvSpPr>
        <p:spPr>
          <a:xfrm>
            <a:off x="5857884" y="5506066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212DF898-9187-A94B-9529-AE4E4AF4EB91}"/>
              </a:ext>
            </a:extLst>
          </p:cNvPr>
          <p:cNvSpPr txBox="1"/>
          <p:nvPr/>
        </p:nvSpPr>
        <p:spPr>
          <a:xfrm>
            <a:off x="6357950" y="5506066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ل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0930A785-EFE6-AA45-A9E8-B99B9689E89D}"/>
              </a:ext>
            </a:extLst>
          </p:cNvPr>
          <p:cNvSpPr txBox="1"/>
          <p:nvPr/>
        </p:nvSpPr>
        <p:spPr>
          <a:xfrm>
            <a:off x="1928794" y="5506066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٩</a:t>
            </a:r>
            <a:endParaRPr lang="ar-SA" sz="3600" b="1" spc="-100" baseline="30000" dirty="0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446AF17C-098D-B640-A94A-0BC79062A1B1}"/>
              </a:ext>
            </a:extLst>
          </p:cNvPr>
          <p:cNvSpPr txBox="1"/>
          <p:nvPr/>
        </p:nvSpPr>
        <p:spPr>
          <a:xfrm>
            <a:off x="4014564" y="5539103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ل</a:t>
            </a:r>
            <a:endParaRPr lang="ar-SA" sz="2400" b="1" baseline="30000" dirty="0"/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E1057010-F8AA-4C4C-B62A-6474F898BF6F}"/>
              </a:ext>
            </a:extLst>
          </p:cNvPr>
          <p:cNvSpPr txBox="1"/>
          <p:nvPr/>
        </p:nvSpPr>
        <p:spPr>
          <a:xfrm>
            <a:off x="3214678" y="5506066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  <a:endParaRPr lang="ar-SA" sz="2400" b="1" baseline="30000" dirty="0"/>
          </a:p>
        </p:txBody>
      </p:sp>
      <p:sp>
        <p:nvSpPr>
          <p:cNvPr id="97" name="وسيلة شرح مع سهم إلى الأسفل 96">
            <a:extLst>
              <a:ext uri="{FF2B5EF4-FFF2-40B4-BE49-F238E27FC236}">
                <a16:creationId xmlns:a16="http://schemas.microsoft.com/office/drawing/2014/main" id="{228EDD5E-B494-6945-8F01-A67E7A8A88B7}"/>
              </a:ext>
            </a:extLst>
          </p:cNvPr>
          <p:cNvSpPr/>
          <p:nvPr/>
        </p:nvSpPr>
        <p:spPr>
          <a:xfrm>
            <a:off x="6414969" y="386104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وسيلة شرح مع سهم إلى الأسفل 97">
            <a:extLst>
              <a:ext uri="{FF2B5EF4-FFF2-40B4-BE49-F238E27FC236}">
                <a16:creationId xmlns:a16="http://schemas.microsoft.com/office/drawing/2014/main" id="{391FFDE2-DEA9-FB46-8EE2-2B683A318678}"/>
              </a:ext>
            </a:extLst>
          </p:cNvPr>
          <p:cNvSpPr/>
          <p:nvPr/>
        </p:nvSpPr>
        <p:spPr>
          <a:xfrm>
            <a:off x="3785831" y="386031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وسيلة شرح مع سهم إلى الأسفل 98">
            <a:extLst>
              <a:ext uri="{FF2B5EF4-FFF2-40B4-BE49-F238E27FC236}">
                <a16:creationId xmlns:a16="http://schemas.microsoft.com/office/drawing/2014/main" id="{37C3242F-0DAE-EA49-AAF3-B996AE866EC0}"/>
              </a:ext>
            </a:extLst>
          </p:cNvPr>
          <p:cNvSpPr/>
          <p:nvPr/>
        </p:nvSpPr>
        <p:spPr>
          <a:xfrm>
            <a:off x="2055978" y="3857628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مستطيل ذو زوايا قطرية مستديرة 99">
            <a:extLst>
              <a:ext uri="{FF2B5EF4-FFF2-40B4-BE49-F238E27FC236}">
                <a16:creationId xmlns:a16="http://schemas.microsoft.com/office/drawing/2014/main" id="{790D8451-43C7-374A-944B-8BD9EE7AC4C3}"/>
              </a:ext>
            </a:extLst>
          </p:cNvPr>
          <p:cNvSpPr/>
          <p:nvPr/>
        </p:nvSpPr>
        <p:spPr>
          <a:xfrm>
            <a:off x="826380" y="512611"/>
            <a:ext cx="6256210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652489C5-6D41-4846-947A-C0B07599A6BF}"/>
              </a:ext>
            </a:extLst>
          </p:cNvPr>
          <p:cNvSpPr txBox="1"/>
          <p:nvPr/>
        </p:nvSpPr>
        <p:spPr>
          <a:xfrm>
            <a:off x="969934" y="573789"/>
            <a:ext cx="603095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لدى عماد حديقة طولها وعرضها ل مترا ، يريد إضافة ٣ أمتار إلى كل من الطول والعرض </a:t>
            </a:r>
            <a:r>
              <a:rPr lang="en-GB" sz="2200" b="1" dirty="0"/>
              <a:t>.</a:t>
            </a:r>
            <a:endParaRPr lang="ar-SA" sz="2200" b="1" baseline="30000" dirty="0"/>
          </a:p>
        </p:txBody>
      </p:sp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C643FF70-1704-B548-9533-9FB447BFDE5B}"/>
              </a:ext>
            </a:extLst>
          </p:cNvPr>
          <p:cNvSpPr/>
          <p:nvPr/>
        </p:nvSpPr>
        <p:spPr>
          <a:xfrm>
            <a:off x="1112412" y="1571612"/>
            <a:ext cx="7174363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1D188A5F-E483-EC4D-8CEE-4E04539971D3}"/>
              </a:ext>
            </a:extLst>
          </p:cNvPr>
          <p:cNvSpPr txBox="1"/>
          <p:nvPr/>
        </p:nvSpPr>
        <p:spPr>
          <a:xfrm>
            <a:off x="1357290" y="1643050"/>
            <a:ext cx="664373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بين كيف يمكن التعبير عن مساحة الحديقة الجديدة بمربع ثنائية حد</a:t>
            </a:r>
            <a:r>
              <a:rPr lang="en-GB" sz="2200" b="1" dirty="0"/>
              <a:t> . </a:t>
            </a:r>
            <a:endParaRPr lang="ar-SA" sz="2200" b="1" spc="-100" baseline="30000" dirty="0"/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891AAD2B-84F4-CA45-8643-35C72B684A43}"/>
              </a:ext>
            </a:extLst>
          </p:cNvPr>
          <p:cNvSpPr txBox="1"/>
          <p:nvPr/>
        </p:nvSpPr>
        <p:spPr>
          <a:xfrm>
            <a:off x="3486362" y="2285992"/>
            <a:ext cx="25143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(  ل  +  ٣  )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0838D259-61C6-5D4C-B6DE-496D21C3F32D}"/>
              </a:ext>
            </a:extLst>
          </p:cNvPr>
          <p:cNvSpPr txBox="1"/>
          <p:nvPr/>
        </p:nvSpPr>
        <p:spPr>
          <a:xfrm>
            <a:off x="1357290" y="3140989"/>
            <a:ext cx="664373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أوجد مربع ثنائية الحد السابقة </a:t>
            </a:r>
            <a:r>
              <a:rPr lang="en-GB" sz="2200" b="1" dirty="0"/>
              <a:t>.</a:t>
            </a:r>
            <a:endParaRPr lang="ar-SA" sz="2200" b="1" spc="-100" baseline="30000" dirty="0"/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6F9A30F7-3AFC-704F-9EC9-A5A2C7879E0A}"/>
              </a:ext>
            </a:extLst>
          </p:cNvPr>
          <p:cNvSpPr txBox="1"/>
          <p:nvPr/>
        </p:nvSpPr>
        <p:spPr>
          <a:xfrm>
            <a:off x="7393252" y="1066182"/>
            <a:ext cx="1215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defTabSz="914400" rtl="0" eaLnBrk="1" latinLnBrk="0" hangingPunct="1"/>
            <a:r>
              <a:rPr lang="ar-SA" dirty="0"/>
              <a:t>٣)صـ ٥٠</a:t>
            </a:r>
          </a:p>
        </p:txBody>
      </p:sp>
      <p:pic>
        <p:nvPicPr>
          <p:cNvPr id="107" name="صورة 106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DA579AF-56A2-E742-B820-099432EAE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4493" b="20689"/>
          <a:stretch/>
        </p:blipFill>
        <p:spPr>
          <a:xfrm>
            <a:off x="7164288" y="620688"/>
            <a:ext cx="1818441" cy="4616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C351395-2E36-9E4E-BAB0-79DE6873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6322B4B-AF7D-57D2-4D38-806F2467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284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1" grpId="0"/>
      <p:bldP spid="102" grpId="0" animBg="1"/>
      <p:bldP spid="103" grpId="0" animBg="1"/>
      <p:bldP spid="104" grpId="0"/>
      <p:bldP spid="1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كل حر: شكل 6">
            <a:extLst>
              <a:ext uri="{FF2B5EF4-FFF2-40B4-BE49-F238E27FC236}">
                <a16:creationId xmlns:a16="http://schemas.microsoft.com/office/drawing/2014/main" id="{F0ED4B93-B0E7-C14E-93E4-548E2B367905}"/>
              </a:ext>
            </a:extLst>
          </p:cNvPr>
          <p:cNvSpPr/>
          <p:nvPr/>
        </p:nvSpPr>
        <p:spPr>
          <a:xfrm>
            <a:off x="142845" y="328609"/>
            <a:ext cx="8903184" cy="642053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/>
            <a:endParaRPr lang="ar-EG" sz="1350" dirty="0"/>
          </a:p>
        </p:txBody>
      </p:sp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B0B6E601-8104-3B48-8742-6E743F7CD27F}"/>
              </a:ext>
            </a:extLst>
          </p:cNvPr>
          <p:cNvSpPr/>
          <p:nvPr/>
        </p:nvSpPr>
        <p:spPr>
          <a:xfrm>
            <a:off x="1299374" y="1357298"/>
            <a:ext cx="7412564" cy="2500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6644284F-4F84-224E-B0EF-5F7FA295176D}"/>
              </a:ext>
            </a:extLst>
          </p:cNvPr>
          <p:cNvSpPr txBox="1"/>
          <p:nvPr/>
        </p:nvSpPr>
        <p:spPr>
          <a:xfrm>
            <a:off x="7157836" y="2071678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</a:t>
            </a:r>
            <a:r>
              <a:rPr lang="ar-SA" sz="2200" b="1" dirty="0"/>
              <a:t>المساحة</a:t>
            </a:r>
            <a:r>
              <a:rPr lang="ar-SA" sz="2400" b="1" dirty="0"/>
              <a:t>  </a:t>
            </a:r>
            <a:r>
              <a:rPr lang="ar-SA" sz="2200" b="1" dirty="0"/>
              <a:t>=</a:t>
            </a:r>
            <a:endParaRPr lang="ar-SA" sz="2200" b="1" spc="-100" baseline="30000" dirty="0"/>
          </a:p>
        </p:txBody>
      </p:sp>
      <p:sp>
        <p:nvSpPr>
          <p:cNvPr id="106" name="مستطيل مستدير الزوايا 105">
            <a:extLst>
              <a:ext uri="{FF2B5EF4-FFF2-40B4-BE49-F238E27FC236}">
                <a16:creationId xmlns:a16="http://schemas.microsoft.com/office/drawing/2014/main" id="{23457E53-1941-3441-A941-A66A1DC0CA53}"/>
              </a:ext>
            </a:extLst>
          </p:cNvPr>
          <p:cNvSpPr/>
          <p:nvPr/>
        </p:nvSpPr>
        <p:spPr>
          <a:xfrm>
            <a:off x="642910" y="4000504"/>
            <a:ext cx="8300875" cy="2714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5C637799-CECF-9A44-A7DA-79309A585CE4}"/>
              </a:ext>
            </a:extLst>
          </p:cNvPr>
          <p:cNvSpPr txBox="1"/>
          <p:nvPr/>
        </p:nvSpPr>
        <p:spPr>
          <a:xfrm>
            <a:off x="2014300" y="4071942"/>
            <a:ext cx="664373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إذا كان قطر القرص الطائر ٢٤ سم ، فما مساحته ؟ ( ط = ٣,١٤ ) </a:t>
            </a:r>
            <a:r>
              <a:rPr lang="en-GB" sz="2200" b="1" dirty="0"/>
              <a:t>.</a:t>
            </a:r>
            <a:endParaRPr lang="ar-SA" sz="2200" b="1" spc="-100" baseline="30000" dirty="0"/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427CEC81-84A7-2B45-8763-09F5AFC949BD}"/>
              </a:ext>
            </a:extLst>
          </p:cNvPr>
          <p:cNvSpPr txBox="1"/>
          <p:nvPr/>
        </p:nvSpPr>
        <p:spPr>
          <a:xfrm>
            <a:off x="2014300" y="1497915"/>
            <a:ext cx="664373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اكتب عبارة تمثل مساحة القرص الطائر </a:t>
            </a:r>
            <a:r>
              <a:rPr lang="en-GB" sz="2200" b="1" dirty="0"/>
              <a:t>.</a:t>
            </a:r>
            <a:endParaRPr lang="ar-SA" sz="2200" b="1" spc="-100" baseline="30000" dirty="0"/>
          </a:p>
        </p:txBody>
      </p:sp>
      <p:sp>
        <p:nvSpPr>
          <p:cNvPr id="109" name="مستطيل ذو زوايا قطرية مستديرة 108">
            <a:extLst>
              <a:ext uri="{FF2B5EF4-FFF2-40B4-BE49-F238E27FC236}">
                <a16:creationId xmlns:a16="http://schemas.microsoft.com/office/drawing/2014/main" id="{41524B2B-4DA1-5F41-98E1-A5ACA43F78B5}"/>
              </a:ext>
            </a:extLst>
          </p:cNvPr>
          <p:cNvSpPr/>
          <p:nvPr/>
        </p:nvSpPr>
        <p:spPr>
          <a:xfrm>
            <a:off x="642910" y="214290"/>
            <a:ext cx="6500858" cy="928694"/>
          </a:xfrm>
          <a:prstGeom prst="round2DiagRect">
            <a:avLst>
              <a:gd name="adj1" fmla="val 32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B5DFB927-08AC-6142-9B38-1DA479F343D4}"/>
              </a:ext>
            </a:extLst>
          </p:cNvPr>
          <p:cNvSpPr txBox="1"/>
          <p:nvPr/>
        </p:nvSpPr>
        <p:spPr>
          <a:xfrm>
            <a:off x="750067" y="237726"/>
            <a:ext cx="628654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تحوي لعبة القرص الطائر قرصا على شكل دائرة نصف قطرها        ( س + ٤ ) سم </a:t>
            </a:r>
            <a:r>
              <a:rPr lang="en-GB" sz="2200" b="1" dirty="0"/>
              <a:t>.</a:t>
            </a:r>
            <a:endParaRPr lang="ar-SA" sz="2200" b="1" baseline="30000" dirty="0"/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4334057C-CEEA-EF49-B8ED-3B2EA4F1F060}"/>
              </a:ext>
            </a:extLst>
          </p:cNvPr>
          <p:cNvSpPr txBox="1"/>
          <p:nvPr/>
        </p:nvSpPr>
        <p:spPr>
          <a:xfrm>
            <a:off x="5871952" y="2071678"/>
            <a:ext cx="13573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err="1"/>
              <a:t>ط</a:t>
            </a:r>
            <a:r>
              <a:rPr lang="ar-SA" sz="2400" b="1" dirty="0"/>
              <a:t>  </a:t>
            </a:r>
            <a:r>
              <a:rPr lang="ar-SA" sz="2200" b="1" dirty="0">
                <a:solidFill>
                  <a:srgbClr val="FF0000"/>
                </a:solidFill>
              </a:rPr>
              <a:t>نـق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 =</a:t>
            </a:r>
            <a:endParaRPr lang="ar-SA" sz="3600" b="1" spc="-100" baseline="30000" dirty="0"/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CB7DD955-CBE2-EE45-A3B8-97F9A5D11FF8}"/>
              </a:ext>
            </a:extLst>
          </p:cNvPr>
          <p:cNvSpPr txBox="1"/>
          <p:nvPr/>
        </p:nvSpPr>
        <p:spPr>
          <a:xfrm>
            <a:off x="3871688" y="2071678"/>
            <a:ext cx="207170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ط </a:t>
            </a:r>
            <a:r>
              <a:rPr lang="ar-SA" sz="2400" b="1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(  س  +  ٤ )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endParaRPr lang="ar-SA" sz="3600" b="1" spc="-100" baseline="30000" dirty="0"/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DDC61814-15D8-9C47-93A1-68C3FCE9B87E}"/>
              </a:ext>
            </a:extLst>
          </p:cNvPr>
          <p:cNvSpPr txBox="1"/>
          <p:nvPr/>
        </p:nvSpPr>
        <p:spPr>
          <a:xfrm>
            <a:off x="1871424" y="2610145"/>
            <a:ext cx="43999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=  ط </a:t>
            </a:r>
            <a:r>
              <a:rPr lang="ar-SA" sz="2400" b="1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[  س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200" b="1" dirty="0">
                <a:solidFill>
                  <a:srgbClr val="FF0000"/>
                </a:solidFill>
              </a:rPr>
              <a:t>  +  ٢ ( س ) ( ٤ )  + 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200" b="1" dirty="0">
                <a:solidFill>
                  <a:srgbClr val="FF0000"/>
                </a:solidFill>
              </a:rPr>
              <a:t>٤ ]</a:t>
            </a:r>
            <a:endParaRPr lang="ar-SA" sz="3600" b="1" spc="-100" baseline="30000" dirty="0"/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79F00ADC-0520-3D43-880D-15CB5CD1239A}"/>
              </a:ext>
            </a:extLst>
          </p:cNvPr>
          <p:cNvSpPr txBox="1"/>
          <p:nvPr/>
        </p:nvSpPr>
        <p:spPr>
          <a:xfrm>
            <a:off x="1871424" y="3181649"/>
            <a:ext cx="43999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=  ط </a:t>
            </a:r>
            <a:r>
              <a:rPr lang="ar-SA" sz="2400" b="1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[  س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200" b="1" dirty="0">
                <a:solidFill>
                  <a:srgbClr val="FF0000"/>
                </a:solidFill>
              </a:rPr>
              <a:t>  +  ٨ س  +  ١٦  ]</a:t>
            </a:r>
            <a:endParaRPr lang="ar-SA" sz="3600" b="1" spc="-100" baseline="30000" dirty="0"/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5D6D62E2-59FA-934D-95CA-54FA457F80AD}"/>
              </a:ext>
            </a:extLst>
          </p:cNvPr>
          <p:cNvSpPr txBox="1"/>
          <p:nvPr/>
        </p:nvSpPr>
        <p:spPr>
          <a:xfrm>
            <a:off x="7429520" y="4643446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القطر  = ٢٤</a:t>
            </a:r>
            <a:endParaRPr lang="ar-SA" sz="2200" b="1" spc="-100" baseline="30000" dirty="0"/>
          </a:p>
        </p:txBody>
      </p:sp>
      <p:sp>
        <p:nvSpPr>
          <p:cNvPr id="116" name="سهم مخطط إلى اليمين 115">
            <a:extLst>
              <a:ext uri="{FF2B5EF4-FFF2-40B4-BE49-F238E27FC236}">
                <a16:creationId xmlns:a16="http://schemas.microsoft.com/office/drawing/2014/main" id="{1F402DD2-7145-9246-A13B-5DC95C96715A}"/>
              </a:ext>
            </a:extLst>
          </p:cNvPr>
          <p:cNvSpPr/>
          <p:nvPr/>
        </p:nvSpPr>
        <p:spPr>
          <a:xfrm flipH="1">
            <a:off x="6929454" y="4714884"/>
            <a:ext cx="428628" cy="2857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FFA06F91-514F-C345-B4D4-1EA5B8DA7BA2}"/>
              </a:ext>
            </a:extLst>
          </p:cNvPr>
          <p:cNvSpPr txBox="1"/>
          <p:nvPr/>
        </p:nvSpPr>
        <p:spPr>
          <a:xfrm>
            <a:off x="4714876" y="4643446"/>
            <a:ext cx="21431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نصف القطر  = ١٢</a:t>
            </a:r>
            <a:endParaRPr lang="ar-SA" sz="2200" b="1" spc="-100" baseline="30000" dirty="0"/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7CE0B629-36C4-734C-9EA2-949CDA9F23FB}"/>
              </a:ext>
            </a:extLst>
          </p:cNvPr>
          <p:cNvSpPr txBox="1"/>
          <p:nvPr/>
        </p:nvSpPr>
        <p:spPr>
          <a:xfrm>
            <a:off x="2057602" y="4643446"/>
            <a:ext cx="221457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+ ٤ ) =  ١٢</a:t>
            </a:r>
            <a:endParaRPr lang="ar-SA" sz="2200" b="1" spc="-100" baseline="30000" dirty="0"/>
          </a:p>
        </p:txBody>
      </p:sp>
      <p:sp>
        <p:nvSpPr>
          <p:cNvPr id="119" name="سهم مخطط إلى اليمين 118">
            <a:extLst>
              <a:ext uri="{FF2B5EF4-FFF2-40B4-BE49-F238E27FC236}">
                <a16:creationId xmlns:a16="http://schemas.microsoft.com/office/drawing/2014/main" id="{7FCFD090-E057-734A-9E65-DBC51A5A09E0}"/>
              </a:ext>
            </a:extLst>
          </p:cNvPr>
          <p:cNvSpPr/>
          <p:nvPr/>
        </p:nvSpPr>
        <p:spPr>
          <a:xfrm flipH="1">
            <a:off x="4357686" y="4714884"/>
            <a:ext cx="428628" cy="2857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0" name="سهم مخطط إلى اليمين 119">
            <a:extLst>
              <a:ext uri="{FF2B5EF4-FFF2-40B4-BE49-F238E27FC236}">
                <a16:creationId xmlns:a16="http://schemas.microsoft.com/office/drawing/2014/main" id="{459A0CC1-DA15-EA4A-8D56-1860DF3B86D1}"/>
              </a:ext>
            </a:extLst>
          </p:cNvPr>
          <p:cNvSpPr/>
          <p:nvPr/>
        </p:nvSpPr>
        <p:spPr>
          <a:xfrm flipH="1">
            <a:off x="1643042" y="4714884"/>
            <a:ext cx="428628" cy="2857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6716B1E9-319F-E04F-88D6-11322BF43C15}"/>
              </a:ext>
            </a:extLst>
          </p:cNvPr>
          <p:cNvSpPr txBox="1"/>
          <p:nvPr/>
        </p:nvSpPr>
        <p:spPr>
          <a:xfrm>
            <a:off x="576233" y="4633913"/>
            <a:ext cx="1154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</a:t>
            </a:r>
            <a:r>
              <a:rPr lang="ar-SA" sz="2400" b="1" dirty="0" err="1"/>
              <a:t>س</a:t>
            </a:r>
            <a:r>
              <a:rPr lang="ar-SA" sz="2400" b="1" dirty="0"/>
              <a:t> = </a:t>
            </a: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٨</a:t>
            </a:r>
            <a:endParaRPr lang="ar-SA" sz="2200" b="1" spc="-1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1FE5CA62-2467-8448-B050-00534E172E86}"/>
              </a:ext>
            </a:extLst>
          </p:cNvPr>
          <p:cNvSpPr txBox="1"/>
          <p:nvPr/>
        </p:nvSpPr>
        <p:spPr>
          <a:xfrm>
            <a:off x="7358082" y="5143512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</a:t>
            </a:r>
            <a:r>
              <a:rPr lang="ar-SA" sz="2200" b="1" dirty="0"/>
              <a:t>المساحة</a:t>
            </a:r>
            <a:r>
              <a:rPr lang="ar-SA" sz="2400" b="1" dirty="0"/>
              <a:t>  </a:t>
            </a:r>
            <a:r>
              <a:rPr lang="ar-SA" sz="2200" b="1" dirty="0"/>
              <a:t>=</a:t>
            </a:r>
            <a:endParaRPr lang="ar-SA" sz="2200" b="1" spc="-100" baseline="30000" dirty="0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D2F288F1-6CB4-464A-A54D-B4D601FEEA9C}"/>
              </a:ext>
            </a:extLst>
          </p:cNvPr>
          <p:cNvSpPr txBox="1"/>
          <p:nvPr/>
        </p:nvSpPr>
        <p:spPr>
          <a:xfrm>
            <a:off x="4214810" y="5143512"/>
            <a:ext cx="347232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 ط </a:t>
            </a:r>
            <a:r>
              <a:rPr lang="ar-SA" sz="2400" b="1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[  س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200" b="1" dirty="0">
                <a:solidFill>
                  <a:srgbClr val="FF0000"/>
                </a:solidFill>
              </a:rPr>
              <a:t>  +  ٨ س  +  ١٦  ]</a:t>
            </a:r>
            <a:endParaRPr lang="ar-SA" sz="3600" b="1" spc="-100" baseline="30000" dirty="0"/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BD59E8F0-6F91-6048-801D-4216B3DF7647}"/>
              </a:ext>
            </a:extLst>
          </p:cNvPr>
          <p:cNvSpPr txBox="1"/>
          <p:nvPr/>
        </p:nvSpPr>
        <p:spPr>
          <a:xfrm>
            <a:off x="2714612" y="5643578"/>
            <a:ext cx="52582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=  ٣,١٤ </a:t>
            </a:r>
            <a:r>
              <a:rPr lang="ar-SA" sz="2200" b="1" dirty="0">
                <a:solidFill>
                  <a:srgbClr val="FF0000"/>
                </a:solidFill>
              </a:rPr>
              <a:t>[  ( </a:t>
            </a:r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٨</a:t>
            </a:r>
            <a:r>
              <a:rPr lang="ar-SA" sz="2200" b="1" dirty="0">
                <a:solidFill>
                  <a:srgbClr val="FF0000"/>
                </a:solidFill>
              </a:rPr>
              <a:t> )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200" b="1" dirty="0">
                <a:solidFill>
                  <a:srgbClr val="FF0000"/>
                </a:solidFill>
              </a:rPr>
              <a:t>  +  ٨ ( </a:t>
            </a:r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٨</a:t>
            </a:r>
            <a:r>
              <a:rPr lang="ar-SA" sz="2200" b="1" dirty="0">
                <a:solidFill>
                  <a:srgbClr val="FF0000"/>
                </a:solidFill>
              </a:rPr>
              <a:t> )  +  ١٦  ]</a:t>
            </a:r>
            <a:endParaRPr lang="ar-SA" sz="3600" b="1" spc="-100" baseline="30000" dirty="0"/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A089130E-64EF-4E45-A791-2428580999A5}"/>
              </a:ext>
            </a:extLst>
          </p:cNvPr>
          <p:cNvSpPr txBox="1"/>
          <p:nvPr/>
        </p:nvSpPr>
        <p:spPr>
          <a:xfrm>
            <a:off x="4000496" y="6182045"/>
            <a:ext cx="397239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=  ٣,١٤ </a:t>
            </a:r>
            <a:r>
              <a:rPr lang="ar-SA" sz="2200" b="1" dirty="0">
                <a:solidFill>
                  <a:srgbClr val="FF0000"/>
                </a:solidFill>
              </a:rPr>
              <a:t>[   ٦٤ +  ٦٤  +  ١٦  ]  </a:t>
            </a:r>
            <a:r>
              <a:rPr lang="ar-SA" sz="2200" b="1" dirty="0">
                <a:solidFill>
                  <a:schemeClr val="tx1"/>
                </a:solidFill>
              </a:rPr>
              <a:t>=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9609AF7B-AA04-6A42-B489-1B987B45EAE1}"/>
              </a:ext>
            </a:extLst>
          </p:cNvPr>
          <p:cNvSpPr txBox="1"/>
          <p:nvPr/>
        </p:nvSpPr>
        <p:spPr>
          <a:xfrm>
            <a:off x="2000232" y="6186946"/>
            <a:ext cx="211500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٣,١٤ </a:t>
            </a:r>
            <a:r>
              <a:rPr lang="ar-SA" sz="2200" b="1" dirty="0">
                <a:solidFill>
                  <a:srgbClr val="FF0000"/>
                </a:solidFill>
              </a:rPr>
              <a:t>[  ١٤٤ ]  </a:t>
            </a:r>
            <a:r>
              <a:rPr lang="ar-SA" sz="2200" b="1" dirty="0">
                <a:solidFill>
                  <a:schemeClr val="tx1"/>
                </a:solidFill>
              </a:rPr>
              <a:t>=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DADD7BDB-D7BF-8243-95BC-9257068815A1}"/>
              </a:ext>
            </a:extLst>
          </p:cNvPr>
          <p:cNvSpPr txBox="1"/>
          <p:nvPr/>
        </p:nvSpPr>
        <p:spPr>
          <a:xfrm>
            <a:off x="500034" y="6186946"/>
            <a:ext cx="16149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٤٥٢,١٦ سم</a:t>
            </a:r>
            <a:r>
              <a:rPr lang="ar-SA" sz="3600" b="1" spc="-100" baseline="30000" dirty="0"/>
              <a:t>٢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pic>
        <p:nvPicPr>
          <p:cNvPr id="128" name="صورة 127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8B05B647-3C30-7947-BEA0-8A1FD97F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317112"/>
            <a:ext cx="1464230" cy="62070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D2BDB8F-A2D4-284D-AC99-BDC4E42F2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6" y="6105242"/>
            <a:ext cx="1003818" cy="100582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A8EBCB0-F11F-BD4A-7361-F5F2D15B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285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  <p:bldP spid="106" grpId="0" animBg="1"/>
      <p:bldP spid="107" grpId="0" animBg="1"/>
      <p:bldP spid="108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 animBg="1"/>
      <p:bldP spid="117" grpId="0"/>
      <p:bldP spid="118" grpId="0"/>
      <p:bldP spid="119" grpId="0" animBg="1"/>
      <p:bldP spid="120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C716C3C6-23FB-F74D-95E5-74B73F9A3676}"/>
              </a:ext>
            </a:extLst>
          </p:cNvPr>
          <p:cNvSpPr/>
          <p:nvPr/>
        </p:nvSpPr>
        <p:spPr>
          <a:xfrm flipH="1">
            <a:off x="4156567" y="656108"/>
            <a:ext cx="4534644" cy="55499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dirty="0"/>
          </a:p>
        </p:txBody>
      </p:sp>
      <p:pic>
        <p:nvPicPr>
          <p:cNvPr id="18438" name="صورة 15">
            <a:extLst>
              <a:ext uri="{FF2B5EF4-FFF2-40B4-BE49-F238E27FC236}">
                <a16:creationId xmlns:a16="http://schemas.microsoft.com/office/drawing/2014/main" id="{01E9444D-C1AC-6C4C-8994-C38480B5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0874" y="764704"/>
            <a:ext cx="4366031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7504" y="1618457"/>
            <a:ext cx="4167852" cy="4178299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340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صورة 4">
            <a:extLst>
              <a:ext uri="{FF2B5EF4-FFF2-40B4-BE49-F238E27FC236}">
                <a16:creationId xmlns:a16="http://schemas.microsoft.com/office/drawing/2014/main" id="{46420904-1BEA-CC45-B902-6A7D183E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4795"/>
            <a:ext cx="171211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مربع نص 5">
            <a:extLst>
              <a:ext uri="{FF2B5EF4-FFF2-40B4-BE49-F238E27FC236}">
                <a16:creationId xmlns:a16="http://schemas.microsoft.com/office/drawing/2014/main" id="{9E75CAC3-E1B8-9742-B56B-034786D3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124" y="984795"/>
            <a:ext cx="207883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350" dirty="0">
                <a:solidFill>
                  <a:srgbClr val="FF0000"/>
                </a:solidFill>
              </a:rPr>
              <a:t>التاريخ :</a:t>
            </a:r>
            <a:r>
              <a:rPr lang="ar-SA" altLang="ar-SA" sz="1350" dirty="0"/>
              <a:t> </a:t>
            </a:r>
            <a:r>
              <a:rPr lang="ar-SA" altLang="ar-SA" sz="1350" dirty="0">
                <a:solidFill>
                  <a:srgbClr val="0070C0"/>
                </a:solidFill>
              </a:rPr>
              <a:t>/ / ١٤٤هـ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350" dirty="0">
                <a:solidFill>
                  <a:srgbClr val="FF0000"/>
                </a:solidFill>
              </a:rPr>
              <a:t>المادة : </a:t>
            </a:r>
            <a:r>
              <a:rPr lang="ar-SA" altLang="ar-SA" sz="1350" dirty="0">
                <a:solidFill>
                  <a:srgbClr val="0070C0"/>
                </a:solidFill>
                <a:ea typeface="AGA Aladdin Regular"/>
                <a:cs typeface="AGA Aladdin Regular"/>
              </a:rPr>
              <a:t>رياضيات</a:t>
            </a:r>
            <a:r>
              <a:rPr lang="ar-SA" altLang="ar-SA" sz="1350" dirty="0">
                <a:solidFill>
                  <a:srgbClr val="0070C0"/>
                </a:solidFill>
              </a:rPr>
              <a:t> 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350" dirty="0">
                <a:solidFill>
                  <a:srgbClr val="FF0000"/>
                </a:solidFill>
              </a:rPr>
              <a:t>رقم الصفحة : </a:t>
            </a:r>
            <a:r>
              <a:rPr lang="ar-SA" altLang="ar-SA" sz="1350" dirty="0">
                <a:solidFill>
                  <a:srgbClr val="0070C0"/>
                </a:solidFill>
                <a:ea typeface="AGA Aladdin Regular"/>
                <a:cs typeface="AGA Aladdin Regular"/>
              </a:rPr>
              <a:t>٥٠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7C7B68-1EB1-0F44-BC2B-49A695901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40" y="3548139"/>
            <a:ext cx="4016584" cy="2162777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25974EE-0238-D747-A70B-3A9C081E6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7" t="38261" r="6843" b="2215"/>
          <a:stretch/>
        </p:blipFill>
        <p:spPr>
          <a:xfrm>
            <a:off x="6876256" y="1844824"/>
            <a:ext cx="1621077" cy="3422059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59C2FCD-E704-5245-BA88-D0B56F580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14479" r="76492" b="62414"/>
          <a:stretch/>
        </p:blipFill>
        <p:spPr>
          <a:xfrm>
            <a:off x="467544" y="1132570"/>
            <a:ext cx="1350640" cy="142450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031CA27-EB3E-284B-B1AD-5D79B7339C0F}"/>
              </a:ext>
            </a:extLst>
          </p:cNvPr>
          <p:cNvSpPr/>
          <p:nvPr/>
        </p:nvSpPr>
        <p:spPr>
          <a:xfrm>
            <a:off x="1528189" y="1986023"/>
            <a:ext cx="55130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3200" dirty="0">
                <a:solidFill>
                  <a:srgbClr val="FF0000"/>
                </a:solidFill>
              </a:rPr>
              <a:t>٦-٧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3200" dirty="0">
                <a:solidFill>
                  <a:srgbClr val="FF0000"/>
                </a:solidFill>
              </a:rPr>
              <a:t> </a:t>
            </a:r>
            <a:r>
              <a:rPr lang="ar-SA" altLang="ar-SA" sz="3200" dirty="0">
                <a:solidFill>
                  <a:srgbClr val="0070C0"/>
                </a:solidFill>
              </a:rPr>
              <a:t>حالات خاصة من ضرب كثيرات الحدود</a:t>
            </a:r>
            <a:endParaRPr lang="ar-SA" altLang="ar-SA" sz="3200" dirty="0">
              <a:solidFill>
                <a:srgbClr val="0070C0"/>
              </a:solidFill>
              <a:ea typeface="AGA Aladdin Regular"/>
              <a:cs typeface="AGA Aladdin Regular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91F5115-ABB0-FE4C-A24B-6DBA5EB0EE8B}"/>
              </a:ext>
            </a:extLst>
          </p:cNvPr>
          <p:cNvSpPr/>
          <p:nvPr/>
        </p:nvSpPr>
        <p:spPr>
          <a:xfrm>
            <a:off x="1528189" y="2643161"/>
            <a:ext cx="5292540" cy="36255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sz="1350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D5C99D2-B1AC-6B46-B92F-02896B0D5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27216"/>
            <a:ext cx="1228323" cy="1230784"/>
          </a:xfrm>
          <a:prstGeom prst="rect">
            <a:avLst/>
          </a:prstGeom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558249-2D0F-8385-5192-64767E89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13223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7383967" y="233810"/>
            <a:ext cx="425497" cy="18465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562402" y="857250"/>
            <a:ext cx="783292" cy="8286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1867475" y="1214263"/>
            <a:ext cx="538859" cy="5700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208019" y="1225019"/>
            <a:ext cx="783292" cy="8286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0935" y="960729"/>
            <a:ext cx="783292" cy="82860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2850554" y="892405"/>
            <a:ext cx="3789605" cy="570032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7183853" y="1577392"/>
            <a:ext cx="1936887" cy="30351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7199074" y="15942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7447940" y="15942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7696814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7199075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7447941" y="15916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7696815" y="158916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3158480" y="786366"/>
            <a:ext cx="32579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405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7183852" y="207789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7199073" y="21047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7447939" y="21047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7696813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7199074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7447940" y="21022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7696814" y="20997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7183851" y="258848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7199073" y="26153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7447938" y="261537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7696812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7199073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7447939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7696813" y="261033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7183850" y="309906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7199072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7447938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7696812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7199073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7447938" y="3123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7696812" y="3120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7183850" y="360964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7199071" y="36365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7447937" y="3636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7696811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7199072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7447938" y="3634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7696812" y="3631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7183849" y="412023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7199070" y="41471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7447936" y="4147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7696810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7199071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7447937" y="4144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7696811" y="4142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7183848" y="463742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7199070" y="4664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7447935" y="46643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7696809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7199070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7447936" y="466179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7696810" y="465927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4973956" y="16320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4989177" y="16589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5238043" y="16589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5486917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4989178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5238044" y="16563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5486918" y="16538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4973955" y="21426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4989177" y="21695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5238042" y="21694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5486916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4989177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5238043" y="21669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5486917" y="21644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4973954" y="265319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4989176" y="26800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5238042" y="268008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5486916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4989177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5238042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5486916" y="26750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4973954" y="316377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4989175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5238041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5486915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4989176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5238042" y="31881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5486916" y="31856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4973953" y="367435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4989174" y="37012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5238040" y="370125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5486914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4989175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5238041" y="36987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5486915" y="36962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4973952" y="418494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4989174" y="42118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5238039" y="421183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5486913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4989174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5238040" y="42093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5486914" y="42067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4973951" y="470213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4989173" y="472902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5238039" y="47290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5486913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4989174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5238039" y="47265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5486913" y="47239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2623450" y="188854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2638671" y="1915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2887537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3136411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2638672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2887538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3136412" y="19103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2623449" y="239912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2638671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2887536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3136410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2638671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2887537" y="2423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3136411" y="242098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2623448" y="290971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2638670" y="29366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2887536" y="2936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3136410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2638671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2887536" y="2934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3136410" y="29315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2623448" y="342029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2638669" y="3447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2887535" y="34471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3136409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2638670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2887536" y="34446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3136410" y="344214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2623447" y="393088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2638668" y="395777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2887534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3136408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2638669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2887535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3136409" y="395273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2623446" y="444146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2638668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2887533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3136407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2638668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2887534" y="44658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3136408" y="4463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2654618" y="555093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2669839" y="55778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2918705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3167579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2669840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2918706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3167580" y="55727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437684" y="189358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452905" y="19204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701771" y="192047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950645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452906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701772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950646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437683" y="240416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452904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701770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950644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452905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701771" y="24285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950645" y="2426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437682" y="291475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452904" y="29416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701769" y="294164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950643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452904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701770" y="293912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950644" y="2936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437681" y="342533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452903" y="34522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701769" y="345223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950643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452904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701769" y="344970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950643" y="34471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437681" y="39359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452902" y="39628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701768" y="396281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950642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452903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701769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950643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437680" y="44465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452901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701767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950641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452902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701768" y="44708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950642" y="44683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468851" y="555597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484073" y="558287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732939" y="55828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981813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484074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732939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981813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7160531" y="5167298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7175752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7424618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7673492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7175753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7424619" y="5191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7673493" y="518915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7160531" y="558955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7175752" y="56164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7424618" y="561644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7673492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7175753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7424619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7673493" y="561140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4950634" y="511929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4965855" y="514618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5214721" y="51461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5463595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4965856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5214722" y="51436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5463596" y="51411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4950634" y="554154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4965855" y="55684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5214721" y="55684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5463595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4965856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5214722" y="55659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5463596" y="556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2640185" y="502336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2655406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2904272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3153146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2655407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2904273" y="50477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3153147" y="50452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454418" y="502840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469640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718506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967380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469641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718506" y="50527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967380" y="50502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FC36989-D9AB-5289-064B-85F82F3A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C716C3C6-23FB-F74D-95E5-74B73F9A3676}"/>
              </a:ext>
            </a:extLst>
          </p:cNvPr>
          <p:cNvSpPr/>
          <p:nvPr/>
        </p:nvSpPr>
        <p:spPr>
          <a:xfrm>
            <a:off x="611188" y="866775"/>
            <a:ext cx="4789487" cy="55499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dirty="0"/>
          </a:p>
        </p:txBody>
      </p:sp>
      <p:pic>
        <p:nvPicPr>
          <p:cNvPr id="18438" name="صورة 15">
            <a:extLst>
              <a:ext uri="{FF2B5EF4-FFF2-40B4-BE49-F238E27FC236}">
                <a16:creationId xmlns:a16="http://schemas.microsoft.com/office/drawing/2014/main" id="{01E9444D-C1AC-6C4C-8994-C38480B5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866775"/>
            <a:ext cx="45847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CBE5CAF-5363-2B48-A2A9-24B683F48138}"/>
              </a:ext>
            </a:extLst>
          </p:cNvPr>
          <p:cNvSpPr/>
          <p:nvPr/>
        </p:nvSpPr>
        <p:spPr>
          <a:xfrm>
            <a:off x="1332086" y="296227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2700" dirty="0">
                <a:solidFill>
                  <a:srgbClr val="E2789F"/>
                </a:solidFill>
                <a:cs typeface="Barada Reqa" pitchFamily="2" charset="-78"/>
              </a:rPr>
              <a:t>حالات خاصة من ضرب كثيرات الحدود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346260C-8FB9-7F48-80A8-172009CB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735037" y="1502625"/>
            <a:ext cx="4167852" cy="4178299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B960425-7EB2-29EA-B0FF-DBC0B5F6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447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شكل حر: شكل 6">
            <a:extLst>
              <a:ext uri="{FF2B5EF4-FFF2-40B4-BE49-F238E27FC236}">
                <a16:creationId xmlns:a16="http://schemas.microsoft.com/office/drawing/2014/main" id="{32C756EC-FC82-4641-A4DA-FE385DFCFD30}"/>
              </a:ext>
            </a:extLst>
          </p:cNvPr>
          <p:cNvSpPr/>
          <p:nvPr/>
        </p:nvSpPr>
        <p:spPr>
          <a:xfrm>
            <a:off x="142845" y="328609"/>
            <a:ext cx="8903184" cy="642053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219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739" y="928670"/>
            <a:ext cx="5466529" cy="156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000496" y="2926675"/>
            <a:ext cx="5000660" cy="4308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dirty="0"/>
              <a:t>ما العاملان اللذان حاصل ضربهما  ( ٢ نـق + ٢٤ )</a:t>
            </a:r>
            <a:r>
              <a:rPr lang="ar-SA" sz="3200" spc="-100" baseline="30000" dirty="0"/>
              <a:t>٢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57158" y="2926675"/>
            <a:ext cx="35719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dirty="0"/>
              <a:t> ( ٢ نـق + ٢٤)  ، ( ٢ نـق + ٢٤ )</a:t>
            </a:r>
            <a:endParaRPr lang="ar-SA" sz="3200" baseline="300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000628" y="3995986"/>
            <a:ext cx="4000528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dirty="0"/>
              <a:t>استعمل طريقة التوزيع بالترتيب                        لإيجاد  ( ٢ نـق + ٢٤ )</a:t>
            </a:r>
            <a:r>
              <a:rPr lang="ar-SA" sz="2000" spc="-100" baseline="30000" dirty="0"/>
              <a:t>٢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14282" y="3995986"/>
            <a:ext cx="4500594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dirty="0"/>
              <a:t> ( ٢ نـق + ٢٤) ( ٢ نـق + ٢٤ )</a:t>
            </a:r>
            <a:endParaRPr lang="ar-SA" sz="3200" baseline="30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214282" y="4455009"/>
            <a:ext cx="4500594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dirty="0"/>
              <a:t>٤ نـق</a:t>
            </a:r>
            <a:r>
              <a:rPr lang="ar-SA" sz="3200" spc="-100" baseline="30000" dirty="0"/>
              <a:t>٢</a:t>
            </a:r>
            <a:r>
              <a:rPr lang="ar-SA" sz="2200" dirty="0"/>
              <a:t> + ٩٦ نـق + ٥٧٦</a:t>
            </a:r>
            <a:endParaRPr lang="ar-SA" sz="3200" baseline="30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5000628" y="5210432"/>
            <a:ext cx="4000528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dirty="0"/>
              <a:t>عندما نضع ٢نـق = أ  ،  ٢٤ = ب فهل ؟</a:t>
            </a:r>
          </a:p>
          <a:p>
            <a:r>
              <a:rPr lang="ar-SA" sz="2000" dirty="0"/>
              <a:t> </a:t>
            </a:r>
          </a:p>
          <a:p>
            <a:r>
              <a:rPr lang="ar-SA" sz="2000" dirty="0"/>
              <a:t>( ٢ نـق + ٢٤ )</a:t>
            </a:r>
            <a:r>
              <a:rPr lang="ar-SA" sz="2000" spc="-100" baseline="30000" dirty="0"/>
              <a:t>٢</a:t>
            </a:r>
            <a:r>
              <a:rPr lang="ar-SA" sz="2000" dirty="0"/>
              <a:t>  = أ</a:t>
            </a:r>
            <a:r>
              <a:rPr lang="ar-SA" sz="2000" spc="-100" baseline="30000" dirty="0"/>
              <a:t>٢ </a:t>
            </a:r>
            <a:r>
              <a:rPr lang="ar-SA" sz="2000" dirty="0"/>
              <a:t>+ ٢ أ ب + ب</a:t>
            </a:r>
            <a:r>
              <a:rPr lang="ar-SA" sz="2000" spc="-100" baseline="30000" dirty="0"/>
              <a:t>٢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14282" y="5210432"/>
            <a:ext cx="4500594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dirty="0"/>
              <a:t>( ٢ نـق + ٢٤ )</a:t>
            </a:r>
            <a:r>
              <a:rPr lang="ar-SA" sz="3200" spc="-100" baseline="30000" dirty="0"/>
              <a:t>٢</a:t>
            </a:r>
            <a:endParaRPr lang="ar-SA" sz="3200" baseline="300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214282" y="5669455"/>
            <a:ext cx="4500594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dirty="0"/>
              <a:t> = (٢نـق)</a:t>
            </a:r>
            <a:r>
              <a:rPr lang="ar-SA" sz="3200" spc="-100" baseline="30000" dirty="0"/>
              <a:t>٢</a:t>
            </a:r>
            <a:r>
              <a:rPr lang="ar-SA" sz="2200" dirty="0"/>
              <a:t> + ٢(٢نـق)(٢٤) +  (٢٤)</a:t>
            </a:r>
            <a:r>
              <a:rPr lang="ar-SA" sz="3200" spc="-100" baseline="30000" dirty="0"/>
              <a:t>٢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214282" y="6140287"/>
            <a:ext cx="4500594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dirty="0"/>
              <a:t> =    أ</a:t>
            </a:r>
            <a:r>
              <a:rPr lang="ar-SA" sz="3200" spc="-100" baseline="30000" dirty="0"/>
              <a:t>٢</a:t>
            </a:r>
            <a:r>
              <a:rPr lang="ar-SA" sz="2200" dirty="0"/>
              <a:t>      + ٢ ( أ )  ( ب ) +   ب</a:t>
            </a:r>
            <a:r>
              <a:rPr lang="ar-SA" sz="3200" spc="-100" baseline="30000" dirty="0"/>
              <a:t>٢</a:t>
            </a:r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DB73146-8A1F-9747-87F3-B4FEBD420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40489" r="77051" b="30272"/>
          <a:stretch/>
        </p:blipFill>
        <p:spPr>
          <a:xfrm>
            <a:off x="816698" y="708752"/>
            <a:ext cx="1991816" cy="211047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D1ADC59-C3CC-8763-E0D4-ADA436BC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266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شكل حر: شكل 6">
            <a:extLst>
              <a:ext uri="{FF2B5EF4-FFF2-40B4-BE49-F238E27FC236}">
                <a16:creationId xmlns:a16="http://schemas.microsoft.com/office/drawing/2014/main" id="{6CEE2670-1BB5-154A-A616-06C82CF3A600}"/>
              </a:ext>
            </a:extLst>
          </p:cNvPr>
          <p:cNvSpPr/>
          <p:nvPr/>
        </p:nvSpPr>
        <p:spPr>
          <a:xfrm>
            <a:off x="142845" y="328609"/>
            <a:ext cx="8903184" cy="642053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graphicFrame>
        <p:nvGraphicFramePr>
          <p:cNvPr id="66" name="جدول 65"/>
          <p:cNvGraphicFramePr>
            <a:graphicFrameLocks noGrp="1"/>
          </p:cNvGraphicFramePr>
          <p:nvPr/>
        </p:nvGraphicFramePr>
        <p:xfrm>
          <a:off x="714348" y="4071942"/>
          <a:ext cx="7929618" cy="19450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0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" name="مربع نص 90"/>
          <p:cNvSpPr txBox="1"/>
          <p:nvPr/>
        </p:nvSpPr>
        <p:spPr>
          <a:xfrm>
            <a:off x="7000892" y="5615442"/>
            <a:ext cx="64294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  <a:endParaRPr lang="ar-SA" sz="3200" b="1" baseline="30000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4214810" y="5572140"/>
            <a:ext cx="8572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 </a:t>
            </a:r>
            <a:r>
              <a:rPr lang="ar-SA" sz="2200" b="1" dirty="0" err="1"/>
              <a:t>أ</a:t>
            </a:r>
            <a:r>
              <a:rPr lang="ar-SA" sz="2200" b="1" dirty="0"/>
              <a:t> ب</a:t>
            </a:r>
            <a:endParaRPr lang="ar-SA" sz="3200" b="1" baseline="30000" dirty="0"/>
          </a:p>
        </p:txBody>
      </p:sp>
      <p:sp>
        <p:nvSpPr>
          <p:cNvPr id="93" name="مربع نص 92"/>
          <p:cNvSpPr txBox="1"/>
          <p:nvPr/>
        </p:nvSpPr>
        <p:spPr>
          <a:xfrm>
            <a:off x="1656012" y="5590663"/>
            <a:ext cx="8572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429256" y="6215082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أ  +  ب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=</a:t>
            </a:r>
            <a:endParaRPr lang="ar-SA" sz="3200" b="1" baseline="30000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3214678" y="6243218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٢ أ ب  +   ب</a:t>
            </a:r>
            <a:r>
              <a:rPr lang="ar-SA" sz="2200" b="1" baseline="30000" dirty="0"/>
              <a:t>٢</a:t>
            </a:r>
            <a:endParaRPr lang="ar-SA" sz="3200" b="1" spc="-100" baseline="30000" dirty="0"/>
          </a:p>
        </p:txBody>
      </p:sp>
      <p:grpSp>
        <p:nvGrpSpPr>
          <p:cNvPr id="52" name="مجموعة 51"/>
          <p:cNvGrpSpPr/>
          <p:nvPr/>
        </p:nvGrpSpPr>
        <p:grpSpPr>
          <a:xfrm>
            <a:off x="3802480" y="2871564"/>
            <a:ext cx="500066" cy="414000"/>
            <a:chOff x="642910" y="1857364"/>
            <a:chExt cx="500066" cy="414000"/>
          </a:xfrm>
        </p:grpSpPr>
        <p:sp>
          <p:nvSpPr>
            <p:cNvPr id="46" name="مستطيل 45"/>
            <p:cNvSpPr/>
            <p:nvPr/>
          </p:nvSpPr>
          <p:spPr>
            <a:xfrm>
              <a:off x="714348" y="1857364"/>
              <a:ext cx="414000" cy="4140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 spc="-100" baseline="30000" dirty="0"/>
            </a:p>
          </p:txBody>
        </p:sp>
        <p:sp>
          <p:nvSpPr>
            <p:cNvPr id="51" name="مربع نص 50"/>
            <p:cNvSpPr txBox="1"/>
            <p:nvPr/>
          </p:nvSpPr>
          <p:spPr>
            <a:xfrm>
              <a:off x="642910" y="1857364"/>
              <a:ext cx="50006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ب</a:t>
              </a:r>
              <a:r>
                <a:rPr lang="ar-SA" sz="3000" b="1" spc="-100" baseline="24000" dirty="0"/>
                <a:t>٢</a:t>
              </a:r>
            </a:p>
          </p:txBody>
        </p:sp>
      </p:grpSp>
      <p:grpSp>
        <p:nvGrpSpPr>
          <p:cNvPr id="71" name="مجموعة 70"/>
          <p:cNvGrpSpPr/>
          <p:nvPr/>
        </p:nvGrpSpPr>
        <p:grpSpPr>
          <a:xfrm>
            <a:off x="3500430" y="1285860"/>
            <a:ext cx="2373752" cy="2364360"/>
            <a:chOff x="4484264" y="1083418"/>
            <a:chExt cx="2373752" cy="2364360"/>
          </a:xfrm>
        </p:grpSpPr>
        <p:cxnSp>
          <p:nvCxnSpPr>
            <p:cNvPr id="34" name="رابط مستقيم 33"/>
            <p:cNvCxnSpPr/>
            <p:nvPr/>
          </p:nvCxnSpPr>
          <p:spPr>
            <a:xfrm rot="10800000">
              <a:off x="4484264" y="1500174"/>
              <a:ext cx="20880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/>
            <p:cNvCxnSpPr/>
            <p:nvPr/>
          </p:nvCxnSpPr>
          <p:spPr>
            <a:xfrm rot="5400000">
              <a:off x="5205950" y="2294984"/>
              <a:ext cx="23040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/>
            <p:cNvCxnSpPr/>
            <p:nvPr/>
          </p:nvCxnSpPr>
          <p:spPr>
            <a:xfrm rot="10800000">
              <a:off x="6244308" y="2612360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/>
            <p:cNvCxnSpPr/>
            <p:nvPr/>
          </p:nvCxnSpPr>
          <p:spPr>
            <a:xfrm rot="10800000">
              <a:off x="6243210" y="3056154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/>
            <p:cNvCxnSpPr/>
            <p:nvPr/>
          </p:nvCxnSpPr>
          <p:spPr>
            <a:xfrm rot="5400000">
              <a:off x="5088026" y="150017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/>
            <p:cNvCxnSpPr/>
            <p:nvPr/>
          </p:nvCxnSpPr>
          <p:spPr>
            <a:xfrm rot="5400000">
              <a:off x="4688632" y="15134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مربع نص 54"/>
            <p:cNvSpPr txBox="1"/>
            <p:nvPr/>
          </p:nvSpPr>
          <p:spPr>
            <a:xfrm>
              <a:off x="5643570" y="1141886"/>
              <a:ext cx="50006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أ</a:t>
              </a:r>
              <a:endParaRPr lang="ar-SA" sz="3200" b="1" baseline="30000" dirty="0"/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6286512" y="2643182"/>
              <a:ext cx="57150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ب</a:t>
              </a:r>
              <a:endParaRPr lang="ar-SA" sz="3200" b="1" baseline="30000" dirty="0"/>
            </a:p>
          </p:txBody>
        </p:sp>
        <p:sp>
          <p:nvSpPr>
            <p:cNvPr id="64" name="مربع نص 63"/>
            <p:cNvSpPr txBox="1"/>
            <p:nvPr/>
          </p:nvSpPr>
          <p:spPr>
            <a:xfrm>
              <a:off x="4757080" y="1083418"/>
              <a:ext cx="57150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ب</a:t>
              </a:r>
              <a:endParaRPr lang="ar-SA" sz="3200" b="1" baseline="30000" dirty="0"/>
            </a:p>
          </p:txBody>
        </p:sp>
        <p:sp>
          <p:nvSpPr>
            <p:cNvPr id="60" name="مربع نص 59"/>
            <p:cNvSpPr txBox="1"/>
            <p:nvPr/>
          </p:nvSpPr>
          <p:spPr>
            <a:xfrm>
              <a:off x="6286512" y="1857364"/>
              <a:ext cx="50006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أ</a:t>
              </a:r>
              <a:endParaRPr lang="ar-SA" sz="3200" b="1" baseline="30000" dirty="0"/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3802480" y="1760160"/>
            <a:ext cx="500066" cy="1069200"/>
            <a:chOff x="2571736" y="2857496"/>
            <a:chExt cx="500066" cy="1069200"/>
          </a:xfrm>
        </p:grpSpPr>
        <p:sp>
          <p:nvSpPr>
            <p:cNvPr id="48" name="مستطيل 47"/>
            <p:cNvSpPr/>
            <p:nvPr/>
          </p:nvSpPr>
          <p:spPr>
            <a:xfrm>
              <a:off x="2643174" y="2857496"/>
              <a:ext cx="414000" cy="10692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/>
            </a:p>
          </p:txBody>
        </p:sp>
        <p:sp>
          <p:nvSpPr>
            <p:cNvPr id="50" name="مربع نص 49"/>
            <p:cNvSpPr txBox="1"/>
            <p:nvPr/>
          </p:nvSpPr>
          <p:spPr>
            <a:xfrm>
              <a:off x="2571736" y="3174408"/>
              <a:ext cx="500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أ ب</a:t>
              </a:r>
            </a:p>
          </p:txBody>
        </p:sp>
      </p:grpSp>
      <p:sp>
        <p:nvSpPr>
          <p:cNvPr id="44" name="مستطيل 43"/>
          <p:cNvSpPr/>
          <p:nvPr/>
        </p:nvSpPr>
        <p:spPr>
          <a:xfrm>
            <a:off x="4302546" y="1760160"/>
            <a:ext cx="1069200" cy="1069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أ</a:t>
            </a:r>
            <a:r>
              <a:rPr lang="ar-SA" sz="3000" spc="-100" baseline="30000" dirty="0">
                <a:solidFill>
                  <a:schemeClr val="tx1"/>
                </a:solidFill>
              </a:rPr>
              <a:t>٢</a:t>
            </a:r>
          </a:p>
        </p:txBody>
      </p:sp>
      <p:grpSp>
        <p:nvGrpSpPr>
          <p:cNvPr id="54" name="مجموعة 53"/>
          <p:cNvGrpSpPr/>
          <p:nvPr/>
        </p:nvGrpSpPr>
        <p:grpSpPr>
          <a:xfrm>
            <a:off x="4302546" y="2872124"/>
            <a:ext cx="1069200" cy="414000"/>
            <a:chOff x="3286116" y="3571876"/>
            <a:chExt cx="1069200" cy="414000"/>
          </a:xfrm>
        </p:grpSpPr>
        <p:sp>
          <p:nvSpPr>
            <p:cNvPr id="47" name="مستطيل 46"/>
            <p:cNvSpPr/>
            <p:nvPr/>
          </p:nvSpPr>
          <p:spPr>
            <a:xfrm>
              <a:off x="3286116" y="3571876"/>
              <a:ext cx="1069200" cy="4140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200" b="1" dirty="0"/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3571868" y="3571876"/>
              <a:ext cx="500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أ ب</a:t>
              </a:r>
            </a:p>
          </p:txBody>
        </p:sp>
      </p:grpSp>
      <p:sp>
        <p:nvSpPr>
          <p:cNvPr id="72" name="مستطيل 71"/>
          <p:cNvSpPr/>
          <p:nvPr/>
        </p:nvSpPr>
        <p:spPr>
          <a:xfrm>
            <a:off x="6830978" y="4272188"/>
            <a:ext cx="1069200" cy="1069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أ</a:t>
            </a:r>
            <a:r>
              <a:rPr lang="ar-SA" sz="3000" spc="-100" baseline="30000" dirty="0">
                <a:solidFill>
                  <a:schemeClr val="tx1"/>
                </a:solidFill>
              </a:rPr>
              <a:t>٢</a:t>
            </a:r>
          </a:p>
        </p:txBody>
      </p:sp>
      <p:grpSp>
        <p:nvGrpSpPr>
          <p:cNvPr id="73" name="مجموعة 72"/>
          <p:cNvGrpSpPr/>
          <p:nvPr/>
        </p:nvGrpSpPr>
        <p:grpSpPr>
          <a:xfrm>
            <a:off x="4000496" y="4288626"/>
            <a:ext cx="500066" cy="1069200"/>
            <a:chOff x="2571736" y="2857496"/>
            <a:chExt cx="500066" cy="1069200"/>
          </a:xfrm>
        </p:grpSpPr>
        <p:sp>
          <p:nvSpPr>
            <p:cNvPr id="74" name="مستطيل 73"/>
            <p:cNvSpPr/>
            <p:nvPr/>
          </p:nvSpPr>
          <p:spPr>
            <a:xfrm>
              <a:off x="2643174" y="2857496"/>
              <a:ext cx="414000" cy="10692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/>
            </a:p>
          </p:txBody>
        </p:sp>
        <p:sp>
          <p:nvSpPr>
            <p:cNvPr id="75" name="مربع نص 74"/>
            <p:cNvSpPr txBox="1"/>
            <p:nvPr/>
          </p:nvSpPr>
          <p:spPr>
            <a:xfrm>
              <a:off x="2571736" y="3174408"/>
              <a:ext cx="500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أ ب</a:t>
              </a:r>
            </a:p>
          </p:txBody>
        </p:sp>
      </p:grpSp>
      <p:grpSp>
        <p:nvGrpSpPr>
          <p:cNvPr id="76" name="مجموعة 75"/>
          <p:cNvGrpSpPr/>
          <p:nvPr/>
        </p:nvGrpSpPr>
        <p:grpSpPr>
          <a:xfrm>
            <a:off x="4714876" y="4643446"/>
            <a:ext cx="1069200" cy="414000"/>
            <a:chOff x="3286116" y="3571876"/>
            <a:chExt cx="1069200" cy="414000"/>
          </a:xfrm>
        </p:grpSpPr>
        <p:sp>
          <p:nvSpPr>
            <p:cNvPr id="77" name="مستطيل 76"/>
            <p:cNvSpPr/>
            <p:nvPr/>
          </p:nvSpPr>
          <p:spPr>
            <a:xfrm>
              <a:off x="3286116" y="3571876"/>
              <a:ext cx="1069200" cy="4140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200" b="1" dirty="0"/>
            </a:p>
          </p:txBody>
        </p:sp>
        <p:sp>
          <p:nvSpPr>
            <p:cNvPr id="78" name="مربع نص 77"/>
            <p:cNvSpPr txBox="1"/>
            <p:nvPr/>
          </p:nvSpPr>
          <p:spPr>
            <a:xfrm>
              <a:off x="3571868" y="3571876"/>
              <a:ext cx="500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أ ب</a:t>
              </a:r>
            </a:p>
          </p:txBody>
        </p:sp>
      </p:grpSp>
      <p:grpSp>
        <p:nvGrpSpPr>
          <p:cNvPr id="79" name="مجموعة 78"/>
          <p:cNvGrpSpPr/>
          <p:nvPr/>
        </p:nvGrpSpPr>
        <p:grpSpPr>
          <a:xfrm>
            <a:off x="1857356" y="4629938"/>
            <a:ext cx="500066" cy="414000"/>
            <a:chOff x="642910" y="1857364"/>
            <a:chExt cx="500066" cy="414000"/>
          </a:xfrm>
        </p:grpSpPr>
        <p:sp>
          <p:nvSpPr>
            <p:cNvPr id="80" name="مستطيل 79"/>
            <p:cNvSpPr/>
            <p:nvPr/>
          </p:nvSpPr>
          <p:spPr>
            <a:xfrm>
              <a:off x="714348" y="1857364"/>
              <a:ext cx="414000" cy="4140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 spc="-100" baseline="30000" dirty="0"/>
            </a:p>
          </p:txBody>
        </p:sp>
        <p:sp>
          <p:nvSpPr>
            <p:cNvPr id="81" name="مربع نص 80"/>
            <p:cNvSpPr txBox="1"/>
            <p:nvPr/>
          </p:nvSpPr>
          <p:spPr>
            <a:xfrm>
              <a:off x="642910" y="1857364"/>
              <a:ext cx="50006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ب</a:t>
              </a:r>
              <a:r>
                <a:rPr lang="ar-SA" sz="3000" b="1" spc="-100" baseline="24000" dirty="0"/>
                <a:t>٢</a:t>
              </a:r>
            </a:p>
          </p:txBody>
        </p:sp>
      </p:grpSp>
      <p:sp>
        <p:nvSpPr>
          <p:cNvPr id="82" name="شكل بيضاوي 81"/>
          <p:cNvSpPr/>
          <p:nvPr/>
        </p:nvSpPr>
        <p:spPr>
          <a:xfrm>
            <a:off x="5388184" y="2857496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/>
          <p:cNvSpPr/>
          <p:nvPr/>
        </p:nvSpPr>
        <p:spPr>
          <a:xfrm>
            <a:off x="4731174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بيضاوي 84"/>
          <p:cNvSpPr/>
          <p:nvPr/>
        </p:nvSpPr>
        <p:spPr>
          <a:xfrm>
            <a:off x="3873918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28"/>
            <a:ext cx="15049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شكل بيضاوي 94"/>
          <p:cNvSpPr/>
          <p:nvPr/>
        </p:nvSpPr>
        <p:spPr>
          <a:xfrm>
            <a:off x="5385954" y="200024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ربع نص 85"/>
          <p:cNvSpPr txBox="1"/>
          <p:nvPr/>
        </p:nvSpPr>
        <p:spPr>
          <a:xfrm>
            <a:off x="5500694" y="243524"/>
            <a:ext cx="17859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أ  +  ب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=</a:t>
            </a:r>
            <a:endParaRPr lang="ar-SA" sz="3200" b="1" baseline="30000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2786050" y="242426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أ  +  ب  ) ( أ  +  ب  )</a:t>
            </a:r>
            <a:endParaRPr lang="ar-SA" sz="3200" b="1" spc="-100" baseline="30000" dirty="0"/>
          </a:p>
        </p:txBody>
      </p:sp>
      <p:sp>
        <p:nvSpPr>
          <p:cNvPr id="88" name="شكل بيضاوي 87"/>
          <p:cNvSpPr/>
          <p:nvPr/>
        </p:nvSpPr>
        <p:spPr>
          <a:xfrm>
            <a:off x="5387052" y="200024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5387052" y="2857496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/>
          <p:cNvSpPr/>
          <p:nvPr/>
        </p:nvSpPr>
        <p:spPr>
          <a:xfrm>
            <a:off x="4743012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شكل بيضاوي 103"/>
          <p:cNvSpPr/>
          <p:nvPr/>
        </p:nvSpPr>
        <p:spPr>
          <a:xfrm>
            <a:off x="3885756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381BA212-BBA3-464A-B85F-560DFCC67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6" y="6017004"/>
            <a:ext cx="1091880" cy="109406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7768CF0-E40E-3247-3553-FCADA50E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267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8" grpId="0"/>
      <p:bldP spid="99" grpId="0"/>
      <p:bldP spid="44" grpId="0" animBg="1"/>
      <p:bldP spid="72" grpId="0" animBg="1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95" grpId="0" animBg="1"/>
      <p:bldP spid="95" grpId="1" animBg="1"/>
      <p:bldP spid="86" grpId="0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104" grpId="0" animBg="1"/>
      <p:bldP spid="10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شكل حر: شكل 6">
            <a:extLst>
              <a:ext uri="{FF2B5EF4-FFF2-40B4-BE49-F238E27FC236}">
                <a16:creationId xmlns:a16="http://schemas.microsoft.com/office/drawing/2014/main" id="{4BBF75C2-D64F-3442-85F4-A90EE730524E}"/>
              </a:ext>
            </a:extLst>
          </p:cNvPr>
          <p:cNvSpPr/>
          <p:nvPr/>
        </p:nvSpPr>
        <p:spPr>
          <a:xfrm>
            <a:off x="395535" y="328609"/>
            <a:ext cx="8650493" cy="642053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graphicFrame>
        <p:nvGraphicFramePr>
          <p:cNvPr id="42" name="جدول 41"/>
          <p:cNvGraphicFramePr>
            <a:graphicFrameLocks noGrp="1"/>
          </p:cNvGraphicFramePr>
          <p:nvPr/>
        </p:nvGraphicFramePr>
        <p:xfrm>
          <a:off x="714348" y="4071942"/>
          <a:ext cx="7929618" cy="19450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0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مربع نص 42"/>
          <p:cNvSpPr txBox="1"/>
          <p:nvPr/>
        </p:nvSpPr>
        <p:spPr>
          <a:xfrm>
            <a:off x="7000892" y="5615442"/>
            <a:ext cx="64294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  <a:r>
              <a:rPr lang="ar-SA" sz="3200" b="1" baseline="30000" dirty="0"/>
              <a:t>٢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4214810" y="5572140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٢ </a:t>
            </a:r>
            <a:r>
              <a:rPr lang="ar-SA" sz="2200" b="1" dirty="0" err="1"/>
              <a:t>أ</a:t>
            </a:r>
            <a:r>
              <a:rPr lang="ar-SA" sz="2200" b="1" dirty="0"/>
              <a:t> ب</a:t>
            </a:r>
            <a:endParaRPr lang="ar-SA" sz="3200" b="1" baseline="300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1656012" y="5590663"/>
            <a:ext cx="8572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5429256" y="6215082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</a:t>
            </a:r>
            <a:r>
              <a:rPr lang="ar-SA" sz="2200" b="1" dirty="0" err="1"/>
              <a:t>أ</a:t>
            </a:r>
            <a:r>
              <a:rPr lang="ar-SA" sz="2200" b="1" dirty="0"/>
              <a:t>  ــ  ب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=</a:t>
            </a:r>
            <a:endParaRPr lang="ar-SA" sz="3200" b="1" baseline="30000" dirty="0"/>
          </a:p>
        </p:txBody>
      </p:sp>
      <p:grpSp>
        <p:nvGrpSpPr>
          <p:cNvPr id="47" name="مجموعة 46"/>
          <p:cNvGrpSpPr/>
          <p:nvPr/>
        </p:nvGrpSpPr>
        <p:grpSpPr>
          <a:xfrm>
            <a:off x="3802480" y="2871564"/>
            <a:ext cx="500066" cy="414000"/>
            <a:chOff x="642910" y="1857364"/>
            <a:chExt cx="500066" cy="414000"/>
          </a:xfrm>
        </p:grpSpPr>
        <p:sp>
          <p:nvSpPr>
            <p:cNvPr id="48" name="مستطيل 47"/>
            <p:cNvSpPr/>
            <p:nvPr/>
          </p:nvSpPr>
          <p:spPr>
            <a:xfrm>
              <a:off x="714348" y="1857364"/>
              <a:ext cx="414000" cy="4140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 spc="-100" baseline="30000" dirty="0"/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642910" y="1857364"/>
              <a:ext cx="50006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ب</a:t>
              </a:r>
              <a:r>
                <a:rPr lang="ar-SA" sz="3000" b="1" spc="-100" baseline="24000" dirty="0"/>
                <a:t>٢</a:t>
              </a:r>
            </a:p>
          </p:txBody>
        </p:sp>
      </p:grpSp>
      <p:grpSp>
        <p:nvGrpSpPr>
          <p:cNvPr id="50" name="مجموعة 49"/>
          <p:cNvGrpSpPr/>
          <p:nvPr/>
        </p:nvGrpSpPr>
        <p:grpSpPr>
          <a:xfrm>
            <a:off x="3500430" y="1285860"/>
            <a:ext cx="2500330" cy="2364360"/>
            <a:chOff x="4484264" y="1083418"/>
            <a:chExt cx="2500330" cy="2364360"/>
          </a:xfrm>
        </p:grpSpPr>
        <p:cxnSp>
          <p:nvCxnSpPr>
            <p:cNvPr id="51" name="رابط مستقيم 50"/>
            <p:cNvCxnSpPr/>
            <p:nvPr/>
          </p:nvCxnSpPr>
          <p:spPr>
            <a:xfrm rot="10800000">
              <a:off x="4484264" y="1500174"/>
              <a:ext cx="20880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/>
            <p:nvPr/>
          </p:nvCxnSpPr>
          <p:spPr>
            <a:xfrm rot="5400000">
              <a:off x="5205950" y="2294984"/>
              <a:ext cx="23040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/>
            <p:cNvCxnSpPr/>
            <p:nvPr/>
          </p:nvCxnSpPr>
          <p:spPr>
            <a:xfrm rot="10800000">
              <a:off x="6244308" y="2612360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/>
            <p:cNvCxnSpPr/>
            <p:nvPr/>
          </p:nvCxnSpPr>
          <p:spPr>
            <a:xfrm rot="10800000">
              <a:off x="6243210" y="3056154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/>
            <p:cNvCxnSpPr/>
            <p:nvPr/>
          </p:nvCxnSpPr>
          <p:spPr>
            <a:xfrm rot="5400000">
              <a:off x="5088026" y="150017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/>
            <p:cNvCxnSpPr/>
            <p:nvPr/>
          </p:nvCxnSpPr>
          <p:spPr>
            <a:xfrm rot="5400000">
              <a:off x="4688632" y="15134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مربع نص 56"/>
            <p:cNvSpPr txBox="1"/>
            <p:nvPr/>
          </p:nvSpPr>
          <p:spPr>
            <a:xfrm>
              <a:off x="5643570" y="1141886"/>
              <a:ext cx="50006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أ</a:t>
              </a:r>
              <a:endParaRPr lang="ar-SA" sz="3200" b="1" baseline="30000" dirty="0"/>
            </a:p>
          </p:txBody>
        </p:sp>
        <p:sp>
          <p:nvSpPr>
            <p:cNvPr id="58" name="مربع نص 57"/>
            <p:cNvSpPr txBox="1"/>
            <p:nvPr/>
          </p:nvSpPr>
          <p:spPr>
            <a:xfrm>
              <a:off x="6286512" y="2643182"/>
              <a:ext cx="698082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ــ </a:t>
              </a:r>
              <a:r>
                <a:rPr lang="ar-SA" sz="2200" b="1" dirty="0" err="1"/>
                <a:t>ب</a:t>
              </a:r>
              <a:endParaRPr lang="ar-SA" sz="3200" b="1" baseline="30000" dirty="0"/>
            </a:p>
          </p:txBody>
        </p:sp>
        <p:sp>
          <p:nvSpPr>
            <p:cNvPr id="59" name="مربع نص 58"/>
            <p:cNvSpPr txBox="1"/>
            <p:nvPr/>
          </p:nvSpPr>
          <p:spPr>
            <a:xfrm>
              <a:off x="4757080" y="1083418"/>
              <a:ext cx="655878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ــ </a:t>
              </a:r>
              <a:r>
                <a:rPr lang="ar-SA" sz="2200" b="1" dirty="0" err="1"/>
                <a:t>ب</a:t>
              </a:r>
              <a:endParaRPr lang="ar-SA" sz="3200" b="1" baseline="30000" dirty="0"/>
            </a:p>
          </p:txBody>
        </p:sp>
        <p:sp>
          <p:nvSpPr>
            <p:cNvPr id="60" name="مربع نص 59"/>
            <p:cNvSpPr txBox="1"/>
            <p:nvPr/>
          </p:nvSpPr>
          <p:spPr>
            <a:xfrm>
              <a:off x="6286512" y="1857364"/>
              <a:ext cx="50006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أ</a:t>
              </a:r>
              <a:endParaRPr lang="ar-SA" sz="3200" b="1" baseline="30000" dirty="0"/>
            </a:p>
          </p:txBody>
        </p:sp>
      </p:grpSp>
      <p:grpSp>
        <p:nvGrpSpPr>
          <p:cNvPr id="89" name="مجموعة 88"/>
          <p:cNvGrpSpPr/>
          <p:nvPr/>
        </p:nvGrpSpPr>
        <p:grpSpPr>
          <a:xfrm>
            <a:off x="3718073" y="1760160"/>
            <a:ext cx="762057" cy="1069200"/>
            <a:chOff x="3742023" y="1760160"/>
            <a:chExt cx="545895" cy="1069200"/>
          </a:xfrm>
        </p:grpSpPr>
        <p:sp>
          <p:nvSpPr>
            <p:cNvPr id="62" name="مستطيل 61"/>
            <p:cNvSpPr/>
            <p:nvPr/>
          </p:nvSpPr>
          <p:spPr>
            <a:xfrm>
              <a:off x="3873918" y="1760160"/>
              <a:ext cx="414000" cy="1069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/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3742023" y="2077072"/>
              <a:ext cx="50006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ــ أ ب</a:t>
              </a:r>
            </a:p>
          </p:txBody>
        </p:sp>
      </p:grpSp>
      <p:sp>
        <p:nvSpPr>
          <p:cNvPr id="64" name="مستطيل 63"/>
          <p:cNvSpPr/>
          <p:nvPr/>
        </p:nvSpPr>
        <p:spPr>
          <a:xfrm>
            <a:off x="4302546" y="1760160"/>
            <a:ext cx="1069200" cy="1069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أ</a:t>
            </a:r>
            <a:r>
              <a:rPr lang="ar-SA" sz="3000" spc="-100" baseline="30000" dirty="0">
                <a:solidFill>
                  <a:schemeClr val="tx1"/>
                </a:solidFill>
              </a:rPr>
              <a:t>٢</a:t>
            </a:r>
          </a:p>
        </p:txBody>
      </p:sp>
      <p:grpSp>
        <p:nvGrpSpPr>
          <p:cNvPr id="65" name="مجموعة 64"/>
          <p:cNvGrpSpPr/>
          <p:nvPr/>
        </p:nvGrpSpPr>
        <p:grpSpPr>
          <a:xfrm>
            <a:off x="4302546" y="2872124"/>
            <a:ext cx="1069200" cy="414000"/>
            <a:chOff x="3286116" y="3571876"/>
            <a:chExt cx="1069200" cy="414000"/>
          </a:xfrm>
          <a:solidFill>
            <a:srgbClr val="FF0000"/>
          </a:solidFill>
        </p:grpSpPr>
        <p:sp>
          <p:nvSpPr>
            <p:cNvPr id="66" name="مستطيل 65"/>
            <p:cNvSpPr/>
            <p:nvPr/>
          </p:nvSpPr>
          <p:spPr>
            <a:xfrm>
              <a:off x="3286116" y="3571876"/>
              <a:ext cx="1069200" cy="41400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200" b="1" dirty="0"/>
            </a:p>
          </p:txBody>
        </p:sp>
        <p:sp>
          <p:nvSpPr>
            <p:cNvPr id="67" name="مربع نص 66"/>
            <p:cNvSpPr txBox="1"/>
            <p:nvPr/>
          </p:nvSpPr>
          <p:spPr>
            <a:xfrm>
              <a:off x="3412694" y="3571876"/>
              <a:ext cx="659240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ــ </a:t>
              </a:r>
              <a:r>
                <a:rPr lang="ar-SA" b="1" dirty="0" err="1"/>
                <a:t>أ</a:t>
              </a:r>
              <a:r>
                <a:rPr lang="ar-SA" b="1" dirty="0"/>
                <a:t> ب</a:t>
              </a:r>
            </a:p>
          </p:txBody>
        </p:sp>
      </p:grpSp>
      <p:sp>
        <p:nvSpPr>
          <p:cNvPr id="68" name="مستطيل 67"/>
          <p:cNvSpPr/>
          <p:nvPr/>
        </p:nvSpPr>
        <p:spPr>
          <a:xfrm>
            <a:off x="6830978" y="4272188"/>
            <a:ext cx="1069200" cy="1069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أ</a:t>
            </a:r>
            <a:r>
              <a:rPr lang="ar-SA" sz="3000" spc="-100" baseline="30000" dirty="0">
                <a:solidFill>
                  <a:schemeClr val="tx1"/>
                </a:solidFill>
              </a:rPr>
              <a:t>٢</a:t>
            </a:r>
          </a:p>
        </p:txBody>
      </p:sp>
      <p:grpSp>
        <p:nvGrpSpPr>
          <p:cNvPr id="90" name="مجموعة 89"/>
          <p:cNvGrpSpPr/>
          <p:nvPr/>
        </p:nvGrpSpPr>
        <p:grpSpPr>
          <a:xfrm>
            <a:off x="3958292" y="4288626"/>
            <a:ext cx="571504" cy="1069200"/>
            <a:chOff x="3958292" y="4288626"/>
            <a:chExt cx="571504" cy="1069200"/>
          </a:xfrm>
        </p:grpSpPr>
        <p:sp>
          <p:nvSpPr>
            <p:cNvPr id="70" name="مستطيل 69"/>
            <p:cNvSpPr/>
            <p:nvPr/>
          </p:nvSpPr>
          <p:spPr>
            <a:xfrm>
              <a:off x="4071934" y="4288626"/>
              <a:ext cx="414000" cy="1069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/>
            </a:p>
          </p:txBody>
        </p:sp>
        <p:sp>
          <p:nvSpPr>
            <p:cNvPr id="71" name="مربع نص 70"/>
            <p:cNvSpPr txBox="1"/>
            <p:nvPr/>
          </p:nvSpPr>
          <p:spPr>
            <a:xfrm>
              <a:off x="3958292" y="4605538"/>
              <a:ext cx="57150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ـ </a:t>
              </a:r>
              <a:r>
                <a:rPr lang="ar-SA" b="1" dirty="0" err="1"/>
                <a:t>أ</a:t>
              </a:r>
              <a:r>
                <a:rPr lang="ar-SA" b="1" dirty="0"/>
                <a:t> ب</a:t>
              </a:r>
            </a:p>
          </p:txBody>
        </p:sp>
      </p:grpSp>
      <p:grpSp>
        <p:nvGrpSpPr>
          <p:cNvPr id="72" name="مجموعة 71"/>
          <p:cNvGrpSpPr/>
          <p:nvPr/>
        </p:nvGrpSpPr>
        <p:grpSpPr>
          <a:xfrm>
            <a:off x="4714876" y="4643446"/>
            <a:ext cx="1069200" cy="414000"/>
            <a:chOff x="3286116" y="3571876"/>
            <a:chExt cx="1069200" cy="414000"/>
          </a:xfrm>
          <a:solidFill>
            <a:srgbClr val="FF0000"/>
          </a:solidFill>
        </p:grpSpPr>
        <p:sp>
          <p:nvSpPr>
            <p:cNvPr id="73" name="مستطيل 72"/>
            <p:cNvSpPr/>
            <p:nvPr/>
          </p:nvSpPr>
          <p:spPr>
            <a:xfrm>
              <a:off x="3286116" y="3571876"/>
              <a:ext cx="1069200" cy="41400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200" b="1" dirty="0"/>
            </a:p>
          </p:txBody>
        </p:sp>
        <p:sp>
          <p:nvSpPr>
            <p:cNvPr id="74" name="مربع نص 73"/>
            <p:cNvSpPr txBox="1"/>
            <p:nvPr/>
          </p:nvSpPr>
          <p:spPr>
            <a:xfrm>
              <a:off x="3428992" y="3571876"/>
              <a:ext cx="642942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ــ </a:t>
              </a:r>
              <a:r>
                <a:rPr lang="ar-SA" b="1" dirty="0" err="1"/>
                <a:t>أ</a:t>
              </a:r>
              <a:r>
                <a:rPr lang="ar-SA" b="1" dirty="0"/>
                <a:t> ب</a:t>
              </a:r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1857356" y="4629938"/>
            <a:ext cx="500066" cy="414000"/>
            <a:chOff x="642910" y="1857364"/>
            <a:chExt cx="500066" cy="414000"/>
          </a:xfrm>
        </p:grpSpPr>
        <p:sp>
          <p:nvSpPr>
            <p:cNvPr id="76" name="مستطيل 75"/>
            <p:cNvSpPr/>
            <p:nvPr/>
          </p:nvSpPr>
          <p:spPr>
            <a:xfrm>
              <a:off x="714348" y="1857364"/>
              <a:ext cx="414000" cy="4140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 spc="-100" baseline="30000" dirty="0"/>
            </a:p>
          </p:txBody>
        </p:sp>
        <p:sp>
          <p:nvSpPr>
            <p:cNvPr id="77" name="مربع نص 76"/>
            <p:cNvSpPr txBox="1"/>
            <p:nvPr/>
          </p:nvSpPr>
          <p:spPr>
            <a:xfrm>
              <a:off x="642910" y="1857364"/>
              <a:ext cx="50006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ب</a:t>
              </a:r>
              <a:r>
                <a:rPr lang="ar-SA" sz="3000" b="1" spc="-100" baseline="24000" dirty="0"/>
                <a:t>٢</a:t>
              </a:r>
            </a:p>
          </p:txBody>
        </p:sp>
      </p:grpSp>
      <p:sp>
        <p:nvSpPr>
          <p:cNvPr id="78" name="شكل بيضاوي 77"/>
          <p:cNvSpPr/>
          <p:nvPr/>
        </p:nvSpPr>
        <p:spPr>
          <a:xfrm>
            <a:off x="5445554" y="2857496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/>
          <p:cNvSpPr/>
          <p:nvPr/>
        </p:nvSpPr>
        <p:spPr>
          <a:xfrm>
            <a:off x="4731174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شكل بيضاوي 79"/>
          <p:cNvSpPr/>
          <p:nvPr/>
        </p:nvSpPr>
        <p:spPr>
          <a:xfrm>
            <a:off x="3887986" y="1271792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5385954" y="200024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/>
          <p:cNvSpPr txBox="1"/>
          <p:nvPr/>
        </p:nvSpPr>
        <p:spPr>
          <a:xfrm>
            <a:off x="5357818" y="243524"/>
            <a:ext cx="17859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أ  ــ  ب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=</a:t>
            </a:r>
            <a:endParaRPr lang="ar-SA" sz="3200" b="1" baseline="30000" dirty="0"/>
          </a:p>
        </p:txBody>
      </p:sp>
      <p:sp>
        <p:nvSpPr>
          <p:cNvPr id="84" name="مربع نص 83"/>
          <p:cNvSpPr txBox="1"/>
          <p:nvPr/>
        </p:nvSpPr>
        <p:spPr>
          <a:xfrm>
            <a:off x="2643174" y="242426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أ  ــ  ب  ) ( أ  ــ  ب  )</a:t>
            </a:r>
            <a:endParaRPr lang="ar-SA" sz="3200" b="1" spc="-100" baseline="30000" dirty="0"/>
          </a:p>
        </p:txBody>
      </p:sp>
      <p:sp>
        <p:nvSpPr>
          <p:cNvPr id="85" name="شكل بيضاوي 84"/>
          <p:cNvSpPr/>
          <p:nvPr/>
        </p:nvSpPr>
        <p:spPr>
          <a:xfrm>
            <a:off x="5387052" y="200024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5444422" y="2857496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/>
          <p:cNvSpPr/>
          <p:nvPr/>
        </p:nvSpPr>
        <p:spPr>
          <a:xfrm>
            <a:off x="4743012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3899824" y="1271792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67640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" name="مربع نص 90"/>
          <p:cNvSpPr txBox="1"/>
          <p:nvPr/>
        </p:nvSpPr>
        <p:spPr>
          <a:xfrm>
            <a:off x="3214678" y="6243218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٢ أ ب  +   ب</a:t>
            </a:r>
            <a:r>
              <a:rPr lang="ar-SA" sz="3200" b="1" spc="-100" baseline="30000" dirty="0"/>
              <a:t>٢</a:t>
            </a:r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id="{61F17343-1AA1-E145-8D84-0454CBA00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961484"/>
            <a:ext cx="1147289" cy="114958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096D47-67B9-6C0B-0700-44C7DED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268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64" grpId="0" animBg="1"/>
      <p:bldP spid="68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2" grpId="0" animBg="1"/>
      <p:bldP spid="82" grpId="1" animBg="1"/>
      <p:bldP spid="83" grpId="0"/>
      <p:bldP spid="84" grpId="0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شكل حر: شكل 6">
            <a:extLst>
              <a:ext uri="{FF2B5EF4-FFF2-40B4-BE49-F238E27FC236}">
                <a16:creationId xmlns:a16="http://schemas.microsoft.com/office/drawing/2014/main" id="{2758D6AF-006A-6246-84D3-EF10D2A644F0}"/>
              </a:ext>
            </a:extLst>
          </p:cNvPr>
          <p:cNvSpPr/>
          <p:nvPr/>
        </p:nvSpPr>
        <p:spPr>
          <a:xfrm>
            <a:off x="500033" y="183895"/>
            <a:ext cx="8545995" cy="656524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grpSp>
        <p:nvGrpSpPr>
          <p:cNvPr id="95" name="مجموعة 94"/>
          <p:cNvGrpSpPr/>
          <p:nvPr/>
        </p:nvGrpSpPr>
        <p:grpSpPr>
          <a:xfrm>
            <a:off x="3713646" y="2871564"/>
            <a:ext cx="642942" cy="414000"/>
            <a:chOff x="3713646" y="2871564"/>
            <a:chExt cx="642942" cy="414000"/>
          </a:xfrm>
        </p:grpSpPr>
        <p:sp>
          <p:nvSpPr>
            <p:cNvPr id="54" name="مستطيل 53"/>
            <p:cNvSpPr/>
            <p:nvPr/>
          </p:nvSpPr>
          <p:spPr>
            <a:xfrm>
              <a:off x="3873918" y="2871564"/>
              <a:ext cx="414000" cy="41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 spc="-100" baseline="30000" dirty="0"/>
            </a:p>
          </p:txBody>
        </p:sp>
        <p:sp>
          <p:nvSpPr>
            <p:cNvPr id="55" name="مربع نص 54"/>
            <p:cNvSpPr txBox="1"/>
            <p:nvPr/>
          </p:nvSpPr>
          <p:spPr>
            <a:xfrm>
              <a:off x="3713646" y="2871564"/>
              <a:ext cx="64294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ــ ب</a:t>
              </a:r>
              <a:r>
                <a:rPr lang="ar-SA" sz="3000" b="1" spc="-100" baseline="24000" dirty="0"/>
                <a:t>٢</a:t>
              </a:r>
            </a:p>
          </p:txBody>
        </p:sp>
      </p:grpSp>
      <p:graphicFrame>
        <p:nvGraphicFramePr>
          <p:cNvPr id="42" name="جدول 41"/>
          <p:cNvGraphicFramePr>
            <a:graphicFrameLocks noGrp="1"/>
          </p:cNvGraphicFramePr>
          <p:nvPr/>
        </p:nvGraphicFramePr>
        <p:xfrm>
          <a:off x="714348" y="4071942"/>
          <a:ext cx="7929618" cy="19450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0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مربع نص 43"/>
          <p:cNvSpPr txBox="1"/>
          <p:nvPr/>
        </p:nvSpPr>
        <p:spPr>
          <a:xfrm>
            <a:off x="7000892" y="5615442"/>
            <a:ext cx="64294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  <a:r>
              <a:rPr lang="ar-SA" sz="3200" b="1" baseline="30000" dirty="0"/>
              <a:t>٢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1656012" y="5590663"/>
            <a:ext cx="8572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ب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429256" y="6215082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أ  +  ب ) ( أ  ــ  ب )  =</a:t>
            </a:r>
            <a:endParaRPr lang="ar-SA" sz="32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2643174" y="6243218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 ب</a:t>
            </a:r>
            <a:r>
              <a:rPr lang="ar-SA" sz="3200" b="1" spc="-100" baseline="30000" dirty="0"/>
              <a:t>٢</a:t>
            </a:r>
          </a:p>
        </p:txBody>
      </p:sp>
      <p:grpSp>
        <p:nvGrpSpPr>
          <p:cNvPr id="56" name="مجموعة 55"/>
          <p:cNvGrpSpPr/>
          <p:nvPr/>
        </p:nvGrpSpPr>
        <p:grpSpPr>
          <a:xfrm>
            <a:off x="3500430" y="1285860"/>
            <a:ext cx="2500330" cy="2364360"/>
            <a:chOff x="4484264" y="1083418"/>
            <a:chExt cx="2500330" cy="2364360"/>
          </a:xfrm>
        </p:grpSpPr>
        <p:cxnSp>
          <p:nvCxnSpPr>
            <p:cNvPr id="57" name="رابط مستقيم 56"/>
            <p:cNvCxnSpPr/>
            <p:nvPr/>
          </p:nvCxnSpPr>
          <p:spPr>
            <a:xfrm rot="10800000">
              <a:off x="4484264" y="1500174"/>
              <a:ext cx="20880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/>
            <p:cNvCxnSpPr/>
            <p:nvPr/>
          </p:nvCxnSpPr>
          <p:spPr>
            <a:xfrm rot="5400000">
              <a:off x="5205950" y="2294984"/>
              <a:ext cx="23040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/>
            <p:cNvCxnSpPr/>
            <p:nvPr/>
          </p:nvCxnSpPr>
          <p:spPr>
            <a:xfrm rot="10800000">
              <a:off x="6244308" y="2612360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 rot="10800000">
              <a:off x="6243210" y="3056154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/>
            <p:cNvCxnSpPr/>
            <p:nvPr/>
          </p:nvCxnSpPr>
          <p:spPr>
            <a:xfrm rot="5400000">
              <a:off x="5088026" y="150017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/>
            <p:cNvCxnSpPr/>
            <p:nvPr/>
          </p:nvCxnSpPr>
          <p:spPr>
            <a:xfrm rot="5400000">
              <a:off x="4688632" y="15134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مربع نص 62"/>
            <p:cNvSpPr txBox="1"/>
            <p:nvPr/>
          </p:nvSpPr>
          <p:spPr>
            <a:xfrm>
              <a:off x="5643570" y="1141886"/>
              <a:ext cx="50006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أ</a:t>
              </a:r>
              <a:endParaRPr lang="ar-SA" sz="3200" b="1" baseline="30000" dirty="0"/>
            </a:p>
          </p:txBody>
        </p:sp>
        <p:sp>
          <p:nvSpPr>
            <p:cNvPr id="64" name="مربع نص 63"/>
            <p:cNvSpPr txBox="1"/>
            <p:nvPr/>
          </p:nvSpPr>
          <p:spPr>
            <a:xfrm>
              <a:off x="6286512" y="2643182"/>
              <a:ext cx="698082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ــ </a:t>
              </a:r>
              <a:r>
                <a:rPr lang="ar-SA" sz="2200" b="1" dirty="0" err="1"/>
                <a:t>ب</a:t>
              </a:r>
              <a:endParaRPr lang="ar-SA" sz="3200" b="1" baseline="30000" dirty="0"/>
            </a:p>
          </p:txBody>
        </p:sp>
        <p:sp>
          <p:nvSpPr>
            <p:cNvPr id="65" name="مربع نص 64"/>
            <p:cNvSpPr txBox="1"/>
            <p:nvPr/>
          </p:nvSpPr>
          <p:spPr>
            <a:xfrm>
              <a:off x="4757080" y="1083418"/>
              <a:ext cx="57150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ب</a:t>
              </a:r>
              <a:endParaRPr lang="ar-SA" sz="3200" b="1" baseline="30000" dirty="0"/>
            </a:p>
          </p:txBody>
        </p:sp>
        <p:sp>
          <p:nvSpPr>
            <p:cNvPr id="66" name="مربع نص 65"/>
            <p:cNvSpPr txBox="1"/>
            <p:nvPr/>
          </p:nvSpPr>
          <p:spPr>
            <a:xfrm>
              <a:off x="6286512" y="1857364"/>
              <a:ext cx="50006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أ</a:t>
              </a:r>
              <a:endParaRPr lang="ar-SA" sz="3200" b="1" baseline="30000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>
            <a:off x="3802480" y="1760160"/>
            <a:ext cx="500066" cy="1069200"/>
            <a:chOff x="2571736" y="2857496"/>
            <a:chExt cx="500066" cy="1069200"/>
          </a:xfrm>
        </p:grpSpPr>
        <p:sp>
          <p:nvSpPr>
            <p:cNvPr id="68" name="مستطيل 67"/>
            <p:cNvSpPr/>
            <p:nvPr/>
          </p:nvSpPr>
          <p:spPr>
            <a:xfrm>
              <a:off x="2643174" y="2857496"/>
              <a:ext cx="414000" cy="10692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/>
            </a:p>
          </p:txBody>
        </p:sp>
        <p:sp>
          <p:nvSpPr>
            <p:cNvPr id="69" name="مربع نص 68"/>
            <p:cNvSpPr txBox="1"/>
            <p:nvPr/>
          </p:nvSpPr>
          <p:spPr>
            <a:xfrm>
              <a:off x="2571736" y="3174408"/>
              <a:ext cx="500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أ ب</a:t>
              </a:r>
            </a:p>
          </p:txBody>
        </p:sp>
      </p:grpSp>
      <p:sp>
        <p:nvSpPr>
          <p:cNvPr id="70" name="مستطيل 69"/>
          <p:cNvSpPr/>
          <p:nvPr/>
        </p:nvSpPr>
        <p:spPr>
          <a:xfrm>
            <a:off x="4302546" y="1760160"/>
            <a:ext cx="1069200" cy="1069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أ</a:t>
            </a:r>
            <a:r>
              <a:rPr lang="ar-SA" sz="3000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74" name="مستطيل 73"/>
          <p:cNvSpPr/>
          <p:nvPr/>
        </p:nvSpPr>
        <p:spPr>
          <a:xfrm>
            <a:off x="6830978" y="4272188"/>
            <a:ext cx="1069200" cy="1069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أ</a:t>
            </a:r>
            <a:r>
              <a:rPr lang="ar-SA" sz="3000" spc="-100" baseline="30000" dirty="0">
                <a:solidFill>
                  <a:schemeClr val="tx1"/>
                </a:solidFill>
              </a:rPr>
              <a:t>٢</a:t>
            </a:r>
          </a:p>
        </p:txBody>
      </p:sp>
      <p:grpSp>
        <p:nvGrpSpPr>
          <p:cNvPr id="75" name="مجموعة 74"/>
          <p:cNvGrpSpPr/>
          <p:nvPr/>
        </p:nvGrpSpPr>
        <p:grpSpPr>
          <a:xfrm>
            <a:off x="4000496" y="4288626"/>
            <a:ext cx="500066" cy="1069200"/>
            <a:chOff x="2571736" y="2857496"/>
            <a:chExt cx="500066" cy="1069200"/>
          </a:xfrm>
        </p:grpSpPr>
        <p:sp>
          <p:nvSpPr>
            <p:cNvPr id="76" name="مستطيل 75"/>
            <p:cNvSpPr/>
            <p:nvPr/>
          </p:nvSpPr>
          <p:spPr>
            <a:xfrm>
              <a:off x="2643174" y="2857496"/>
              <a:ext cx="414000" cy="10692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/>
            </a:p>
          </p:txBody>
        </p:sp>
        <p:sp>
          <p:nvSpPr>
            <p:cNvPr id="77" name="مربع نص 76"/>
            <p:cNvSpPr txBox="1"/>
            <p:nvPr/>
          </p:nvSpPr>
          <p:spPr>
            <a:xfrm>
              <a:off x="2571736" y="3174408"/>
              <a:ext cx="500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أ ب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>
            <a:off x="4714876" y="4643446"/>
            <a:ext cx="1069200" cy="414000"/>
            <a:chOff x="3286116" y="3571876"/>
            <a:chExt cx="1069200" cy="414000"/>
          </a:xfrm>
          <a:solidFill>
            <a:srgbClr val="FF0000"/>
          </a:solidFill>
        </p:grpSpPr>
        <p:sp>
          <p:nvSpPr>
            <p:cNvPr id="79" name="مستطيل 78"/>
            <p:cNvSpPr/>
            <p:nvPr/>
          </p:nvSpPr>
          <p:spPr>
            <a:xfrm>
              <a:off x="3286116" y="3571876"/>
              <a:ext cx="1069200" cy="41400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200" b="1" dirty="0"/>
            </a:p>
          </p:txBody>
        </p:sp>
        <p:sp>
          <p:nvSpPr>
            <p:cNvPr id="80" name="مربع نص 79"/>
            <p:cNvSpPr txBox="1"/>
            <p:nvPr/>
          </p:nvSpPr>
          <p:spPr>
            <a:xfrm>
              <a:off x="3571868" y="3571876"/>
              <a:ext cx="642942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ــ </a:t>
              </a:r>
              <a:r>
                <a:rPr lang="ar-SA" b="1" dirty="0" err="1"/>
                <a:t>أ</a:t>
              </a:r>
              <a:r>
                <a:rPr lang="ar-SA" b="1" dirty="0"/>
                <a:t> ب</a:t>
              </a:r>
            </a:p>
          </p:txBody>
        </p:sp>
      </p:grpSp>
      <p:sp>
        <p:nvSpPr>
          <p:cNvPr id="84" name="شكل بيضاوي 83"/>
          <p:cNvSpPr/>
          <p:nvPr/>
        </p:nvSpPr>
        <p:spPr>
          <a:xfrm>
            <a:off x="5417418" y="2857496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بيضاوي 84"/>
          <p:cNvSpPr/>
          <p:nvPr/>
        </p:nvSpPr>
        <p:spPr>
          <a:xfrm>
            <a:off x="4731174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3873918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5385954" y="200024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ربع نص 89"/>
          <p:cNvSpPr txBox="1"/>
          <p:nvPr/>
        </p:nvSpPr>
        <p:spPr>
          <a:xfrm>
            <a:off x="3357554" y="242426"/>
            <a:ext cx="300039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( أ  +  ب  ) ( أ  ــ  ب  )</a:t>
            </a:r>
            <a:endParaRPr lang="ar-SA" sz="3200" b="1" spc="-100" baseline="30000" dirty="0"/>
          </a:p>
        </p:txBody>
      </p:sp>
      <p:sp>
        <p:nvSpPr>
          <p:cNvPr id="91" name="شكل بيضاوي 90"/>
          <p:cNvSpPr/>
          <p:nvPr/>
        </p:nvSpPr>
        <p:spPr>
          <a:xfrm>
            <a:off x="5387052" y="200024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شكل بيضاوي 91"/>
          <p:cNvSpPr/>
          <p:nvPr/>
        </p:nvSpPr>
        <p:spPr>
          <a:xfrm>
            <a:off x="5402218" y="2857496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4743012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3885756" y="1285860"/>
            <a:ext cx="357190" cy="428628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24241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6" name="مجموعة 95"/>
          <p:cNvGrpSpPr/>
          <p:nvPr/>
        </p:nvGrpSpPr>
        <p:grpSpPr>
          <a:xfrm>
            <a:off x="1785918" y="4643446"/>
            <a:ext cx="642942" cy="414000"/>
            <a:chOff x="3713646" y="2871564"/>
            <a:chExt cx="642942" cy="414000"/>
          </a:xfrm>
        </p:grpSpPr>
        <p:sp>
          <p:nvSpPr>
            <p:cNvPr id="97" name="مستطيل 96"/>
            <p:cNvSpPr/>
            <p:nvPr/>
          </p:nvSpPr>
          <p:spPr>
            <a:xfrm>
              <a:off x="3873918" y="2871564"/>
              <a:ext cx="414000" cy="41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 spc="-100" baseline="30000" dirty="0"/>
            </a:p>
          </p:txBody>
        </p:sp>
        <p:sp>
          <p:nvSpPr>
            <p:cNvPr id="98" name="مربع نص 97"/>
            <p:cNvSpPr txBox="1"/>
            <p:nvPr/>
          </p:nvSpPr>
          <p:spPr>
            <a:xfrm>
              <a:off x="3713646" y="2871564"/>
              <a:ext cx="64294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ــ ب</a:t>
              </a:r>
              <a:r>
                <a:rPr lang="ar-SA" sz="3000" b="1" spc="-100" baseline="24000" dirty="0"/>
                <a:t>٢</a:t>
              </a:r>
            </a:p>
          </p:txBody>
        </p:sp>
      </p:grpSp>
      <p:grpSp>
        <p:nvGrpSpPr>
          <p:cNvPr id="71" name="مجموعة 70"/>
          <p:cNvGrpSpPr/>
          <p:nvPr/>
        </p:nvGrpSpPr>
        <p:grpSpPr>
          <a:xfrm>
            <a:off x="4302546" y="2872124"/>
            <a:ext cx="1069200" cy="414000"/>
            <a:chOff x="3286116" y="3571876"/>
            <a:chExt cx="1069200" cy="414000"/>
          </a:xfrm>
          <a:solidFill>
            <a:srgbClr val="FF0000"/>
          </a:solidFill>
        </p:grpSpPr>
        <p:sp>
          <p:nvSpPr>
            <p:cNvPr id="72" name="مستطيل 71"/>
            <p:cNvSpPr/>
            <p:nvPr/>
          </p:nvSpPr>
          <p:spPr>
            <a:xfrm>
              <a:off x="3286116" y="3571876"/>
              <a:ext cx="1069200" cy="41400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200" b="1" dirty="0"/>
            </a:p>
          </p:txBody>
        </p:sp>
        <p:sp>
          <p:nvSpPr>
            <p:cNvPr id="73" name="مربع نص 72"/>
            <p:cNvSpPr txBox="1"/>
            <p:nvPr/>
          </p:nvSpPr>
          <p:spPr>
            <a:xfrm>
              <a:off x="3571868" y="3571876"/>
              <a:ext cx="626644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ــ أ ب</a:t>
              </a:r>
            </a:p>
          </p:txBody>
        </p:sp>
      </p:grpSp>
      <p:pic>
        <p:nvPicPr>
          <p:cNvPr id="51" name="صورة 50">
            <a:extLst>
              <a:ext uri="{FF2B5EF4-FFF2-40B4-BE49-F238E27FC236}">
                <a16:creationId xmlns:a16="http://schemas.microsoft.com/office/drawing/2014/main" id="{B663B762-BC34-0844-9630-76A662BBD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11F30BD-0475-FCE1-953E-5BF70E75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269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70" grpId="0" animBg="1"/>
      <p:bldP spid="74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1365</Words>
  <Application>Microsoft Macintosh PowerPoint</Application>
  <PresentationFormat>عرض على الشاشة (4:3)</PresentationFormat>
  <Paragraphs>532</Paragraphs>
  <Slides>26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سمة Office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321</cp:revision>
  <dcterms:created xsi:type="dcterms:W3CDTF">2012-10-01T13:49:55Z</dcterms:created>
  <dcterms:modified xsi:type="dcterms:W3CDTF">2022-05-16T23:14:16Z</dcterms:modified>
</cp:coreProperties>
</file>