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4.jpeg"/><Relationship Id="rId10" Type="http://schemas.openxmlformats.org/officeDocument/2006/relationships/image" Target="../media/image22.png"/><Relationship Id="rId11" Type="http://schemas.openxmlformats.org/officeDocument/2006/relationships/image" Target="../media/image2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4.jpeg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1.png"/><Relationship Id="rId6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2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hyperlink" Target="https://apps.mathlearningcenter.org/number-pieces/?438J-QHMV" TargetMode="External"/><Relationship Id="rId10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Relationship Id="rId9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4.jpe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ستكشاف ضرب عددمن رقمين في عدد من رقم واحد مع  إعادة التجميع"/>
          <p:cNvSpPr txBox="1"/>
          <p:nvPr/>
        </p:nvSpPr>
        <p:spPr>
          <a:xfrm>
            <a:off x="7338908" y="4704492"/>
            <a:ext cx="11916756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 ضرب عددمن رقمين في عدد من رقم واحد مع  إعادة التجميع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5" name="صفحة ٣٠ صفحة ٣٠" descr="صفحة ٣٠ صفحة ٣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70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6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67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8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9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1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4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7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75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6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65912" y="2363124"/>
            <a:ext cx="15499922" cy="2318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93607" y="4411611"/>
            <a:ext cx="14695561" cy="6062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2" name="صفحة ٣٠ صفحة ٣٠" descr="صفحة ٣٠ صفحة ٣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87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8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84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6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8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91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9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92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773663" y="2173575"/>
            <a:ext cx="12486669" cy="2725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10426" y="4673601"/>
            <a:ext cx="17954690" cy="2184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9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301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302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8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11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30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310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312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313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314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317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316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5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324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323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28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2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7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31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329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34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332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37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3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6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40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38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43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4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2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46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44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5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49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34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4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356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357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19879981" y="6889149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5607" t="0" r="4" b="1199"/>
          <a:stretch>
            <a:fillRect/>
          </a:stretch>
        </p:blipFill>
        <p:spPr>
          <a:xfrm>
            <a:off x="21223708" y="2612099"/>
            <a:ext cx="2714230" cy="4573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24" y="0"/>
                </a:moveTo>
                <a:cubicBezTo>
                  <a:pt x="3378" y="0"/>
                  <a:pt x="1266" y="34"/>
                  <a:pt x="1336" y="159"/>
                </a:cubicBezTo>
                <a:cubicBezTo>
                  <a:pt x="1495" y="446"/>
                  <a:pt x="3171" y="1118"/>
                  <a:pt x="4422" y="1396"/>
                </a:cubicBezTo>
                <a:cubicBezTo>
                  <a:pt x="5134" y="1555"/>
                  <a:pt x="6415" y="1699"/>
                  <a:pt x="7476" y="1741"/>
                </a:cubicBezTo>
                <a:cubicBezTo>
                  <a:pt x="9494" y="1822"/>
                  <a:pt x="9838" y="1914"/>
                  <a:pt x="9838" y="2380"/>
                </a:cubicBezTo>
                <a:cubicBezTo>
                  <a:pt x="9838" y="2554"/>
                  <a:pt x="10002" y="3097"/>
                  <a:pt x="10201" y="3587"/>
                </a:cubicBezTo>
                <a:cubicBezTo>
                  <a:pt x="10534" y="4405"/>
                  <a:pt x="10533" y="4492"/>
                  <a:pt x="10217" y="4629"/>
                </a:cubicBezTo>
                <a:cubicBezTo>
                  <a:pt x="10028" y="4711"/>
                  <a:pt x="9843" y="4948"/>
                  <a:pt x="9804" y="5154"/>
                </a:cubicBezTo>
                <a:lnTo>
                  <a:pt x="9731" y="5529"/>
                </a:lnTo>
                <a:lnTo>
                  <a:pt x="5072" y="5593"/>
                </a:lnTo>
                <a:cubicBezTo>
                  <a:pt x="1245" y="5645"/>
                  <a:pt x="375" y="5691"/>
                  <a:pt x="208" y="5847"/>
                </a:cubicBezTo>
                <a:cubicBezTo>
                  <a:pt x="87" y="5962"/>
                  <a:pt x="5" y="9103"/>
                  <a:pt x="3" y="13700"/>
                </a:cubicBezTo>
                <a:lnTo>
                  <a:pt x="0" y="21362"/>
                </a:lnTo>
                <a:lnTo>
                  <a:pt x="480" y="21476"/>
                </a:lnTo>
                <a:cubicBezTo>
                  <a:pt x="826" y="21559"/>
                  <a:pt x="5500" y="21600"/>
                  <a:pt x="10151" y="21600"/>
                </a:cubicBezTo>
                <a:cubicBezTo>
                  <a:pt x="14802" y="21600"/>
                  <a:pt x="19429" y="21559"/>
                  <a:pt x="19689" y="21476"/>
                </a:cubicBezTo>
                <a:cubicBezTo>
                  <a:pt x="20091" y="21348"/>
                  <a:pt x="20103" y="21128"/>
                  <a:pt x="20103" y="13668"/>
                </a:cubicBezTo>
                <a:cubicBezTo>
                  <a:pt x="20103" y="6859"/>
                  <a:pt x="20066" y="5970"/>
                  <a:pt x="19768" y="5793"/>
                </a:cubicBezTo>
                <a:cubicBezTo>
                  <a:pt x="19495" y="5631"/>
                  <a:pt x="18875" y="5593"/>
                  <a:pt x="16446" y="5593"/>
                </a:cubicBezTo>
                <a:cubicBezTo>
                  <a:pt x="13788" y="5593"/>
                  <a:pt x="13449" y="5568"/>
                  <a:pt x="13347" y="5370"/>
                </a:cubicBezTo>
                <a:cubicBezTo>
                  <a:pt x="13285" y="5247"/>
                  <a:pt x="13080" y="4961"/>
                  <a:pt x="12892" y="4734"/>
                </a:cubicBezTo>
                <a:cubicBezTo>
                  <a:pt x="12578" y="4353"/>
                  <a:pt x="12582" y="4236"/>
                  <a:pt x="12937" y="3210"/>
                </a:cubicBezTo>
                <a:cubicBezTo>
                  <a:pt x="13148" y="2599"/>
                  <a:pt x="13415" y="2025"/>
                  <a:pt x="13530" y="1938"/>
                </a:cubicBezTo>
                <a:cubicBezTo>
                  <a:pt x="13684" y="1821"/>
                  <a:pt x="14781" y="1779"/>
                  <a:pt x="17671" y="1779"/>
                </a:cubicBezTo>
                <a:lnTo>
                  <a:pt x="21600" y="1779"/>
                </a:lnTo>
                <a:lnTo>
                  <a:pt x="21600" y="890"/>
                </a:lnTo>
                <a:lnTo>
                  <a:pt x="21600" y="0"/>
                </a:lnTo>
                <a:lnTo>
                  <a:pt x="11424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1" name="استكشاف ضرب عددمن رقمين في عدد من رقم واحد مع  إعادة التجميع"/>
          <p:cNvGrpSpPr/>
          <p:nvPr/>
        </p:nvGrpSpPr>
        <p:grpSpPr>
          <a:xfrm>
            <a:off x="4176563" y="642455"/>
            <a:ext cx="16378395" cy="3019340"/>
            <a:chOff x="0" y="0"/>
            <a:chExt cx="16378394" cy="3019338"/>
          </a:xfrm>
        </p:grpSpPr>
        <p:sp>
          <p:nvSpPr>
            <p:cNvPr id="180" name="استكشاف ضرب عددمن رقمين في عدد من رقم واحد مع  إعادة التجميع"/>
            <p:cNvSpPr txBox="1"/>
            <p:nvPr/>
          </p:nvSpPr>
          <p:spPr>
            <a:xfrm>
              <a:off x="215900" y="139699"/>
              <a:ext cx="15946595" cy="246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300">
                  <a:solidFill>
                    <a:srgbClr val="000000"/>
                  </a:solidFill>
                </a:defRPr>
              </a:pPr>
              <a:r>
                <a:rPr>
                  <a:solidFill>
                    <a:srgbClr val="B51A00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استكشاف</a:t>
              </a: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ضرب عددمن رقمين في عدد من رقم واحد مع  إعادة التجميع </a:t>
              </a:r>
              <a:r>
                <a:t> </a:t>
              </a:r>
            </a:p>
          </p:txBody>
        </p:sp>
        <p:pic>
          <p:nvPicPr>
            <p:cNvPr id="179" name="استكشاف ضرب عددمن رقمين في عدد من رقم واحد مع  إعادة التجميع استكشاف ضرب عددمن رقمين في عدد من رقم واحد مع  إعادة التجميع  " descr="استكشاف ضرب عددمن رقمين في عدد من رقم واحد مع  إعادة التجميع استكشاف ضرب عددمن رقمين في عدد من رقم واحد مع  إعادة التجميع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16378395" cy="3019340"/>
            </a:xfrm>
            <a:prstGeom prst="rect">
              <a:avLst/>
            </a:prstGeom>
            <a:effectLst/>
          </p:spPr>
        </p:pic>
      </p:grpSp>
      <p:pic>
        <p:nvPicPr>
          <p:cNvPr id="182" name="IMG_2080.jpeg" descr="IMG_2080.jpeg">
            <a:hlinkClick r:id="rId9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704357" y="6083064"/>
            <a:ext cx="5392544" cy="4132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19879981" y="6889149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607" t="0" r="4" b="1199"/>
          <a:stretch>
            <a:fillRect/>
          </a:stretch>
        </p:blipFill>
        <p:spPr>
          <a:xfrm>
            <a:off x="21223708" y="2612099"/>
            <a:ext cx="2714230" cy="4573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24" y="0"/>
                </a:moveTo>
                <a:cubicBezTo>
                  <a:pt x="3378" y="0"/>
                  <a:pt x="1266" y="34"/>
                  <a:pt x="1336" y="159"/>
                </a:cubicBezTo>
                <a:cubicBezTo>
                  <a:pt x="1495" y="446"/>
                  <a:pt x="3171" y="1118"/>
                  <a:pt x="4422" y="1396"/>
                </a:cubicBezTo>
                <a:cubicBezTo>
                  <a:pt x="5134" y="1555"/>
                  <a:pt x="6415" y="1699"/>
                  <a:pt x="7476" y="1741"/>
                </a:cubicBezTo>
                <a:cubicBezTo>
                  <a:pt x="9494" y="1822"/>
                  <a:pt x="9838" y="1914"/>
                  <a:pt x="9838" y="2380"/>
                </a:cubicBezTo>
                <a:cubicBezTo>
                  <a:pt x="9838" y="2554"/>
                  <a:pt x="10002" y="3097"/>
                  <a:pt x="10201" y="3587"/>
                </a:cubicBezTo>
                <a:cubicBezTo>
                  <a:pt x="10534" y="4405"/>
                  <a:pt x="10533" y="4492"/>
                  <a:pt x="10217" y="4629"/>
                </a:cubicBezTo>
                <a:cubicBezTo>
                  <a:pt x="10028" y="4711"/>
                  <a:pt x="9843" y="4948"/>
                  <a:pt x="9804" y="5154"/>
                </a:cubicBezTo>
                <a:lnTo>
                  <a:pt x="9731" y="5529"/>
                </a:lnTo>
                <a:lnTo>
                  <a:pt x="5072" y="5593"/>
                </a:lnTo>
                <a:cubicBezTo>
                  <a:pt x="1245" y="5645"/>
                  <a:pt x="375" y="5691"/>
                  <a:pt x="208" y="5847"/>
                </a:cubicBezTo>
                <a:cubicBezTo>
                  <a:pt x="87" y="5962"/>
                  <a:pt x="5" y="9103"/>
                  <a:pt x="3" y="13700"/>
                </a:cubicBezTo>
                <a:lnTo>
                  <a:pt x="0" y="21362"/>
                </a:lnTo>
                <a:lnTo>
                  <a:pt x="480" y="21476"/>
                </a:lnTo>
                <a:cubicBezTo>
                  <a:pt x="826" y="21559"/>
                  <a:pt x="5500" y="21600"/>
                  <a:pt x="10151" y="21600"/>
                </a:cubicBezTo>
                <a:cubicBezTo>
                  <a:pt x="14802" y="21600"/>
                  <a:pt x="19429" y="21559"/>
                  <a:pt x="19689" y="21476"/>
                </a:cubicBezTo>
                <a:cubicBezTo>
                  <a:pt x="20091" y="21348"/>
                  <a:pt x="20103" y="21128"/>
                  <a:pt x="20103" y="13668"/>
                </a:cubicBezTo>
                <a:cubicBezTo>
                  <a:pt x="20103" y="6859"/>
                  <a:pt x="20066" y="5970"/>
                  <a:pt x="19768" y="5793"/>
                </a:cubicBezTo>
                <a:cubicBezTo>
                  <a:pt x="19495" y="5631"/>
                  <a:pt x="18875" y="5593"/>
                  <a:pt x="16446" y="5593"/>
                </a:cubicBezTo>
                <a:cubicBezTo>
                  <a:pt x="13788" y="5593"/>
                  <a:pt x="13449" y="5568"/>
                  <a:pt x="13347" y="5370"/>
                </a:cubicBezTo>
                <a:cubicBezTo>
                  <a:pt x="13285" y="5247"/>
                  <a:pt x="13080" y="4961"/>
                  <a:pt x="12892" y="4734"/>
                </a:cubicBezTo>
                <a:cubicBezTo>
                  <a:pt x="12578" y="4353"/>
                  <a:pt x="12582" y="4236"/>
                  <a:pt x="12937" y="3210"/>
                </a:cubicBezTo>
                <a:cubicBezTo>
                  <a:pt x="13148" y="2599"/>
                  <a:pt x="13415" y="2025"/>
                  <a:pt x="13530" y="1938"/>
                </a:cubicBezTo>
                <a:cubicBezTo>
                  <a:pt x="13684" y="1821"/>
                  <a:pt x="14781" y="1779"/>
                  <a:pt x="17671" y="1779"/>
                </a:cubicBezTo>
                <a:lnTo>
                  <a:pt x="21600" y="1779"/>
                </a:lnTo>
                <a:lnTo>
                  <a:pt x="21600" y="890"/>
                </a:lnTo>
                <a:lnTo>
                  <a:pt x="21600" y="0"/>
                </a:lnTo>
                <a:lnTo>
                  <a:pt x="1142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99013" y="3832796"/>
            <a:ext cx="14528271" cy="213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51994" y="7643597"/>
            <a:ext cx="11879417" cy="1713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صفحة ٢٩ صفحة ٢٩" descr="صفحة ٢٩ صفحة ٢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195" name="استكشاف ضرب عددمن رقمين في عدد من رقم واحد مع  إعادة التجميع"/>
          <p:cNvGrpSpPr/>
          <p:nvPr/>
        </p:nvGrpSpPr>
        <p:grpSpPr>
          <a:xfrm>
            <a:off x="4734649" y="749205"/>
            <a:ext cx="16378395" cy="3019340"/>
            <a:chOff x="0" y="0"/>
            <a:chExt cx="16378394" cy="3019338"/>
          </a:xfrm>
        </p:grpSpPr>
        <p:sp>
          <p:nvSpPr>
            <p:cNvPr id="194" name="استكشاف ضرب عددمن رقمين في عدد من رقم واحد مع  إعادة التجميع"/>
            <p:cNvSpPr txBox="1"/>
            <p:nvPr/>
          </p:nvSpPr>
          <p:spPr>
            <a:xfrm>
              <a:off x="215900" y="139699"/>
              <a:ext cx="15946595" cy="246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300">
                  <a:solidFill>
                    <a:srgbClr val="000000"/>
                  </a:solidFill>
                </a:defRPr>
              </a:pPr>
              <a:r>
                <a:rPr>
                  <a:solidFill>
                    <a:srgbClr val="B51A00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استكشاف</a:t>
              </a: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ضرب عددمن رقمين في عدد من رقم واحد مع  إعادة التجميع </a:t>
              </a:r>
              <a:r>
                <a:t> </a:t>
              </a:r>
            </a:p>
          </p:txBody>
        </p:sp>
        <p:pic>
          <p:nvPicPr>
            <p:cNvPr id="193" name="استكشاف ضرب عددمن رقمين في عدد من رقم واحد مع  إعادة التجميع استكشاف ضرب عددمن رقمين في عدد من رقم واحد مع  إعادة التجميع  " descr="استكشاف ضرب عددمن رقمين في عدد من رقم واحد مع  إعادة التجميع استكشاف ضرب عددمن رقمين في عدد من رقم واحد مع  إعادة التجميع 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-1"/>
              <a:ext cx="16378395" cy="30193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1223708" y="7575616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607" t="0" r="4" b="1199"/>
          <a:stretch>
            <a:fillRect/>
          </a:stretch>
        </p:blipFill>
        <p:spPr>
          <a:xfrm>
            <a:off x="21223708" y="2612099"/>
            <a:ext cx="2714230" cy="4573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24" y="0"/>
                </a:moveTo>
                <a:cubicBezTo>
                  <a:pt x="3378" y="0"/>
                  <a:pt x="1266" y="34"/>
                  <a:pt x="1336" y="159"/>
                </a:cubicBezTo>
                <a:cubicBezTo>
                  <a:pt x="1495" y="446"/>
                  <a:pt x="3171" y="1118"/>
                  <a:pt x="4422" y="1396"/>
                </a:cubicBezTo>
                <a:cubicBezTo>
                  <a:pt x="5134" y="1555"/>
                  <a:pt x="6415" y="1699"/>
                  <a:pt x="7476" y="1741"/>
                </a:cubicBezTo>
                <a:cubicBezTo>
                  <a:pt x="9494" y="1822"/>
                  <a:pt x="9838" y="1914"/>
                  <a:pt x="9838" y="2380"/>
                </a:cubicBezTo>
                <a:cubicBezTo>
                  <a:pt x="9838" y="2554"/>
                  <a:pt x="10002" y="3097"/>
                  <a:pt x="10201" y="3587"/>
                </a:cubicBezTo>
                <a:cubicBezTo>
                  <a:pt x="10534" y="4405"/>
                  <a:pt x="10533" y="4492"/>
                  <a:pt x="10217" y="4629"/>
                </a:cubicBezTo>
                <a:cubicBezTo>
                  <a:pt x="10028" y="4711"/>
                  <a:pt x="9843" y="4948"/>
                  <a:pt x="9804" y="5154"/>
                </a:cubicBezTo>
                <a:lnTo>
                  <a:pt x="9731" y="5529"/>
                </a:lnTo>
                <a:lnTo>
                  <a:pt x="5072" y="5593"/>
                </a:lnTo>
                <a:cubicBezTo>
                  <a:pt x="1245" y="5645"/>
                  <a:pt x="375" y="5691"/>
                  <a:pt x="208" y="5847"/>
                </a:cubicBezTo>
                <a:cubicBezTo>
                  <a:pt x="87" y="5962"/>
                  <a:pt x="5" y="9103"/>
                  <a:pt x="3" y="13700"/>
                </a:cubicBezTo>
                <a:lnTo>
                  <a:pt x="0" y="21362"/>
                </a:lnTo>
                <a:lnTo>
                  <a:pt x="480" y="21476"/>
                </a:lnTo>
                <a:cubicBezTo>
                  <a:pt x="826" y="21559"/>
                  <a:pt x="5500" y="21600"/>
                  <a:pt x="10151" y="21600"/>
                </a:cubicBezTo>
                <a:cubicBezTo>
                  <a:pt x="14802" y="21600"/>
                  <a:pt x="19429" y="21559"/>
                  <a:pt x="19689" y="21476"/>
                </a:cubicBezTo>
                <a:cubicBezTo>
                  <a:pt x="20091" y="21348"/>
                  <a:pt x="20103" y="21128"/>
                  <a:pt x="20103" y="13668"/>
                </a:cubicBezTo>
                <a:cubicBezTo>
                  <a:pt x="20103" y="6859"/>
                  <a:pt x="20066" y="5970"/>
                  <a:pt x="19768" y="5793"/>
                </a:cubicBezTo>
                <a:cubicBezTo>
                  <a:pt x="19495" y="5631"/>
                  <a:pt x="18875" y="5593"/>
                  <a:pt x="16446" y="5593"/>
                </a:cubicBezTo>
                <a:cubicBezTo>
                  <a:pt x="13788" y="5593"/>
                  <a:pt x="13449" y="5568"/>
                  <a:pt x="13347" y="5370"/>
                </a:cubicBezTo>
                <a:cubicBezTo>
                  <a:pt x="13285" y="5247"/>
                  <a:pt x="13080" y="4961"/>
                  <a:pt x="12892" y="4734"/>
                </a:cubicBezTo>
                <a:cubicBezTo>
                  <a:pt x="12578" y="4353"/>
                  <a:pt x="12582" y="4236"/>
                  <a:pt x="12937" y="3210"/>
                </a:cubicBezTo>
                <a:cubicBezTo>
                  <a:pt x="13148" y="2599"/>
                  <a:pt x="13415" y="2025"/>
                  <a:pt x="13530" y="1938"/>
                </a:cubicBezTo>
                <a:cubicBezTo>
                  <a:pt x="13684" y="1821"/>
                  <a:pt x="14781" y="1779"/>
                  <a:pt x="17671" y="1779"/>
                </a:cubicBezTo>
                <a:lnTo>
                  <a:pt x="21600" y="1779"/>
                </a:lnTo>
                <a:lnTo>
                  <a:pt x="21600" y="890"/>
                </a:lnTo>
                <a:lnTo>
                  <a:pt x="21600" y="0"/>
                </a:lnTo>
                <a:lnTo>
                  <a:pt x="1142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صفحة ٢٩ صفحة ٢٩" descr="صفحة ٢٩ صفحة ٢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70795" y="3753735"/>
            <a:ext cx="15153428" cy="51482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استكشاف ضرب عددمن رقمين في عدد من رقم واحد مع  إعادة التجميع"/>
          <p:cNvGrpSpPr/>
          <p:nvPr/>
        </p:nvGrpSpPr>
        <p:grpSpPr>
          <a:xfrm>
            <a:off x="4545827" y="734397"/>
            <a:ext cx="16378395" cy="3019340"/>
            <a:chOff x="0" y="0"/>
            <a:chExt cx="16378394" cy="3019338"/>
          </a:xfrm>
        </p:grpSpPr>
        <p:sp>
          <p:nvSpPr>
            <p:cNvPr id="206" name="استكشاف ضرب عددمن رقمين في عدد من رقم واحد مع  إعادة التجميع"/>
            <p:cNvSpPr txBox="1"/>
            <p:nvPr/>
          </p:nvSpPr>
          <p:spPr>
            <a:xfrm>
              <a:off x="215900" y="139699"/>
              <a:ext cx="15946595" cy="246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300">
                  <a:solidFill>
                    <a:srgbClr val="000000"/>
                  </a:solidFill>
                </a:defRPr>
              </a:pPr>
              <a:r>
                <a:rPr>
                  <a:solidFill>
                    <a:srgbClr val="B51A00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استكشاف</a:t>
              </a: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ضرب عددمن رقمين في عدد من رقم واحد مع  إعادة التجميع </a:t>
              </a:r>
              <a:r>
                <a:t> </a:t>
              </a:r>
            </a:p>
          </p:txBody>
        </p:sp>
        <p:pic>
          <p:nvPicPr>
            <p:cNvPr id="205" name="استكشاف ضرب عددمن رقمين في عدد من رقم واحد مع  إعادة التجميع استكشاف ضرب عددمن رقمين في عدد من رقم واحد مع  إعادة التجميع  " descr="استكشاف ضرب عددمن رقمين في عدد من رقم واحد مع  إعادة التجميع استكشاف ضرب عددمن رقمين في عدد من رقم واحد مع  إعادة التجميع 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16378395" cy="30193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1223708" y="7575616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5607" t="0" r="4" b="1199"/>
          <a:stretch>
            <a:fillRect/>
          </a:stretch>
        </p:blipFill>
        <p:spPr>
          <a:xfrm>
            <a:off x="21223708" y="2612099"/>
            <a:ext cx="2714230" cy="4573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24" y="0"/>
                </a:moveTo>
                <a:cubicBezTo>
                  <a:pt x="3378" y="0"/>
                  <a:pt x="1266" y="34"/>
                  <a:pt x="1336" y="159"/>
                </a:cubicBezTo>
                <a:cubicBezTo>
                  <a:pt x="1495" y="446"/>
                  <a:pt x="3171" y="1118"/>
                  <a:pt x="4422" y="1396"/>
                </a:cubicBezTo>
                <a:cubicBezTo>
                  <a:pt x="5134" y="1555"/>
                  <a:pt x="6415" y="1699"/>
                  <a:pt x="7476" y="1741"/>
                </a:cubicBezTo>
                <a:cubicBezTo>
                  <a:pt x="9494" y="1822"/>
                  <a:pt x="9838" y="1914"/>
                  <a:pt x="9838" y="2380"/>
                </a:cubicBezTo>
                <a:cubicBezTo>
                  <a:pt x="9838" y="2554"/>
                  <a:pt x="10002" y="3097"/>
                  <a:pt x="10201" y="3587"/>
                </a:cubicBezTo>
                <a:cubicBezTo>
                  <a:pt x="10534" y="4405"/>
                  <a:pt x="10533" y="4492"/>
                  <a:pt x="10217" y="4629"/>
                </a:cubicBezTo>
                <a:cubicBezTo>
                  <a:pt x="10028" y="4711"/>
                  <a:pt x="9843" y="4948"/>
                  <a:pt x="9804" y="5154"/>
                </a:cubicBezTo>
                <a:lnTo>
                  <a:pt x="9731" y="5529"/>
                </a:lnTo>
                <a:lnTo>
                  <a:pt x="5072" y="5593"/>
                </a:lnTo>
                <a:cubicBezTo>
                  <a:pt x="1245" y="5645"/>
                  <a:pt x="375" y="5691"/>
                  <a:pt x="208" y="5847"/>
                </a:cubicBezTo>
                <a:cubicBezTo>
                  <a:pt x="87" y="5962"/>
                  <a:pt x="5" y="9103"/>
                  <a:pt x="3" y="13700"/>
                </a:cubicBezTo>
                <a:lnTo>
                  <a:pt x="0" y="21362"/>
                </a:lnTo>
                <a:lnTo>
                  <a:pt x="480" y="21476"/>
                </a:lnTo>
                <a:cubicBezTo>
                  <a:pt x="826" y="21559"/>
                  <a:pt x="5500" y="21600"/>
                  <a:pt x="10151" y="21600"/>
                </a:cubicBezTo>
                <a:cubicBezTo>
                  <a:pt x="14802" y="21600"/>
                  <a:pt x="19429" y="21559"/>
                  <a:pt x="19689" y="21476"/>
                </a:cubicBezTo>
                <a:cubicBezTo>
                  <a:pt x="20091" y="21348"/>
                  <a:pt x="20103" y="21128"/>
                  <a:pt x="20103" y="13668"/>
                </a:cubicBezTo>
                <a:cubicBezTo>
                  <a:pt x="20103" y="6859"/>
                  <a:pt x="20066" y="5970"/>
                  <a:pt x="19768" y="5793"/>
                </a:cubicBezTo>
                <a:cubicBezTo>
                  <a:pt x="19495" y="5631"/>
                  <a:pt x="18875" y="5593"/>
                  <a:pt x="16446" y="5593"/>
                </a:cubicBezTo>
                <a:cubicBezTo>
                  <a:pt x="13788" y="5593"/>
                  <a:pt x="13449" y="5568"/>
                  <a:pt x="13347" y="5370"/>
                </a:cubicBezTo>
                <a:cubicBezTo>
                  <a:pt x="13285" y="5247"/>
                  <a:pt x="13080" y="4961"/>
                  <a:pt x="12892" y="4734"/>
                </a:cubicBezTo>
                <a:cubicBezTo>
                  <a:pt x="12578" y="4353"/>
                  <a:pt x="12582" y="4236"/>
                  <a:pt x="12937" y="3210"/>
                </a:cubicBezTo>
                <a:cubicBezTo>
                  <a:pt x="13148" y="2599"/>
                  <a:pt x="13415" y="2025"/>
                  <a:pt x="13530" y="1938"/>
                </a:cubicBezTo>
                <a:cubicBezTo>
                  <a:pt x="13684" y="1821"/>
                  <a:pt x="14781" y="1779"/>
                  <a:pt x="17671" y="1779"/>
                </a:cubicBezTo>
                <a:lnTo>
                  <a:pt x="21600" y="1779"/>
                </a:lnTo>
                <a:lnTo>
                  <a:pt x="21600" y="890"/>
                </a:lnTo>
                <a:lnTo>
                  <a:pt x="21600" y="0"/>
                </a:lnTo>
                <a:lnTo>
                  <a:pt x="1142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5" name="صفحة ٢٩ صفحة ٢٩" descr="صفحة ٢٩ صفحة ٢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70795" y="3384505"/>
            <a:ext cx="14965099" cy="55639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استكشاف ضرب عددمن رقمين في عدد من رقم واحد مع  إعادة التجميع"/>
          <p:cNvGrpSpPr/>
          <p:nvPr/>
        </p:nvGrpSpPr>
        <p:grpSpPr>
          <a:xfrm>
            <a:off x="4627898" y="589079"/>
            <a:ext cx="16378395" cy="3019340"/>
            <a:chOff x="0" y="0"/>
            <a:chExt cx="16378394" cy="3019338"/>
          </a:xfrm>
        </p:grpSpPr>
        <p:sp>
          <p:nvSpPr>
            <p:cNvPr id="218" name="استكشاف ضرب عددمن رقمين في عدد من رقم واحد مع  إعادة التجميع"/>
            <p:cNvSpPr txBox="1"/>
            <p:nvPr/>
          </p:nvSpPr>
          <p:spPr>
            <a:xfrm>
              <a:off x="215900" y="139699"/>
              <a:ext cx="15946595" cy="246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300">
                  <a:solidFill>
                    <a:srgbClr val="000000"/>
                  </a:solidFill>
                </a:defRPr>
              </a:pPr>
              <a:r>
                <a:rPr>
                  <a:solidFill>
                    <a:srgbClr val="B51A00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استكشاف</a:t>
              </a: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ضرب عددمن رقمين في عدد من رقم واحد مع  إعادة التجميع </a:t>
              </a:r>
              <a:r>
                <a:t> </a:t>
              </a:r>
            </a:p>
          </p:txBody>
        </p:sp>
        <p:pic>
          <p:nvPicPr>
            <p:cNvPr id="217" name="استكشاف ضرب عددمن رقمين في عدد من رقم واحد مع  إعادة التجميع استكشاف ضرب عددمن رقمين في عدد من رقم واحد مع  إعادة التجميع  " descr="استكشاف ضرب عددمن رقمين في عدد من رقم واحد مع  إعادة التجميع استكشاف ضرب عددمن رقمين في عدد من رقم واحد مع  إعادة التجميع 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16378395" cy="30193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4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1223708" y="7575616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28" name="استكشاف ضرب عددمن رقمين في عدد من رقم واحد مع  إعادة التجميع"/>
          <p:cNvGrpSpPr/>
          <p:nvPr/>
        </p:nvGrpSpPr>
        <p:grpSpPr>
          <a:xfrm>
            <a:off x="4734649" y="749205"/>
            <a:ext cx="16378395" cy="3019340"/>
            <a:chOff x="0" y="0"/>
            <a:chExt cx="16378394" cy="3019338"/>
          </a:xfrm>
        </p:grpSpPr>
        <p:sp>
          <p:nvSpPr>
            <p:cNvPr id="227" name="استكشاف ضرب عددمن رقمين في عدد من رقم واحد مع  إعادة التجميع"/>
            <p:cNvSpPr txBox="1"/>
            <p:nvPr/>
          </p:nvSpPr>
          <p:spPr>
            <a:xfrm>
              <a:off x="215900" y="139699"/>
              <a:ext cx="15946595" cy="246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300">
                  <a:solidFill>
                    <a:srgbClr val="000000"/>
                  </a:solidFill>
                </a:defRPr>
              </a:pPr>
              <a:r>
                <a:rPr>
                  <a:solidFill>
                    <a:srgbClr val="B51A00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استكشاف</a:t>
              </a: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ضرب عددمن رقمين في عدد من رقم واحد مع  إعادة التجميع </a:t>
              </a:r>
              <a:r>
                <a:t> </a:t>
              </a:r>
            </a:p>
          </p:txBody>
        </p:sp>
        <p:pic>
          <p:nvPicPr>
            <p:cNvPr id="226" name="استكشاف ضرب عددمن رقمين في عدد من رقم واحد مع  إعادة التجميع استكشاف ضرب عددمن رقمين في عدد من رقم واحد مع  إعادة التجميع  " descr="استكشاف ضرب عددمن رقمين في عدد من رقم واحد مع  إعادة التجميع استكشاف ضرب عددمن رقمين في عدد من رقم واحد مع  إعادة التجميع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6378395" cy="3019340"/>
            </a:xfrm>
            <a:prstGeom prst="rect">
              <a:avLst/>
            </a:prstGeom>
            <a:effectLst/>
          </p:spPr>
        </p:pic>
      </p:grpSp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5607" t="0" r="4" b="1199"/>
          <a:stretch>
            <a:fillRect/>
          </a:stretch>
        </p:blipFill>
        <p:spPr>
          <a:xfrm>
            <a:off x="21223708" y="2612099"/>
            <a:ext cx="2714230" cy="4573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24" y="0"/>
                </a:moveTo>
                <a:cubicBezTo>
                  <a:pt x="3378" y="0"/>
                  <a:pt x="1266" y="34"/>
                  <a:pt x="1336" y="159"/>
                </a:cubicBezTo>
                <a:cubicBezTo>
                  <a:pt x="1495" y="446"/>
                  <a:pt x="3171" y="1118"/>
                  <a:pt x="4422" y="1396"/>
                </a:cubicBezTo>
                <a:cubicBezTo>
                  <a:pt x="5134" y="1555"/>
                  <a:pt x="6415" y="1699"/>
                  <a:pt x="7476" y="1741"/>
                </a:cubicBezTo>
                <a:cubicBezTo>
                  <a:pt x="9494" y="1822"/>
                  <a:pt x="9838" y="1914"/>
                  <a:pt x="9838" y="2380"/>
                </a:cubicBezTo>
                <a:cubicBezTo>
                  <a:pt x="9838" y="2554"/>
                  <a:pt x="10002" y="3097"/>
                  <a:pt x="10201" y="3587"/>
                </a:cubicBezTo>
                <a:cubicBezTo>
                  <a:pt x="10534" y="4405"/>
                  <a:pt x="10533" y="4492"/>
                  <a:pt x="10217" y="4629"/>
                </a:cubicBezTo>
                <a:cubicBezTo>
                  <a:pt x="10028" y="4711"/>
                  <a:pt x="9843" y="4948"/>
                  <a:pt x="9804" y="5154"/>
                </a:cubicBezTo>
                <a:lnTo>
                  <a:pt x="9731" y="5529"/>
                </a:lnTo>
                <a:lnTo>
                  <a:pt x="5072" y="5593"/>
                </a:lnTo>
                <a:cubicBezTo>
                  <a:pt x="1245" y="5645"/>
                  <a:pt x="375" y="5691"/>
                  <a:pt x="208" y="5847"/>
                </a:cubicBezTo>
                <a:cubicBezTo>
                  <a:pt x="87" y="5962"/>
                  <a:pt x="5" y="9103"/>
                  <a:pt x="3" y="13700"/>
                </a:cubicBezTo>
                <a:lnTo>
                  <a:pt x="0" y="21362"/>
                </a:lnTo>
                <a:lnTo>
                  <a:pt x="480" y="21476"/>
                </a:lnTo>
                <a:cubicBezTo>
                  <a:pt x="826" y="21559"/>
                  <a:pt x="5500" y="21600"/>
                  <a:pt x="10151" y="21600"/>
                </a:cubicBezTo>
                <a:cubicBezTo>
                  <a:pt x="14802" y="21600"/>
                  <a:pt x="19429" y="21559"/>
                  <a:pt x="19689" y="21476"/>
                </a:cubicBezTo>
                <a:cubicBezTo>
                  <a:pt x="20091" y="21348"/>
                  <a:pt x="20103" y="21128"/>
                  <a:pt x="20103" y="13668"/>
                </a:cubicBezTo>
                <a:cubicBezTo>
                  <a:pt x="20103" y="6859"/>
                  <a:pt x="20066" y="5970"/>
                  <a:pt x="19768" y="5793"/>
                </a:cubicBezTo>
                <a:cubicBezTo>
                  <a:pt x="19495" y="5631"/>
                  <a:pt x="18875" y="5593"/>
                  <a:pt x="16446" y="5593"/>
                </a:cubicBezTo>
                <a:cubicBezTo>
                  <a:pt x="13788" y="5593"/>
                  <a:pt x="13449" y="5568"/>
                  <a:pt x="13347" y="5370"/>
                </a:cubicBezTo>
                <a:cubicBezTo>
                  <a:pt x="13285" y="5247"/>
                  <a:pt x="13080" y="4961"/>
                  <a:pt x="12892" y="4734"/>
                </a:cubicBezTo>
                <a:cubicBezTo>
                  <a:pt x="12578" y="4353"/>
                  <a:pt x="12582" y="4236"/>
                  <a:pt x="12937" y="3210"/>
                </a:cubicBezTo>
                <a:cubicBezTo>
                  <a:pt x="13148" y="2599"/>
                  <a:pt x="13415" y="2025"/>
                  <a:pt x="13530" y="1938"/>
                </a:cubicBezTo>
                <a:cubicBezTo>
                  <a:pt x="13684" y="1821"/>
                  <a:pt x="14781" y="1779"/>
                  <a:pt x="17671" y="1779"/>
                </a:cubicBezTo>
                <a:lnTo>
                  <a:pt x="21600" y="1779"/>
                </a:lnTo>
                <a:lnTo>
                  <a:pt x="21600" y="890"/>
                </a:lnTo>
                <a:lnTo>
                  <a:pt x="21600" y="0"/>
                </a:lnTo>
                <a:lnTo>
                  <a:pt x="1142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صفحة ٢٩ صفحة ٢٩" descr="صفحة ٢٩ صفحة ٢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70795" y="4051330"/>
            <a:ext cx="14306104" cy="486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1223708" y="7575616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0" name="استكشاف ضرب عددمن رقمين في عدد من رقم واحد مع  إعادة التجميع"/>
          <p:cNvGrpSpPr/>
          <p:nvPr/>
        </p:nvGrpSpPr>
        <p:grpSpPr>
          <a:xfrm>
            <a:off x="4734649" y="749205"/>
            <a:ext cx="16378395" cy="3019340"/>
            <a:chOff x="0" y="0"/>
            <a:chExt cx="16378394" cy="3019338"/>
          </a:xfrm>
        </p:grpSpPr>
        <p:sp>
          <p:nvSpPr>
            <p:cNvPr id="239" name="استكشاف ضرب عددمن رقمين في عدد من رقم واحد مع  إعادة التجميع"/>
            <p:cNvSpPr txBox="1"/>
            <p:nvPr/>
          </p:nvSpPr>
          <p:spPr>
            <a:xfrm>
              <a:off x="215900" y="139699"/>
              <a:ext cx="15946595" cy="246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8300">
                  <a:solidFill>
                    <a:srgbClr val="000000"/>
                  </a:solidFill>
                </a:defRPr>
              </a:pPr>
              <a:r>
                <a:rPr>
                  <a:solidFill>
                    <a:srgbClr val="B51A00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استكشاف</a:t>
              </a: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 ضرب عددمن رقمين في عدد من رقم واحد مع  إعادة التجميع </a:t>
              </a:r>
              <a:r>
                <a:t> </a:t>
              </a:r>
            </a:p>
          </p:txBody>
        </p:sp>
        <p:pic>
          <p:nvPicPr>
            <p:cNvPr id="238" name="استكشاف ضرب عددمن رقمين في عدد من رقم واحد مع  إعادة التجميع استكشاف ضرب عددمن رقمين في عدد من رقم واحد مع  إعادة التجميع  " descr="استكشاف ضرب عددمن رقمين في عدد من رقم واحد مع  إعادة التجميع استكشاف ضرب عددمن رقمين في عدد من رقم واحد مع  إعادة التجميع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6378395" cy="3019340"/>
            </a:xfrm>
            <a:prstGeom prst="rect">
              <a:avLst/>
            </a:prstGeom>
            <a:effectLst/>
          </p:spPr>
        </p:pic>
      </p:grpSp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5607" t="0" r="4" b="1199"/>
          <a:stretch>
            <a:fillRect/>
          </a:stretch>
        </p:blipFill>
        <p:spPr>
          <a:xfrm>
            <a:off x="21223708" y="2612099"/>
            <a:ext cx="2714230" cy="4573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24" y="0"/>
                </a:moveTo>
                <a:cubicBezTo>
                  <a:pt x="3378" y="0"/>
                  <a:pt x="1266" y="34"/>
                  <a:pt x="1336" y="159"/>
                </a:cubicBezTo>
                <a:cubicBezTo>
                  <a:pt x="1495" y="446"/>
                  <a:pt x="3171" y="1118"/>
                  <a:pt x="4422" y="1396"/>
                </a:cubicBezTo>
                <a:cubicBezTo>
                  <a:pt x="5134" y="1555"/>
                  <a:pt x="6415" y="1699"/>
                  <a:pt x="7476" y="1741"/>
                </a:cubicBezTo>
                <a:cubicBezTo>
                  <a:pt x="9494" y="1822"/>
                  <a:pt x="9838" y="1914"/>
                  <a:pt x="9838" y="2380"/>
                </a:cubicBezTo>
                <a:cubicBezTo>
                  <a:pt x="9838" y="2554"/>
                  <a:pt x="10002" y="3097"/>
                  <a:pt x="10201" y="3587"/>
                </a:cubicBezTo>
                <a:cubicBezTo>
                  <a:pt x="10534" y="4405"/>
                  <a:pt x="10533" y="4492"/>
                  <a:pt x="10217" y="4629"/>
                </a:cubicBezTo>
                <a:cubicBezTo>
                  <a:pt x="10028" y="4711"/>
                  <a:pt x="9843" y="4948"/>
                  <a:pt x="9804" y="5154"/>
                </a:cubicBezTo>
                <a:lnTo>
                  <a:pt x="9731" y="5529"/>
                </a:lnTo>
                <a:lnTo>
                  <a:pt x="5072" y="5593"/>
                </a:lnTo>
                <a:cubicBezTo>
                  <a:pt x="1245" y="5645"/>
                  <a:pt x="375" y="5691"/>
                  <a:pt x="208" y="5847"/>
                </a:cubicBezTo>
                <a:cubicBezTo>
                  <a:pt x="87" y="5962"/>
                  <a:pt x="5" y="9103"/>
                  <a:pt x="3" y="13700"/>
                </a:cubicBezTo>
                <a:lnTo>
                  <a:pt x="0" y="21362"/>
                </a:lnTo>
                <a:lnTo>
                  <a:pt x="480" y="21476"/>
                </a:lnTo>
                <a:cubicBezTo>
                  <a:pt x="826" y="21559"/>
                  <a:pt x="5500" y="21600"/>
                  <a:pt x="10151" y="21600"/>
                </a:cubicBezTo>
                <a:cubicBezTo>
                  <a:pt x="14802" y="21600"/>
                  <a:pt x="19429" y="21559"/>
                  <a:pt x="19689" y="21476"/>
                </a:cubicBezTo>
                <a:cubicBezTo>
                  <a:pt x="20091" y="21348"/>
                  <a:pt x="20103" y="21128"/>
                  <a:pt x="20103" y="13668"/>
                </a:cubicBezTo>
                <a:cubicBezTo>
                  <a:pt x="20103" y="6859"/>
                  <a:pt x="20066" y="5970"/>
                  <a:pt x="19768" y="5793"/>
                </a:cubicBezTo>
                <a:cubicBezTo>
                  <a:pt x="19495" y="5631"/>
                  <a:pt x="18875" y="5593"/>
                  <a:pt x="16446" y="5593"/>
                </a:cubicBezTo>
                <a:cubicBezTo>
                  <a:pt x="13788" y="5593"/>
                  <a:pt x="13449" y="5568"/>
                  <a:pt x="13347" y="5370"/>
                </a:cubicBezTo>
                <a:cubicBezTo>
                  <a:pt x="13285" y="5247"/>
                  <a:pt x="13080" y="4961"/>
                  <a:pt x="12892" y="4734"/>
                </a:cubicBezTo>
                <a:cubicBezTo>
                  <a:pt x="12578" y="4353"/>
                  <a:pt x="12582" y="4236"/>
                  <a:pt x="12937" y="3210"/>
                </a:cubicBezTo>
                <a:cubicBezTo>
                  <a:pt x="13148" y="2599"/>
                  <a:pt x="13415" y="2025"/>
                  <a:pt x="13530" y="1938"/>
                </a:cubicBezTo>
                <a:cubicBezTo>
                  <a:pt x="13684" y="1821"/>
                  <a:pt x="14781" y="1779"/>
                  <a:pt x="17671" y="1779"/>
                </a:cubicBezTo>
                <a:lnTo>
                  <a:pt x="21600" y="1779"/>
                </a:lnTo>
                <a:lnTo>
                  <a:pt x="21600" y="890"/>
                </a:lnTo>
                <a:lnTo>
                  <a:pt x="21600" y="0"/>
                </a:lnTo>
                <a:lnTo>
                  <a:pt x="1142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2" name="صفحة ٢٩ صفحة ٢٩" descr="صفحة ٢٩ صفحة ٢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16676" y="4725625"/>
            <a:ext cx="14719564" cy="4319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8" name="صفحة ٣٠ صفحة ٣٠" descr="صفحة ٣٠ صفحة ٣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53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4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50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1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2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54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7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5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58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65912" y="2363124"/>
            <a:ext cx="15499922" cy="2318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47369" y="4761115"/>
            <a:ext cx="15162254" cy="5455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