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FF3300"/>
    <a:srgbClr val="E6DA61"/>
    <a:srgbClr val="F4E869"/>
    <a:srgbClr val="654090"/>
    <a:srgbClr val="624097"/>
    <a:srgbClr val="9704C7"/>
    <a:srgbClr val="CC00FF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25/06/44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emf"/><Relationship Id="rId5" Type="http://schemas.microsoft.com/office/2007/relationships/hdphoto" Target="../media/hdphoto2.wdp"/><Relationship Id="rId10" Type="http://schemas.openxmlformats.org/officeDocument/2006/relationships/image" Target="../media/image13.emf"/><Relationship Id="rId4" Type="http://schemas.openxmlformats.org/officeDocument/2006/relationships/image" Target="../media/image2.png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emf"/><Relationship Id="rId5" Type="http://schemas.microsoft.com/office/2007/relationships/hdphoto" Target="../media/hdphoto2.wdp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emf"/><Relationship Id="rId5" Type="http://schemas.microsoft.com/office/2007/relationships/hdphoto" Target="../media/hdphoto2.wdp"/><Relationship Id="rId10" Type="http://schemas.openxmlformats.org/officeDocument/2006/relationships/image" Target="../media/image18.emf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3.emf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emf"/><Relationship Id="rId5" Type="http://schemas.microsoft.com/office/2007/relationships/hdphoto" Target="../media/hdphoto2.wdp"/><Relationship Id="rId10" Type="http://schemas.openxmlformats.org/officeDocument/2006/relationships/image" Target="../media/image18.emf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٨٣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78499" y="2736714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أجد العلاقة بين القسمة والضرب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332715" y="1576828"/>
            <a:ext cx="22911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أجد ناتج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0860606" y="3464477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المفردات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0115891" y="3839694"/>
            <a:ext cx="17584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المقسوم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المقسوم علية 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ناتج القسمة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حطة طرفية 47"/>
          <p:cNvSpPr/>
          <p:nvPr/>
        </p:nvSpPr>
        <p:spPr>
          <a:xfrm>
            <a:off x="8105007" y="1439550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نشاط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730009" y="2176713"/>
            <a:ext cx="5787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الخطوة </a:t>
            </a:r>
            <a:r>
              <a:rPr lang="ku-Arab-IQ" sz="2000" b="1" dirty="0" smtClean="0">
                <a:solidFill>
                  <a:srgbClr val="00B050"/>
                </a:solidFill>
              </a:rPr>
              <a:t>١</a:t>
            </a:r>
            <a:r>
              <a:rPr lang="ar-SA" sz="2000" b="1" dirty="0" smtClean="0">
                <a:solidFill>
                  <a:srgbClr val="00B05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أعمل نموذجاً لأقسم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قطعة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مجموعات متساوية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053500" y="2948572"/>
            <a:ext cx="2910008" cy="49006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>
            <a:off x="1435633" y="262102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1789406" y="262102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/>
          <p:cNvSpPr/>
          <p:nvPr/>
        </p:nvSpPr>
        <p:spPr>
          <a:xfrm>
            <a:off x="2140201" y="262102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2490996" y="262102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شكل بيضاوي 54"/>
          <p:cNvSpPr/>
          <p:nvPr/>
        </p:nvSpPr>
        <p:spPr>
          <a:xfrm>
            <a:off x="2841791" y="262736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/>
          <p:cNvSpPr/>
          <p:nvPr/>
        </p:nvSpPr>
        <p:spPr>
          <a:xfrm>
            <a:off x="3199103" y="262102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375523" y="262736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729296" y="262736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/>
          <p:cNvSpPr/>
          <p:nvPr/>
        </p:nvSpPr>
        <p:spPr>
          <a:xfrm>
            <a:off x="1080091" y="262736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/>
          <p:cNvSpPr/>
          <p:nvPr/>
        </p:nvSpPr>
        <p:spPr>
          <a:xfrm>
            <a:off x="1437189" y="304899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1790962" y="304899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3"/>
          <p:cNvSpPr/>
          <p:nvPr/>
        </p:nvSpPr>
        <p:spPr>
          <a:xfrm>
            <a:off x="2141757" y="304899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شكل بيضاوي 84"/>
          <p:cNvSpPr/>
          <p:nvPr/>
        </p:nvSpPr>
        <p:spPr>
          <a:xfrm>
            <a:off x="2492552" y="30489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بيضاوي 85"/>
          <p:cNvSpPr/>
          <p:nvPr/>
        </p:nvSpPr>
        <p:spPr>
          <a:xfrm>
            <a:off x="2843347" y="305533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بيضاوي 86"/>
          <p:cNvSpPr/>
          <p:nvPr/>
        </p:nvSpPr>
        <p:spPr>
          <a:xfrm>
            <a:off x="3200659" y="30489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/>
          <p:cNvSpPr/>
          <p:nvPr/>
        </p:nvSpPr>
        <p:spPr>
          <a:xfrm>
            <a:off x="377079" y="305533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/>
          <p:cNvSpPr/>
          <p:nvPr/>
        </p:nvSpPr>
        <p:spPr>
          <a:xfrm>
            <a:off x="730852" y="305533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شكل بيضاوي 89"/>
          <p:cNvSpPr/>
          <p:nvPr/>
        </p:nvSpPr>
        <p:spPr>
          <a:xfrm>
            <a:off x="1081647" y="30553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شكل بيضاوي 90"/>
          <p:cNvSpPr/>
          <p:nvPr/>
        </p:nvSpPr>
        <p:spPr>
          <a:xfrm>
            <a:off x="1425691" y="347696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شكل بيضاوي 91"/>
          <p:cNvSpPr/>
          <p:nvPr/>
        </p:nvSpPr>
        <p:spPr>
          <a:xfrm>
            <a:off x="1779464" y="347696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2130259" y="347696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ستطيل مستدير الزوايا 93"/>
          <p:cNvSpPr/>
          <p:nvPr/>
        </p:nvSpPr>
        <p:spPr>
          <a:xfrm>
            <a:off x="4060643" y="3502839"/>
            <a:ext cx="2902866" cy="49006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ستطيل مستدير الزوايا 94"/>
          <p:cNvSpPr/>
          <p:nvPr/>
        </p:nvSpPr>
        <p:spPr>
          <a:xfrm>
            <a:off x="4053499" y="4057106"/>
            <a:ext cx="2910010" cy="49006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77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523" y="3803851"/>
            <a:ext cx="1649493" cy="1649493"/>
          </a:xfrm>
          <a:prstGeom prst="rect">
            <a:avLst/>
          </a:prstGeom>
        </p:spPr>
      </p:pic>
      <p:sp>
        <p:nvSpPr>
          <p:cNvPr id="96" name="مربع نص 95"/>
          <p:cNvSpPr txBox="1"/>
          <p:nvPr/>
        </p:nvSpPr>
        <p:spPr>
          <a:xfrm>
            <a:off x="1182268" y="3325977"/>
            <a:ext cx="1704854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يوجد </a:t>
            </a:r>
            <a:r>
              <a:rPr lang="ku-Arab-IQ" b="1" dirty="0" smtClean="0">
                <a:solidFill>
                  <a:srgbClr val="C00000"/>
                </a:solidFill>
              </a:rPr>
              <a:t>٧ </a:t>
            </a:r>
            <a:r>
              <a:rPr lang="ar-SA" b="1" dirty="0" smtClean="0">
                <a:solidFill>
                  <a:srgbClr val="C00000"/>
                </a:solidFill>
              </a:rPr>
              <a:t>قطع في كل صف من الشبكة </a:t>
            </a:r>
            <a:endParaRPr lang="ar-SA" b="1" dirty="0">
              <a:solidFill>
                <a:srgbClr val="C00000"/>
              </a:solidFill>
            </a:endParaRPr>
          </a:p>
        </p:txBody>
      </p:sp>
      <p:cxnSp>
        <p:nvCxnSpPr>
          <p:cNvPr id="97" name="رابط كسهم مستقيم 96"/>
          <p:cNvCxnSpPr/>
          <p:nvPr/>
        </p:nvCxnSpPr>
        <p:spPr>
          <a:xfrm>
            <a:off x="2887416" y="3640405"/>
            <a:ext cx="66467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07422 0.0592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10365 0.1370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13203 0.2208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19492 0.0599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2474 0.1379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24844 0.2208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1432 0.0583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4.44444E-6 L 0.34166 0.1370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70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36927 0.2187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64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17279 -0.0032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20157 0.0745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23034 0.1583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0.29505 -0.0032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32292 0.0754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4779 0.1608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41446 -0.0041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4.44444E-6 L 0.44101 0.0773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47005 0.1548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3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-0.00023 L 0.36198 -0.0655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9076 0.013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41966 0.0965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7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7" grpId="0"/>
      <p:bldP spid="48" grpId="0" animBg="1"/>
      <p:bldP spid="49" grpId="0"/>
      <p:bldP spid="4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5" grpId="0" animBg="1"/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٨٣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78499" y="2736714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أجد العلاقة بين القسمة والضرب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332715" y="1576828"/>
            <a:ext cx="22911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أجد ناتج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0860606" y="3464477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المفردات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0115891" y="3839694"/>
            <a:ext cx="17584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المقسوم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المقسوم علية 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ناتج القسمة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حطة طرفية 47"/>
          <p:cNvSpPr/>
          <p:nvPr/>
        </p:nvSpPr>
        <p:spPr>
          <a:xfrm>
            <a:off x="8105007" y="1439550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نشاط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5453082" y="2176713"/>
            <a:ext cx="30645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الخطوة </a:t>
            </a:r>
            <a:r>
              <a:rPr lang="ku-Arab-IQ" sz="2000" b="1" dirty="0" smtClean="0">
                <a:solidFill>
                  <a:srgbClr val="00B050"/>
                </a:solidFill>
              </a:rPr>
              <a:t>٢</a:t>
            </a:r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SA" sz="2000" b="1" dirty="0" smtClean="0">
                <a:solidFill>
                  <a:srgbClr val="00B050"/>
                </a:solidFill>
              </a:rPr>
              <a:t>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أكتب جملة القسمة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77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65" y="3555591"/>
            <a:ext cx="1291084" cy="1291084"/>
          </a:xfrm>
          <a:prstGeom prst="rect">
            <a:avLst/>
          </a:prstGeom>
        </p:spPr>
      </p:pic>
      <p:sp>
        <p:nvSpPr>
          <p:cNvPr id="6" name="مستطيل ذو زوايا قطرية مستديرة 5"/>
          <p:cNvSpPr/>
          <p:nvPr/>
        </p:nvSpPr>
        <p:spPr>
          <a:xfrm>
            <a:off x="6546779" y="4481112"/>
            <a:ext cx="1644162" cy="1294463"/>
          </a:xfrm>
          <a:prstGeom prst="round2Diag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المقسوم :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هو العدد الذي سيقسم 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ستطيل ذو زوايا قطرية مستديرة 49"/>
          <p:cNvSpPr/>
          <p:nvPr/>
        </p:nvSpPr>
        <p:spPr>
          <a:xfrm>
            <a:off x="4562993" y="4481112"/>
            <a:ext cx="1644162" cy="1294463"/>
          </a:xfrm>
          <a:prstGeom prst="round2Diag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المقسوم عليه : </a:t>
            </a:r>
          </a:p>
          <a:p>
            <a:pPr algn="ctr"/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هو العدد الذي يقسم عليه العدد المقسوم 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ستطيل ذو زوايا قطرية مستديرة 56"/>
          <p:cNvSpPr/>
          <p:nvPr/>
        </p:nvSpPr>
        <p:spPr>
          <a:xfrm>
            <a:off x="2337979" y="4465711"/>
            <a:ext cx="1644162" cy="1294463"/>
          </a:xfrm>
          <a:prstGeom prst="round2Diag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ناتج القسمة : </a:t>
            </a:r>
          </a:p>
          <a:p>
            <a:pPr algn="ctr"/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هو العدد الذي ينتج عن عملية القسمة 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043545" y="3301762"/>
            <a:ext cx="650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٢١</a:t>
            </a:r>
            <a:endParaRPr lang="ar-SA" sz="2400" b="1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5018663" y="3301761"/>
            <a:ext cx="650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٣</a:t>
            </a:r>
            <a:endParaRPr lang="ar-SA" sz="2400" b="1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2967455" y="3295090"/>
            <a:ext cx="650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٧</a:t>
            </a:r>
            <a:endParaRPr lang="ar-SA" sz="2400" b="1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6189215" y="3302690"/>
            <a:ext cx="346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÷</a:t>
            </a:r>
            <a:endParaRPr lang="ar-SA" sz="2400" b="1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3886228" y="3301761"/>
            <a:ext cx="650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=</a:t>
            </a:r>
            <a:endParaRPr lang="ar-SA" sz="2400" b="1" dirty="0"/>
          </a:p>
        </p:txBody>
      </p:sp>
      <p:sp>
        <p:nvSpPr>
          <p:cNvPr id="62" name="مربع نص 61"/>
          <p:cNvSpPr txBox="1"/>
          <p:nvPr/>
        </p:nvSpPr>
        <p:spPr>
          <a:xfrm>
            <a:off x="6629400" y="2806174"/>
            <a:ext cx="14864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عدد القطع كلها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4554226" y="2806174"/>
            <a:ext cx="16349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عدد المجموعات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1688218" y="2806174"/>
            <a:ext cx="23955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عدد القطع في كل مجموعة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cxnSp>
        <p:nvCxnSpPr>
          <p:cNvPr id="15" name="رابط كسهم مستقيم 14"/>
          <p:cNvCxnSpPr>
            <a:stCxn id="6" idx="3"/>
          </p:cNvCxnSpPr>
          <p:nvPr/>
        </p:nvCxnSpPr>
        <p:spPr>
          <a:xfrm flipV="1">
            <a:off x="7368860" y="3951955"/>
            <a:ext cx="0" cy="52915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كسهم مستقيم 64"/>
          <p:cNvCxnSpPr/>
          <p:nvPr/>
        </p:nvCxnSpPr>
        <p:spPr>
          <a:xfrm flipV="1">
            <a:off x="5453082" y="3936554"/>
            <a:ext cx="0" cy="52915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كسهم مستقيم 65"/>
          <p:cNvCxnSpPr/>
          <p:nvPr/>
        </p:nvCxnSpPr>
        <p:spPr>
          <a:xfrm flipV="1">
            <a:off x="3196656" y="3936554"/>
            <a:ext cx="0" cy="52915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8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0" grpId="0" animBg="1"/>
      <p:bldP spid="57" grpId="0" animBg="1"/>
      <p:bldP spid="13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٨٣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78499" y="2736714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أجد العلاقة بين القسمة والضرب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332715" y="1576828"/>
            <a:ext cx="22911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أجد ناتج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0860606" y="3464477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المفردات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0115891" y="3839694"/>
            <a:ext cx="17584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المقسوم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المقسوم علية 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ناتج القسمة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حطة طرفية 47"/>
          <p:cNvSpPr/>
          <p:nvPr/>
        </p:nvSpPr>
        <p:spPr>
          <a:xfrm>
            <a:off x="8105007" y="1439550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نشاط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436620" y="2245293"/>
            <a:ext cx="50809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الخطوة </a:t>
            </a:r>
            <a:r>
              <a:rPr lang="ku-Arab-IQ" sz="2000" b="1" dirty="0" smtClean="0">
                <a:solidFill>
                  <a:srgbClr val="00B050"/>
                </a:solidFill>
              </a:rPr>
              <a:t>٣</a:t>
            </a:r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SA" sz="2000" b="1" dirty="0" smtClean="0">
                <a:solidFill>
                  <a:srgbClr val="00B050"/>
                </a:solidFill>
              </a:rPr>
              <a:t>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أكتب جملة الضرب المرتبطة بجملة القسمة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77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65" y="3555591"/>
            <a:ext cx="1291084" cy="1291084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4554226" y="2806174"/>
            <a:ext cx="16349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عدد المجموعات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629400" y="2806174"/>
            <a:ext cx="14864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عدد القطع كلها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688218" y="2806174"/>
            <a:ext cx="23955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عدد القطع في كل مجموعة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043545" y="3301762"/>
            <a:ext cx="650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٢١</a:t>
            </a:r>
            <a:endParaRPr lang="ar-SA" sz="24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018663" y="3301761"/>
            <a:ext cx="650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٣</a:t>
            </a:r>
            <a:endParaRPr lang="ar-SA" sz="24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2967455" y="3295090"/>
            <a:ext cx="650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٧</a:t>
            </a:r>
            <a:endParaRPr lang="ar-SA" sz="2400" b="1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6189215" y="3302690"/>
            <a:ext cx="346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÷</a:t>
            </a:r>
            <a:endParaRPr lang="ar-SA" sz="24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4126298" y="3301761"/>
            <a:ext cx="4105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=</a:t>
            </a:r>
            <a:endParaRPr lang="ar-SA" sz="2400" b="1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6237285" y="4301359"/>
            <a:ext cx="346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×</a:t>
            </a:r>
            <a:endParaRPr lang="ar-SA" sz="24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3"/>
          <a:srcRect t="955"/>
          <a:stretch/>
        </p:blipFill>
        <p:spPr>
          <a:xfrm>
            <a:off x="1394503" y="1414661"/>
            <a:ext cx="1828880" cy="130270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1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32" y="4954977"/>
            <a:ext cx="1721942" cy="16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655 0.1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16615 0.15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513 0.13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67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1524 0.14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5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5847 0.14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44154 0.135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67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43438 0.146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٨٤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10127238" y="1553850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أفكر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598377" y="2131708"/>
            <a:ext cx="58305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١</a:t>
            </a:r>
            <a:r>
              <a:rPr lang="ar-SA" sz="2400" b="1" dirty="0" smtClean="0">
                <a:solidFill>
                  <a:srgbClr val="00B050"/>
                </a:solidFill>
              </a:rPr>
              <a:t>- كيف </a:t>
            </a:r>
            <a:r>
              <a:rPr lang="ar-SA" sz="2400" b="1" dirty="0" smtClean="0">
                <a:solidFill>
                  <a:srgbClr val="00B050"/>
                </a:solidFill>
              </a:rPr>
              <a:t>استعملت النماذج لأوضح </a:t>
            </a:r>
            <a:r>
              <a:rPr lang="ku-Arab-IQ" sz="2400" b="1" dirty="0" smtClean="0">
                <a:solidFill>
                  <a:srgbClr val="00B050"/>
                </a:solidFill>
              </a:rPr>
              <a:t>٢١ </a:t>
            </a:r>
            <a:r>
              <a:rPr lang="ar-SA" sz="2400" b="1" dirty="0" smtClean="0">
                <a:solidFill>
                  <a:srgbClr val="00B050"/>
                </a:solidFill>
              </a:rPr>
              <a:t>÷ </a:t>
            </a:r>
            <a:r>
              <a:rPr lang="ku-Arab-IQ" sz="2400" b="1" dirty="0" smtClean="0">
                <a:solidFill>
                  <a:srgbClr val="00B050"/>
                </a:solidFill>
              </a:rPr>
              <a:t>٣ </a:t>
            </a:r>
            <a:r>
              <a:rPr lang="ar-SA" sz="2400" b="1" dirty="0" smtClean="0">
                <a:solidFill>
                  <a:srgbClr val="00B050"/>
                </a:solidFill>
              </a:rPr>
              <a:t>؟ أشرح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36" y="1724565"/>
            <a:ext cx="1378551" cy="2196491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89" b="90000" l="10000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2" y="3658481"/>
            <a:ext cx="2142392" cy="2142392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2718529" y="2964590"/>
            <a:ext cx="8704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٢</a:t>
            </a:r>
            <a:r>
              <a:rPr lang="ar-SA" sz="2400" b="1" dirty="0" smtClean="0">
                <a:solidFill>
                  <a:srgbClr val="00B050"/>
                </a:solidFill>
              </a:rPr>
              <a:t>- </a:t>
            </a:r>
            <a:r>
              <a:rPr lang="ar-SA" sz="2400" b="1" dirty="0" smtClean="0">
                <a:solidFill>
                  <a:srgbClr val="00B050"/>
                </a:solidFill>
              </a:rPr>
              <a:t>كيف </a:t>
            </a:r>
            <a:r>
              <a:rPr lang="ar-SA" sz="2400" b="1" dirty="0" smtClean="0">
                <a:solidFill>
                  <a:srgbClr val="00B050"/>
                </a:solidFill>
              </a:rPr>
              <a:t>أستعمل الشبكة لأوضح العلاقة بين الجملتين: </a:t>
            </a:r>
            <a:r>
              <a:rPr lang="ku-Arab-IQ" sz="2400" b="1" dirty="0" smtClean="0">
                <a:solidFill>
                  <a:srgbClr val="00B050"/>
                </a:solidFill>
              </a:rPr>
              <a:t>٢١ </a:t>
            </a:r>
            <a:r>
              <a:rPr lang="ar-SA" sz="2400" b="1" dirty="0" smtClean="0">
                <a:solidFill>
                  <a:srgbClr val="00B050"/>
                </a:solidFill>
              </a:rPr>
              <a:t>÷ </a:t>
            </a:r>
            <a:r>
              <a:rPr lang="ku-Arab-IQ" sz="2400" b="1" dirty="0" smtClean="0">
                <a:solidFill>
                  <a:srgbClr val="00B050"/>
                </a:solidFill>
              </a:rPr>
              <a:t>٣ = </a:t>
            </a:r>
            <a:r>
              <a:rPr lang="ar-SA" sz="2400" b="1" dirty="0" smtClean="0">
                <a:solidFill>
                  <a:srgbClr val="00B050"/>
                </a:solidFill>
              </a:rPr>
              <a:t>و </a:t>
            </a:r>
            <a:r>
              <a:rPr lang="ku-Arab-IQ" sz="2400" b="1" dirty="0" smtClean="0">
                <a:solidFill>
                  <a:srgbClr val="00B050"/>
                </a:solidFill>
              </a:rPr>
              <a:t>٣ </a:t>
            </a:r>
            <a:r>
              <a:rPr lang="ar-SA" sz="2400" b="1" dirty="0" smtClean="0">
                <a:solidFill>
                  <a:srgbClr val="00B050"/>
                </a:solidFill>
              </a:rPr>
              <a:t>× </a:t>
            </a:r>
            <a:r>
              <a:rPr lang="ku-Arab-IQ" sz="2400" b="1" dirty="0" smtClean="0">
                <a:solidFill>
                  <a:srgbClr val="00B050"/>
                </a:solidFill>
              </a:rPr>
              <a:t>٧ = ٢١ </a:t>
            </a:r>
            <a:r>
              <a:rPr lang="ar-SA" sz="2400" b="1" dirty="0" smtClean="0">
                <a:solidFill>
                  <a:srgbClr val="00B050"/>
                </a:solidFill>
              </a:rPr>
              <a:t>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4598377" y="3818019"/>
            <a:ext cx="58305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٣</a:t>
            </a:r>
            <a:r>
              <a:rPr lang="ar-SA" sz="2400" b="1" dirty="0" smtClean="0">
                <a:solidFill>
                  <a:srgbClr val="00B050"/>
                </a:solidFill>
              </a:rPr>
              <a:t>- ماذا ألاحظ في جملتي الضرب والقسمة المترابطتين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5354515" y="4660720"/>
            <a:ext cx="50744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٤</a:t>
            </a:r>
            <a:r>
              <a:rPr lang="ar-SA" sz="2400" b="1" dirty="0" smtClean="0">
                <a:solidFill>
                  <a:srgbClr val="00B050"/>
                </a:solidFill>
              </a:rPr>
              <a:t>- كيف أستعمل حقائق الضرب في القسمة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pic>
        <p:nvPicPr>
          <p:cNvPr id="55" name="صورة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٨٤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518746" y="1348600"/>
            <a:ext cx="100177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</a:t>
            </a:r>
            <a:r>
              <a:rPr lang="ar-SA" sz="2400" b="1" dirty="0" smtClean="0"/>
              <a:t>: أستعمل قطع عد لأعمل نموذجاً لكل مسألة، ثم أكتب جملة القسمة والضرب المترابطة معها : </a:t>
            </a:r>
            <a:endParaRPr lang="ar-SA" sz="24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2521" y="2201999"/>
            <a:ext cx="1806000" cy="6660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8247" y="2251833"/>
            <a:ext cx="1780200" cy="5302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1312" y="2201999"/>
            <a:ext cx="1857600" cy="51086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9170377" y="4275271"/>
            <a:ext cx="1691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9259794" y="4845061"/>
            <a:ext cx="1602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١٢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شكل بيضاوي 62"/>
          <p:cNvSpPr/>
          <p:nvPr/>
        </p:nvSpPr>
        <p:spPr>
          <a:xfrm>
            <a:off x="6776062" y="316760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/>
          <p:cNvSpPr/>
          <p:nvPr/>
        </p:nvSpPr>
        <p:spPr>
          <a:xfrm>
            <a:off x="6450923" y="316459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/>
          <p:cNvSpPr/>
          <p:nvPr/>
        </p:nvSpPr>
        <p:spPr>
          <a:xfrm>
            <a:off x="6125785" y="31645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/>
          <p:cNvSpPr/>
          <p:nvPr/>
        </p:nvSpPr>
        <p:spPr>
          <a:xfrm>
            <a:off x="5800647" y="316760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/>
          <p:cNvSpPr/>
          <p:nvPr/>
        </p:nvSpPr>
        <p:spPr>
          <a:xfrm>
            <a:off x="5475508" y="31645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/>
          <p:cNvSpPr/>
          <p:nvPr/>
        </p:nvSpPr>
        <p:spPr>
          <a:xfrm>
            <a:off x="5150370" y="316458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/>
          <p:cNvSpPr/>
          <p:nvPr/>
        </p:nvSpPr>
        <p:spPr>
          <a:xfrm>
            <a:off x="6776062" y="354110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6450923" y="353809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6125785" y="353809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800647" y="354110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/>
          <p:cNvSpPr/>
          <p:nvPr/>
        </p:nvSpPr>
        <p:spPr>
          <a:xfrm>
            <a:off x="5475508" y="353809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5150370" y="353809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ستطيل مستدير الزوايا 77"/>
          <p:cNvSpPr/>
          <p:nvPr/>
        </p:nvSpPr>
        <p:spPr>
          <a:xfrm rot="5400000">
            <a:off x="5951833" y="2291338"/>
            <a:ext cx="367890" cy="2045338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ستطيل مستدير الزوايا 78"/>
          <p:cNvSpPr/>
          <p:nvPr/>
        </p:nvSpPr>
        <p:spPr>
          <a:xfrm rot="5400000">
            <a:off x="5955031" y="3057670"/>
            <a:ext cx="361494" cy="2045337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مستطيل مستدير الزوايا 79"/>
          <p:cNvSpPr/>
          <p:nvPr/>
        </p:nvSpPr>
        <p:spPr>
          <a:xfrm rot="5400000">
            <a:off x="5955031" y="2687144"/>
            <a:ext cx="361494" cy="2045337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/>
          <p:cNvSpPr/>
          <p:nvPr/>
        </p:nvSpPr>
        <p:spPr>
          <a:xfrm>
            <a:off x="10721389" y="320343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10396250" y="320042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شكل بيضاوي 82"/>
          <p:cNvSpPr/>
          <p:nvPr/>
        </p:nvSpPr>
        <p:spPr>
          <a:xfrm>
            <a:off x="10071112" y="320042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3"/>
          <p:cNvSpPr/>
          <p:nvPr/>
        </p:nvSpPr>
        <p:spPr>
          <a:xfrm>
            <a:off x="9745974" y="320343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شكل بيضاوي 84"/>
          <p:cNvSpPr/>
          <p:nvPr/>
        </p:nvSpPr>
        <p:spPr>
          <a:xfrm>
            <a:off x="9420835" y="320042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بيضاوي 85"/>
          <p:cNvSpPr/>
          <p:nvPr/>
        </p:nvSpPr>
        <p:spPr>
          <a:xfrm>
            <a:off x="9095697" y="320042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بيضاوي 86"/>
          <p:cNvSpPr/>
          <p:nvPr/>
        </p:nvSpPr>
        <p:spPr>
          <a:xfrm>
            <a:off x="10721389" y="35769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/>
          <p:cNvSpPr/>
          <p:nvPr/>
        </p:nvSpPr>
        <p:spPr>
          <a:xfrm>
            <a:off x="10396250" y="357393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/>
          <p:cNvSpPr/>
          <p:nvPr/>
        </p:nvSpPr>
        <p:spPr>
          <a:xfrm>
            <a:off x="10071112" y="35739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شكل بيضاوي 89"/>
          <p:cNvSpPr/>
          <p:nvPr/>
        </p:nvSpPr>
        <p:spPr>
          <a:xfrm>
            <a:off x="9745974" y="357694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شكل بيضاوي 90"/>
          <p:cNvSpPr/>
          <p:nvPr/>
        </p:nvSpPr>
        <p:spPr>
          <a:xfrm>
            <a:off x="9420835" y="35739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شكل بيضاوي 91"/>
          <p:cNvSpPr/>
          <p:nvPr/>
        </p:nvSpPr>
        <p:spPr>
          <a:xfrm>
            <a:off x="9095697" y="357393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ستطيل مستدير الزوايا 92"/>
          <p:cNvSpPr/>
          <p:nvPr/>
        </p:nvSpPr>
        <p:spPr>
          <a:xfrm>
            <a:off x="10692636" y="3128817"/>
            <a:ext cx="361494" cy="79699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ستطيل مستدير الزوايا 93"/>
          <p:cNvSpPr/>
          <p:nvPr/>
        </p:nvSpPr>
        <p:spPr>
          <a:xfrm>
            <a:off x="10375100" y="3128817"/>
            <a:ext cx="361494" cy="79699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ستطيل مستدير الزوايا 94"/>
          <p:cNvSpPr/>
          <p:nvPr/>
        </p:nvSpPr>
        <p:spPr>
          <a:xfrm>
            <a:off x="10044736" y="3128817"/>
            <a:ext cx="361494" cy="79699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ستطيل مستدير الزوايا 95"/>
          <p:cNvSpPr/>
          <p:nvPr/>
        </p:nvSpPr>
        <p:spPr>
          <a:xfrm>
            <a:off x="9721974" y="3130037"/>
            <a:ext cx="361494" cy="79699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ستطيل مستدير الزوايا 96"/>
          <p:cNvSpPr/>
          <p:nvPr/>
        </p:nvSpPr>
        <p:spPr>
          <a:xfrm>
            <a:off x="9394460" y="3139320"/>
            <a:ext cx="361494" cy="79699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ستطيل مستدير الزوايا 97"/>
          <p:cNvSpPr/>
          <p:nvPr/>
        </p:nvSpPr>
        <p:spPr>
          <a:xfrm>
            <a:off x="9069321" y="3130169"/>
            <a:ext cx="361494" cy="79699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0" name="شكل بيضاوي 99"/>
          <p:cNvSpPr/>
          <p:nvPr/>
        </p:nvSpPr>
        <p:spPr>
          <a:xfrm>
            <a:off x="6772931" y="39191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شكل بيضاوي 100"/>
          <p:cNvSpPr/>
          <p:nvPr/>
        </p:nvSpPr>
        <p:spPr>
          <a:xfrm>
            <a:off x="6447792" y="391613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شكل بيضاوي 101"/>
          <p:cNvSpPr/>
          <p:nvPr/>
        </p:nvSpPr>
        <p:spPr>
          <a:xfrm>
            <a:off x="6122654" y="39161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شكل بيضاوي 102"/>
          <p:cNvSpPr/>
          <p:nvPr/>
        </p:nvSpPr>
        <p:spPr>
          <a:xfrm>
            <a:off x="5797516" y="391914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شكل بيضاوي 103"/>
          <p:cNvSpPr/>
          <p:nvPr/>
        </p:nvSpPr>
        <p:spPr>
          <a:xfrm>
            <a:off x="5472377" y="39161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شكل بيضاوي 104"/>
          <p:cNvSpPr/>
          <p:nvPr/>
        </p:nvSpPr>
        <p:spPr>
          <a:xfrm>
            <a:off x="5147239" y="391613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4" name="مربع نص 123"/>
          <p:cNvSpPr txBox="1"/>
          <p:nvPr/>
        </p:nvSpPr>
        <p:spPr>
          <a:xfrm>
            <a:off x="5299233" y="4538383"/>
            <a:ext cx="1691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5" name="مربع نص 124"/>
          <p:cNvSpPr txBox="1"/>
          <p:nvPr/>
        </p:nvSpPr>
        <p:spPr>
          <a:xfrm>
            <a:off x="5388650" y="5068316"/>
            <a:ext cx="1602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١٨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شكل بيضاوي 137"/>
          <p:cNvSpPr/>
          <p:nvPr/>
        </p:nvSpPr>
        <p:spPr>
          <a:xfrm>
            <a:off x="2401539" y="303150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شكل بيضاوي 138"/>
          <p:cNvSpPr/>
          <p:nvPr/>
        </p:nvSpPr>
        <p:spPr>
          <a:xfrm>
            <a:off x="2076400" y="302849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شكل بيضاوي 139"/>
          <p:cNvSpPr/>
          <p:nvPr/>
        </p:nvSpPr>
        <p:spPr>
          <a:xfrm>
            <a:off x="1751262" y="302849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شكل بيضاوي 140"/>
          <p:cNvSpPr/>
          <p:nvPr/>
        </p:nvSpPr>
        <p:spPr>
          <a:xfrm>
            <a:off x="1426124" y="303150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2" name="شكل بيضاوي 141"/>
          <p:cNvSpPr/>
          <p:nvPr/>
        </p:nvSpPr>
        <p:spPr>
          <a:xfrm>
            <a:off x="1100985" y="302849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3" name="شكل بيضاوي 142"/>
          <p:cNvSpPr/>
          <p:nvPr/>
        </p:nvSpPr>
        <p:spPr>
          <a:xfrm>
            <a:off x="2401539" y="340501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4" name="شكل بيضاوي 143"/>
          <p:cNvSpPr/>
          <p:nvPr/>
        </p:nvSpPr>
        <p:spPr>
          <a:xfrm>
            <a:off x="2076400" y="340200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5" name="شكل بيضاوي 144"/>
          <p:cNvSpPr/>
          <p:nvPr/>
        </p:nvSpPr>
        <p:spPr>
          <a:xfrm>
            <a:off x="1751262" y="340200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6" name="شكل بيضاوي 145"/>
          <p:cNvSpPr/>
          <p:nvPr/>
        </p:nvSpPr>
        <p:spPr>
          <a:xfrm>
            <a:off x="1426124" y="340501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شكل بيضاوي 146"/>
          <p:cNvSpPr/>
          <p:nvPr/>
        </p:nvSpPr>
        <p:spPr>
          <a:xfrm>
            <a:off x="1100985" y="340200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" name="شكل بيضاوي 147"/>
          <p:cNvSpPr/>
          <p:nvPr/>
        </p:nvSpPr>
        <p:spPr>
          <a:xfrm>
            <a:off x="2398408" y="378304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9" name="شكل بيضاوي 148"/>
          <p:cNvSpPr/>
          <p:nvPr/>
        </p:nvSpPr>
        <p:spPr>
          <a:xfrm>
            <a:off x="2073269" y="378003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0" name="شكل بيضاوي 149"/>
          <p:cNvSpPr/>
          <p:nvPr/>
        </p:nvSpPr>
        <p:spPr>
          <a:xfrm>
            <a:off x="1748131" y="378003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1" name="شكل بيضاوي 150"/>
          <p:cNvSpPr/>
          <p:nvPr/>
        </p:nvSpPr>
        <p:spPr>
          <a:xfrm>
            <a:off x="1422993" y="378304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2" name="شكل بيضاوي 151"/>
          <p:cNvSpPr/>
          <p:nvPr/>
        </p:nvSpPr>
        <p:spPr>
          <a:xfrm>
            <a:off x="1097854" y="378003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3" name="شكل بيضاوي 152"/>
          <p:cNvSpPr/>
          <p:nvPr/>
        </p:nvSpPr>
        <p:spPr>
          <a:xfrm>
            <a:off x="2398408" y="416788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4" name="شكل بيضاوي 153"/>
          <p:cNvSpPr/>
          <p:nvPr/>
        </p:nvSpPr>
        <p:spPr>
          <a:xfrm>
            <a:off x="2073269" y="416487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5" name="شكل بيضاوي 154"/>
          <p:cNvSpPr/>
          <p:nvPr/>
        </p:nvSpPr>
        <p:spPr>
          <a:xfrm>
            <a:off x="1748131" y="416487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6" name="شكل بيضاوي 155"/>
          <p:cNvSpPr/>
          <p:nvPr/>
        </p:nvSpPr>
        <p:spPr>
          <a:xfrm>
            <a:off x="1422993" y="416788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7" name="شكل بيضاوي 156"/>
          <p:cNvSpPr/>
          <p:nvPr/>
        </p:nvSpPr>
        <p:spPr>
          <a:xfrm>
            <a:off x="1097854" y="416487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8" name="شكل بيضاوي 157"/>
          <p:cNvSpPr/>
          <p:nvPr/>
        </p:nvSpPr>
        <p:spPr>
          <a:xfrm>
            <a:off x="2398408" y="454139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9" name="شكل بيضاوي 158"/>
          <p:cNvSpPr/>
          <p:nvPr/>
        </p:nvSpPr>
        <p:spPr>
          <a:xfrm>
            <a:off x="2073269" y="453838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0" name="شكل بيضاوي 159"/>
          <p:cNvSpPr/>
          <p:nvPr/>
        </p:nvSpPr>
        <p:spPr>
          <a:xfrm>
            <a:off x="1748131" y="453838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1" name="شكل بيضاوي 160"/>
          <p:cNvSpPr/>
          <p:nvPr/>
        </p:nvSpPr>
        <p:spPr>
          <a:xfrm>
            <a:off x="1422993" y="454139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2" name="شكل بيضاوي 161"/>
          <p:cNvSpPr/>
          <p:nvPr/>
        </p:nvSpPr>
        <p:spPr>
          <a:xfrm>
            <a:off x="1097854" y="453838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3" name="مستطيل مستدير الزوايا 162"/>
          <p:cNvSpPr/>
          <p:nvPr/>
        </p:nvSpPr>
        <p:spPr>
          <a:xfrm rot="5400000">
            <a:off x="1726974" y="2334153"/>
            <a:ext cx="367890" cy="1699732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4" name="مستطيل مستدير الزوايا 163"/>
          <p:cNvSpPr/>
          <p:nvPr/>
        </p:nvSpPr>
        <p:spPr>
          <a:xfrm rot="5400000">
            <a:off x="1729505" y="2706206"/>
            <a:ext cx="367890" cy="1699732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5" name="مستطيل مستدير الزوايا 164"/>
          <p:cNvSpPr/>
          <p:nvPr/>
        </p:nvSpPr>
        <p:spPr>
          <a:xfrm rot="5400000">
            <a:off x="1726974" y="3075944"/>
            <a:ext cx="367890" cy="1699732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6" name="مستطيل مستدير الزوايا 165"/>
          <p:cNvSpPr/>
          <p:nvPr/>
        </p:nvSpPr>
        <p:spPr>
          <a:xfrm rot="5400000">
            <a:off x="1726974" y="3462728"/>
            <a:ext cx="367890" cy="1699732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7" name="مستطيل مستدير الزوايا 166"/>
          <p:cNvSpPr/>
          <p:nvPr/>
        </p:nvSpPr>
        <p:spPr>
          <a:xfrm rot="5400000">
            <a:off x="1726974" y="3843110"/>
            <a:ext cx="367890" cy="1699732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8" name="مربع نص 167"/>
          <p:cNvSpPr txBox="1"/>
          <p:nvPr/>
        </p:nvSpPr>
        <p:spPr>
          <a:xfrm>
            <a:off x="1028200" y="5027480"/>
            <a:ext cx="1691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9" name="مربع نص 168"/>
          <p:cNvSpPr txBox="1"/>
          <p:nvPr/>
        </p:nvSpPr>
        <p:spPr>
          <a:xfrm>
            <a:off x="1100036" y="5540133"/>
            <a:ext cx="1602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٢٥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24" grpId="0"/>
      <p:bldP spid="125" grpId="0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/>
      <p:bldP spid="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٨٤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518746" y="1348600"/>
            <a:ext cx="100177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</a:t>
            </a:r>
            <a:r>
              <a:rPr lang="ar-SA" sz="2400" b="1" dirty="0" smtClean="0"/>
              <a:t>: أستعمل قطع عد لأعمل نموذجاً لكل مسألة، ثم أكتب جملة القسمة والضرب المترابطة معها : 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9082239" y="4634440"/>
            <a:ext cx="1691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9145707" y="5144497"/>
            <a:ext cx="1602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١٥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شكل بيضاوي 62"/>
          <p:cNvSpPr/>
          <p:nvPr/>
        </p:nvSpPr>
        <p:spPr>
          <a:xfrm>
            <a:off x="6776062" y="316760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/>
          <p:cNvSpPr/>
          <p:nvPr/>
        </p:nvSpPr>
        <p:spPr>
          <a:xfrm>
            <a:off x="6450923" y="316459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/>
          <p:cNvSpPr/>
          <p:nvPr/>
        </p:nvSpPr>
        <p:spPr>
          <a:xfrm>
            <a:off x="6125785" y="31645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/>
          <p:cNvSpPr/>
          <p:nvPr/>
        </p:nvSpPr>
        <p:spPr>
          <a:xfrm>
            <a:off x="5800647" y="316760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/>
          <p:cNvSpPr/>
          <p:nvPr/>
        </p:nvSpPr>
        <p:spPr>
          <a:xfrm>
            <a:off x="5475508" y="31645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/>
          <p:cNvSpPr/>
          <p:nvPr/>
        </p:nvSpPr>
        <p:spPr>
          <a:xfrm>
            <a:off x="5150370" y="316458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/>
          <p:cNvSpPr/>
          <p:nvPr/>
        </p:nvSpPr>
        <p:spPr>
          <a:xfrm>
            <a:off x="6776062" y="354110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6450923" y="353809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6125785" y="353809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800647" y="354110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/>
          <p:cNvSpPr/>
          <p:nvPr/>
        </p:nvSpPr>
        <p:spPr>
          <a:xfrm>
            <a:off x="5475508" y="353809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5150370" y="353809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ستطيل مستدير الزوايا 77"/>
          <p:cNvSpPr/>
          <p:nvPr/>
        </p:nvSpPr>
        <p:spPr>
          <a:xfrm rot="5400000">
            <a:off x="5603340" y="1957506"/>
            <a:ext cx="367890" cy="2746360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مستطيل مستدير الزوايا 79"/>
          <p:cNvSpPr/>
          <p:nvPr/>
        </p:nvSpPr>
        <p:spPr>
          <a:xfrm rot="5400000">
            <a:off x="5606538" y="2340555"/>
            <a:ext cx="361494" cy="274635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/>
          <p:cNvSpPr/>
          <p:nvPr/>
        </p:nvSpPr>
        <p:spPr>
          <a:xfrm>
            <a:off x="10396250" y="39334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/>
          <p:cNvSpPr/>
          <p:nvPr/>
        </p:nvSpPr>
        <p:spPr>
          <a:xfrm>
            <a:off x="10396250" y="320042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شكل بيضاوي 82"/>
          <p:cNvSpPr/>
          <p:nvPr/>
        </p:nvSpPr>
        <p:spPr>
          <a:xfrm>
            <a:off x="10071112" y="320042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3"/>
          <p:cNvSpPr/>
          <p:nvPr/>
        </p:nvSpPr>
        <p:spPr>
          <a:xfrm>
            <a:off x="9745974" y="320343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شكل بيضاوي 84"/>
          <p:cNvSpPr/>
          <p:nvPr/>
        </p:nvSpPr>
        <p:spPr>
          <a:xfrm>
            <a:off x="9420835" y="320042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شكل بيضاوي 85"/>
          <p:cNvSpPr/>
          <p:nvPr/>
        </p:nvSpPr>
        <p:spPr>
          <a:xfrm>
            <a:off x="9095697" y="320042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شكل بيضاوي 86"/>
          <p:cNvSpPr/>
          <p:nvPr/>
        </p:nvSpPr>
        <p:spPr>
          <a:xfrm>
            <a:off x="10076053" y="393954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8" name="شكل بيضاوي 87"/>
          <p:cNvSpPr/>
          <p:nvPr/>
        </p:nvSpPr>
        <p:spPr>
          <a:xfrm>
            <a:off x="10396250" y="357393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/>
          <p:cNvSpPr/>
          <p:nvPr/>
        </p:nvSpPr>
        <p:spPr>
          <a:xfrm>
            <a:off x="10071112" y="35739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شكل بيضاوي 89"/>
          <p:cNvSpPr/>
          <p:nvPr/>
        </p:nvSpPr>
        <p:spPr>
          <a:xfrm>
            <a:off x="9745974" y="357694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شكل بيضاوي 90"/>
          <p:cNvSpPr/>
          <p:nvPr/>
        </p:nvSpPr>
        <p:spPr>
          <a:xfrm>
            <a:off x="9420835" y="35739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شكل بيضاوي 91"/>
          <p:cNvSpPr/>
          <p:nvPr/>
        </p:nvSpPr>
        <p:spPr>
          <a:xfrm>
            <a:off x="9095697" y="357393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ستطيل مستدير الزوايا 92"/>
          <p:cNvSpPr/>
          <p:nvPr/>
        </p:nvSpPr>
        <p:spPr>
          <a:xfrm rot="5400000">
            <a:off x="9721125" y="2517373"/>
            <a:ext cx="361494" cy="1684656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ستطيل مستدير الزوايا 93"/>
          <p:cNvSpPr/>
          <p:nvPr/>
        </p:nvSpPr>
        <p:spPr>
          <a:xfrm rot="5400000">
            <a:off x="9721124" y="2888990"/>
            <a:ext cx="361494" cy="1684656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ستطيل مستدير الزوايا 94"/>
          <p:cNvSpPr/>
          <p:nvPr/>
        </p:nvSpPr>
        <p:spPr>
          <a:xfrm rot="5400000">
            <a:off x="9718795" y="3255934"/>
            <a:ext cx="361494" cy="1689313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2" name="شكل بيضاوي 101"/>
          <p:cNvSpPr/>
          <p:nvPr/>
        </p:nvSpPr>
        <p:spPr>
          <a:xfrm>
            <a:off x="4477845" y="354498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شكل بيضاوي 102"/>
          <p:cNvSpPr/>
          <p:nvPr/>
        </p:nvSpPr>
        <p:spPr>
          <a:xfrm>
            <a:off x="4818768" y="353809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شكل بيضاوي 103"/>
          <p:cNvSpPr/>
          <p:nvPr/>
        </p:nvSpPr>
        <p:spPr>
          <a:xfrm>
            <a:off x="4478943" y="316964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شكل بيضاوي 104"/>
          <p:cNvSpPr/>
          <p:nvPr/>
        </p:nvSpPr>
        <p:spPr>
          <a:xfrm>
            <a:off x="4818768" y="317149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4" name="مربع نص 123"/>
          <p:cNvSpPr txBox="1"/>
          <p:nvPr/>
        </p:nvSpPr>
        <p:spPr>
          <a:xfrm>
            <a:off x="4954758" y="4172775"/>
            <a:ext cx="1691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5" name="مربع نص 124"/>
          <p:cNvSpPr txBox="1"/>
          <p:nvPr/>
        </p:nvSpPr>
        <p:spPr>
          <a:xfrm>
            <a:off x="5044175" y="4745868"/>
            <a:ext cx="1602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١٦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" name="مستطيل مستدير الزوايا 162"/>
          <p:cNvSpPr/>
          <p:nvPr/>
        </p:nvSpPr>
        <p:spPr>
          <a:xfrm rot="5400000">
            <a:off x="1251679" y="2536577"/>
            <a:ext cx="367890" cy="1067707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4" name="مستطيل مستدير الزوايا 163"/>
          <p:cNvSpPr/>
          <p:nvPr/>
        </p:nvSpPr>
        <p:spPr>
          <a:xfrm rot="5400000">
            <a:off x="1251679" y="2909275"/>
            <a:ext cx="367890" cy="1067708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5" name="مستطيل مستدير الزوايا 164"/>
          <p:cNvSpPr/>
          <p:nvPr/>
        </p:nvSpPr>
        <p:spPr>
          <a:xfrm rot="5400000">
            <a:off x="1257776" y="3287357"/>
            <a:ext cx="367890" cy="1055514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6" name="مستطيل مستدير الزوايا 165"/>
          <p:cNvSpPr/>
          <p:nvPr/>
        </p:nvSpPr>
        <p:spPr>
          <a:xfrm rot="5400000">
            <a:off x="1248740" y="3667870"/>
            <a:ext cx="367890" cy="1073585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7" name="مستطيل مستدير الزوايا 166"/>
          <p:cNvSpPr/>
          <p:nvPr/>
        </p:nvSpPr>
        <p:spPr>
          <a:xfrm rot="5400000">
            <a:off x="1250904" y="4036296"/>
            <a:ext cx="367890" cy="106925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8" name="مربع نص 167"/>
          <p:cNvSpPr txBox="1"/>
          <p:nvPr/>
        </p:nvSpPr>
        <p:spPr>
          <a:xfrm>
            <a:off x="1911537" y="4048011"/>
            <a:ext cx="1691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٣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9" name="مربع نص 168"/>
          <p:cNvSpPr txBox="1"/>
          <p:nvPr/>
        </p:nvSpPr>
        <p:spPr>
          <a:xfrm>
            <a:off x="2000954" y="4581244"/>
            <a:ext cx="1602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٢٤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7206" y="2300764"/>
            <a:ext cx="1831800" cy="54966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7849" y="2300764"/>
            <a:ext cx="1780200" cy="49793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4469" y="2294296"/>
            <a:ext cx="1857600" cy="510867"/>
          </a:xfrm>
          <a:prstGeom prst="rect">
            <a:avLst/>
          </a:prstGeom>
        </p:spPr>
      </p:pic>
      <p:sp>
        <p:nvSpPr>
          <p:cNvPr id="108" name="شكل بيضاوي 107"/>
          <p:cNvSpPr/>
          <p:nvPr/>
        </p:nvSpPr>
        <p:spPr>
          <a:xfrm>
            <a:off x="9095697" y="394147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شكل بيضاوي 109"/>
          <p:cNvSpPr/>
          <p:nvPr/>
        </p:nvSpPr>
        <p:spPr>
          <a:xfrm>
            <a:off x="9417166" y="394073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2" name="شكل بيضاوي 111"/>
          <p:cNvSpPr/>
          <p:nvPr/>
        </p:nvSpPr>
        <p:spPr>
          <a:xfrm>
            <a:off x="9742305" y="392581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4" name="شكل بيضاوي 113"/>
          <p:cNvSpPr/>
          <p:nvPr/>
        </p:nvSpPr>
        <p:spPr>
          <a:xfrm>
            <a:off x="1603549" y="553048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6" name="شكل بيضاوي 115"/>
          <p:cNvSpPr/>
          <p:nvPr/>
        </p:nvSpPr>
        <p:spPr>
          <a:xfrm>
            <a:off x="1594471" y="290557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شكل بيضاوي 116"/>
          <p:cNvSpPr/>
          <p:nvPr/>
        </p:nvSpPr>
        <p:spPr>
          <a:xfrm>
            <a:off x="1269333" y="290858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8" name="شكل بيضاوي 117"/>
          <p:cNvSpPr/>
          <p:nvPr/>
        </p:nvSpPr>
        <p:spPr>
          <a:xfrm>
            <a:off x="944194" y="290557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شكل بيضاوي 118"/>
          <p:cNvSpPr/>
          <p:nvPr/>
        </p:nvSpPr>
        <p:spPr>
          <a:xfrm>
            <a:off x="1605367" y="515123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0" name="شكل بيضاوي 119"/>
          <p:cNvSpPr/>
          <p:nvPr/>
        </p:nvSpPr>
        <p:spPr>
          <a:xfrm>
            <a:off x="1273362" y="553325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1" name="شكل بيضاوي 120"/>
          <p:cNvSpPr/>
          <p:nvPr/>
        </p:nvSpPr>
        <p:spPr>
          <a:xfrm>
            <a:off x="1594471" y="327907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شكل بيضاوي 121"/>
          <p:cNvSpPr/>
          <p:nvPr/>
        </p:nvSpPr>
        <p:spPr>
          <a:xfrm>
            <a:off x="1269333" y="328208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شكل بيضاوي 122"/>
          <p:cNvSpPr/>
          <p:nvPr/>
        </p:nvSpPr>
        <p:spPr>
          <a:xfrm>
            <a:off x="944194" y="327907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شكل بيضاوي 125"/>
          <p:cNvSpPr/>
          <p:nvPr/>
        </p:nvSpPr>
        <p:spPr>
          <a:xfrm>
            <a:off x="1599642" y="475724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7" name="شكل بيضاوي 126"/>
          <p:cNvSpPr/>
          <p:nvPr/>
        </p:nvSpPr>
        <p:spPr>
          <a:xfrm>
            <a:off x="1266202" y="515123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8" name="شكل بيضاوي 127"/>
          <p:cNvSpPr/>
          <p:nvPr/>
        </p:nvSpPr>
        <p:spPr>
          <a:xfrm>
            <a:off x="1591340" y="365711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شكل بيضاوي 128"/>
          <p:cNvSpPr/>
          <p:nvPr/>
        </p:nvSpPr>
        <p:spPr>
          <a:xfrm>
            <a:off x="1266202" y="366012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شكل بيضاوي 129"/>
          <p:cNvSpPr/>
          <p:nvPr/>
        </p:nvSpPr>
        <p:spPr>
          <a:xfrm>
            <a:off x="941063" y="365711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1" name="شكل بيضاوي 130"/>
          <p:cNvSpPr/>
          <p:nvPr/>
        </p:nvSpPr>
        <p:spPr>
          <a:xfrm>
            <a:off x="941063" y="553325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2" name="شكل بيضاوي 131"/>
          <p:cNvSpPr/>
          <p:nvPr/>
        </p:nvSpPr>
        <p:spPr>
          <a:xfrm>
            <a:off x="1266202" y="476921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" name="شكل بيضاوي 132"/>
          <p:cNvSpPr/>
          <p:nvPr/>
        </p:nvSpPr>
        <p:spPr>
          <a:xfrm>
            <a:off x="1591340" y="404195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4" name="شكل بيضاوي 133"/>
          <p:cNvSpPr/>
          <p:nvPr/>
        </p:nvSpPr>
        <p:spPr>
          <a:xfrm>
            <a:off x="1266202" y="404496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5" name="شكل بيضاوي 134"/>
          <p:cNvSpPr/>
          <p:nvPr/>
        </p:nvSpPr>
        <p:spPr>
          <a:xfrm>
            <a:off x="941063" y="404195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6" name="شكل بيضاوي 135"/>
          <p:cNvSpPr/>
          <p:nvPr/>
        </p:nvSpPr>
        <p:spPr>
          <a:xfrm>
            <a:off x="935021" y="515123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7" name="شكل بيضاوي 136"/>
          <p:cNvSpPr/>
          <p:nvPr/>
        </p:nvSpPr>
        <p:spPr>
          <a:xfrm>
            <a:off x="941063" y="476921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0" name="شكل بيضاوي 169"/>
          <p:cNvSpPr/>
          <p:nvPr/>
        </p:nvSpPr>
        <p:spPr>
          <a:xfrm>
            <a:off x="1591340" y="441546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1" name="شكل بيضاوي 170"/>
          <p:cNvSpPr/>
          <p:nvPr/>
        </p:nvSpPr>
        <p:spPr>
          <a:xfrm>
            <a:off x="1266202" y="441847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2" name="شكل بيضاوي 171"/>
          <p:cNvSpPr/>
          <p:nvPr/>
        </p:nvSpPr>
        <p:spPr>
          <a:xfrm>
            <a:off x="941063" y="441546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3" name="مستطيل مستدير الزوايا 172"/>
          <p:cNvSpPr/>
          <p:nvPr/>
        </p:nvSpPr>
        <p:spPr>
          <a:xfrm rot="5400000">
            <a:off x="1243580" y="4408307"/>
            <a:ext cx="367890" cy="106925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مستطيل مستدير الزوايا 173"/>
          <p:cNvSpPr/>
          <p:nvPr/>
        </p:nvSpPr>
        <p:spPr>
          <a:xfrm rot="5400000">
            <a:off x="1250903" y="4786446"/>
            <a:ext cx="367890" cy="106925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5" name="مستطيل مستدير الزوايا 174"/>
          <p:cNvSpPr/>
          <p:nvPr/>
        </p:nvSpPr>
        <p:spPr>
          <a:xfrm rot="5400000">
            <a:off x="1250903" y="5165278"/>
            <a:ext cx="367890" cy="106925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6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2" grpId="0" animBg="1"/>
      <p:bldP spid="103" grpId="0" animBg="1"/>
      <p:bldP spid="104" grpId="0" animBg="1"/>
      <p:bldP spid="105" grpId="0" animBg="1"/>
      <p:bldP spid="124" grpId="0"/>
      <p:bldP spid="125" grpId="0"/>
      <p:bldP spid="163" grpId="0" animBg="1"/>
      <p:bldP spid="164" grpId="0" animBg="1"/>
      <p:bldP spid="165" grpId="0" animBg="1"/>
      <p:bldP spid="166" grpId="0" animBg="1"/>
      <p:bldP spid="167" grpId="0" animBg="1"/>
      <p:bldP spid="168" grpId="0"/>
      <p:bldP spid="169" grpId="0"/>
      <p:bldP spid="108" grpId="0" animBg="1"/>
      <p:bldP spid="110" grpId="0" animBg="1"/>
      <p:bldP spid="112" grpId="0" animBg="1"/>
      <p:bldP spid="114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٨٤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518746" y="1348600"/>
            <a:ext cx="100177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</a:t>
            </a:r>
            <a:r>
              <a:rPr lang="ar-SA" sz="2400" b="1" dirty="0" smtClean="0"/>
              <a:t>: أستعمل قطع عد لأعمل نموذجاً لكل مسألة، ثم أكتب جملة القسمة والضرب المترابطة معها : </a:t>
            </a:r>
            <a:endParaRPr lang="ar-SA" sz="2400" b="1" dirty="0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6714" y="2021217"/>
            <a:ext cx="4426200" cy="66487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860" y="2816722"/>
            <a:ext cx="5142169" cy="142009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2314" y="2816722"/>
            <a:ext cx="3692921" cy="1943793"/>
          </a:xfrm>
          <a:prstGeom prst="rect">
            <a:avLst/>
          </a:prstGeom>
        </p:spPr>
      </p:pic>
      <p:sp>
        <p:nvSpPr>
          <p:cNvPr id="96" name="مربع نص 95"/>
          <p:cNvSpPr txBox="1"/>
          <p:nvPr/>
        </p:nvSpPr>
        <p:spPr>
          <a:xfrm>
            <a:off x="7640300" y="5220011"/>
            <a:ext cx="1691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مربع نص 96"/>
          <p:cNvSpPr txBox="1"/>
          <p:nvPr/>
        </p:nvSpPr>
        <p:spPr>
          <a:xfrm>
            <a:off x="7729717" y="4560641"/>
            <a:ext cx="1602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١٢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1815425" y="4859096"/>
            <a:ext cx="1602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١٢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1726008" y="5419342"/>
            <a:ext cx="1691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3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٨٤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518746" y="1348600"/>
            <a:ext cx="100177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</a:t>
            </a:r>
            <a:r>
              <a:rPr lang="ar-SA" sz="2400" b="1" dirty="0" smtClean="0"/>
              <a:t>: أستعمل قطع عد لأعمل نموذجاً لكل مسألة، ثم أكتب جملة القسمة والضرب المترابطة معها : </a:t>
            </a:r>
            <a:endParaRPr lang="ar-SA" sz="2400" b="1" dirty="0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6714" y="2021217"/>
            <a:ext cx="4426200" cy="664872"/>
          </a:xfrm>
          <a:prstGeom prst="rect">
            <a:avLst/>
          </a:prstGeom>
        </p:spPr>
      </p:pic>
      <p:sp>
        <p:nvSpPr>
          <p:cNvPr id="96" name="مربع نص 95"/>
          <p:cNvSpPr txBox="1"/>
          <p:nvPr/>
        </p:nvSpPr>
        <p:spPr>
          <a:xfrm>
            <a:off x="8198591" y="5028384"/>
            <a:ext cx="1529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٣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مربع نص 96"/>
          <p:cNvSpPr txBox="1"/>
          <p:nvPr/>
        </p:nvSpPr>
        <p:spPr>
          <a:xfrm>
            <a:off x="8125371" y="4633819"/>
            <a:ext cx="1602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1949732" y="4569795"/>
            <a:ext cx="1602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١٥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1902674" y="4966533"/>
            <a:ext cx="16917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1819" y="2748042"/>
            <a:ext cx="3003781" cy="174000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077" y="2748042"/>
            <a:ext cx="4388138" cy="165584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9804" y="5606031"/>
            <a:ext cx="7890506" cy="42048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1542522" y="6141964"/>
            <a:ext cx="76162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أفكر في العدد الذي أضربه في العدد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ليكون الناتج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٢٨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، فاجد أن :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٧ = ٢٨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100" grpId="0"/>
      <p:bldP spid="1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472</Words>
  <Application>Microsoft Office PowerPoint</Application>
  <PresentationFormat>شاشة عريضة</PresentationFormat>
  <Paragraphs>113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148</cp:revision>
  <dcterms:created xsi:type="dcterms:W3CDTF">2022-12-02T21:48:32Z</dcterms:created>
  <dcterms:modified xsi:type="dcterms:W3CDTF">2023-01-17T06:13:13Z</dcterms:modified>
</cp:coreProperties>
</file>