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0" r:id="rId4"/>
    <p:sldId id="272" r:id="rId5"/>
    <p:sldId id="273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F3300"/>
    <a:srgbClr val="E6DA61"/>
    <a:srgbClr val="F4E869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2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16.emf"/><Relationship Id="rId2" Type="http://schemas.openxmlformats.org/officeDocument/2006/relationships/image" Target="../media/image1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5.emf"/><Relationship Id="rId5" Type="http://schemas.microsoft.com/office/2007/relationships/hdphoto" Target="../media/hdphoto2.wdp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microsoft.com/office/2007/relationships/hdphoto" Target="../media/hdphoto2.wdp"/><Relationship Id="rId10" Type="http://schemas.openxmlformats.org/officeDocument/2006/relationships/image" Target="../media/image21.emf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emf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5.emf"/><Relationship Id="rId5" Type="http://schemas.microsoft.com/office/2007/relationships/hdphoto" Target="../media/hdphoto2.wdp"/><Relationship Id="rId10" Type="http://schemas.openxmlformats.org/officeDocument/2006/relationships/image" Target="../media/image24.emf"/><Relationship Id="rId4" Type="http://schemas.openxmlformats.org/officeDocument/2006/relationships/image" Target="../media/image2.png"/><Relationship Id="rId9" Type="http://schemas.openxmlformats.org/officeDocument/2006/relationships/image" Target="../media/image23.jpeg"/><Relationship Id="rId1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0.emf"/><Relationship Id="rId5" Type="http://schemas.microsoft.com/office/2007/relationships/hdphoto" Target="../media/hdphoto2.wdp"/><Relationship Id="rId10" Type="http://schemas.openxmlformats.org/officeDocument/2006/relationships/image" Target="../media/image29.emf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3.jpeg"/><Relationship Id="rId5" Type="http://schemas.microsoft.com/office/2007/relationships/hdphoto" Target="../media/hdphoto2.wdp"/><Relationship Id="rId10" Type="http://schemas.openxmlformats.org/officeDocument/2006/relationships/image" Target="../media/image32.emf"/><Relationship Id="rId4" Type="http://schemas.openxmlformats.org/officeDocument/2006/relationships/image" Target="../media/image2.png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621606" y="2736714"/>
            <a:ext cx="22527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أقسم مستعملاً العلاقة بين بين القسمة والضرب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51149" y="1612807"/>
            <a:ext cx="45931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تحوي صينية قطعاً صغيرة من الكعك مرتبة في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صفوف ، في كل صف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قطع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0860606" y="3464477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115891" y="3839694"/>
            <a:ext cx="17584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 علية 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ناتج القسمة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الحقائق المترابطة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891862" y="3180204"/>
            <a:ext cx="74896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كعك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قطع الكعك المرتبة ، لأكتب جملة الضرب ، وجملة القسمة المترابطة بها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8105007" y="1435882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312" y="1504505"/>
            <a:ext cx="2322000" cy="1047600"/>
          </a:xfrm>
          <a:prstGeom prst="rect">
            <a:avLst/>
          </a:prstGeom>
        </p:spPr>
      </p:pic>
      <p:sp>
        <p:nvSpPr>
          <p:cNvPr id="58" name="مخطط انسيابي: محطة طرفية 57"/>
          <p:cNvSpPr/>
          <p:nvPr/>
        </p:nvSpPr>
        <p:spPr>
          <a:xfrm>
            <a:off x="7072789" y="2554411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59" name="صورة 5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96" y="2554410"/>
            <a:ext cx="444457" cy="44445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645" b="100000" l="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128"/>
          <a:stretch/>
        </p:blipFill>
        <p:spPr>
          <a:xfrm rot="10800000">
            <a:off x="6438149" y="3621662"/>
            <a:ext cx="2564373" cy="625697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645" b="100000" l="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128"/>
          <a:stretch/>
        </p:blipFill>
        <p:spPr>
          <a:xfrm>
            <a:off x="1619706" y="3600850"/>
            <a:ext cx="2564373" cy="62733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6828047" y="3683688"/>
            <a:ext cx="1297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الضرب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147294" y="3690125"/>
            <a:ext cx="1297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القسمة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5837521" y="4383864"/>
            <a:ext cx="11150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العدد الكلي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للقطع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8552524" y="5140197"/>
            <a:ext cx="437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٣</a:t>
            </a:r>
            <a:endParaRPr lang="ar-SA" sz="2400" b="1" dirty="0"/>
          </a:p>
        </p:txBody>
      </p:sp>
      <p:sp>
        <p:nvSpPr>
          <p:cNvPr id="64" name="مربع نص 63"/>
          <p:cNvSpPr txBox="1"/>
          <p:nvPr/>
        </p:nvSpPr>
        <p:spPr>
          <a:xfrm>
            <a:off x="6950814" y="4385935"/>
            <a:ext cx="12924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عدد القطع 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في كل صف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7410657" y="5140196"/>
            <a:ext cx="437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٤</a:t>
            </a:r>
            <a:endParaRPr lang="ar-SA" sz="2400" b="1" dirty="0"/>
          </a:p>
        </p:txBody>
      </p:sp>
      <p:sp>
        <p:nvSpPr>
          <p:cNvPr id="66" name="مربع نص 65"/>
          <p:cNvSpPr txBox="1"/>
          <p:nvPr/>
        </p:nvSpPr>
        <p:spPr>
          <a:xfrm>
            <a:off x="8132132" y="5140197"/>
            <a:ext cx="346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×</a:t>
            </a:r>
            <a:endParaRPr lang="ar-SA" sz="2400" b="1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8275421" y="4383864"/>
            <a:ext cx="11150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عدد 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الصفوف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6778587" y="5140195"/>
            <a:ext cx="4105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=</a:t>
            </a:r>
            <a:endParaRPr lang="ar-SA" sz="2400" b="1" dirty="0"/>
          </a:p>
        </p:txBody>
      </p:sp>
      <p:sp>
        <p:nvSpPr>
          <p:cNvPr id="69" name="مربع نص 68"/>
          <p:cNvSpPr txBox="1"/>
          <p:nvPr/>
        </p:nvSpPr>
        <p:spPr>
          <a:xfrm>
            <a:off x="6146517" y="5140511"/>
            <a:ext cx="527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١٢</a:t>
            </a:r>
            <a:endParaRPr lang="ar-SA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8354234" y="5586041"/>
            <a:ext cx="7678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عامل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72" name="مربع نص 71"/>
          <p:cNvSpPr txBox="1"/>
          <p:nvPr/>
        </p:nvSpPr>
        <p:spPr>
          <a:xfrm>
            <a:off x="7231689" y="5586041"/>
            <a:ext cx="7678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عامل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5850755" y="5586041"/>
            <a:ext cx="11019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ناتج الضرب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74" name="مربع نص 73"/>
          <p:cNvSpPr txBox="1"/>
          <p:nvPr/>
        </p:nvSpPr>
        <p:spPr>
          <a:xfrm>
            <a:off x="3637313" y="4384868"/>
            <a:ext cx="11150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العدد الكلي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للقطع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3933811" y="5124376"/>
            <a:ext cx="527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١٢</a:t>
            </a:r>
            <a:endParaRPr lang="ar-SA" sz="2400" b="1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3343442" y="5109046"/>
            <a:ext cx="3461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÷</a:t>
            </a:r>
            <a:endParaRPr lang="ar-SA" sz="2400" b="1" dirty="0"/>
          </a:p>
        </p:txBody>
      </p:sp>
      <p:sp>
        <p:nvSpPr>
          <p:cNvPr id="80" name="مربع نص 79"/>
          <p:cNvSpPr txBox="1"/>
          <p:nvPr/>
        </p:nvSpPr>
        <p:spPr>
          <a:xfrm>
            <a:off x="2405700" y="4383864"/>
            <a:ext cx="11150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عدد 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الصفوف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2680808" y="5137050"/>
            <a:ext cx="437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٣</a:t>
            </a:r>
            <a:endParaRPr lang="ar-SA" sz="2400" b="1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2075216" y="5145245"/>
            <a:ext cx="4105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=</a:t>
            </a:r>
            <a:endParaRPr lang="ar-SA" sz="2400" b="1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918184" y="4383864"/>
            <a:ext cx="12924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عدد القطع </a:t>
            </a:r>
          </a:p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في كل صف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1356826" y="5109045"/>
            <a:ext cx="4370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/>
              <a:t>٤</a:t>
            </a:r>
            <a:endParaRPr lang="ar-SA" sz="2400" b="1" dirty="0"/>
          </a:p>
        </p:txBody>
      </p:sp>
      <p:sp>
        <p:nvSpPr>
          <p:cNvPr id="99" name="مربع نص 98"/>
          <p:cNvSpPr txBox="1"/>
          <p:nvPr/>
        </p:nvSpPr>
        <p:spPr>
          <a:xfrm>
            <a:off x="3753193" y="5586041"/>
            <a:ext cx="898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المقسوم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2489816" y="5586041"/>
            <a:ext cx="8989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المقسوم</a:t>
            </a:r>
            <a:r>
              <a:rPr lang="ar-SA" dirty="0"/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علية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01" name="مربع نص 100"/>
          <p:cNvSpPr txBox="1"/>
          <p:nvPr/>
        </p:nvSpPr>
        <p:spPr>
          <a:xfrm>
            <a:off x="1168759" y="5586041"/>
            <a:ext cx="8989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ناتج القسمة</a:t>
            </a:r>
            <a:r>
              <a:rPr lang="ar-SA" dirty="0" smtClean="0"/>
              <a:t> </a:t>
            </a:r>
            <a:endParaRPr lang="ar-SA" dirty="0"/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5196945" y="3632696"/>
            <a:ext cx="2722" cy="29574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7" grpId="0"/>
      <p:bldP spid="49" grpId="0"/>
      <p:bldP spid="57" grpId="0" animBg="1"/>
      <p:bldP spid="58" grpId="0" animBg="1"/>
      <p:bldP spid="14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5" grpId="0"/>
      <p:bldP spid="72" grpId="0"/>
      <p:bldP spid="73" grpId="0"/>
      <p:bldP spid="74" grpId="0"/>
      <p:bldP spid="78" grpId="0"/>
      <p:bldP spid="79" grpId="0"/>
      <p:bldP spid="80" grpId="0"/>
      <p:bldP spid="81" grpId="0"/>
      <p:bldP spid="82" grpId="0"/>
      <p:bldP spid="83" grpId="0"/>
      <p:bldP spid="98" grpId="0"/>
      <p:bldP spid="99" grpId="0"/>
      <p:bldP spid="100" grpId="0"/>
      <p:bldP spid="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40" y="1181636"/>
            <a:ext cx="8260039" cy="5264912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٨٨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841080" y="5059948"/>
            <a:ext cx="1516221" cy="3532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34" b="94379" l="19822" r="843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3299" r="15044" b="6783"/>
          <a:stretch/>
        </p:blipFill>
        <p:spPr>
          <a:xfrm>
            <a:off x="9574839" y="2031374"/>
            <a:ext cx="2220945" cy="3037366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3320617" y="4491379"/>
            <a:ext cx="1516221" cy="3532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8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٨٥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621606" y="2736714"/>
            <a:ext cx="22527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أقسم مستعملاً العلاقة بين بين القسمة والضرب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51149" y="1612807"/>
            <a:ext cx="45931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تحوي صينية قطعاً صغيرة من الكعك مرتبة في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صفوف ، في كل صف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قطع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10860606" y="3464477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115891" y="3839694"/>
            <a:ext cx="17584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المقسوم علية 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ناتج القسمة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الحقائق المترابطة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891862" y="3180204"/>
            <a:ext cx="74896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كعك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أستعمل قطع الكعك المرتبة ، لأكتب جملة الضرب ، وجملة القسمة المترابطة بها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8105007" y="1435882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312" y="1504505"/>
            <a:ext cx="2322000" cy="1047600"/>
          </a:xfrm>
          <a:prstGeom prst="rect">
            <a:avLst/>
          </a:prstGeom>
        </p:spPr>
      </p:pic>
      <p:sp>
        <p:nvSpPr>
          <p:cNvPr id="58" name="مخطط انسيابي: محطة طرفية 57"/>
          <p:cNvSpPr/>
          <p:nvPr/>
        </p:nvSpPr>
        <p:spPr>
          <a:xfrm>
            <a:off x="7072789" y="2554411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59" name="صورة 5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96" y="2554410"/>
            <a:ext cx="444457" cy="44445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645" b="100000" l="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128"/>
          <a:stretch/>
        </p:blipFill>
        <p:spPr>
          <a:xfrm rot="10800000">
            <a:off x="5775047" y="3672082"/>
            <a:ext cx="2564373" cy="625697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645" b="100000" l="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128"/>
          <a:stretch/>
        </p:blipFill>
        <p:spPr>
          <a:xfrm>
            <a:off x="2342656" y="3654290"/>
            <a:ext cx="2564373" cy="589182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5971436" y="3746748"/>
            <a:ext cx="1297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الضرب 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965388" y="3743761"/>
            <a:ext cx="12975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القسمة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35486" y="4480022"/>
            <a:ext cx="42554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جملتا الضرب والقسمة المترابطتان هما :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5379503" y="5176834"/>
            <a:ext cx="2177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= ١٢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2681866" y="5176834"/>
            <a:ext cx="2225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٤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01" b="97985" l="4308" r="95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35" y="4439858"/>
            <a:ext cx="1779499" cy="21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٨٦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32" y="2356824"/>
            <a:ext cx="8178418" cy="310880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1" b="97551" l="5210" r="973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58" y="1026113"/>
            <a:ext cx="3256294" cy="536330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9161654" y="3319624"/>
            <a:ext cx="218741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مجموعة الحقائق التي تستعمل فيها الأعداد نفسها تُسمى </a:t>
            </a:r>
            <a:r>
              <a:rPr lang="ar-SA" sz="2400" b="1" dirty="0" smtClean="0">
                <a:solidFill>
                  <a:srgbClr val="C00000"/>
                </a:solidFill>
              </a:rPr>
              <a:t>الحقائق المترابطة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٨٦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10127238" y="15538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55" name="صورة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9" name="مخطط انسيابي: محطة طرفية 18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588297" y="1553850"/>
            <a:ext cx="24315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أكتب الحقائق المترابطة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1697" y="3087985"/>
            <a:ext cx="3429096" cy="197908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50065" y="2118040"/>
            <a:ext cx="9773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أستعمل الحقائق المترابطة للأعداد (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) لكتابة جمل الضرب والقسمة الأربع المترابطة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4662866" y="4139073"/>
            <a:ext cx="483577" cy="448408"/>
          </a:xfrm>
          <a:prstGeom prst="ellipse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2834065" y="3050117"/>
            <a:ext cx="483577" cy="448408"/>
          </a:xfrm>
          <a:prstGeom prst="ellipse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25"/>
          <p:cNvSpPr txBox="1"/>
          <p:nvPr/>
        </p:nvSpPr>
        <p:spPr>
          <a:xfrm>
            <a:off x="6427840" y="3118793"/>
            <a:ext cx="2177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= ١٨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468501" y="3669578"/>
            <a:ext cx="2177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١٨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444917" y="4243949"/>
            <a:ext cx="2225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٦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444917" y="4791739"/>
            <a:ext cx="22251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32907" y="5695281"/>
            <a:ext cx="7007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883994"/>
                </a:solidFill>
              </a:rPr>
              <a:t>ألاحظ أن الاعداد </a:t>
            </a:r>
            <a:r>
              <a:rPr lang="ku-Arab-IQ" sz="2400" b="1" dirty="0" smtClean="0">
                <a:solidFill>
                  <a:srgbClr val="883994"/>
                </a:solidFill>
              </a:rPr>
              <a:t>٣ </a:t>
            </a:r>
            <a:r>
              <a:rPr lang="ar-SA" sz="2400" b="1" dirty="0" smtClean="0">
                <a:solidFill>
                  <a:srgbClr val="883994"/>
                </a:solidFill>
              </a:rPr>
              <a:t>، </a:t>
            </a:r>
            <a:r>
              <a:rPr lang="ku-Arab-IQ" sz="2400" b="1" dirty="0" smtClean="0">
                <a:solidFill>
                  <a:srgbClr val="883994"/>
                </a:solidFill>
              </a:rPr>
              <a:t>٦ </a:t>
            </a:r>
            <a:r>
              <a:rPr lang="ar-SA" sz="2400" b="1" dirty="0" smtClean="0">
                <a:solidFill>
                  <a:srgbClr val="883994"/>
                </a:solidFill>
              </a:rPr>
              <a:t>، </a:t>
            </a:r>
            <a:r>
              <a:rPr lang="ku-Arab-IQ" sz="2400" b="1" dirty="0" smtClean="0">
                <a:solidFill>
                  <a:srgbClr val="883994"/>
                </a:solidFill>
              </a:rPr>
              <a:t>١٨ </a:t>
            </a:r>
            <a:r>
              <a:rPr lang="ar-SA" sz="2400" b="1" dirty="0" smtClean="0">
                <a:solidFill>
                  <a:srgbClr val="883994"/>
                </a:solidFill>
              </a:rPr>
              <a:t>قد </a:t>
            </a:r>
            <a:r>
              <a:rPr lang="ar-SA" sz="2400" b="1" dirty="0" err="1" smtClean="0">
                <a:solidFill>
                  <a:srgbClr val="883994"/>
                </a:solidFill>
              </a:rPr>
              <a:t>أُستعملت</a:t>
            </a:r>
            <a:r>
              <a:rPr lang="ar-SA" sz="2400" b="1" dirty="0" smtClean="0">
                <a:solidFill>
                  <a:srgbClr val="883994"/>
                </a:solidFill>
              </a:rPr>
              <a:t> في كل جملة عددية </a:t>
            </a:r>
            <a:endParaRPr lang="ar-SA" sz="2400" b="1" dirty="0">
              <a:solidFill>
                <a:srgbClr val="8839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6" grpId="0"/>
      <p:bldP spid="27" grpId="0"/>
      <p:bldP spid="28" grpId="0"/>
      <p:bldP spid="2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٨٦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4396154" y="1348600"/>
            <a:ext cx="61403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أتــأكــد: أستعمل الشبكات لأكمل كل زوج من الجمل العددية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4304" y="2135287"/>
            <a:ext cx="1964217" cy="109405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9755" y="2032379"/>
            <a:ext cx="1883400" cy="135153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38994" y="2185479"/>
            <a:ext cx="2125421" cy="104386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938" y="1986375"/>
            <a:ext cx="2218800" cy="1442067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6121" y="4203059"/>
            <a:ext cx="2012400" cy="54966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3661" y="4203059"/>
            <a:ext cx="1956094" cy="52849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4899" y="4247590"/>
            <a:ext cx="1939761" cy="505136"/>
          </a:xfrm>
          <a:prstGeom prst="rect">
            <a:avLst/>
          </a:prstGeom>
        </p:spPr>
      </p:pic>
      <p:sp>
        <p:nvSpPr>
          <p:cNvPr id="107" name="مربع نص 106"/>
          <p:cNvSpPr txBox="1"/>
          <p:nvPr/>
        </p:nvSpPr>
        <p:spPr>
          <a:xfrm>
            <a:off x="5077775" y="3648126"/>
            <a:ext cx="61403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أكتب الحقائق المترابطة لكل مجموعة من الأعداد الآتية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0269025" y="2150311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10137528" y="2657505"/>
            <a:ext cx="5358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4348515" y="2179603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4181461" y="2706018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8956033" y="4752726"/>
            <a:ext cx="1802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= ١٢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مربع نص 111"/>
          <p:cNvSpPr txBox="1"/>
          <p:nvPr/>
        </p:nvSpPr>
        <p:spPr>
          <a:xfrm>
            <a:off x="8956032" y="5140655"/>
            <a:ext cx="1802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١٢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مربع نص 112"/>
          <p:cNvSpPr txBox="1"/>
          <p:nvPr/>
        </p:nvSpPr>
        <p:spPr>
          <a:xfrm>
            <a:off x="8971356" y="5581837"/>
            <a:ext cx="1829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٦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4" name="مربع نص 113"/>
          <p:cNvSpPr txBox="1"/>
          <p:nvPr/>
        </p:nvSpPr>
        <p:spPr>
          <a:xfrm>
            <a:off x="8888942" y="6038568"/>
            <a:ext cx="1911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= ٢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5" name="مربع نص 114"/>
          <p:cNvSpPr txBox="1"/>
          <p:nvPr/>
        </p:nvSpPr>
        <p:spPr>
          <a:xfrm>
            <a:off x="5120166" y="4752726"/>
            <a:ext cx="1802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٢٠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6" name="مربع نص 115"/>
          <p:cNvSpPr txBox="1"/>
          <p:nvPr/>
        </p:nvSpPr>
        <p:spPr>
          <a:xfrm>
            <a:off x="5120166" y="5139096"/>
            <a:ext cx="1802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= ٢٠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7" name="مربع نص 116"/>
          <p:cNvSpPr txBox="1"/>
          <p:nvPr/>
        </p:nvSpPr>
        <p:spPr>
          <a:xfrm>
            <a:off x="5100804" y="5581837"/>
            <a:ext cx="1829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= ٥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8" name="مربع نص 117"/>
          <p:cNvSpPr txBox="1"/>
          <p:nvPr/>
        </p:nvSpPr>
        <p:spPr>
          <a:xfrm>
            <a:off x="5100804" y="6034106"/>
            <a:ext cx="1829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٤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9" name="مربع نص 118"/>
          <p:cNvSpPr txBox="1"/>
          <p:nvPr/>
        </p:nvSpPr>
        <p:spPr>
          <a:xfrm>
            <a:off x="1523127" y="4752726"/>
            <a:ext cx="1802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= ٢٧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0" name="مربع نص 119"/>
          <p:cNvSpPr txBox="1"/>
          <p:nvPr/>
        </p:nvSpPr>
        <p:spPr>
          <a:xfrm>
            <a:off x="1534646" y="5139096"/>
            <a:ext cx="1802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٢٧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1" name="مربع نص 120"/>
          <p:cNvSpPr txBox="1"/>
          <p:nvPr/>
        </p:nvSpPr>
        <p:spPr>
          <a:xfrm>
            <a:off x="1518671" y="5581837"/>
            <a:ext cx="1829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٩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" name="مربع نص 121"/>
          <p:cNvSpPr txBox="1"/>
          <p:nvPr/>
        </p:nvSpPr>
        <p:spPr>
          <a:xfrm>
            <a:off x="1513120" y="6042601"/>
            <a:ext cx="1829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= ٣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22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٨٦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4396154" y="1348600"/>
            <a:ext cx="61403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أتــأكــد: أستعمل الشبكات لأكمل كل زوج من الجمل العددية :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22" name="مربع نص 121"/>
          <p:cNvSpPr txBox="1"/>
          <p:nvPr/>
        </p:nvSpPr>
        <p:spPr>
          <a:xfrm>
            <a:off x="8343889" y="4619056"/>
            <a:ext cx="18296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= ٤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9220" y="2318828"/>
            <a:ext cx="5340601" cy="1907667"/>
          </a:xfrm>
          <a:prstGeom prst="rect">
            <a:avLst/>
          </a:prstGeom>
        </p:spPr>
      </p:pic>
      <p:sp>
        <p:nvSpPr>
          <p:cNvPr id="57" name="شكل بيضاوي 56"/>
          <p:cNvSpPr/>
          <p:nvPr/>
        </p:nvSpPr>
        <p:spPr>
          <a:xfrm>
            <a:off x="7389458" y="418026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57"/>
          <p:cNvSpPr/>
          <p:nvPr/>
        </p:nvSpPr>
        <p:spPr>
          <a:xfrm>
            <a:off x="7064320" y="418327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شكل بيضاوي 58"/>
          <p:cNvSpPr/>
          <p:nvPr/>
        </p:nvSpPr>
        <p:spPr>
          <a:xfrm>
            <a:off x="6739181" y="418026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/>
          <p:cNvSpPr/>
          <p:nvPr/>
        </p:nvSpPr>
        <p:spPr>
          <a:xfrm>
            <a:off x="6413518" y="41802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شكل بيضاوي 60"/>
          <p:cNvSpPr/>
          <p:nvPr/>
        </p:nvSpPr>
        <p:spPr>
          <a:xfrm>
            <a:off x="7394399" y="491939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61"/>
          <p:cNvSpPr/>
          <p:nvPr/>
        </p:nvSpPr>
        <p:spPr>
          <a:xfrm>
            <a:off x="7389458" y="455377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شكل بيضاوي 62"/>
          <p:cNvSpPr/>
          <p:nvPr/>
        </p:nvSpPr>
        <p:spPr>
          <a:xfrm>
            <a:off x="7064320" y="455678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63"/>
          <p:cNvSpPr/>
          <p:nvPr/>
        </p:nvSpPr>
        <p:spPr>
          <a:xfrm>
            <a:off x="6739181" y="455377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شكل بيضاوي 64"/>
          <p:cNvSpPr/>
          <p:nvPr/>
        </p:nvSpPr>
        <p:spPr>
          <a:xfrm>
            <a:off x="6414043" y="455377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65"/>
          <p:cNvSpPr/>
          <p:nvPr/>
        </p:nvSpPr>
        <p:spPr>
          <a:xfrm>
            <a:off x="6414043" y="492131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بيضاوي 66"/>
          <p:cNvSpPr/>
          <p:nvPr/>
        </p:nvSpPr>
        <p:spPr>
          <a:xfrm>
            <a:off x="6735512" y="492058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67"/>
          <p:cNvSpPr/>
          <p:nvPr/>
        </p:nvSpPr>
        <p:spPr>
          <a:xfrm>
            <a:off x="7060651" y="490565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شكل بيضاوي 68"/>
          <p:cNvSpPr/>
          <p:nvPr/>
        </p:nvSpPr>
        <p:spPr>
          <a:xfrm>
            <a:off x="7384517" y="527417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69"/>
          <p:cNvSpPr/>
          <p:nvPr/>
        </p:nvSpPr>
        <p:spPr>
          <a:xfrm>
            <a:off x="7059379" y="527718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/>
          <p:cNvSpPr/>
          <p:nvPr/>
        </p:nvSpPr>
        <p:spPr>
          <a:xfrm>
            <a:off x="6734240" y="527417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6409102" y="527417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7384517" y="564768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7059379" y="565069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6734240" y="564768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6409102" y="564767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1" name="صورة 8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776154" y="2675163"/>
            <a:ext cx="1239999" cy="860137"/>
          </a:xfrm>
          <a:prstGeom prst="rect">
            <a:avLst/>
          </a:prstGeom>
        </p:spPr>
      </p:pic>
      <p:sp>
        <p:nvSpPr>
          <p:cNvPr id="82" name="مربع نص 81"/>
          <p:cNvSpPr txBox="1"/>
          <p:nvPr/>
        </p:nvSpPr>
        <p:spPr>
          <a:xfrm>
            <a:off x="719704" y="3873111"/>
            <a:ext cx="37563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لماذا يكون الناتج في الجملة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٧ = ٢١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يساوي المقسوم في الجملة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٣ = ٧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؟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٨٧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761962" y="1401151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أستعمل الشبكات لأكمل كل زوج من الجمل العددية : 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513" y="1941603"/>
            <a:ext cx="4463401" cy="1978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2632" y="1936184"/>
            <a:ext cx="4411801" cy="2049934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6312877" y="3975400"/>
            <a:ext cx="51100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أكتب الحقائق المترابطة لكل مجموعة من الأعداد الآتية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6301" y="4486667"/>
            <a:ext cx="1808544" cy="49296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4433" y="4570428"/>
            <a:ext cx="1386597" cy="40920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1324" y="4570428"/>
            <a:ext cx="1746731" cy="409747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10501491" y="1995109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0501491" y="2458960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538785" y="1909431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565944" y="2397849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8285451" y="4979635"/>
            <a:ext cx="1802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٣٢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8285451" y="5356361"/>
            <a:ext cx="1802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٣٢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8402249" y="5762197"/>
            <a:ext cx="1687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8402249" y="6147523"/>
            <a:ext cx="1687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980454" y="5050443"/>
            <a:ext cx="1802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١٦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5093755" y="5531364"/>
            <a:ext cx="1687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1736857" y="4979635"/>
            <a:ext cx="1802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٢٨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1733360" y="5352674"/>
            <a:ext cx="18024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٢٨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1850158" y="5758510"/>
            <a:ext cx="1687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1850158" y="6143836"/>
            <a:ext cx="16873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78" grpId="0"/>
      <p:bldP spid="79" grpId="0"/>
      <p:bldP spid="80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٨٧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524500" y="1401151"/>
            <a:ext cx="50003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ثم أكتب الجملة العددية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7676658" y="4461767"/>
            <a:ext cx="2402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طيور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1531" y="2330891"/>
            <a:ext cx="4893004" cy="183961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569" y="2330891"/>
            <a:ext cx="5344883" cy="2357147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952973" y="4822577"/>
            <a:ext cx="33123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كيلومترات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٨٧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علاقة القسمة بالضرب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٢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9"/>
          <a:srcRect l="22410" b="67065"/>
          <a:stretch/>
        </p:blipFill>
        <p:spPr>
          <a:xfrm>
            <a:off x="2623972" y="1358556"/>
            <a:ext cx="7051937" cy="84203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8393" y="2220173"/>
            <a:ext cx="8635662" cy="630795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686" y="1497694"/>
            <a:ext cx="1085209" cy="1729099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5069254" y="2870548"/>
            <a:ext cx="1802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٢٧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594" y="3440163"/>
            <a:ext cx="9829126" cy="214714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539154" y="4824683"/>
            <a:ext cx="1820008" cy="5890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127738" y="5834051"/>
            <a:ext cx="61809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ليست من الحقائق المترابطة للأعداد (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587</Words>
  <Application>Microsoft Office PowerPoint</Application>
  <PresentationFormat>شاشة عريضة</PresentationFormat>
  <Paragraphs>148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170</cp:revision>
  <dcterms:created xsi:type="dcterms:W3CDTF">2022-12-02T21:48:32Z</dcterms:created>
  <dcterms:modified xsi:type="dcterms:W3CDTF">2023-01-19T02:25:49Z</dcterms:modified>
</cp:coreProperties>
</file>