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87" r:id="rId3"/>
    <p:sldId id="288" r:id="rId4"/>
    <p:sldId id="289" r:id="rId5"/>
    <p:sldId id="270" r:id="rId6"/>
    <p:sldId id="286" r:id="rId7"/>
    <p:sldId id="290" r:id="rId8"/>
    <p:sldId id="291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F4E869"/>
    <a:srgbClr val="E6DA61"/>
    <a:srgbClr val="FF3300"/>
    <a:srgbClr val="654090"/>
    <a:srgbClr val="624097"/>
    <a:srgbClr val="9704C7"/>
    <a:srgbClr val="CC00FF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JP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microsoft.com/office/2007/relationships/hdphoto" Target="../media/hdphoto8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8.em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emf"/><Relationship Id="rId5" Type="http://schemas.microsoft.com/office/2007/relationships/hdphoto" Target="../media/hdphoto2.wdp"/><Relationship Id="rId10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emf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emf"/><Relationship Id="rId5" Type="http://schemas.microsoft.com/office/2007/relationships/hdphoto" Target="../media/hdphoto2.wdp"/><Relationship Id="rId10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0.emf"/><Relationship Id="rId5" Type="http://schemas.microsoft.com/office/2007/relationships/hdphoto" Target="../media/hdphoto2.wdp"/><Relationship Id="rId10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٨٩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مهارة حل المسألة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50314" y="2736714"/>
            <a:ext cx="20240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أختار العملية المناسبة لحل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381756" y="1520527"/>
            <a:ext cx="58545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فحص طبيب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مريضاً في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ساعات على مدار يوم عمل كامل . </a:t>
            </a: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إذا كان قد فحص العدد نفسه من المرضى في كل ساعة ، فكم مريضاً فحصه في الساعة الواحدة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٣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53" name="صورة 5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42118" y="3988341"/>
            <a:ext cx="684234" cy="480267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22" y="3253131"/>
            <a:ext cx="1796364" cy="13484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8972" y="1362103"/>
            <a:ext cx="1948396" cy="2319699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5233757" y="3152212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ماذا اعرف من المسألة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 flipH="1" flipV="1">
            <a:off x="5421032" y="1906841"/>
            <a:ext cx="3599876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4035669" y="3727159"/>
            <a:ext cx="3921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فحص الطبيب المرضى في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ساعات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936631" y="4213652"/>
            <a:ext cx="5020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المرضى الذين فحصهم الطبيب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مريضاً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382715" y="4699541"/>
            <a:ext cx="55743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فحص الطبيب العدد نفسه من المرضى في كل ساعة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5828285" y="5291872"/>
            <a:ext cx="2215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ما المطلوب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345759" y="5851476"/>
            <a:ext cx="66981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أن أجد عدد المرضى الذين فحصهم الطبيب في الساعة الواحدة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5233757" y="2662428"/>
            <a:ext cx="3945759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3" name="رابط مستقيم 32"/>
          <p:cNvCxnSpPr/>
          <p:nvPr/>
        </p:nvCxnSpPr>
        <p:spPr>
          <a:xfrm flipH="1" flipV="1">
            <a:off x="3828788" y="2605886"/>
            <a:ext cx="4018734" cy="14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٨٩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مهارة حل المسألة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50314" y="2736714"/>
            <a:ext cx="20240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أختار العملية المناسبة لحل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381756" y="1520527"/>
            <a:ext cx="58545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فحص طبيب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مريضاً في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ساعات على مدار يوم عمل كامل . </a:t>
            </a: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إذا كان قد فحص العدد نفسه من المرضى في كل ساعة ، فكم مريضاً فحصه في الساعة الواحدة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٣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53" name="صورة 5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554198" y="4225731"/>
            <a:ext cx="684234" cy="4802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8972" y="1362103"/>
            <a:ext cx="1948396" cy="2319699"/>
          </a:xfrm>
          <a:prstGeom prst="rect">
            <a:avLst/>
          </a:prstGeom>
        </p:spPr>
      </p:pic>
      <p:cxnSp>
        <p:nvCxnSpPr>
          <p:cNvPr id="23" name="رابط مستقيم 22"/>
          <p:cNvCxnSpPr/>
          <p:nvPr/>
        </p:nvCxnSpPr>
        <p:spPr>
          <a:xfrm flipH="1" flipV="1">
            <a:off x="5421032" y="1906841"/>
            <a:ext cx="3599876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5233757" y="2662428"/>
            <a:ext cx="3945759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3" name="رابط مستقيم 32"/>
          <p:cNvCxnSpPr/>
          <p:nvPr/>
        </p:nvCxnSpPr>
        <p:spPr>
          <a:xfrm flipH="1" flipV="1">
            <a:off x="3828788" y="2605886"/>
            <a:ext cx="4018734" cy="14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33" y="3409503"/>
            <a:ext cx="3334043" cy="291173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5838154" y="4352642"/>
            <a:ext cx="128367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B050"/>
                </a:solidFill>
              </a:rPr>
              <a:t>أستعمل القسمة </a:t>
            </a:r>
            <a:endParaRPr lang="ar-S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٨٩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مهارة حل المسألة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50314" y="2736714"/>
            <a:ext cx="20240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أختار العملية المناسبة لحل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381756" y="1520527"/>
            <a:ext cx="58545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فحص طبيب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مريضاً في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ساعات على مدار يوم عمل كامل . </a:t>
            </a: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إذا كان قد فحص العدد نفسه من المرضى في كل ساعة ، فكم مريضاً فحصه في الساعة الواحدة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٣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53" name="صورة 5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06950" y="4480707"/>
            <a:ext cx="684234" cy="4802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8972" y="1362103"/>
            <a:ext cx="1948396" cy="2319699"/>
          </a:xfrm>
          <a:prstGeom prst="rect">
            <a:avLst/>
          </a:prstGeom>
        </p:spPr>
      </p:pic>
      <p:cxnSp>
        <p:nvCxnSpPr>
          <p:cNvPr id="23" name="رابط مستقيم 22"/>
          <p:cNvCxnSpPr/>
          <p:nvPr/>
        </p:nvCxnSpPr>
        <p:spPr>
          <a:xfrm flipH="1" flipV="1">
            <a:off x="5421032" y="1906841"/>
            <a:ext cx="3599876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5233757" y="2662428"/>
            <a:ext cx="3945759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3" name="رابط مستقيم 32"/>
          <p:cNvCxnSpPr/>
          <p:nvPr/>
        </p:nvCxnSpPr>
        <p:spPr>
          <a:xfrm flipH="1" flipV="1">
            <a:off x="3828788" y="2605886"/>
            <a:ext cx="4018734" cy="14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7522959" y="4032033"/>
            <a:ext cx="1717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عدد المرضى كلهم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037308" y="4658678"/>
            <a:ext cx="688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٢٠</a:t>
            </a:r>
            <a:endParaRPr lang="ar-SA" sz="24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554540" y="4032033"/>
            <a:ext cx="14268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عدد الساعات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5874886" y="4658677"/>
            <a:ext cx="688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٥</a:t>
            </a:r>
            <a:endParaRPr lang="ar-SA" sz="2400" b="1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3612134" y="4658677"/>
            <a:ext cx="395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٤</a:t>
            </a:r>
            <a:endParaRPr lang="ar-SA" sz="24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2321928" y="3839746"/>
            <a:ext cx="257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عدد المرضى الذين فحصهم الطبيب في الساعة الواحدة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871195" y="4658677"/>
            <a:ext cx="688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÷</a:t>
            </a:r>
            <a:endParaRPr lang="ar-SA" sz="24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4768099" y="4658676"/>
            <a:ext cx="688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=</a:t>
            </a:r>
            <a:endParaRPr lang="ar-SA" sz="2400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1504366" y="5489478"/>
            <a:ext cx="76751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عدد المرضى الذين فحصهم الطبيب في الساعة الواحدة هو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مرضى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0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7" grpId="0"/>
      <p:bldP spid="28" grpId="0"/>
      <p:bldP spid="29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٨٩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مهارة حل المسألة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50314" y="2736714"/>
            <a:ext cx="20240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أختار العملية المناسبة لحل المسألة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381756" y="1520527"/>
            <a:ext cx="58545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فحص طبيب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مريضاً في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ساعات على مدار يوم عمل كامل . </a:t>
            </a:r>
          </a:p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إذا كان قد فحص العدد نفسه من المرضى في كل ساعة ، فكم مريضاً فحصه في الساعة الواحدة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٣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53" name="صورة 5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536614" y="4735683"/>
            <a:ext cx="684234" cy="4802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8972" y="1362103"/>
            <a:ext cx="1948396" cy="2319699"/>
          </a:xfrm>
          <a:prstGeom prst="rect">
            <a:avLst/>
          </a:prstGeom>
        </p:spPr>
      </p:pic>
      <p:cxnSp>
        <p:nvCxnSpPr>
          <p:cNvPr id="23" name="رابط مستقيم 22"/>
          <p:cNvCxnSpPr/>
          <p:nvPr/>
        </p:nvCxnSpPr>
        <p:spPr>
          <a:xfrm flipH="1" flipV="1">
            <a:off x="5421032" y="1906841"/>
            <a:ext cx="3599876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5233757" y="2662428"/>
            <a:ext cx="3945759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3" name="رابط مستقيم 32"/>
          <p:cNvCxnSpPr/>
          <p:nvPr/>
        </p:nvCxnSpPr>
        <p:spPr>
          <a:xfrm flipH="1" flipV="1">
            <a:off x="3828788" y="2605886"/>
            <a:ext cx="4018734" cy="14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3540393" y="3426255"/>
            <a:ext cx="54638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يمكنني أن أستعمل الضرب لأتحقق من صحة القسمة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484076" y="4061885"/>
            <a:ext cx="2888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= ٢٠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976211" y="4881733"/>
            <a:ext cx="25938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إجابتي صحيحة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00" b="99143" l="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43" y="4238254"/>
            <a:ext cx="1541749" cy="15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خماسي 19"/>
          <p:cNvSpPr/>
          <p:nvPr/>
        </p:nvSpPr>
        <p:spPr>
          <a:xfrm>
            <a:off x="1863969" y="2651825"/>
            <a:ext cx="1806906" cy="416689"/>
          </a:xfrm>
          <a:prstGeom prst="homePlate">
            <a:avLst/>
          </a:prstGeom>
          <a:solidFill>
            <a:srgbClr val="883994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</a:t>
            </a:r>
            <a:r>
              <a:rPr lang="ar-SA" sz="2400" b="1" dirty="0" smtClean="0">
                <a:solidFill>
                  <a:schemeClr val="bg1"/>
                </a:solidFill>
              </a:rPr>
              <a:t>أحلل </a:t>
            </a:r>
            <a:r>
              <a:rPr lang="ar-SA" sz="2400" b="1" dirty="0" smtClean="0">
                <a:solidFill>
                  <a:schemeClr val="bg1"/>
                </a:solidFill>
              </a:rPr>
              <a:t>المهارة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٣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4" y="1566088"/>
            <a:ext cx="1530336" cy="1530336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مهارة حل المسألة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872205" y="1313970"/>
            <a:ext cx="61799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أرجع إلى المسألة في الصفحة السابقة ، ثم أجيب عن الأسئلة الآتية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824654" y="1943939"/>
            <a:ext cx="73461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000" b="1" dirty="0" smtClean="0">
                <a:solidFill>
                  <a:srgbClr val="00B050"/>
                </a:solidFill>
              </a:rPr>
              <a:t>١ </a:t>
            </a:r>
            <a:r>
              <a:rPr lang="ar-SA" sz="2000" b="1" dirty="0" smtClean="0">
                <a:solidFill>
                  <a:srgbClr val="00B050"/>
                </a:solidFill>
              </a:rPr>
              <a:t>– أشرح لماذا </a:t>
            </a:r>
            <a:r>
              <a:rPr lang="ar-SA" sz="2000" b="1" dirty="0">
                <a:solidFill>
                  <a:srgbClr val="00B050"/>
                </a:solidFill>
              </a:rPr>
              <a:t>ا</a:t>
            </a:r>
            <a:r>
              <a:rPr lang="ar-SA" sz="2000" b="1" dirty="0" smtClean="0">
                <a:solidFill>
                  <a:srgbClr val="00B050"/>
                </a:solidFill>
              </a:rPr>
              <a:t>ستعملت القسمة لحل المسألة ، وما العملية الأخرى التي يمكنني أن أستعملها  لحل هذه المسألة .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076399" y="2974417"/>
            <a:ext cx="59393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٢ </a:t>
            </a:r>
            <a:r>
              <a:rPr lang="ar-SA" sz="2000" b="1" dirty="0" smtClean="0">
                <a:solidFill>
                  <a:srgbClr val="00B050"/>
                </a:solidFill>
              </a:rPr>
              <a:t>– أشرح كيف ساعدتني الخطوات الأربع على حل هذه المسألة .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037492" y="3669176"/>
            <a:ext cx="99782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٣ </a:t>
            </a:r>
            <a:r>
              <a:rPr lang="ar-SA" sz="2000" b="1" dirty="0" smtClean="0">
                <a:solidFill>
                  <a:srgbClr val="00B050"/>
                </a:solidFill>
              </a:rPr>
              <a:t>– أفترض أن الطبيب قد فحص العدد نفسه من المرضى في </a:t>
            </a:r>
            <a:r>
              <a:rPr lang="ku-Arab-IQ" sz="2000" b="1" dirty="0" smtClean="0">
                <a:solidFill>
                  <a:srgbClr val="00B050"/>
                </a:solidFill>
              </a:rPr>
              <a:t>٤ </a:t>
            </a:r>
            <a:r>
              <a:rPr lang="ar-SA" sz="2000" b="1" dirty="0" smtClean="0">
                <a:solidFill>
                  <a:srgbClr val="00B050"/>
                </a:solidFill>
              </a:rPr>
              <a:t>ساعات ، فما عدد الذين فحصهم في الساعة الواحدة ؟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873317" y="4167706"/>
            <a:ext cx="27399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مرضى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380892" y="4833917"/>
            <a:ext cx="56410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B050"/>
                </a:solidFill>
              </a:rPr>
              <a:t>٤ </a:t>
            </a:r>
            <a:r>
              <a:rPr lang="ar-SA" sz="2000" b="1" dirty="0" smtClean="0">
                <a:solidFill>
                  <a:srgbClr val="00B050"/>
                </a:solidFill>
              </a:rPr>
              <a:t>– أتأكد من إجابتي عن السؤال </a:t>
            </a:r>
            <a:r>
              <a:rPr lang="ku-Arab-IQ" sz="2000" b="1" dirty="0" smtClean="0">
                <a:solidFill>
                  <a:srgbClr val="00B050"/>
                </a:solidFill>
              </a:rPr>
              <a:t>٣ </a:t>
            </a:r>
            <a:r>
              <a:rPr lang="ar-SA" sz="2000" b="1" dirty="0" smtClean="0">
                <a:solidFill>
                  <a:srgbClr val="00B050"/>
                </a:solidFill>
              </a:rPr>
              <a:t>، وكيف أعرف أنها صحيحة .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427227" y="5438573"/>
            <a:ext cx="75239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حقيقة الضرب المرتبطة تدلنا على صحة الإجابة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21" grpId="0"/>
      <p:bldP spid="22" grpId="0"/>
      <p:bldP spid="4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خماسي 15"/>
          <p:cNvSpPr/>
          <p:nvPr/>
        </p:nvSpPr>
        <p:spPr>
          <a:xfrm flipH="1">
            <a:off x="9202768" y="1573783"/>
            <a:ext cx="2220146" cy="498942"/>
          </a:xfrm>
          <a:prstGeom prst="homePlate">
            <a:avLst/>
          </a:prstGeom>
          <a:solidFill>
            <a:srgbClr val="F4E86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rgbClr val="883994"/>
                </a:solidFill>
              </a:rPr>
              <a:t>أتدرب على المهارة</a:t>
            </a:r>
            <a:endParaRPr lang="ar-SA" sz="2000" b="1" dirty="0">
              <a:solidFill>
                <a:srgbClr val="883994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٣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مهارة حل المسألة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33" y="1444887"/>
            <a:ext cx="756734" cy="75673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7189" y="2299546"/>
            <a:ext cx="4707722" cy="2677200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798277" y="1619054"/>
            <a:ext cx="5317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العملية المناسبة لحل كل من المسائل الآتية ، ثم أحلها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144" y="2327420"/>
            <a:ext cx="5266452" cy="227688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111914" y="5291846"/>
            <a:ext cx="2681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نستعمل عملية الضرب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172240" y="3738676"/>
            <a:ext cx="1326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٤ </a:t>
            </a:r>
            <a:r>
              <a:rPr lang="ar-SA" sz="2000" b="1" dirty="0" smtClean="0">
                <a:solidFill>
                  <a:srgbClr val="C00000"/>
                </a:solidFill>
              </a:rPr>
              <a:t>صفوف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7789381" y="4894185"/>
            <a:ext cx="13267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٨ </a:t>
            </a:r>
            <a:r>
              <a:rPr lang="ar-SA" sz="2000" b="1" dirty="0" smtClean="0">
                <a:solidFill>
                  <a:srgbClr val="C00000"/>
                </a:solidFill>
              </a:rPr>
              <a:t>أعمدة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008349" y="5818891"/>
            <a:ext cx="2888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= ٣٢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شجرة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768612" y="4647451"/>
            <a:ext cx="2681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نستعمل عملية القسمة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589744" y="5169167"/>
            <a:ext cx="2888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= 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أربطة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خماسي 15"/>
          <p:cNvSpPr/>
          <p:nvPr/>
        </p:nvSpPr>
        <p:spPr>
          <a:xfrm flipH="1">
            <a:off x="9202768" y="1573783"/>
            <a:ext cx="2220146" cy="498942"/>
          </a:xfrm>
          <a:prstGeom prst="homePlate">
            <a:avLst/>
          </a:prstGeom>
          <a:solidFill>
            <a:srgbClr val="F4E86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rgbClr val="883994"/>
                </a:solidFill>
              </a:rPr>
              <a:t>أتدرب على المهارة</a:t>
            </a:r>
            <a:endParaRPr lang="ar-SA" sz="2000" b="1" dirty="0">
              <a:solidFill>
                <a:srgbClr val="883994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٣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مهارة حل المسألة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33" y="1444887"/>
            <a:ext cx="756734" cy="756734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798277" y="1619054"/>
            <a:ext cx="5317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العملية المناسبة لحل كل من المسائل الآتية ، ثم أحلها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378" y="2250068"/>
            <a:ext cx="4594978" cy="213280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932" y="2250068"/>
            <a:ext cx="5462065" cy="1089411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283" y="3433063"/>
            <a:ext cx="2326658" cy="1949695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14"/>
          <a:srcRect t="7551"/>
          <a:stretch/>
        </p:blipFill>
        <p:spPr>
          <a:xfrm>
            <a:off x="1483919" y="5567582"/>
            <a:ext cx="3889830" cy="495740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7631187" y="4431316"/>
            <a:ext cx="2681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نستعمل عملية الضرب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7527622" y="4994132"/>
            <a:ext cx="2888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٢١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بطاقة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279631" y="3631606"/>
            <a:ext cx="2427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نستعمل عملية الجمع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723432" y="4278095"/>
            <a:ext cx="32674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  = ٣٠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هدية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خماسي 15"/>
          <p:cNvSpPr/>
          <p:nvPr/>
        </p:nvSpPr>
        <p:spPr>
          <a:xfrm flipH="1">
            <a:off x="9202768" y="1573783"/>
            <a:ext cx="2220146" cy="498942"/>
          </a:xfrm>
          <a:prstGeom prst="homePlate">
            <a:avLst/>
          </a:prstGeom>
          <a:solidFill>
            <a:srgbClr val="F4E86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rgbClr val="883994"/>
                </a:solidFill>
              </a:rPr>
              <a:t>أتدرب على المهارة</a:t>
            </a:r>
            <a:endParaRPr lang="ar-SA" sz="2000" b="1" dirty="0">
              <a:solidFill>
                <a:srgbClr val="883994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٣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مهارة حل المسألة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33" y="1444887"/>
            <a:ext cx="756734" cy="756734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798277" y="1619054"/>
            <a:ext cx="5317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أحدد العملية المناسبة لحل كل من المسائل الآتية ، ثم أحلها :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3990" y="2359199"/>
            <a:ext cx="4951668" cy="221781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217" y="2359199"/>
            <a:ext cx="5460803" cy="1768186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7557499" y="4665022"/>
            <a:ext cx="2681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نستعمل عملية الطرح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7065744" y="5214691"/>
            <a:ext cx="3665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٢٢٦ = ٧٤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متراً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79588" y="4315432"/>
            <a:ext cx="36654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نستعمل عملية الجمع أو الضرب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456320" y="4865077"/>
            <a:ext cx="2888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= ٤٠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متراً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63628" y="5454003"/>
            <a:ext cx="48060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= ٤٠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متراً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594</Words>
  <Application>Microsoft Office PowerPoint</Application>
  <PresentationFormat>شاشة عريضة</PresentationFormat>
  <Paragraphs>124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188</cp:revision>
  <dcterms:created xsi:type="dcterms:W3CDTF">2022-12-02T21:48:32Z</dcterms:created>
  <dcterms:modified xsi:type="dcterms:W3CDTF">2023-01-19T07:03:32Z</dcterms:modified>
</cp:coreProperties>
</file>