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3" r:id="rId4"/>
    <p:sldId id="264" r:id="rId5"/>
    <p:sldId id="313" r:id="rId6"/>
    <p:sldId id="314" r:id="rId7"/>
    <p:sldId id="315" r:id="rId8"/>
    <p:sldId id="31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056"/>
    <a:srgbClr val="C495C7"/>
    <a:srgbClr val="8B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FF5147-67C5-437C-869D-3655CDFC566F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89FFD7-92A7-4169-A6FC-AE9A07A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42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8dabb775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8dabb775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8e7663663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8e7663663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22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11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e7663663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e7663663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22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e7663663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e7663663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41567" y="1445496"/>
            <a:ext cx="6509200" cy="335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89667" y="4978145"/>
            <a:ext cx="5613200" cy="543600"/>
          </a:xfrm>
          <a:prstGeom prst="rect">
            <a:avLst/>
          </a:prstGeom>
          <a:solidFill>
            <a:schemeClr val="accent1"/>
          </a:solidFill>
          <a:ln w="762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868049" y="105534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86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52781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133">
                <a:highlight>
                  <a:schemeClr val="accen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2691200" y="4695784"/>
            <a:ext cx="6809600" cy="634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1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1"/>
          <p:cNvSpPr txBox="1">
            <a:spLocks noGrp="1"/>
          </p:cNvSpPr>
          <p:nvPr>
            <p:ph type="title" idx="2"/>
          </p:nvPr>
        </p:nvSpPr>
        <p:spPr>
          <a:xfrm>
            <a:off x="2649400" y="3827017"/>
            <a:ext cx="6893200" cy="7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7929233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1"/>
          <p:cNvSpPr/>
          <p:nvPr/>
        </p:nvSpPr>
        <p:spPr>
          <a:xfrm>
            <a:off x="5293333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>
            <a:off x="11040933" y="25182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549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582803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807733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" hasCustomPrompt="1"/>
          </p:nvPr>
        </p:nvSpPr>
        <p:spPr>
          <a:xfrm>
            <a:off x="5164469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3"/>
          </p:nvPr>
        </p:nvSpPr>
        <p:spPr>
          <a:xfrm>
            <a:off x="4389400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8746136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7971067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1582803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807733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 hasCustomPrompt="1"/>
          </p:nvPr>
        </p:nvSpPr>
        <p:spPr>
          <a:xfrm>
            <a:off x="5164469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9"/>
          </p:nvPr>
        </p:nvSpPr>
        <p:spPr>
          <a:xfrm>
            <a:off x="4389400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6136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971067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6"/>
          </p:nvPr>
        </p:nvSpPr>
        <p:spPr>
          <a:xfrm>
            <a:off x="807733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7"/>
          </p:nvPr>
        </p:nvSpPr>
        <p:spPr>
          <a:xfrm>
            <a:off x="4389400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8"/>
          </p:nvPr>
        </p:nvSpPr>
        <p:spPr>
          <a:xfrm>
            <a:off x="7971067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9"/>
          </p:nvPr>
        </p:nvSpPr>
        <p:spPr>
          <a:xfrm>
            <a:off x="807733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0"/>
          </p:nvPr>
        </p:nvSpPr>
        <p:spPr>
          <a:xfrm>
            <a:off x="4389400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1"/>
          </p:nvPr>
        </p:nvSpPr>
        <p:spPr>
          <a:xfrm>
            <a:off x="7971067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116616" y="13569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/>
          <p:cNvSpPr/>
          <p:nvPr/>
        </p:nvSpPr>
        <p:spPr>
          <a:xfrm>
            <a:off x="11486634" y="36803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3"/>
          <p:cNvSpPr/>
          <p:nvPr/>
        </p:nvSpPr>
        <p:spPr>
          <a:xfrm>
            <a:off x="11117633" y="1536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3"/>
          <p:cNvSpPr/>
          <p:nvPr/>
        </p:nvSpPr>
        <p:spPr>
          <a:xfrm rot="1520602">
            <a:off x="7553599" y="6365253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204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/>
          <p:nvPr/>
        </p:nvSpPr>
        <p:spPr>
          <a:xfrm rot="1520602">
            <a:off x="8165132" y="65069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4"/>
          <p:cNvSpPr/>
          <p:nvPr/>
        </p:nvSpPr>
        <p:spPr>
          <a:xfrm rot="-1032307">
            <a:off x="9392243" y="-71479"/>
            <a:ext cx="957707" cy="60778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4"/>
          <p:cNvSpPr/>
          <p:nvPr/>
        </p:nvSpPr>
        <p:spPr>
          <a:xfrm rot="1612300">
            <a:off x="-127749" y="26862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4"/>
          <p:cNvSpPr/>
          <p:nvPr/>
        </p:nvSpPr>
        <p:spPr>
          <a:xfrm rot="7255458">
            <a:off x="1338649" y="571318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4"/>
          <p:cNvSpPr/>
          <p:nvPr/>
        </p:nvSpPr>
        <p:spPr>
          <a:xfrm>
            <a:off x="11026929" y="1165172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4"/>
          <p:cNvSpPr/>
          <p:nvPr/>
        </p:nvSpPr>
        <p:spPr>
          <a:xfrm rot="873609">
            <a:off x="1562019" y="6304399"/>
            <a:ext cx="802443" cy="625815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364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/>
          <p:nvPr/>
        </p:nvSpPr>
        <p:spPr>
          <a:xfrm rot="-1246377">
            <a:off x="1336769" y="-44571"/>
            <a:ext cx="957775" cy="607827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>
            <a:off x="11520801" y="30564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5172631">
            <a:off x="2877077" y="6252393"/>
            <a:ext cx="887028" cy="88645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5"/>
          <p:cNvSpPr/>
          <p:nvPr/>
        </p:nvSpPr>
        <p:spPr>
          <a:xfrm rot="2291383">
            <a:off x="9695438" y="6655104"/>
            <a:ext cx="1339844" cy="439744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 rot="7255458">
            <a:off x="804011" y="1134736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/>
          <p:nvPr/>
        </p:nvSpPr>
        <p:spPr>
          <a:xfrm>
            <a:off x="11238517" y="1176500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440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/>
          <p:nvPr/>
        </p:nvSpPr>
        <p:spPr>
          <a:xfrm rot="-1520602" flipH="1">
            <a:off x="3892432" y="6410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-239551" y="4190083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 rot="6228068">
            <a:off x="10932786" y="4072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6"/>
          <p:cNvSpPr/>
          <p:nvPr/>
        </p:nvSpPr>
        <p:spPr>
          <a:xfrm rot="7255458">
            <a:off x="7710977" y="59434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/>
          <p:nvPr/>
        </p:nvSpPr>
        <p:spPr>
          <a:xfrm>
            <a:off x="11146833" y="2470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6"/>
          <p:cNvSpPr/>
          <p:nvPr/>
        </p:nvSpPr>
        <p:spPr>
          <a:xfrm rot="5400000">
            <a:off x="11186055" y="4755599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375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>
            <a:off x="1133351" y="3442284"/>
            <a:ext cx="4183600" cy="1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1133351" y="1843484"/>
            <a:ext cx="4183600" cy="1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/>
          <p:nvPr/>
        </p:nvSpPr>
        <p:spPr>
          <a:xfrm rot="2256349">
            <a:off x="2966846" y="6236435"/>
            <a:ext cx="1339849" cy="43974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11520801" y="1843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6228068">
            <a:off x="9229920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612300">
            <a:off x="206218" y="12659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780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1366033" y="439011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1366033" y="1758684"/>
            <a:ext cx="9460000" cy="2320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8"/>
          <p:cNvSpPr/>
          <p:nvPr/>
        </p:nvSpPr>
        <p:spPr>
          <a:xfrm rot="-1612300" flipH="1">
            <a:off x="6072993" y="1139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8"/>
          <p:cNvSpPr/>
          <p:nvPr/>
        </p:nvSpPr>
        <p:spPr>
          <a:xfrm rot="-1520602" flipH="1">
            <a:off x="1957635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0343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"/>
          </p:nvPr>
        </p:nvSpPr>
        <p:spPr>
          <a:xfrm>
            <a:off x="6563400" y="4265351"/>
            <a:ext cx="4330400" cy="1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6563400" y="1245851"/>
            <a:ext cx="4330400" cy="2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>
            <a:spLocks noGrp="1"/>
          </p:cNvSpPr>
          <p:nvPr>
            <p:ph type="pic" idx="2"/>
          </p:nvPr>
        </p:nvSpPr>
        <p:spPr>
          <a:xfrm>
            <a:off x="1298184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9" name="Google Shape;189;p19"/>
          <p:cNvSpPr/>
          <p:nvPr/>
        </p:nvSpPr>
        <p:spPr>
          <a:xfrm rot="-6228068" flipH="1">
            <a:off x="9661481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9"/>
          <p:cNvSpPr/>
          <p:nvPr/>
        </p:nvSpPr>
        <p:spPr>
          <a:xfrm rot="-1612300" flipH="1">
            <a:off x="11289960" y="24170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9"/>
          <p:cNvSpPr/>
          <p:nvPr/>
        </p:nvSpPr>
        <p:spPr>
          <a:xfrm flipH="1">
            <a:off x="11040932" y="45266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220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0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0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19574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2"/>
          </p:nvPr>
        </p:nvSpPr>
        <p:spPr>
          <a:xfrm>
            <a:off x="68306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3"/>
          </p:nvPr>
        </p:nvSpPr>
        <p:spPr>
          <a:xfrm>
            <a:off x="19574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4"/>
          </p:nvPr>
        </p:nvSpPr>
        <p:spPr>
          <a:xfrm>
            <a:off x="68306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1520602">
            <a:off x="10690199" y="6126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0"/>
          <p:cNvSpPr/>
          <p:nvPr/>
        </p:nvSpPr>
        <p:spPr>
          <a:xfrm>
            <a:off x="10121700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0"/>
          <p:cNvSpPr/>
          <p:nvPr/>
        </p:nvSpPr>
        <p:spPr>
          <a:xfrm>
            <a:off x="5361400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0"/>
          <p:cNvSpPr/>
          <p:nvPr/>
        </p:nvSpPr>
        <p:spPr>
          <a:xfrm rot="6228068">
            <a:off x="143086" y="5162742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0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72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89200" y="3301988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58533" y="1543988"/>
            <a:ext cx="2874800" cy="1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874000" y="4626733"/>
            <a:ext cx="6444000" cy="5780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4378449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236401" y="3550232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1520602">
            <a:off x="5558365" y="62200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1823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1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9600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2"/>
          </p:nvPr>
        </p:nvSpPr>
        <p:spPr>
          <a:xfrm>
            <a:off x="9600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3"/>
          </p:nvPr>
        </p:nvSpPr>
        <p:spPr>
          <a:xfrm>
            <a:off x="45384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4"/>
          </p:nvPr>
        </p:nvSpPr>
        <p:spPr>
          <a:xfrm>
            <a:off x="81168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5"/>
          </p:nvPr>
        </p:nvSpPr>
        <p:spPr>
          <a:xfrm>
            <a:off x="45384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6"/>
          </p:nvPr>
        </p:nvSpPr>
        <p:spPr>
          <a:xfrm>
            <a:off x="81168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1"/>
          <p:cNvSpPr/>
          <p:nvPr/>
        </p:nvSpPr>
        <p:spPr>
          <a:xfrm rot="7255458">
            <a:off x="9773644" y="60026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1"/>
          <p:cNvSpPr/>
          <p:nvPr/>
        </p:nvSpPr>
        <p:spPr>
          <a:xfrm rot="887853">
            <a:off x="5568703" y="5855089"/>
            <a:ext cx="687303" cy="76571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017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2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1"/>
          </p:nvPr>
        </p:nvSpPr>
        <p:spPr>
          <a:xfrm>
            <a:off x="2429400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2"/>
          </p:nvPr>
        </p:nvSpPr>
        <p:spPr>
          <a:xfrm>
            <a:off x="2429400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3"/>
          </p:nvPr>
        </p:nvSpPr>
        <p:spPr>
          <a:xfrm>
            <a:off x="7609636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4"/>
          </p:nvPr>
        </p:nvSpPr>
        <p:spPr>
          <a:xfrm>
            <a:off x="2429400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5"/>
          </p:nvPr>
        </p:nvSpPr>
        <p:spPr>
          <a:xfrm>
            <a:off x="7609636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2429400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7"/>
          </p:nvPr>
        </p:nvSpPr>
        <p:spPr>
          <a:xfrm>
            <a:off x="7609633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8"/>
          </p:nvPr>
        </p:nvSpPr>
        <p:spPr>
          <a:xfrm>
            <a:off x="7609633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/>
          <p:nvPr/>
        </p:nvSpPr>
        <p:spPr>
          <a:xfrm rot="2269399">
            <a:off x="10681327" y="5789154"/>
            <a:ext cx="1339824" cy="43973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2"/>
          <p:cNvSpPr/>
          <p:nvPr/>
        </p:nvSpPr>
        <p:spPr>
          <a:xfrm>
            <a:off x="3541216" y="61446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2"/>
          <p:cNvSpPr/>
          <p:nvPr/>
        </p:nvSpPr>
        <p:spPr>
          <a:xfrm>
            <a:off x="11040933" y="15589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2"/>
          <p:cNvSpPr/>
          <p:nvPr/>
        </p:nvSpPr>
        <p:spPr>
          <a:xfrm>
            <a:off x="11306333" y="22883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2"/>
          <p:cNvSpPr/>
          <p:nvPr/>
        </p:nvSpPr>
        <p:spPr>
          <a:xfrm rot="6228068">
            <a:off x="10907686" y="404909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729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1181768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2"/>
          </p:nvPr>
        </p:nvSpPr>
        <p:spPr>
          <a:xfrm>
            <a:off x="4760600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3"/>
          </p:nvPr>
        </p:nvSpPr>
        <p:spPr>
          <a:xfrm>
            <a:off x="8342267" y="2975779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4"/>
          </p:nvPr>
        </p:nvSpPr>
        <p:spPr>
          <a:xfrm>
            <a:off x="1181768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5"/>
          </p:nvPr>
        </p:nvSpPr>
        <p:spPr>
          <a:xfrm>
            <a:off x="4760600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6"/>
          </p:nvPr>
        </p:nvSpPr>
        <p:spPr>
          <a:xfrm>
            <a:off x="8342267" y="5250240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7"/>
          </p:nvPr>
        </p:nvSpPr>
        <p:spPr>
          <a:xfrm>
            <a:off x="1176167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8"/>
          </p:nvPr>
        </p:nvSpPr>
        <p:spPr>
          <a:xfrm>
            <a:off x="4760600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9"/>
          </p:nvPr>
        </p:nvSpPr>
        <p:spPr>
          <a:xfrm>
            <a:off x="8347856" y="2369432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13"/>
          </p:nvPr>
        </p:nvSpPr>
        <p:spPr>
          <a:xfrm>
            <a:off x="1176167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14"/>
          </p:nvPr>
        </p:nvSpPr>
        <p:spPr>
          <a:xfrm>
            <a:off x="4760600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5"/>
          </p:nvPr>
        </p:nvSpPr>
        <p:spPr>
          <a:xfrm>
            <a:off x="8347856" y="4638003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11520801" y="16437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>
            <a:off x="11040933" y="39481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3"/>
          <p:cNvSpPr/>
          <p:nvPr/>
        </p:nvSpPr>
        <p:spPr>
          <a:xfrm>
            <a:off x="7877367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3"/>
          <p:cNvSpPr/>
          <p:nvPr/>
        </p:nvSpPr>
        <p:spPr>
          <a:xfrm rot="1612300">
            <a:off x="279685" y="23421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4106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hasCustomPrompt="1"/>
          </p:nvPr>
        </p:nvSpPr>
        <p:spPr>
          <a:xfrm>
            <a:off x="1276733" y="5225871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1"/>
          </p:nvPr>
        </p:nvSpPr>
        <p:spPr>
          <a:xfrm>
            <a:off x="1276733" y="4088997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title" idx="2" hasCustomPrompt="1"/>
          </p:nvPr>
        </p:nvSpPr>
        <p:spPr>
          <a:xfrm>
            <a:off x="3770133" y="5225876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3"/>
          </p:nvPr>
        </p:nvSpPr>
        <p:spPr>
          <a:xfrm>
            <a:off x="3770133" y="4089008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 idx="4" hasCustomPrompt="1"/>
          </p:nvPr>
        </p:nvSpPr>
        <p:spPr>
          <a:xfrm>
            <a:off x="62635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5"/>
          </p:nvPr>
        </p:nvSpPr>
        <p:spPr>
          <a:xfrm>
            <a:off x="62635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 idx="6" hasCustomPrompt="1"/>
          </p:nvPr>
        </p:nvSpPr>
        <p:spPr>
          <a:xfrm>
            <a:off x="87569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7"/>
          </p:nvPr>
        </p:nvSpPr>
        <p:spPr>
          <a:xfrm>
            <a:off x="87569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 idx="8"/>
          </p:nvPr>
        </p:nvSpPr>
        <p:spPr>
          <a:xfrm>
            <a:off x="12767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title" idx="9"/>
          </p:nvPr>
        </p:nvSpPr>
        <p:spPr>
          <a:xfrm>
            <a:off x="37701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13"/>
          </p:nvPr>
        </p:nvSpPr>
        <p:spPr>
          <a:xfrm>
            <a:off x="62635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title" idx="14"/>
          </p:nvPr>
        </p:nvSpPr>
        <p:spPr>
          <a:xfrm>
            <a:off x="87569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/>
          <p:nvPr/>
        </p:nvSpPr>
        <p:spPr>
          <a:xfrm rot="7242173">
            <a:off x="11480686" y="2896948"/>
            <a:ext cx="887037" cy="88646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11040933" y="9813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4"/>
          <p:cNvSpPr/>
          <p:nvPr/>
        </p:nvSpPr>
        <p:spPr>
          <a:xfrm>
            <a:off x="11089133" y="42441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4"/>
          <p:cNvSpPr/>
          <p:nvPr/>
        </p:nvSpPr>
        <p:spPr>
          <a:xfrm>
            <a:off x="155267" y="46723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4"/>
          <p:cNvSpPr/>
          <p:nvPr/>
        </p:nvSpPr>
        <p:spPr>
          <a:xfrm rot="1612300">
            <a:off x="328685" y="9813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755867" y="3241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816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 txBox="1">
            <a:spLocks noGrp="1"/>
          </p:cNvSpPr>
          <p:nvPr>
            <p:ph type="ctrTitle"/>
          </p:nvPr>
        </p:nvSpPr>
        <p:spPr>
          <a:xfrm>
            <a:off x="3239900" y="991067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3233400" y="2219867"/>
            <a:ext cx="5725200" cy="18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10823301" y="1752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9411067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 txBox="1"/>
          <p:nvPr/>
        </p:nvSpPr>
        <p:spPr>
          <a:xfrm>
            <a:off x="2867133" y="4960133"/>
            <a:ext cx="6457600" cy="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and includes icons by</a:t>
            </a:r>
            <a:r>
              <a:rPr lang="en" sz="1333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53636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849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7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71367"/>
            <a:ext cx="10272000" cy="4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1439306" y="26522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88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543133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416384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543133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416384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rot="1520602">
            <a:off x="-217135" y="6617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6228068">
            <a:off x="6063053" y="5841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 rot="1612300">
            <a:off x="11085118" y="16246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>
            <a:off x="755867" y="5245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42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520602">
            <a:off x="5158465" y="6588802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/>
          <p:nvPr/>
        </p:nvSpPr>
        <p:spPr>
          <a:xfrm>
            <a:off x="10990449" y="6712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6"/>
          <p:cNvSpPr/>
          <p:nvPr/>
        </p:nvSpPr>
        <p:spPr>
          <a:xfrm>
            <a:off x="11232000" y="161303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 rot="7255458">
            <a:off x="724077" y="8331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>
            <a:off x="11075133" y="572010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 rot="1612300">
            <a:off x="-104782" y="4154732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35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87717" y="1218300"/>
            <a:ext cx="51192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087717" y="2817300"/>
            <a:ext cx="51192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6879151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7"/>
          <p:cNvSpPr/>
          <p:nvPr/>
        </p:nvSpPr>
        <p:spPr>
          <a:xfrm>
            <a:off x="1477983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1520602">
            <a:off x="11133999" y="59053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37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6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456533" y="2962033"/>
            <a:ext cx="7279200" cy="2242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9"/>
          <p:cNvSpPr/>
          <p:nvPr/>
        </p:nvSpPr>
        <p:spPr>
          <a:xfrm rot="-1520602" flipH="1">
            <a:off x="2654532" y="61526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>
            <a:off x="8520401" y="62321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11177284" y="514166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5052483" y="2595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2759600" y="1653584"/>
            <a:ext cx="6672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3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953400" y="5253867"/>
            <a:ext cx="10285200" cy="890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0"/>
          <p:cNvSpPr/>
          <p:nvPr/>
        </p:nvSpPr>
        <p:spPr>
          <a:xfrm rot="1520602">
            <a:off x="11126332" y="38467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0"/>
          <p:cNvSpPr/>
          <p:nvPr/>
        </p:nvSpPr>
        <p:spPr>
          <a:xfrm rot="-2994078">
            <a:off x="11005870" y="1019945"/>
            <a:ext cx="802468" cy="625835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0"/>
          <p:cNvSpPr/>
          <p:nvPr/>
        </p:nvSpPr>
        <p:spPr>
          <a:xfrm rot="6228068">
            <a:off x="371186" y="3799709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 rot="1612300">
            <a:off x="414418" y="5189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>
            <a:off x="11606117" y="32971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0"/>
          <p:cNvSpPr/>
          <p:nvPr/>
        </p:nvSpPr>
        <p:spPr>
          <a:xfrm rot="7255458">
            <a:off x="2104811" y="338736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0"/>
          <p:cNvSpPr/>
          <p:nvPr/>
        </p:nvSpPr>
        <p:spPr>
          <a:xfrm>
            <a:off x="11209500" y="26359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7182200" y="2180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>
            <a:off x="443767" y="32158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>
            <a:off x="9336101" y="-639666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673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903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atimahalsubei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s://www.refaheducation.com/ar" TargetMode="External"/><Relationship Id="rId4" Type="http://schemas.openxmlformats.org/officeDocument/2006/relationships/hyperlink" Target="https://linktr.ee/Refa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ctrTitle"/>
          </p:nvPr>
        </p:nvSpPr>
        <p:spPr>
          <a:xfrm>
            <a:off x="1525734" y="1492861"/>
            <a:ext cx="8546700" cy="335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ar-SA" b="1">
                <a:highlight>
                  <a:schemeClr val="accent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تهيئة</a:t>
            </a:r>
            <a:r>
              <a:rPr lang="en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ar-SA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الفصل الخامس</a:t>
            </a:r>
            <a:b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تطبيقات النسبة المئوية</a:t>
            </a:r>
            <a:endParaRPr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1"/>
          </p:nvPr>
        </p:nvSpPr>
        <p:spPr>
          <a:xfrm>
            <a:off x="4387036" y="5020323"/>
            <a:ext cx="2584288" cy="54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الصف الأول متوسط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Google Shape;312;p3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10168201" y="18195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 rot="6228068">
            <a:off x="685120" y="4693566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/>
          <p:nvPr/>
        </p:nvSpPr>
        <p:spPr>
          <a:xfrm rot="1612300">
            <a:off x="867518" y="14986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10595251" y="37884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0748451" y="4542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/>
          <p:nvPr/>
        </p:nvSpPr>
        <p:spPr>
          <a:xfrm rot="7255458">
            <a:off x="1970077" y="9265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1525733" y="4306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/>
          <p:nvPr/>
        </p:nvSpPr>
        <p:spPr>
          <a:xfrm rot="7255458">
            <a:off x="2589149" y="1266085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8125200" y="622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5158633" y="5860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9C1E3EA-E88F-BCDC-5E7B-BDADC283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63" y="68077"/>
            <a:ext cx="1000491" cy="10004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047F84-654F-C05D-8BA8-77056CE6F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" y="5852512"/>
            <a:ext cx="1193141" cy="100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0C260E-2D06-C127-1A56-378F0CB5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166" y="1682962"/>
            <a:ext cx="5228659" cy="1122400"/>
          </a:xfrm>
        </p:spPr>
        <p:txBody>
          <a:bodyPr/>
          <a:lstStyle/>
          <a:p>
            <a:r>
              <a:rPr lang="ar-SA" sz="4400" b="1" dirty="0">
                <a:solidFill>
                  <a:srgbClr val="C495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النسبة المئوية من عدد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BDB054DD-DF01-35DF-C615-1D8E532D9FF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577850" y="310928"/>
            <a:ext cx="5480549" cy="1758000"/>
          </a:xfrm>
        </p:spPr>
        <p:txBody>
          <a:bodyPr/>
          <a:lstStyle/>
          <a:p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سنتعلم بالفصل الخامس 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98A037B3-5614-5285-DD54-FD7E7A33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835" y="2120586"/>
            <a:ext cx="1041784" cy="449853"/>
          </a:xfrm>
        </p:spPr>
        <p:txBody>
          <a:bodyPr/>
          <a:lstStyle/>
          <a:p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5 - 1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AC51A60-B420-93BC-054B-ED13D90F7A76}"/>
              </a:ext>
            </a:extLst>
          </p:cNvPr>
          <p:cNvSpPr txBox="1">
            <a:spLocks/>
          </p:cNvSpPr>
          <p:nvPr/>
        </p:nvSpPr>
        <p:spPr>
          <a:xfrm>
            <a:off x="3285166" y="2540301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sz="4400" b="1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تقدير النسبة المئوية</a:t>
            </a:r>
          </a:p>
        </p:txBody>
      </p:sp>
      <p:sp>
        <p:nvSpPr>
          <p:cNvPr id="6" name="عنوان فرعي 3">
            <a:extLst>
              <a:ext uri="{FF2B5EF4-FFF2-40B4-BE49-F238E27FC236}">
                <a16:creationId xmlns:a16="http://schemas.microsoft.com/office/drawing/2014/main" id="{BE24BE71-E846-0522-E1C6-6FB85538D83A}"/>
              </a:ext>
            </a:extLst>
          </p:cNvPr>
          <p:cNvSpPr txBox="1">
            <a:spLocks/>
          </p:cNvSpPr>
          <p:nvPr/>
        </p:nvSpPr>
        <p:spPr>
          <a:xfrm>
            <a:off x="8906835" y="2979147"/>
            <a:ext cx="104178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r>
              <a:rPr lang="ar-SA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5 - 2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2FA7FFFD-7DE3-B800-564A-A56578C25C1E}"/>
              </a:ext>
            </a:extLst>
          </p:cNvPr>
          <p:cNvSpPr txBox="1">
            <a:spLocks/>
          </p:cNvSpPr>
          <p:nvPr/>
        </p:nvSpPr>
        <p:spPr>
          <a:xfrm>
            <a:off x="3285166" y="3276735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sz="4400" b="1" kern="0" dirty="0">
                <a:solidFill>
                  <a:srgbClr val="FDB0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استراتيجية حل المسألة</a:t>
            </a:r>
          </a:p>
        </p:txBody>
      </p:sp>
      <p:sp>
        <p:nvSpPr>
          <p:cNvPr id="8" name="عنوان فرعي 3">
            <a:extLst>
              <a:ext uri="{FF2B5EF4-FFF2-40B4-BE49-F238E27FC236}">
                <a16:creationId xmlns:a16="http://schemas.microsoft.com/office/drawing/2014/main" id="{C794D4CC-FD99-CF28-99A7-967BF5482673}"/>
              </a:ext>
            </a:extLst>
          </p:cNvPr>
          <p:cNvSpPr txBox="1">
            <a:spLocks/>
          </p:cNvSpPr>
          <p:nvPr/>
        </p:nvSpPr>
        <p:spPr>
          <a:xfrm>
            <a:off x="8906835" y="3714132"/>
            <a:ext cx="104178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r>
              <a:rPr lang="ar-SA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5 - 3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42084D70-F37B-9967-C37A-BC4DC4C62DDE}"/>
              </a:ext>
            </a:extLst>
          </p:cNvPr>
          <p:cNvSpPr txBox="1">
            <a:spLocks/>
          </p:cNvSpPr>
          <p:nvPr/>
        </p:nvSpPr>
        <p:spPr>
          <a:xfrm>
            <a:off x="3238549" y="4052638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sz="44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التناسب المئوي</a:t>
            </a:r>
          </a:p>
        </p:txBody>
      </p:sp>
      <p:sp>
        <p:nvSpPr>
          <p:cNvPr id="10" name="عنوان فرعي 3">
            <a:extLst>
              <a:ext uri="{FF2B5EF4-FFF2-40B4-BE49-F238E27FC236}">
                <a16:creationId xmlns:a16="http://schemas.microsoft.com/office/drawing/2014/main" id="{69FBC266-8A4E-4703-68E8-CE923861B2AD}"/>
              </a:ext>
            </a:extLst>
          </p:cNvPr>
          <p:cNvSpPr txBox="1">
            <a:spLocks/>
          </p:cNvSpPr>
          <p:nvPr/>
        </p:nvSpPr>
        <p:spPr>
          <a:xfrm>
            <a:off x="8865597" y="4531548"/>
            <a:ext cx="104178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r>
              <a:rPr lang="ar-SA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5 - 4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8A001D93-3890-0EC9-5C87-99A1C7AB5C8E}"/>
              </a:ext>
            </a:extLst>
          </p:cNvPr>
          <p:cNvSpPr txBox="1">
            <a:spLocks/>
          </p:cNvSpPr>
          <p:nvPr/>
        </p:nvSpPr>
        <p:spPr>
          <a:xfrm>
            <a:off x="2614108" y="4900716"/>
            <a:ext cx="581006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sz="4400" b="1" kern="0" dirty="0">
                <a:solidFill>
                  <a:srgbClr val="8BB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تطبيقات على النسبة المئوية</a:t>
            </a:r>
          </a:p>
        </p:txBody>
      </p:sp>
      <p:sp>
        <p:nvSpPr>
          <p:cNvPr id="14" name="عنوان فرعي 3">
            <a:extLst>
              <a:ext uri="{FF2B5EF4-FFF2-40B4-BE49-F238E27FC236}">
                <a16:creationId xmlns:a16="http://schemas.microsoft.com/office/drawing/2014/main" id="{99A0A402-CFC7-31EA-FE70-6A92054651BA}"/>
              </a:ext>
            </a:extLst>
          </p:cNvPr>
          <p:cNvSpPr txBox="1">
            <a:spLocks/>
          </p:cNvSpPr>
          <p:nvPr/>
        </p:nvSpPr>
        <p:spPr>
          <a:xfrm>
            <a:off x="8886700" y="5348964"/>
            <a:ext cx="104178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r>
              <a:rPr lang="ar-SA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5 - 5</a:t>
            </a:r>
          </a:p>
        </p:txBody>
      </p:sp>
      <p:sp>
        <p:nvSpPr>
          <p:cNvPr id="15" name="Google Shape;314;p31">
            <a:extLst>
              <a:ext uri="{FF2B5EF4-FFF2-40B4-BE49-F238E27FC236}">
                <a16:creationId xmlns:a16="http://schemas.microsoft.com/office/drawing/2014/main" id="{6462D20F-7330-D1C3-D652-3285AA279AFE}"/>
              </a:ext>
            </a:extLst>
          </p:cNvPr>
          <p:cNvSpPr/>
          <p:nvPr/>
        </p:nvSpPr>
        <p:spPr>
          <a:xfrm rot="6228068">
            <a:off x="10479957" y="2127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50330EA-8848-77CE-8BEA-8C8AE459D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59" y="5852512"/>
            <a:ext cx="1193141" cy="10054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F88F03-25CC-9886-2E73-6CB8F586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" y="94971"/>
            <a:ext cx="1000491" cy="10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  <p:bldP spid="5" grpId="0"/>
      <p:bldP spid="6" grpId="0" uiExpand="1" build="p" animBg="1"/>
      <p:bldP spid="7" grpId="0"/>
      <p:bldP spid="8" grpId="0" uiExpand="1" build="p" animBg="1"/>
      <p:bldP spid="9" grpId="0"/>
      <p:bldP spid="10" grpId="0" uiExpand="1" build="p" animBg="1"/>
      <p:bldP spid="13" grpId="0"/>
      <p:bldP spid="1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"/>
          <p:cNvSpPr txBox="1">
            <a:spLocks noGrp="1"/>
          </p:cNvSpPr>
          <p:nvPr>
            <p:ph type="title"/>
          </p:nvPr>
        </p:nvSpPr>
        <p:spPr>
          <a:xfrm>
            <a:off x="3003067" y="576154"/>
            <a:ext cx="6185867" cy="11501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SA" sz="5867" b="1" dirty="0">
                <a:latin typeface="Calibri" panose="020F0502020204030204" pitchFamily="34" charset="0"/>
                <a:cs typeface="Calibri" panose="020F0502020204030204" pitchFamily="34" charset="0"/>
              </a:rPr>
              <a:t>الفصل الخامس</a:t>
            </a:r>
            <a:endParaRPr sz="58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1684467" y="4749893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المفردات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464" name="Google Shape;464;p38"/>
          <p:cNvSpPr txBox="1"/>
          <p:nvPr/>
        </p:nvSpPr>
        <p:spPr>
          <a:xfrm>
            <a:off x="7494701" y="4665317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الفكرة العامة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466" name="Google Shape;466;p38"/>
          <p:cNvSpPr txBox="1"/>
          <p:nvPr/>
        </p:nvSpPr>
        <p:spPr>
          <a:xfrm flipH="1">
            <a:off x="1684467" y="2052322"/>
            <a:ext cx="2588000" cy="174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667" b="1" kern="0" dirty="0">
                <a:solidFill>
                  <a:srgbClr val="283C9F"/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التناسب المئوي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2667" b="1" kern="0" dirty="0">
                <a:solidFill>
                  <a:srgbClr val="283C9F"/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الزيادة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2667" b="1" kern="0" dirty="0">
                <a:solidFill>
                  <a:srgbClr val="283C9F"/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الخصم</a:t>
            </a:r>
            <a:endParaRPr sz="2667" b="1" kern="0" dirty="0">
              <a:solidFill>
                <a:srgbClr val="283C9F"/>
              </a:solidFill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470" name="Google Shape;470;p38"/>
          <p:cNvSpPr txBox="1"/>
          <p:nvPr/>
        </p:nvSpPr>
        <p:spPr>
          <a:xfrm flipH="1">
            <a:off x="6624319" y="2262297"/>
            <a:ext cx="4287520" cy="144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400" b="1" kern="0" dirty="0">
                <a:solidFill>
                  <a:srgbClr val="283C9F"/>
                </a:solidFill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أحل مسائل النسبة المئوية باستعمال النسبة والتناسب</a:t>
            </a:r>
            <a:endParaRPr sz="2400" b="1" kern="0" dirty="0">
              <a:solidFill>
                <a:srgbClr val="283C9F"/>
              </a:solidFill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cxnSp>
        <p:nvCxnSpPr>
          <p:cNvPr id="471" name="Google Shape;471;p38"/>
          <p:cNvCxnSpPr>
            <a:cxnSpLocks/>
          </p:cNvCxnSpPr>
          <p:nvPr/>
        </p:nvCxnSpPr>
        <p:spPr>
          <a:xfrm>
            <a:off x="4211434" y="5131693"/>
            <a:ext cx="285992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38"/>
          <p:cNvCxnSpPr>
            <a:cxnSpLocks/>
            <a:stCxn id="462" idx="0"/>
            <a:endCxn id="466" idx="2"/>
          </p:cNvCxnSpPr>
          <p:nvPr/>
        </p:nvCxnSpPr>
        <p:spPr>
          <a:xfrm flipV="1">
            <a:off x="2972950" y="3797903"/>
            <a:ext cx="5517" cy="95199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76" name="Google Shape;476;p38"/>
          <p:cNvCxnSpPr>
            <a:cxnSpLocks/>
            <a:stCxn id="464" idx="0"/>
            <a:endCxn id="470" idx="2"/>
          </p:cNvCxnSpPr>
          <p:nvPr/>
        </p:nvCxnSpPr>
        <p:spPr>
          <a:xfrm flipH="1" flipV="1">
            <a:off x="8768079" y="3706551"/>
            <a:ext cx="15104" cy="9587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9" name="صورة 28">
            <a:extLst>
              <a:ext uri="{FF2B5EF4-FFF2-40B4-BE49-F238E27FC236}">
                <a16:creationId xmlns:a16="http://schemas.microsoft.com/office/drawing/2014/main" id="{4C01CDC7-6CE7-D28C-52A5-E47081A33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C982A0C-FC39-DCB7-5318-F8647807430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2" grpId="0"/>
      <p:bldP spid="464" grpId="0"/>
      <p:bldP spid="466" grpId="0"/>
      <p:bldP spid="4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 rot="7255458">
            <a:off x="948149" y="1338252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287;p61">
            <a:extLst>
              <a:ext uri="{FF2B5EF4-FFF2-40B4-BE49-F238E27FC236}">
                <a16:creationId xmlns:a16="http://schemas.microsoft.com/office/drawing/2014/main" id="{68F7D119-F7DC-B283-1103-6581C5D76F5D}"/>
              </a:ext>
            </a:extLst>
          </p:cNvPr>
          <p:cNvSpPr/>
          <p:nvPr/>
        </p:nvSpPr>
        <p:spPr>
          <a:xfrm>
            <a:off x="5189817" y="1681427"/>
            <a:ext cx="5985080" cy="4440397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26DE350-96B9-BBE5-9152-AB7868CD9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0" t="29531" r="50659" b="58716"/>
          <a:stretch/>
        </p:blipFill>
        <p:spPr>
          <a:xfrm>
            <a:off x="5418665" y="1862667"/>
            <a:ext cx="5527384" cy="30793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817167-5EF7-FAAE-3AEC-98B0E2AE4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39" t="29632" r="25229" b="67310"/>
          <a:stretch/>
        </p:blipFill>
        <p:spPr>
          <a:xfrm>
            <a:off x="1296210" y="2512907"/>
            <a:ext cx="3474721" cy="91609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DBA9283-89AD-A6BE-EF3C-BFF04F555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6" t="33682" r="25124" b="63260"/>
          <a:stretch/>
        </p:blipFill>
        <p:spPr>
          <a:xfrm>
            <a:off x="915653" y="3570348"/>
            <a:ext cx="4137256" cy="916093"/>
          </a:xfrm>
          <a:prstGeom prst="rect">
            <a:avLst/>
          </a:prstGeom>
        </p:spPr>
      </p:pic>
      <p:sp>
        <p:nvSpPr>
          <p:cNvPr id="9" name="Google Shape;462;p38">
            <a:extLst>
              <a:ext uri="{FF2B5EF4-FFF2-40B4-BE49-F238E27FC236}">
                <a16:creationId xmlns:a16="http://schemas.microsoft.com/office/drawing/2014/main" id="{FD8CD7FF-1837-6C88-A260-6C4DFC7052A1}"/>
              </a:ext>
            </a:extLst>
          </p:cNvPr>
          <p:cNvSpPr txBox="1"/>
          <p:nvPr/>
        </p:nvSpPr>
        <p:spPr>
          <a:xfrm>
            <a:off x="1745087" y="1532560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اختبار سريع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10" name="Google Shape;462;p38">
            <a:extLst>
              <a:ext uri="{FF2B5EF4-FFF2-40B4-BE49-F238E27FC236}">
                <a16:creationId xmlns:a16="http://schemas.microsoft.com/office/drawing/2014/main" id="{F176E0C4-7D6A-3713-F0CE-08832AB55F6B}"/>
              </a:ext>
            </a:extLst>
          </p:cNvPr>
          <p:cNvSpPr txBox="1"/>
          <p:nvPr/>
        </p:nvSpPr>
        <p:spPr>
          <a:xfrm>
            <a:off x="6370354" y="827207"/>
            <a:ext cx="346144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مراجعة سريعة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76AE264-18F6-AB7E-4F35-C2E58D4FE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892FA1-5D99-E56F-151A-2DF21F9284A4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6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 rot="7255458">
            <a:off x="7497963" y="1439852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287;p61">
            <a:extLst>
              <a:ext uri="{FF2B5EF4-FFF2-40B4-BE49-F238E27FC236}">
                <a16:creationId xmlns:a16="http://schemas.microsoft.com/office/drawing/2014/main" id="{68F7D119-F7DC-B283-1103-6581C5D76F5D}"/>
              </a:ext>
            </a:extLst>
          </p:cNvPr>
          <p:cNvSpPr/>
          <p:nvPr/>
        </p:nvSpPr>
        <p:spPr>
          <a:xfrm>
            <a:off x="1014833" y="1586600"/>
            <a:ext cx="5985080" cy="4440397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462;p38">
            <a:extLst>
              <a:ext uri="{FF2B5EF4-FFF2-40B4-BE49-F238E27FC236}">
                <a16:creationId xmlns:a16="http://schemas.microsoft.com/office/drawing/2014/main" id="{FD8CD7FF-1837-6C88-A260-6C4DFC7052A1}"/>
              </a:ext>
            </a:extLst>
          </p:cNvPr>
          <p:cNvSpPr txBox="1"/>
          <p:nvPr/>
        </p:nvSpPr>
        <p:spPr>
          <a:xfrm>
            <a:off x="8294901" y="1634160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اختبار سريع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10" name="Google Shape;462;p38">
            <a:extLst>
              <a:ext uri="{FF2B5EF4-FFF2-40B4-BE49-F238E27FC236}">
                <a16:creationId xmlns:a16="http://schemas.microsoft.com/office/drawing/2014/main" id="{F176E0C4-7D6A-3713-F0CE-08832AB55F6B}"/>
              </a:ext>
            </a:extLst>
          </p:cNvPr>
          <p:cNvSpPr txBox="1"/>
          <p:nvPr/>
        </p:nvSpPr>
        <p:spPr>
          <a:xfrm>
            <a:off x="2195370" y="732380"/>
            <a:ext cx="346144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مراجعة سريعة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D579351-E01B-1D4C-86E8-68CA13AA5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0" t="48987" r="50527" b="37876"/>
          <a:stretch/>
        </p:blipFill>
        <p:spPr>
          <a:xfrm>
            <a:off x="1216591" y="1754293"/>
            <a:ext cx="5544552" cy="312250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49DC329-5F5C-7A2E-BE36-2BA46C420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53" t="48592" r="24979" b="46667"/>
          <a:stretch/>
        </p:blipFill>
        <p:spPr>
          <a:xfrm>
            <a:off x="7262022" y="2685627"/>
            <a:ext cx="4238839" cy="6299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69CE22F-8E36-0904-B909-9A016183A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22" t="53643" r="24979" b="42388"/>
          <a:stretch/>
        </p:blipFill>
        <p:spPr>
          <a:xfrm>
            <a:off x="8364793" y="3508771"/>
            <a:ext cx="2317144" cy="9889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4245CC9-897D-A766-D6AB-C7D3E3B68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7753B2-87DC-8C8B-E12D-6651436E3CD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47413"/>
            <a:ext cx="731176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 rot="7255458">
            <a:off x="948149" y="1338252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287;p61">
            <a:extLst>
              <a:ext uri="{FF2B5EF4-FFF2-40B4-BE49-F238E27FC236}">
                <a16:creationId xmlns:a16="http://schemas.microsoft.com/office/drawing/2014/main" id="{68F7D119-F7DC-B283-1103-6581C5D76F5D}"/>
              </a:ext>
            </a:extLst>
          </p:cNvPr>
          <p:cNvSpPr/>
          <p:nvPr/>
        </p:nvSpPr>
        <p:spPr>
          <a:xfrm>
            <a:off x="5189817" y="1681427"/>
            <a:ext cx="5985080" cy="4440397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462;p38">
            <a:extLst>
              <a:ext uri="{FF2B5EF4-FFF2-40B4-BE49-F238E27FC236}">
                <a16:creationId xmlns:a16="http://schemas.microsoft.com/office/drawing/2014/main" id="{FD8CD7FF-1837-6C88-A260-6C4DFC7052A1}"/>
              </a:ext>
            </a:extLst>
          </p:cNvPr>
          <p:cNvSpPr txBox="1"/>
          <p:nvPr/>
        </p:nvSpPr>
        <p:spPr>
          <a:xfrm>
            <a:off x="1745087" y="1532560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اختبار سريع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10" name="Google Shape;462;p38">
            <a:extLst>
              <a:ext uri="{FF2B5EF4-FFF2-40B4-BE49-F238E27FC236}">
                <a16:creationId xmlns:a16="http://schemas.microsoft.com/office/drawing/2014/main" id="{F176E0C4-7D6A-3713-F0CE-08832AB55F6B}"/>
              </a:ext>
            </a:extLst>
          </p:cNvPr>
          <p:cNvSpPr txBox="1"/>
          <p:nvPr/>
        </p:nvSpPr>
        <p:spPr>
          <a:xfrm>
            <a:off x="6370354" y="827207"/>
            <a:ext cx="346144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مراجعة سريعة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713FFA6-F811-A18F-96F4-87B125998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8" t="68741" r="51120" b="19111"/>
          <a:stretch/>
        </p:blipFill>
        <p:spPr>
          <a:xfrm>
            <a:off x="5384801" y="1855893"/>
            <a:ext cx="5567681" cy="31225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7BA29BA-F5F4-F056-DA1B-D349F3DE4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D7665B5-CF5A-5005-6F73-E9A18E82FA5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64346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92AF38C-7A02-7D43-AA9A-6191E7DB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56" t="69235" r="24914" b="24371"/>
          <a:stretch/>
        </p:blipFill>
        <p:spPr>
          <a:xfrm>
            <a:off x="614382" y="2743123"/>
            <a:ext cx="4428539" cy="11025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A34970E-EB87-2A7F-A1ED-520CB8A1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00" t="75803" r="24980" b="20618"/>
          <a:stretch/>
        </p:blipFill>
        <p:spPr>
          <a:xfrm>
            <a:off x="1359746" y="3954033"/>
            <a:ext cx="3149303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 rot="7255458">
            <a:off x="7396363" y="1554998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287;p61">
            <a:extLst>
              <a:ext uri="{FF2B5EF4-FFF2-40B4-BE49-F238E27FC236}">
                <a16:creationId xmlns:a16="http://schemas.microsoft.com/office/drawing/2014/main" id="{68F7D119-F7DC-B283-1103-6581C5D76F5D}"/>
              </a:ext>
            </a:extLst>
          </p:cNvPr>
          <p:cNvSpPr/>
          <p:nvPr/>
        </p:nvSpPr>
        <p:spPr>
          <a:xfrm>
            <a:off x="946339" y="1830441"/>
            <a:ext cx="5951975" cy="440983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462;p38">
            <a:extLst>
              <a:ext uri="{FF2B5EF4-FFF2-40B4-BE49-F238E27FC236}">
                <a16:creationId xmlns:a16="http://schemas.microsoft.com/office/drawing/2014/main" id="{FD8CD7FF-1837-6C88-A260-6C4DFC7052A1}"/>
              </a:ext>
            </a:extLst>
          </p:cNvPr>
          <p:cNvSpPr txBox="1"/>
          <p:nvPr/>
        </p:nvSpPr>
        <p:spPr>
          <a:xfrm>
            <a:off x="8193301" y="1749307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اختبار سريع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10" name="Google Shape;462;p38">
            <a:extLst>
              <a:ext uri="{FF2B5EF4-FFF2-40B4-BE49-F238E27FC236}">
                <a16:creationId xmlns:a16="http://schemas.microsoft.com/office/drawing/2014/main" id="{F176E0C4-7D6A-3713-F0CE-08832AB55F6B}"/>
              </a:ext>
            </a:extLst>
          </p:cNvPr>
          <p:cNvSpPr txBox="1"/>
          <p:nvPr/>
        </p:nvSpPr>
        <p:spPr>
          <a:xfrm>
            <a:off x="2126875" y="976221"/>
            <a:ext cx="3442303" cy="75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267" b="1" kern="0" dirty="0">
                <a:solidFill>
                  <a:srgbClr val="283C9F"/>
                </a:solidFill>
                <a:highlight>
                  <a:srgbClr val="FF8B44"/>
                </a:highlight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مراجعة سريعة</a:t>
            </a:r>
            <a:endParaRPr sz="4267" b="1" kern="0" dirty="0">
              <a:solidFill>
                <a:srgbClr val="283C9F"/>
              </a:solidFill>
              <a:highlight>
                <a:srgbClr val="FF8B44"/>
              </a:highlight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5759B92-169A-C501-724A-F0B1CC541D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4" t="50000" r="50790" b="36494"/>
          <a:stretch/>
        </p:blipFill>
        <p:spPr>
          <a:xfrm>
            <a:off x="1178862" y="2018454"/>
            <a:ext cx="5489500" cy="31810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E17CD74-528E-55EE-2F5C-49CDABC30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EAED405-9655-A2C9-3490-39C2CEDDD188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6841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CE45788-A3E2-7526-4DC9-2D4414AC13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926" t="50568" r="25324" b="45975"/>
          <a:stretch/>
        </p:blipFill>
        <p:spPr>
          <a:xfrm>
            <a:off x="7147096" y="2968665"/>
            <a:ext cx="4313728" cy="7635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F4F0D5-50AC-6E62-A9FC-32B35D302A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45" t="54914" r="25110" b="41037"/>
          <a:stretch/>
        </p:blipFill>
        <p:spPr>
          <a:xfrm>
            <a:off x="7591016" y="3985802"/>
            <a:ext cx="3312491" cy="7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6"/>
          <p:cNvSpPr txBox="1">
            <a:spLocks noGrp="1"/>
          </p:cNvSpPr>
          <p:nvPr>
            <p:ph type="title"/>
          </p:nvPr>
        </p:nvSpPr>
        <p:spPr>
          <a:xfrm>
            <a:off x="3754491" y="479493"/>
            <a:ext cx="4357067" cy="12695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SA" sz="5333" b="1" dirty="0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sz="53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2" name="Google Shape;772;p46"/>
          <p:cNvSpPr/>
          <p:nvPr/>
        </p:nvSpPr>
        <p:spPr>
          <a:xfrm>
            <a:off x="4756854" y="3129595"/>
            <a:ext cx="2653225" cy="764507"/>
          </a:xfrm>
          <a:custGeom>
            <a:avLst/>
            <a:gdLst/>
            <a:ahLst/>
            <a:cxnLst/>
            <a:rect l="l" t="t" r="r" b="b"/>
            <a:pathLst>
              <a:path w="86991" h="24031" extrusionOk="0">
                <a:moveTo>
                  <a:pt x="0" y="0"/>
                </a:moveTo>
                <a:lnTo>
                  <a:pt x="13945" y="24031"/>
                </a:lnTo>
                <a:lnTo>
                  <a:pt x="72847" y="24031"/>
                </a:lnTo>
                <a:lnTo>
                  <a:pt x="869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46">
            <a:hlinkClick r:id="rId3"/>
          </p:cNvPr>
          <p:cNvSpPr/>
          <p:nvPr/>
        </p:nvSpPr>
        <p:spPr>
          <a:xfrm>
            <a:off x="5186353" y="3894057"/>
            <a:ext cx="1795600" cy="765143"/>
          </a:xfrm>
          <a:custGeom>
            <a:avLst/>
            <a:gdLst/>
            <a:ahLst/>
            <a:cxnLst/>
            <a:rect l="l" t="t" r="r" b="b"/>
            <a:pathLst>
              <a:path w="62405" h="24051" extrusionOk="0">
                <a:moveTo>
                  <a:pt x="1" y="1"/>
                </a:moveTo>
                <a:lnTo>
                  <a:pt x="13707" y="24051"/>
                </a:lnTo>
                <a:lnTo>
                  <a:pt x="48400" y="24051"/>
                </a:lnTo>
                <a:lnTo>
                  <a:pt x="624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46">
            <a:hlinkClick r:id="rId4"/>
          </p:cNvPr>
          <p:cNvSpPr/>
          <p:nvPr/>
        </p:nvSpPr>
        <p:spPr>
          <a:xfrm>
            <a:off x="5587453" y="4659499"/>
            <a:ext cx="991359" cy="708332"/>
          </a:xfrm>
          <a:custGeom>
            <a:avLst/>
            <a:gdLst/>
            <a:ahLst/>
            <a:cxnLst/>
            <a:rect l="l" t="t" r="r" b="b"/>
            <a:pathLst>
              <a:path w="38056" h="24052" extrusionOk="0">
                <a:moveTo>
                  <a:pt x="1" y="1"/>
                </a:moveTo>
                <a:lnTo>
                  <a:pt x="13926" y="24051"/>
                </a:lnTo>
                <a:lnTo>
                  <a:pt x="24091" y="24051"/>
                </a:lnTo>
                <a:lnTo>
                  <a:pt x="380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46">
            <a:hlinkClick r:id="rId5"/>
          </p:cNvPr>
          <p:cNvSpPr/>
          <p:nvPr/>
        </p:nvSpPr>
        <p:spPr>
          <a:xfrm>
            <a:off x="4322423" y="2364469"/>
            <a:ext cx="3547155" cy="765175"/>
          </a:xfrm>
          <a:custGeom>
            <a:avLst/>
            <a:gdLst/>
            <a:ahLst/>
            <a:cxnLst/>
            <a:rect l="l" t="t" r="r" b="b"/>
            <a:pathLst>
              <a:path w="111499" h="24052" extrusionOk="0">
                <a:moveTo>
                  <a:pt x="0" y="1"/>
                </a:moveTo>
                <a:lnTo>
                  <a:pt x="13925" y="24051"/>
                </a:lnTo>
                <a:lnTo>
                  <a:pt x="97037" y="24051"/>
                </a:lnTo>
                <a:lnTo>
                  <a:pt x="1114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46">
            <a:hlinkClick r:id="rId5"/>
          </p:cNvPr>
          <p:cNvSpPr txBox="1"/>
          <p:nvPr/>
        </p:nvSpPr>
        <p:spPr>
          <a:xfrm>
            <a:off x="500159" y="1706159"/>
            <a:ext cx="322449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61C7D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موقع رفعة التعليمية</a:t>
            </a:r>
            <a:endParaRPr sz="3200" b="1" kern="0" dirty="0">
              <a:solidFill>
                <a:srgbClr val="61C7D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1" name="Google Shape;781;p46">
            <a:hlinkClick r:id="rId3"/>
          </p:cNvPr>
          <p:cNvSpPr txBox="1"/>
          <p:nvPr/>
        </p:nvSpPr>
        <p:spPr>
          <a:xfrm>
            <a:off x="953452" y="3948853"/>
            <a:ext cx="2941600" cy="13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C495C7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قناة الأستاذة فاطمه السبيعي</a:t>
            </a:r>
            <a:endParaRPr sz="3733" b="1" kern="0" dirty="0">
              <a:solidFill>
                <a:srgbClr val="C495C7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2" name="Google Shape;782;p46"/>
          <p:cNvSpPr txBox="1"/>
          <p:nvPr/>
        </p:nvSpPr>
        <p:spPr>
          <a:xfrm>
            <a:off x="8296939" y="2027159"/>
            <a:ext cx="294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منصة مدرستي</a:t>
            </a:r>
            <a:endParaRPr sz="3733" b="1" kern="0" dirty="0">
              <a:solidFill>
                <a:srgbClr val="FF8B44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3" name="Google Shape;783;p46">
            <a:hlinkClick r:id="rId4"/>
          </p:cNvPr>
          <p:cNvSpPr txBox="1"/>
          <p:nvPr/>
        </p:nvSpPr>
        <p:spPr>
          <a:xfrm>
            <a:off x="7748694" y="4581120"/>
            <a:ext cx="348984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8BB49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قنوات رفعة التعليمية</a:t>
            </a:r>
            <a:endParaRPr sz="3200" b="1" kern="0" dirty="0">
              <a:solidFill>
                <a:srgbClr val="8BB49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cxnSp>
        <p:nvCxnSpPr>
          <p:cNvPr id="784" name="Google Shape;784;p46"/>
          <p:cNvCxnSpPr>
            <a:cxnSpLocks/>
            <a:stCxn id="776" idx="3"/>
          </p:cNvCxnSpPr>
          <p:nvPr/>
        </p:nvCxnSpPr>
        <p:spPr>
          <a:xfrm>
            <a:off x="3724651" y="2087959"/>
            <a:ext cx="845600" cy="70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85" name="Google Shape;785;p46"/>
          <p:cNvCxnSpPr>
            <a:cxnSpLocks/>
            <a:endCxn id="782" idx="1"/>
          </p:cNvCxnSpPr>
          <p:nvPr/>
        </p:nvCxnSpPr>
        <p:spPr>
          <a:xfrm rot="10800000" flipH="1">
            <a:off x="6762539" y="2408959"/>
            <a:ext cx="1534400" cy="1262800"/>
          </a:xfrm>
          <a:prstGeom prst="bentConnector3">
            <a:avLst>
              <a:gd name="adj1" fmla="val 8457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6" name="Google Shape;786;p46"/>
          <p:cNvCxnSpPr>
            <a:cxnSpLocks/>
            <a:endCxn id="781" idx="3"/>
          </p:cNvCxnSpPr>
          <p:nvPr/>
        </p:nvCxnSpPr>
        <p:spPr>
          <a:xfrm rot="10800000" flipV="1">
            <a:off x="3895052" y="4303320"/>
            <a:ext cx="1692400" cy="34346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7" name="Google Shape;787;p46"/>
          <p:cNvCxnSpPr>
            <a:cxnSpLocks/>
            <a:endCxn id="783" idx="1"/>
          </p:cNvCxnSpPr>
          <p:nvPr/>
        </p:nvCxnSpPr>
        <p:spPr>
          <a:xfrm flipV="1">
            <a:off x="6161339" y="4962920"/>
            <a:ext cx="1587355" cy="20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88" name="Google Shape;788;p46"/>
          <p:cNvSpPr/>
          <p:nvPr/>
        </p:nvSpPr>
        <p:spPr>
          <a:xfrm>
            <a:off x="4269387" y="617916"/>
            <a:ext cx="702240" cy="6238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88;p46">
            <a:extLst>
              <a:ext uri="{FF2B5EF4-FFF2-40B4-BE49-F238E27FC236}">
                <a16:creationId xmlns:a16="http://schemas.microsoft.com/office/drawing/2014/main" id="{775E4C4F-64A1-FC60-E5F8-0D0A42F3EDA2}"/>
              </a:ext>
            </a:extLst>
          </p:cNvPr>
          <p:cNvSpPr/>
          <p:nvPr/>
        </p:nvSpPr>
        <p:spPr>
          <a:xfrm>
            <a:off x="3695459" y="575397"/>
            <a:ext cx="548640" cy="4206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5A984F7-AA6F-460A-B50E-0B73A6765F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254C5AE-736C-C38F-9B77-732AA52009A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/>
      <p:bldP spid="772" grpId="0" animBg="1"/>
      <p:bldP spid="773" grpId="0" animBg="1"/>
      <p:bldP spid="774" grpId="0" animBg="1"/>
      <p:bldP spid="775" grpId="0" animBg="1"/>
      <p:bldP spid="776" grpId="0"/>
      <p:bldP spid="781" grpId="0"/>
      <p:bldP spid="782" grpId="0"/>
      <p:bldP spid="783" grpId="0"/>
    </p:bldLst>
  </p:timing>
</p:sld>
</file>

<file path=ppt/theme/theme1.xml><?xml version="1.0" encoding="utf-8"?>
<a:theme xmlns:a="http://schemas.openxmlformats.org/drawingml/2006/main" name="2023 Marketing Plan by Slidesgo">
  <a:themeElements>
    <a:clrScheme name="Simple Light">
      <a:dk1>
        <a:srgbClr val="283C9F"/>
      </a:dk1>
      <a:lt1>
        <a:srgbClr val="F33F30"/>
      </a:lt1>
      <a:dk2>
        <a:srgbClr val="8BB496"/>
      </a:dk2>
      <a:lt2>
        <a:srgbClr val="C495C7"/>
      </a:lt2>
      <a:accent1>
        <a:srgbClr val="FFBDB4"/>
      </a:accent1>
      <a:accent2>
        <a:srgbClr val="FF8B44"/>
      </a:accent2>
      <a:accent3>
        <a:srgbClr val="FDB056"/>
      </a:accent3>
      <a:accent4>
        <a:srgbClr val="61C7D6"/>
      </a:accent4>
      <a:accent5>
        <a:srgbClr val="F6F6EA"/>
      </a:accent5>
      <a:accent6>
        <a:srgbClr val="FFFFFF"/>
      </a:accent6>
      <a:hlink>
        <a:srgbClr val="283C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شاشة عريضة</PresentationFormat>
  <Paragraphs>34</Paragraphs>
  <Slides>8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7" baseType="lpstr">
      <vt:lpstr>Arial</vt:lpstr>
      <vt:lpstr>Be Vietnam Pro</vt:lpstr>
      <vt:lpstr>Bebas Neue</vt:lpstr>
      <vt:lpstr>Calibri</vt:lpstr>
      <vt:lpstr>Poppins</vt:lpstr>
      <vt:lpstr>Poppins Medium</vt:lpstr>
      <vt:lpstr>Rammetto One</vt:lpstr>
      <vt:lpstr>Roboto</vt:lpstr>
      <vt:lpstr>2023 Marketing Plan by Slidesgo</vt:lpstr>
      <vt:lpstr>تهيئة  الفصل الخامس تطبيقات النسبة المئوية</vt:lpstr>
      <vt:lpstr>النسبة المئوية من عدد</vt:lpstr>
      <vt:lpstr>الفصل الخامس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الختام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تهئية  الفصل الخامس تطبيقات النسبة المئوية</dc:title>
  <dc:creator>فاطمه السبيعي</dc:creator>
  <cp:lastModifiedBy>فاطمه السبيعي</cp:lastModifiedBy>
  <cp:revision>4</cp:revision>
  <dcterms:created xsi:type="dcterms:W3CDTF">2023-01-03T17:08:50Z</dcterms:created>
  <dcterms:modified xsi:type="dcterms:W3CDTF">2023-01-04T05:36:01Z</dcterms:modified>
</cp:coreProperties>
</file>