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70" r:id="rId2"/>
    <p:sldId id="287" r:id="rId3"/>
    <p:sldId id="256" r:id="rId4"/>
    <p:sldId id="273" r:id="rId5"/>
    <p:sldId id="289" r:id="rId6"/>
    <p:sldId id="288" r:id="rId7"/>
    <p:sldId id="279" r:id="rId8"/>
    <p:sldId id="280" r:id="rId9"/>
    <p:sldId id="282" r:id="rId10"/>
    <p:sldId id="281" r:id="rId11"/>
    <p:sldId id="286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994"/>
    <a:srgbClr val="F4E869"/>
    <a:srgbClr val="FF3300"/>
    <a:srgbClr val="E6DA61"/>
    <a:srgbClr val="654090"/>
    <a:srgbClr val="624097"/>
    <a:srgbClr val="9704C7"/>
    <a:srgbClr val="CC00FF"/>
    <a:srgbClr val="9900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2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1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microsoft.com/office/2007/relationships/hdphoto" Target="../media/hdphoto2.wdp"/><Relationship Id="rId10" Type="http://schemas.openxmlformats.org/officeDocument/2006/relationships/image" Target="../media/image40.emf"/><Relationship Id="rId4" Type="http://schemas.openxmlformats.org/officeDocument/2006/relationships/image" Target="../media/image3.png"/><Relationship Id="rId9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44.jpeg"/><Relationship Id="rId4" Type="http://schemas.openxmlformats.org/officeDocument/2006/relationships/image" Target="../media/image3.png"/><Relationship Id="rId9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6.JPG"/><Relationship Id="rId17" Type="http://schemas.microsoft.com/office/2007/relationships/hdphoto" Target="../media/hdphoto5.wdp"/><Relationship Id="rId2" Type="http://schemas.openxmlformats.org/officeDocument/2006/relationships/audio" Target="../media/audio2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emf"/><Relationship Id="rId3" Type="http://schemas.microsoft.com/office/2007/relationships/hdphoto" Target="../media/hdphoto1.wdp"/><Relationship Id="rId7" Type="http://schemas.microsoft.com/office/2007/relationships/hdphoto" Target="../media/hdphoto6.wdp"/><Relationship Id="rId12" Type="http://schemas.microsoft.com/office/2007/relationships/hdphoto" Target="../media/hdphoto7.wdp"/><Relationship Id="rId2" Type="http://schemas.openxmlformats.org/officeDocument/2006/relationships/image" Target="../media/image2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5" Type="http://schemas.openxmlformats.org/officeDocument/2006/relationships/image" Target="../media/image15.png"/><Relationship Id="rId10" Type="http://schemas.openxmlformats.org/officeDocument/2006/relationships/image" Target="../media/image11.emf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9.wdp"/><Relationship Id="rId2" Type="http://schemas.openxmlformats.org/officeDocument/2006/relationships/audio" Target="../media/audio4.wav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microsoft.com/office/2007/relationships/hdphoto" Target="../media/hdphoto10.wdp"/><Relationship Id="rId10" Type="http://schemas.openxmlformats.org/officeDocument/2006/relationships/image" Target="../media/image16.emf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9.wdp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emf"/><Relationship Id="rId1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5.emf"/><Relationship Id="rId5" Type="http://schemas.microsoft.com/office/2007/relationships/hdphoto" Target="../media/hdphoto2.wdp"/><Relationship Id="rId15" Type="http://schemas.openxmlformats.org/officeDocument/2006/relationships/image" Target="../media/image29.emf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33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2.emf"/><Relationship Id="rId5" Type="http://schemas.openxmlformats.org/officeDocument/2006/relationships/image" Target="../media/image3.png"/><Relationship Id="rId10" Type="http://schemas.openxmlformats.org/officeDocument/2006/relationships/image" Target="../media/image31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5.emf"/><Relationship Id="rId5" Type="http://schemas.microsoft.com/office/2007/relationships/hdphoto" Target="../media/hdphoto2.wdp"/><Relationship Id="rId10" Type="http://schemas.openxmlformats.org/officeDocument/2006/relationships/image" Target="../media/image34.emf"/><Relationship Id="rId4" Type="http://schemas.openxmlformats.org/officeDocument/2006/relationships/image" Target="../media/image3.pn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1.wdp"/><Relationship Id="rId5" Type="http://schemas.microsoft.com/office/2007/relationships/hdphoto" Target="../media/hdphoto2.wdp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71" y="1286829"/>
            <a:ext cx="6563179" cy="245184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٥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٥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94" b="1795"/>
          <a:stretch/>
        </p:blipFill>
        <p:spPr>
          <a:xfrm>
            <a:off x="1201312" y="3719148"/>
            <a:ext cx="6563179" cy="296391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17" b="89706" l="9880" r="98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48" b="20190"/>
          <a:stretch/>
        </p:blipFill>
        <p:spPr>
          <a:xfrm>
            <a:off x="7725823" y="2430443"/>
            <a:ext cx="4201762" cy="2976639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8556469" y="3048588"/>
            <a:ext cx="274331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883994"/>
                </a:solidFill>
              </a:rPr>
              <a:t>هيا لنساعد الدب والثعلب في الوصول لأصدقائهم وذلك بالإجابة على كل الأسئلة التي تواجهنا في الطريق </a:t>
            </a:r>
            <a:endParaRPr lang="ar-SA" sz="2400" b="1" dirty="0">
              <a:solidFill>
                <a:srgbClr val="8839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٩٧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٥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9"/>
          <a:srcRect l="22410" b="67065"/>
          <a:stretch/>
        </p:blipFill>
        <p:spPr>
          <a:xfrm>
            <a:off x="2562051" y="1374074"/>
            <a:ext cx="7051937" cy="842037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4309337" y="3142313"/>
            <a:ext cx="37654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إجابة ممكنة :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= 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٥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6608" y="2256604"/>
            <a:ext cx="7172401" cy="69193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600" b="88400" l="24267" r="8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19" t="9231" r="12735" b="10897"/>
          <a:stretch/>
        </p:blipFill>
        <p:spPr>
          <a:xfrm>
            <a:off x="9815811" y="1477328"/>
            <a:ext cx="2026099" cy="253465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4475" y="4136349"/>
            <a:ext cx="10491260" cy="1010523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1076818" y="5482881"/>
            <a:ext cx="8917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إجابة ممكنة : أستعمل الحقائق المترابطة لأنها اسهل من استعمال النماذج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٩٨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٥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٥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915" y="1181636"/>
            <a:ext cx="8539453" cy="531986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r="6748" b="7436"/>
          <a:stretch/>
        </p:blipFill>
        <p:spPr>
          <a:xfrm>
            <a:off x="10005387" y="2259622"/>
            <a:ext cx="1603464" cy="2655277"/>
          </a:xfrm>
          <a:prstGeom prst="rect">
            <a:avLst/>
          </a:prstGeom>
        </p:spPr>
      </p:pic>
      <p:sp>
        <p:nvSpPr>
          <p:cNvPr id="20" name="مستطيل مستدير الزوايا 19"/>
          <p:cNvSpPr/>
          <p:nvPr/>
        </p:nvSpPr>
        <p:spPr>
          <a:xfrm>
            <a:off x="7539915" y="4598376"/>
            <a:ext cx="1504264" cy="3253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3727939" y="4368610"/>
            <a:ext cx="1663203" cy="3253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420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71" y="1286829"/>
            <a:ext cx="6563179" cy="245184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٥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٥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94" b="1795"/>
          <a:stretch/>
        </p:blipFill>
        <p:spPr>
          <a:xfrm>
            <a:off x="1201312" y="3719148"/>
            <a:ext cx="6563179" cy="296391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7" b="89706" l="9880" r="98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48" b="20190"/>
          <a:stretch/>
        </p:blipFill>
        <p:spPr>
          <a:xfrm>
            <a:off x="7725823" y="2430443"/>
            <a:ext cx="4201762" cy="2976639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8556469" y="3048588"/>
            <a:ext cx="274331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883994"/>
                </a:solidFill>
              </a:rPr>
              <a:t>هيا لنساعد الدب والثعلب في الوصول لأصدقائهم وذلك بالإجابة على كل الأسئلة التي تواجهنا في الطريق </a:t>
            </a:r>
            <a:endParaRPr lang="ar-SA" sz="2400" b="1" dirty="0">
              <a:solidFill>
                <a:srgbClr val="883994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497015" y="5183522"/>
            <a:ext cx="116937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٥ </a:t>
            </a:r>
            <a:r>
              <a:rPr lang="ar-SA" sz="2000" b="1" dirty="0" smtClean="0"/>
              <a:t>× </a:t>
            </a:r>
            <a:r>
              <a:rPr lang="ku-Arab-IQ" sz="2000" b="1" dirty="0" smtClean="0"/>
              <a:t>٠ = </a:t>
            </a:r>
            <a:r>
              <a:rPr lang="ar-SA" sz="2000" b="1" dirty="0" smtClean="0"/>
              <a:t>؟ </a:t>
            </a:r>
            <a:endParaRPr lang="ar-SA" sz="20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911692" y="5909385"/>
            <a:ext cx="5173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/>
              <a:t>٠</a:t>
            </a:r>
            <a:endParaRPr lang="ar-SA" sz="28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3397766" y="5201106"/>
            <a:ext cx="116937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٥ </a:t>
            </a:r>
            <a:r>
              <a:rPr lang="ar-SA" sz="2000" b="1" dirty="0" smtClean="0"/>
              <a:t>× </a:t>
            </a:r>
            <a:r>
              <a:rPr lang="ku-Arab-IQ" sz="2000" b="1" dirty="0" smtClean="0"/>
              <a:t>١ = </a:t>
            </a:r>
            <a:r>
              <a:rPr lang="ar-SA" sz="2000" b="1" dirty="0" smtClean="0"/>
              <a:t>؟ </a:t>
            </a:r>
            <a:endParaRPr lang="ar-SA" sz="20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3793853" y="5909385"/>
            <a:ext cx="5173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/>
              <a:t>٥</a:t>
            </a:r>
            <a:endParaRPr lang="ar-SA" sz="2800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4332953" y="5201106"/>
            <a:ext cx="116937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٥ </a:t>
            </a:r>
            <a:r>
              <a:rPr lang="ar-SA" sz="2000" b="1" dirty="0" smtClean="0"/>
              <a:t>× </a:t>
            </a:r>
            <a:r>
              <a:rPr lang="ku-Arab-IQ" sz="2000" b="1" dirty="0" smtClean="0"/>
              <a:t>٢ = </a:t>
            </a:r>
            <a:r>
              <a:rPr lang="ar-SA" sz="2000" b="1" dirty="0" smtClean="0"/>
              <a:t>؟ </a:t>
            </a:r>
            <a:endParaRPr lang="ar-SA" sz="2000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4582451" y="5894058"/>
            <a:ext cx="7729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/>
              <a:t>١٠</a:t>
            </a:r>
            <a:endParaRPr lang="ar-SA" sz="2800" b="1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5268140" y="5201106"/>
            <a:ext cx="116937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٥ </a:t>
            </a:r>
            <a:r>
              <a:rPr lang="ar-SA" sz="2000" b="1" dirty="0" smtClean="0"/>
              <a:t>× </a:t>
            </a:r>
            <a:r>
              <a:rPr lang="ku-Arab-IQ" sz="2000" b="1" dirty="0" smtClean="0"/>
              <a:t>٣ = </a:t>
            </a:r>
            <a:r>
              <a:rPr lang="ar-SA" sz="2000" b="1" dirty="0" smtClean="0"/>
              <a:t>؟ </a:t>
            </a:r>
            <a:endParaRPr lang="ar-SA" sz="2000" b="1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5400553" y="5914813"/>
            <a:ext cx="7729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/>
              <a:t>١٥</a:t>
            </a:r>
            <a:endParaRPr lang="ar-SA" sz="28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6248817" y="5201106"/>
            <a:ext cx="116937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٥ </a:t>
            </a:r>
            <a:r>
              <a:rPr lang="ar-SA" sz="2000" b="1" dirty="0" smtClean="0"/>
              <a:t>× </a:t>
            </a:r>
            <a:r>
              <a:rPr lang="ku-Arab-IQ" sz="2000" b="1" dirty="0" smtClean="0"/>
              <a:t>٤ = </a:t>
            </a:r>
            <a:r>
              <a:rPr lang="ar-SA" sz="2000" b="1" dirty="0" smtClean="0"/>
              <a:t>؟ 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6330565" y="5752968"/>
            <a:ext cx="7729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/>
              <a:t>٢٠</a:t>
            </a:r>
            <a:endParaRPr lang="ar-SA" sz="28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6936718" y="4295634"/>
            <a:ext cx="116937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٥ </a:t>
            </a:r>
            <a:r>
              <a:rPr lang="ar-SA" sz="2000" b="1" dirty="0" smtClean="0"/>
              <a:t>× </a:t>
            </a:r>
            <a:r>
              <a:rPr lang="ku-Arab-IQ" sz="2000" b="1" dirty="0" smtClean="0"/>
              <a:t>٥ = </a:t>
            </a:r>
            <a:r>
              <a:rPr lang="ar-SA" sz="2000" b="1" dirty="0" smtClean="0"/>
              <a:t>؟ 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6659137" y="4915273"/>
            <a:ext cx="7729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/>
              <a:t>٢٥</a:t>
            </a:r>
            <a:endParaRPr lang="ar-SA" sz="2800" b="1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5956980" y="3550398"/>
            <a:ext cx="116937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٥ </a:t>
            </a:r>
            <a:r>
              <a:rPr lang="ar-SA" sz="2000" b="1" dirty="0" smtClean="0"/>
              <a:t>× </a:t>
            </a:r>
            <a:r>
              <a:rPr lang="ku-Arab-IQ" sz="2000" b="1" dirty="0" smtClean="0"/>
              <a:t>٦ = </a:t>
            </a:r>
            <a:r>
              <a:rPr lang="ar-SA" sz="2000" b="1" dirty="0" smtClean="0"/>
              <a:t>؟ </a:t>
            </a:r>
            <a:endParaRPr lang="ar-SA" sz="20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6051057" y="4208281"/>
            <a:ext cx="7729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/>
              <a:t>٣٠</a:t>
            </a:r>
            <a:endParaRPr lang="ar-SA" sz="2800" b="1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4906335" y="3563139"/>
            <a:ext cx="116937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٥ </a:t>
            </a:r>
            <a:r>
              <a:rPr lang="ar-SA" sz="2000" b="1" dirty="0" smtClean="0"/>
              <a:t>× </a:t>
            </a:r>
            <a:r>
              <a:rPr lang="ku-Arab-IQ" sz="2000" b="1" dirty="0" smtClean="0"/>
              <a:t>٧ = </a:t>
            </a:r>
            <a:r>
              <a:rPr lang="ar-SA" sz="2000" b="1" dirty="0" smtClean="0"/>
              <a:t>؟ </a:t>
            </a:r>
            <a:endParaRPr lang="ar-SA" sz="2000" b="1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5141115" y="4213418"/>
            <a:ext cx="7729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/>
              <a:t>٣٥</a:t>
            </a:r>
            <a:endParaRPr lang="ar-SA" sz="2800" b="1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3966864" y="3563139"/>
            <a:ext cx="116937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٥ </a:t>
            </a:r>
            <a:r>
              <a:rPr lang="ar-SA" sz="2000" b="1" dirty="0" smtClean="0"/>
              <a:t>× </a:t>
            </a:r>
            <a:r>
              <a:rPr lang="ku-Arab-IQ" sz="2000" b="1" dirty="0" smtClean="0"/>
              <a:t>٨ = </a:t>
            </a:r>
            <a:r>
              <a:rPr lang="ar-SA" sz="2000" b="1" dirty="0" smtClean="0"/>
              <a:t>؟ </a:t>
            </a:r>
            <a:endParaRPr lang="ar-SA" sz="2000" b="1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4071080" y="4262192"/>
            <a:ext cx="7729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/>
              <a:t>٤٠</a:t>
            </a:r>
            <a:endParaRPr lang="ar-SA" sz="2800" b="1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2924703" y="3556755"/>
            <a:ext cx="116937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٥ </a:t>
            </a:r>
            <a:r>
              <a:rPr lang="ar-SA" sz="2000" b="1" dirty="0" smtClean="0"/>
              <a:t>× </a:t>
            </a:r>
            <a:r>
              <a:rPr lang="ku-Arab-IQ" sz="2000" b="1" dirty="0" smtClean="0"/>
              <a:t>٩ = </a:t>
            </a:r>
            <a:r>
              <a:rPr lang="ar-SA" sz="2000" b="1" dirty="0" smtClean="0"/>
              <a:t>؟ </a:t>
            </a:r>
            <a:endParaRPr lang="ar-SA" sz="2000" b="1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1992938" y="3901721"/>
            <a:ext cx="7729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/>
              <a:t>٥٠</a:t>
            </a:r>
            <a:endParaRPr lang="ar-SA" sz="28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707927" y="3585016"/>
            <a:ext cx="1306052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٥ </a:t>
            </a:r>
            <a:r>
              <a:rPr lang="ar-SA" sz="2000" b="1" dirty="0" smtClean="0"/>
              <a:t>× </a:t>
            </a:r>
            <a:r>
              <a:rPr lang="ku-Arab-IQ" sz="2000" b="1" dirty="0" smtClean="0"/>
              <a:t>١٠ = </a:t>
            </a:r>
            <a:r>
              <a:rPr lang="ar-SA" sz="2000" b="1" dirty="0" smtClean="0"/>
              <a:t>؟ </a:t>
            </a:r>
            <a:endParaRPr lang="ar-SA" sz="2000" b="1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020935" y="4190845"/>
            <a:ext cx="7729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/>
              <a:t>٤٥</a:t>
            </a:r>
            <a:endParaRPr lang="ar-SA" sz="2800" b="1" dirty="0"/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87" y="1133348"/>
            <a:ext cx="3212335" cy="3212335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69" y="-27928"/>
            <a:ext cx="2432045" cy="2432045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18" y="3220649"/>
            <a:ext cx="3129526" cy="3129526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48" y="515143"/>
            <a:ext cx="3913297" cy="3913297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93" y="2813366"/>
            <a:ext cx="2917815" cy="2917815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55" y="1119259"/>
            <a:ext cx="3913297" cy="39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6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"/>
                            </p:stCondLst>
                            <p:childTnLst>
                              <p:par>
                                <p:cTn id="175" presetID="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50"/>
                            </p:stCondLst>
                            <p:childTnLst>
                              <p:par>
                                <p:cTn id="18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50"/>
                            </p:stCondLst>
                            <p:childTnLst>
                              <p:par>
                                <p:cTn id="19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19" grpId="0" animBg="1"/>
      <p:bldP spid="19" grpId="1" animBg="1"/>
      <p:bldP spid="21" grpId="0"/>
      <p:bldP spid="22" grpId="0" animBg="1"/>
      <p:bldP spid="22" grpId="1" animBg="1"/>
      <p:bldP spid="23" grpId="0"/>
      <p:bldP spid="24" grpId="0" animBg="1"/>
      <p:bldP spid="24" grpId="1" animBg="1"/>
      <p:bldP spid="25" grpId="0"/>
      <p:bldP spid="26" grpId="0" animBg="1"/>
      <p:bldP spid="26" grpId="1" animBg="1"/>
      <p:bldP spid="27" grpId="0"/>
      <p:bldP spid="28" grpId="0" animBg="1"/>
      <p:bldP spid="28" grpId="1" animBg="1"/>
      <p:bldP spid="29" grpId="0"/>
      <p:bldP spid="30" grpId="0" animBg="1"/>
      <p:bldP spid="30" grpId="1" animBg="1"/>
      <p:bldP spid="31" grpId="0"/>
      <p:bldP spid="32" grpId="0" animBg="1"/>
      <p:bldP spid="32" grpId="1" animBg="1"/>
      <p:bldP spid="33" grpId="0"/>
      <p:bldP spid="34" grpId="0" animBg="1"/>
      <p:bldP spid="34" grpId="1" animBg="1"/>
      <p:bldP spid="36" grpId="0"/>
      <p:bldP spid="37" grpId="0" animBg="1"/>
      <p:bldP spid="37" grpId="1" animBg="1"/>
      <p:bldP spid="38" grpId="0"/>
      <p:bldP spid="39" grpId="0" animBg="1"/>
      <p:bldP spid="39" grpId="1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٩٥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٥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639190" y="2763090"/>
            <a:ext cx="2252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أجد ناتج القسمة على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٥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362631" y="1603460"/>
            <a:ext cx="46065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دفع سامر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٣٠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ريالاً لشراء مجموعة من الألعاب المتماثلة ، فإذا كان ثمن اللعبة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ريالات ، فكم لعبة اشترى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خطط انسيابي: محطة طرفية 4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٥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8105007" y="1435882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240" y="1603460"/>
            <a:ext cx="2804226" cy="98250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480" b="76160" l="13898" r="846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25" t="6283" r="14587" b="21923"/>
          <a:stretch/>
        </p:blipFill>
        <p:spPr>
          <a:xfrm flipH="1">
            <a:off x="9399405" y="3233622"/>
            <a:ext cx="1652762" cy="1617147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8243299" y="2719794"/>
            <a:ext cx="1335262" cy="1015663"/>
          </a:xfrm>
          <a:prstGeom prst="rect">
            <a:avLst/>
          </a:prstGeom>
          <a:noFill/>
          <a:ln w="19050">
            <a:solidFill>
              <a:srgbClr val="883994"/>
            </a:solidFill>
            <a:prstDash val="solid"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أريد أن أجد </a:t>
            </a:r>
            <a:r>
              <a:rPr lang="ku-Arab-IQ" sz="2000" b="1" dirty="0" smtClean="0">
                <a:solidFill>
                  <a:srgbClr val="883994"/>
                </a:solidFill>
              </a:rPr>
              <a:t>٣٠ </a:t>
            </a:r>
            <a:r>
              <a:rPr lang="ar-SA" sz="2000" b="1" dirty="0" smtClean="0">
                <a:solidFill>
                  <a:srgbClr val="883994"/>
                </a:solidFill>
              </a:rPr>
              <a:t>ريالاً ÷ </a:t>
            </a:r>
            <a:r>
              <a:rPr lang="ku-Arab-IQ" sz="2000" b="1" dirty="0" smtClean="0">
                <a:solidFill>
                  <a:srgbClr val="883994"/>
                </a:solidFill>
              </a:rPr>
              <a:t>٥ </a:t>
            </a:r>
            <a:r>
              <a:rPr lang="ar-SA" sz="2000" b="1" dirty="0" smtClean="0">
                <a:solidFill>
                  <a:srgbClr val="883994"/>
                </a:solidFill>
              </a:rPr>
              <a:t>ريالات </a:t>
            </a:r>
            <a:endParaRPr lang="ar-SA" sz="2000" b="1" dirty="0">
              <a:solidFill>
                <a:srgbClr val="883994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540855" y="2922006"/>
            <a:ext cx="35074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أستعمل قطع العد لتمثيل </a:t>
            </a:r>
            <a:r>
              <a:rPr lang="ku-Arab-IQ" sz="2400" b="1" dirty="0" smtClean="0">
                <a:solidFill>
                  <a:srgbClr val="00B050"/>
                </a:solidFill>
              </a:rPr>
              <a:t>٣٠ </a:t>
            </a:r>
            <a:r>
              <a:rPr lang="ar-SA" sz="2400" b="1" dirty="0" smtClean="0">
                <a:solidFill>
                  <a:srgbClr val="00B050"/>
                </a:solidFill>
              </a:rPr>
              <a:t>÷ </a:t>
            </a:r>
            <a:r>
              <a:rPr lang="ku-Arab-IQ" sz="2400" b="1" dirty="0" smtClean="0">
                <a:solidFill>
                  <a:srgbClr val="00B050"/>
                </a:solidFill>
              </a:rPr>
              <a:t>٥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7115" y="3470359"/>
            <a:ext cx="2777736" cy="1878452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4374549" y="5435499"/>
            <a:ext cx="4994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يبين النموذج 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ريالاً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ريالات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= 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1253" y="5219950"/>
            <a:ext cx="1977414" cy="844933"/>
          </a:xfrm>
          <a:prstGeom prst="rect">
            <a:avLst/>
          </a:prstGeom>
        </p:spPr>
      </p:pic>
      <p:sp>
        <p:nvSpPr>
          <p:cNvPr id="29" name="مربع نص 28"/>
          <p:cNvSpPr txBox="1"/>
          <p:nvPr/>
        </p:nvSpPr>
        <p:spPr>
          <a:xfrm>
            <a:off x="5067115" y="6030514"/>
            <a:ext cx="3291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أي أن سامر اشترى </a:t>
            </a:r>
            <a:r>
              <a:rPr lang="ku-Arab-IQ" sz="2400" b="1" dirty="0" smtClean="0">
                <a:solidFill>
                  <a:srgbClr val="C00000"/>
                </a:solidFill>
              </a:rPr>
              <a:t>٦ </a:t>
            </a:r>
            <a:r>
              <a:rPr lang="ar-SA" sz="2400" b="1" dirty="0" smtClean="0">
                <a:solidFill>
                  <a:srgbClr val="C00000"/>
                </a:solidFill>
              </a:rPr>
              <a:t>ألعاب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186" b="87865" l="1867" r="97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1539"/>
          <a:stretch/>
        </p:blipFill>
        <p:spPr>
          <a:xfrm>
            <a:off x="450299" y="3017915"/>
            <a:ext cx="3325802" cy="2576145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658136" y="3363502"/>
            <a:ext cx="186874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يمكنني أن استعمل الضرب للتحقق وحيث إن : </a:t>
            </a:r>
            <a:r>
              <a:rPr lang="ku-Arab-IQ" b="1" dirty="0" smtClean="0">
                <a:solidFill>
                  <a:srgbClr val="FF0000"/>
                </a:solidFill>
              </a:rPr>
              <a:t>٦ </a:t>
            </a:r>
            <a:r>
              <a:rPr lang="ar-SA" b="1" dirty="0" smtClean="0">
                <a:solidFill>
                  <a:srgbClr val="FF0000"/>
                </a:solidFill>
              </a:rPr>
              <a:t>× </a:t>
            </a:r>
            <a:r>
              <a:rPr lang="ku-Arab-IQ" b="1" dirty="0" smtClean="0">
                <a:solidFill>
                  <a:srgbClr val="FF0000"/>
                </a:solidFill>
              </a:rPr>
              <a:t>٥ = ٣٠ </a:t>
            </a:r>
            <a:r>
              <a:rPr lang="ar-SA" b="1" dirty="0" smtClean="0"/>
              <a:t>فإن اجابتي صحيحة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7" grpId="0" animBg="1"/>
      <p:bldP spid="24" grpId="0" animBg="1"/>
      <p:bldP spid="26" grpId="0"/>
      <p:bldP spid="2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٩٦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٥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٥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/>
          <a:srcRect l="1849"/>
          <a:stretch/>
        </p:blipFill>
        <p:spPr>
          <a:xfrm>
            <a:off x="9671538" y="2707914"/>
            <a:ext cx="2067544" cy="2940933"/>
          </a:xfrm>
          <a:prstGeom prst="rect">
            <a:avLst/>
          </a:prstGeom>
        </p:spPr>
      </p:pic>
      <p:sp>
        <p:nvSpPr>
          <p:cNvPr id="33" name="مخطط انسيابي: محطة طرفية 32"/>
          <p:cNvSpPr/>
          <p:nvPr/>
        </p:nvSpPr>
        <p:spPr>
          <a:xfrm>
            <a:off x="9004645" y="2057569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652" y="2030059"/>
            <a:ext cx="444457" cy="44445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25" y="698517"/>
            <a:ext cx="1165600" cy="1273595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3023218" y="1375869"/>
            <a:ext cx="5169877" cy="400110"/>
          </a:xfrm>
          <a:prstGeom prst="rect">
            <a:avLst/>
          </a:prstGeom>
          <a:solidFill>
            <a:srgbClr val="F4E86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يمكنني أن استعمل حقائق الضرب المترابطة مع القسمة لأقسم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1706468" y="2133522"/>
            <a:ext cx="72390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أقلام :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تبيع مكتبة أقلاماً ، ثمن القلم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ريالات ، إذا كان مع وليد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٤٥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ريالاً ، فكم قلماً يستطيع أن يشتري بما معه من نقود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3536872" y="3125929"/>
            <a:ext cx="54086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883994"/>
                </a:solidFill>
              </a:rPr>
              <a:t>أكتب حقيقة الضرب المترابطة لإيجاد </a:t>
            </a:r>
            <a:r>
              <a:rPr lang="ku-Arab-IQ" sz="2000" b="1" dirty="0" smtClean="0">
                <a:solidFill>
                  <a:srgbClr val="883994"/>
                </a:solidFill>
              </a:rPr>
              <a:t>٤٥ </a:t>
            </a:r>
            <a:r>
              <a:rPr lang="ar-SA" sz="2000" b="1" dirty="0" smtClean="0">
                <a:solidFill>
                  <a:srgbClr val="883994"/>
                </a:solidFill>
              </a:rPr>
              <a:t>ريالاً ÷ </a:t>
            </a:r>
            <a:r>
              <a:rPr lang="ku-Arab-IQ" sz="2000" b="1" dirty="0" smtClean="0">
                <a:solidFill>
                  <a:srgbClr val="883994"/>
                </a:solidFill>
              </a:rPr>
              <a:t>٥ </a:t>
            </a:r>
            <a:r>
              <a:rPr lang="ar-SA" sz="2000" b="1" dirty="0" smtClean="0">
                <a:solidFill>
                  <a:srgbClr val="883994"/>
                </a:solidFill>
              </a:rPr>
              <a:t>ريالات </a:t>
            </a:r>
            <a:r>
              <a:rPr lang="ku-Arab-IQ" sz="2000" b="1" dirty="0" smtClean="0">
                <a:solidFill>
                  <a:srgbClr val="883994"/>
                </a:solidFill>
              </a:rPr>
              <a:t> </a:t>
            </a:r>
            <a:endParaRPr lang="ar-SA" sz="2000" b="1" dirty="0">
              <a:solidFill>
                <a:srgbClr val="883994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891938" y="3738676"/>
            <a:ext cx="35074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ريالات ×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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٤٥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ريالاً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894725" y="4248788"/>
            <a:ext cx="35074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ريالات × </a:t>
            </a:r>
            <a:r>
              <a:rPr lang="ku-Arab-IQ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٩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٤٥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ريالاً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91" b="99409" l="125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4" y="2705222"/>
            <a:ext cx="2662428" cy="2113302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1279920" y="3184678"/>
            <a:ext cx="184347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في أي عدد أضرب العدد </a:t>
            </a:r>
            <a:r>
              <a:rPr lang="ku-Arab-IQ" sz="2000" b="1" dirty="0" smtClean="0"/>
              <a:t>٥ </a:t>
            </a:r>
            <a:r>
              <a:rPr lang="ar-SA" sz="2000" b="1" dirty="0" smtClean="0"/>
              <a:t>ليكون الناتج </a:t>
            </a:r>
            <a:r>
              <a:rPr lang="ku-Arab-IQ" sz="2000" b="1" dirty="0" smtClean="0"/>
              <a:t>٤٥ </a:t>
            </a:r>
            <a:r>
              <a:rPr lang="ar-SA" sz="2000" b="1" dirty="0" smtClean="0"/>
              <a:t>ريالاً ؟ </a:t>
            </a:r>
            <a:endParaRPr lang="ar-SA" sz="2000" b="1" dirty="0"/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02403" y="5001252"/>
            <a:ext cx="1883400" cy="931200"/>
          </a:xfrm>
          <a:prstGeom prst="rect">
            <a:avLst/>
          </a:prstGeom>
        </p:spPr>
      </p:pic>
      <p:sp>
        <p:nvSpPr>
          <p:cNvPr id="53" name="مربع نص 52"/>
          <p:cNvSpPr txBox="1"/>
          <p:nvPr/>
        </p:nvSpPr>
        <p:spPr>
          <a:xfrm>
            <a:off x="5255796" y="4956740"/>
            <a:ext cx="37945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لذلك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ريالاً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ريالات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= 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5370600" y="5834051"/>
            <a:ext cx="36370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أي أن وليداً يمكنه شراء </a:t>
            </a:r>
            <a:r>
              <a:rPr lang="ku-Arab-IQ" sz="2400" b="1" dirty="0" smtClean="0">
                <a:solidFill>
                  <a:srgbClr val="C00000"/>
                </a:solidFill>
              </a:rPr>
              <a:t>٩ </a:t>
            </a:r>
            <a:r>
              <a:rPr lang="ar-SA" sz="2400" b="1" dirty="0" smtClean="0">
                <a:solidFill>
                  <a:srgbClr val="C00000"/>
                </a:solidFill>
              </a:rPr>
              <a:t>أقلام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 animBg="1"/>
      <p:bldP spid="39" grpId="0"/>
      <p:bldP spid="40" grpId="0"/>
      <p:bldP spid="41" grpId="0"/>
      <p:bldP spid="15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٩٦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٥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٥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9"/>
          <a:srcRect l="1849"/>
          <a:stretch/>
        </p:blipFill>
        <p:spPr>
          <a:xfrm>
            <a:off x="9671538" y="2707914"/>
            <a:ext cx="2067544" cy="2940933"/>
          </a:xfrm>
          <a:prstGeom prst="rect">
            <a:avLst/>
          </a:prstGeom>
        </p:spPr>
      </p:pic>
      <p:sp>
        <p:nvSpPr>
          <p:cNvPr id="33" name="مخطط انسيابي: محطة طرفية 32"/>
          <p:cNvSpPr/>
          <p:nvPr/>
        </p:nvSpPr>
        <p:spPr>
          <a:xfrm>
            <a:off x="9004645" y="2057569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652" y="2030059"/>
            <a:ext cx="444457" cy="44445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25" y="698517"/>
            <a:ext cx="1165600" cy="1273595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3023218" y="1375869"/>
            <a:ext cx="5169877" cy="400110"/>
          </a:xfrm>
          <a:prstGeom prst="rect">
            <a:avLst/>
          </a:prstGeom>
          <a:solidFill>
            <a:srgbClr val="F4E86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يمكنني أن استعمل حقائق الضرب المترابطة مع القسمة لأقسم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1706468" y="2133522"/>
            <a:ext cx="72390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أقلام :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تبيع مكتبة أقلاماً ، ثمن القلم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ريالات ، إذا كان مع وليد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٤٥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ريالاً ، فكم قلماً يستطيع أن يشتري بما معه من نقود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3096935" y="5044408"/>
            <a:ext cx="61242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توضح الصورة الجملة العددية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ريالاً 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ريالات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٩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222" y="2748251"/>
            <a:ext cx="2234254" cy="15555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4"/>
          <a:srcRect l="3131" r="1748"/>
          <a:stretch/>
        </p:blipFill>
        <p:spPr>
          <a:xfrm>
            <a:off x="2941028" y="3454066"/>
            <a:ext cx="6293984" cy="142763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526225" y="2939017"/>
            <a:ext cx="1076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أتحقق :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1980538" y="5534213"/>
            <a:ext cx="7312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تقسيم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ريالاً مجموعات في كل منها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ريالات ، يشكل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مجموعات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4734337" y="6030778"/>
            <a:ext cx="45584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مجموعات من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ريالات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ريالاً </a:t>
            </a:r>
            <a:r>
              <a:rPr lang="ar-SA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٩٦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21" y="1223516"/>
            <a:ext cx="650277" cy="650277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4616535" y="1348600"/>
            <a:ext cx="59199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أتــأكــد: أجد ناتج القسمة ، مستعملاً النماذج أو الحقائق المترابطة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٥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407461" y="1733684"/>
            <a:ext cx="334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9" name="مربع نص 108"/>
          <p:cNvSpPr txBox="1"/>
          <p:nvPr/>
        </p:nvSpPr>
        <p:spPr>
          <a:xfrm>
            <a:off x="8722211" y="2256904"/>
            <a:ext cx="9576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" name="مربع نص 109"/>
          <p:cNvSpPr txBox="1"/>
          <p:nvPr/>
        </p:nvSpPr>
        <p:spPr>
          <a:xfrm>
            <a:off x="1964652" y="1667547"/>
            <a:ext cx="334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٥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999990" y="2764150"/>
            <a:ext cx="15709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٤٠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9230980" y="2772890"/>
            <a:ext cx="15709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= ٣٥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032667" y="2280770"/>
            <a:ext cx="9546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6304640" y="2764150"/>
            <a:ext cx="15709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= ٥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497858" y="2764150"/>
            <a:ext cx="15709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٢٠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8243299" y="5530840"/>
            <a:ext cx="1239999" cy="860137"/>
          </a:xfrm>
          <a:prstGeom prst="rect">
            <a:avLst/>
          </a:prstGeom>
        </p:spPr>
      </p:pic>
      <p:sp>
        <p:nvSpPr>
          <p:cNvPr id="51" name="مربع نص 50"/>
          <p:cNvSpPr txBox="1"/>
          <p:nvPr/>
        </p:nvSpPr>
        <p:spPr>
          <a:xfrm>
            <a:off x="2145174" y="5801972"/>
            <a:ext cx="60201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أتحدث : متى يقبل عدد القسمة على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؟ 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7665" y="2221338"/>
            <a:ext cx="1798534" cy="48332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9650" y="2200142"/>
            <a:ext cx="1510842" cy="51556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7900" y="2113186"/>
            <a:ext cx="1852610" cy="682866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2298" y="2040886"/>
            <a:ext cx="1691531" cy="72942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74579" y="3554331"/>
            <a:ext cx="10260121" cy="1683867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5417237" y="4800603"/>
            <a:ext cx="22833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متر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9" grpId="0"/>
      <p:bldP spid="110" grpId="0"/>
      <p:bldP spid="45" grpId="0"/>
      <p:bldP spid="46" grpId="0"/>
      <p:bldP spid="47" grpId="0"/>
      <p:bldP spid="48" grpId="0"/>
      <p:bldP spid="49" grpId="0"/>
      <p:bldP spid="51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46" y="2105861"/>
            <a:ext cx="10554768" cy="57299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٩٧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٥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376246" y="1401151"/>
            <a:ext cx="71485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dirty="0" smtClean="0">
                <a:solidFill>
                  <a:srgbClr val="002060"/>
                </a:solidFill>
              </a:rPr>
              <a:t>: </a:t>
            </a:r>
            <a:r>
              <a:rPr lang="ar-SA" sz="2000" b="1" dirty="0">
                <a:solidFill>
                  <a:schemeClr val="bg2">
                    <a:lumMod val="25000"/>
                  </a:schemeClr>
                </a:solidFill>
              </a:rPr>
              <a:t>أجد ناتج القسمة ،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مستعملاً النماذج أو الحقائق المترابطة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45" y="1265097"/>
            <a:ext cx="621509" cy="621509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9096067" y="2187799"/>
            <a:ext cx="7666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162813" y="2182243"/>
            <a:ext cx="7981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١٠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265192" y="1767361"/>
            <a:ext cx="3853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507029" y="1762398"/>
            <a:ext cx="3586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٥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/>
          <p:cNvSpPr txBox="1"/>
          <p:nvPr/>
        </p:nvSpPr>
        <p:spPr>
          <a:xfrm>
            <a:off x="9096067" y="2614461"/>
            <a:ext cx="15709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٤٠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065113" y="2647790"/>
            <a:ext cx="18089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٥٠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647914" y="2647789"/>
            <a:ext cx="15476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٥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608364" y="2640885"/>
            <a:ext cx="15709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٤٥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364" y="3907758"/>
            <a:ext cx="4688117" cy="2362888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304874" y="3307276"/>
            <a:ext cx="7071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أستعمل وصفة كيك الذرة أدناه ، وأجد مقادير المواد الآتية اللازمة لعمل كيكة لشخص واحد : </a:t>
            </a:r>
            <a:endParaRPr lang="ar-SA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6802" y="3907758"/>
            <a:ext cx="4962943" cy="1923002"/>
          </a:xfrm>
          <a:prstGeom prst="rect">
            <a:avLst/>
          </a:prstGeom>
        </p:spPr>
      </p:pic>
      <p:sp>
        <p:nvSpPr>
          <p:cNvPr id="12" name="مستطيل مستدير الزوايا 11"/>
          <p:cNvSpPr/>
          <p:nvPr/>
        </p:nvSpPr>
        <p:spPr>
          <a:xfrm>
            <a:off x="692622" y="4113633"/>
            <a:ext cx="1504264" cy="3253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ربع نص 35"/>
          <p:cNvSpPr txBox="1"/>
          <p:nvPr/>
        </p:nvSpPr>
        <p:spPr>
          <a:xfrm>
            <a:off x="9338878" y="4500247"/>
            <a:ext cx="946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كوب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273218" y="4500246"/>
            <a:ext cx="1178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ملعقة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9170377" y="5676357"/>
            <a:ext cx="12552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بيضات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577258" y="5648374"/>
            <a:ext cx="946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كوب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43" grpId="0"/>
      <p:bldP spid="44" grpId="0"/>
      <p:bldP spid="45" grpId="0"/>
      <p:bldP spid="55" grpId="0"/>
      <p:bldP spid="7" grpId="0"/>
      <p:bldP spid="12" grpId="0" animBg="1"/>
      <p:bldP spid="36" grpId="0"/>
      <p:bldP spid="37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٩٧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٥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45" y="1265097"/>
            <a:ext cx="621509" cy="621509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٥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ربع نص 32"/>
          <p:cNvSpPr txBox="1"/>
          <p:nvPr/>
        </p:nvSpPr>
        <p:spPr>
          <a:xfrm>
            <a:off x="3376246" y="1401151"/>
            <a:ext cx="71485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dirty="0" smtClean="0">
                <a:solidFill>
                  <a:srgbClr val="002060"/>
                </a:solidFill>
              </a:rPr>
              <a:t>: </a:t>
            </a:r>
            <a:r>
              <a:rPr lang="ar-SA" sz="2000" b="1" dirty="0">
                <a:solidFill>
                  <a:schemeClr val="bg2">
                    <a:lumMod val="25000"/>
                  </a:schemeClr>
                </a:solidFill>
              </a:rPr>
              <a:t>أجد ناتج القسمة ،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مستعملاً النماذج أو الحقائق المترابطة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9954" y="1968071"/>
            <a:ext cx="3390578" cy="521909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5374" y="2557490"/>
            <a:ext cx="5497430" cy="170908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554" y="2562190"/>
            <a:ext cx="5390183" cy="1707469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6611809" y="4499579"/>
            <a:ext cx="34152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= 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أمتار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18370" y="4440424"/>
            <a:ext cx="47038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نقاط الاختبار كاملة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٥٠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نقطة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1285839" y="4929602"/>
            <a:ext cx="36536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نقاط سعيد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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٤٠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نقطة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016215" y="4919803"/>
            <a:ext cx="5564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C00000"/>
                </a:solidFill>
              </a:rPr>
              <a:t>٨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1025012" y="5562053"/>
            <a:ext cx="41302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‌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أسئلة –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أسئلة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= 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سؤال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0" grpId="0"/>
      <p:bldP spid="15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٩٧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٥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٥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9902866" y="1640878"/>
            <a:ext cx="1670775" cy="461665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واجب منزلي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475" y="2276917"/>
            <a:ext cx="10081576" cy="342668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34" b="97337" l="4734" r="49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75" r="50130"/>
          <a:stretch/>
        </p:blipFill>
        <p:spPr>
          <a:xfrm flipH="1">
            <a:off x="10290273" y="2691207"/>
            <a:ext cx="1450916" cy="275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659</Words>
  <Application>Microsoft Office PowerPoint</Application>
  <PresentationFormat>شاشة عريضة</PresentationFormat>
  <Paragraphs>125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235</cp:revision>
  <dcterms:created xsi:type="dcterms:W3CDTF">2022-12-02T21:48:32Z</dcterms:created>
  <dcterms:modified xsi:type="dcterms:W3CDTF">2023-01-22T03:18:57Z</dcterms:modified>
</cp:coreProperties>
</file>