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9"/>
  </p:notesMasterIdLst>
  <p:sldIdLst>
    <p:sldId id="262" r:id="rId2"/>
    <p:sldId id="276" r:id="rId3"/>
    <p:sldId id="277" r:id="rId4"/>
    <p:sldId id="278" r:id="rId5"/>
    <p:sldId id="260" r:id="rId6"/>
    <p:sldId id="279" r:id="rId7"/>
    <p:sldId id="280" r:id="rId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E696"/>
    <a:srgbClr val="883994"/>
    <a:srgbClr val="624097"/>
    <a:srgbClr val="9704C7"/>
    <a:srgbClr val="CC00FF"/>
    <a:srgbClr val="E6DA61"/>
    <a:srgbClr val="9900CC"/>
    <a:srgbClr val="9966FF"/>
    <a:srgbClr val="CC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CCCA004-CCE2-42DE-A686-C9175999C065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198727F-5D51-422E-B1CC-056C5F64600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933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905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874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4850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2913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940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51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845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002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877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7652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495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E0F1F-CBFA-490C-AF93-A21012932AAC}" type="datetimeFigureOut">
              <a:rPr lang="ar-SA" smtClean="0"/>
              <a:t>08/07/44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7928E-B37C-4A93-B35F-53D6894BD38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856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18" Type="http://schemas.microsoft.com/office/2007/relationships/hdphoto" Target="../media/hdphoto6.wdp"/><Relationship Id="rId3" Type="http://schemas.microsoft.com/office/2007/relationships/media" Target="../media/media2.mov"/><Relationship Id="rId21" Type="http://schemas.microsoft.com/office/2007/relationships/hdphoto" Target="../media/hdphoto7.wdp"/><Relationship Id="rId7" Type="http://schemas.openxmlformats.org/officeDocument/2006/relationships/image" Target="../media/image1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openxmlformats.org/officeDocument/2006/relationships/video" Target="../media/media1.mov"/><Relationship Id="rId16" Type="http://schemas.microsoft.com/office/2007/relationships/hdphoto" Target="../media/hdphoto5.wdp"/><Relationship Id="rId20" Type="http://schemas.openxmlformats.org/officeDocument/2006/relationships/image" Target="../media/image8.png"/><Relationship Id="rId1" Type="http://schemas.microsoft.com/office/2007/relationships/media" Target="../media/media1.mov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.png"/><Relationship Id="rId23" Type="http://schemas.openxmlformats.org/officeDocument/2006/relationships/image" Target="../media/image10.png"/><Relationship Id="rId10" Type="http://schemas.microsoft.com/office/2007/relationships/hdphoto" Target="../media/hdphoto2.wdp"/><Relationship Id="rId19" Type="http://schemas.openxmlformats.org/officeDocument/2006/relationships/image" Target="../media/image7.emf"/><Relationship Id="rId4" Type="http://schemas.openxmlformats.org/officeDocument/2006/relationships/video" Target="../media/media2.mov"/><Relationship Id="rId9" Type="http://schemas.openxmlformats.org/officeDocument/2006/relationships/image" Target="../media/image2.png"/><Relationship Id="rId14" Type="http://schemas.microsoft.com/office/2007/relationships/hdphoto" Target="../media/hdphoto4.wdp"/><Relationship Id="rId2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7.emf"/><Relationship Id="rId3" Type="http://schemas.microsoft.com/office/2007/relationships/media" Target="../media/media2.mov"/><Relationship Id="rId21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video" Target="../media/media1.mov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slideLayout" Target="../slideLayouts/slideLayout1.xml"/><Relationship Id="rId15" Type="http://schemas.microsoft.com/office/2007/relationships/hdphoto" Target="../media/hdphoto5.wdp"/><Relationship Id="rId23" Type="http://schemas.openxmlformats.org/officeDocument/2006/relationships/image" Target="../media/image12.png"/><Relationship Id="rId10" Type="http://schemas.openxmlformats.org/officeDocument/2006/relationships/image" Target="../media/image3.png"/><Relationship Id="rId19" Type="http://schemas.openxmlformats.org/officeDocument/2006/relationships/image" Target="../media/image9.png"/><Relationship Id="rId4" Type="http://schemas.openxmlformats.org/officeDocument/2006/relationships/video" Target="../media/media2.mov"/><Relationship Id="rId9" Type="http://schemas.microsoft.com/office/2007/relationships/hdphoto" Target="../media/hdphoto2.wdp"/><Relationship Id="rId14" Type="http://schemas.openxmlformats.org/officeDocument/2006/relationships/image" Target="../media/image5.png"/><Relationship Id="rId22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7.emf"/><Relationship Id="rId3" Type="http://schemas.microsoft.com/office/2007/relationships/media" Target="../media/media2.mov"/><Relationship Id="rId21" Type="http://schemas.openxmlformats.org/officeDocument/2006/relationships/image" Target="../media/image13.emf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video" Target="../media/media1.mov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19" Type="http://schemas.openxmlformats.org/officeDocument/2006/relationships/image" Target="../media/image9.png"/><Relationship Id="rId4" Type="http://schemas.openxmlformats.org/officeDocument/2006/relationships/video" Target="../media/media2.mov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4.wdp"/><Relationship Id="rId18" Type="http://schemas.openxmlformats.org/officeDocument/2006/relationships/image" Target="../media/image7.emf"/><Relationship Id="rId3" Type="http://schemas.microsoft.com/office/2007/relationships/media" Target="../media/media2.mov"/><Relationship Id="rId21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microsoft.com/office/2007/relationships/hdphoto" Target="../media/hdphoto6.wdp"/><Relationship Id="rId2" Type="http://schemas.openxmlformats.org/officeDocument/2006/relationships/video" Target="../media/media1.mov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5" Type="http://schemas.microsoft.com/office/2007/relationships/hdphoto" Target="../media/hdphoto5.wdp"/><Relationship Id="rId10" Type="http://schemas.openxmlformats.org/officeDocument/2006/relationships/image" Target="../media/image3.png"/><Relationship Id="rId19" Type="http://schemas.openxmlformats.org/officeDocument/2006/relationships/image" Target="../media/image9.png"/><Relationship Id="rId4" Type="http://schemas.openxmlformats.org/officeDocument/2006/relationships/video" Target="../media/media2.mov"/><Relationship Id="rId9" Type="http://schemas.microsoft.com/office/2007/relationships/hdphoto" Target="../media/hdphoto2.wdp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16.jpeg"/><Relationship Id="rId4" Type="http://schemas.openxmlformats.org/officeDocument/2006/relationships/image" Target="../media/image2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emf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1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hdphoto" Target="../media/hdphoto10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emf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11.wdp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07" y="1389196"/>
            <a:ext cx="2388621" cy="474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9" name="مخطط انسيابي: محطة طرفية 8"/>
          <p:cNvSpPr/>
          <p:nvPr/>
        </p:nvSpPr>
        <p:spPr>
          <a:xfrm>
            <a:off x="10401729" y="1541083"/>
            <a:ext cx="845959" cy="36576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AEE696"/>
            </a:solidFill>
          </a:ln>
          <a:scene3d>
            <a:camera prst="perspectiveRelaxed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smtClean="0">
                <a:solidFill>
                  <a:schemeClr val="bg2">
                    <a:lumMod val="25000"/>
                  </a:schemeClr>
                </a:solidFill>
              </a:rPr>
              <a:t>١١٩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sp>
        <p:nvSpPr>
          <p:cNvPr id="22" name="مخطط انسيابي: محطة طرفية 21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0362023" y="2298970"/>
            <a:ext cx="15123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u="sng" dirty="0" smtClean="0">
                <a:solidFill>
                  <a:srgbClr val="C00000"/>
                </a:solidFill>
              </a:rPr>
              <a:t>فكرة الدرس </a:t>
            </a:r>
            <a:endParaRPr lang="ar-SA" b="1" u="sng" dirty="0">
              <a:solidFill>
                <a:srgbClr val="C0000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0135391" y="2736714"/>
            <a:ext cx="17389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bg2">
                    <a:lumMod val="25000"/>
                  </a:schemeClr>
                </a:solidFill>
              </a:rPr>
              <a:t>أعمل جدولاً لأحل المسألة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927608" y="1471487"/>
            <a:ext cx="63339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إذا كان المصباح الأحمر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٣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بينما المصباح الأزرق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٤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فمتى يضيء المصباحان معاً لأول مرة ، ومتى يضيئان معاً للمرة الثانية ، إذا بدأ المصباحان الإضاءة في الوقت نفسه ؟ 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92" b="92492" l="9744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71" y="2919226"/>
            <a:ext cx="2638057" cy="2638057"/>
          </a:xfrm>
          <a:prstGeom prst="rect">
            <a:avLst/>
          </a:prstGeom>
        </p:spPr>
      </p:pic>
      <p:sp>
        <p:nvSpPr>
          <p:cNvPr id="32" name="مربع نص 31"/>
          <p:cNvSpPr txBox="1"/>
          <p:nvPr/>
        </p:nvSpPr>
        <p:spPr>
          <a:xfrm>
            <a:off x="9658045" y="3331446"/>
            <a:ext cx="1033154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u="sng" dirty="0" smtClean="0">
                <a:solidFill>
                  <a:srgbClr val="C00000"/>
                </a:solidFill>
              </a:rPr>
              <a:t>خطوات حل</a:t>
            </a:r>
          </a:p>
          <a:p>
            <a:r>
              <a:rPr lang="ar-SA" sz="1600" b="1" u="sng" dirty="0" smtClean="0">
                <a:solidFill>
                  <a:srgbClr val="C00000"/>
                </a:solidFill>
              </a:rPr>
              <a:t> المسألة</a:t>
            </a:r>
          </a:p>
          <a:p>
            <a:endParaRPr lang="ar-SA" sz="1600" b="1" u="sng" dirty="0">
              <a:solidFill>
                <a:srgbClr val="C00000"/>
              </a:solidFill>
            </a:endParaRP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أفهم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أخطط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أحل 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أتحقق</a:t>
            </a:r>
          </a:p>
          <a:p>
            <a:endParaRPr lang="ar-SA" dirty="0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0071">
            <a:off x="9642118" y="3988341"/>
            <a:ext cx="684234" cy="48026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645" y="1503175"/>
            <a:ext cx="2130179" cy="1416051"/>
          </a:xfrm>
          <a:prstGeom prst="rect">
            <a:avLst/>
          </a:prstGeom>
        </p:spPr>
      </p:pic>
      <p:cxnSp>
        <p:nvCxnSpPr>
          <p:cNvPr id="34" name="رابط مستقيم 33"/>
          <p:cNvCxnSpPr/>
          <p:nvPr/>
        </p:nvCxnSpPr>
        <p:spPr>
          <a:xfrm flipH="1">
            <a:off x="4810052" y="1888171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مربع نص 34"/>
          <p:cNvSpPr txBox="1"/>
          <p:nvPr/>
        </p:nvSpPr>
        <p:spPr>
          <a:xfrm>
            <a:off x="5204087" y="3222052"/>
            <a:ext cx="28101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00B050"/>
                </a:solidFill>
              </a:rPr>
              <a:t>ماذا اعرف من المسألة ؟ </a:t>
            </a:r>
            <a:endParaRPr lang="ar-SA" sz="2400" b="1" dirty="0">
              <a:solidFill>
                <a:srgbClr val="00B050"/>
              </a:solidFill>
            </a:endParaRPr>
          </a:p>
        </p:txBody>
      </p:sp>
      <p:pic>
        <p:nvPicPr>
          <p:cNvPr id="36" name="صورة 3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4" y="3383044"/>
            <a:ext cx="1796364" cy="1348471"/>
          </a:xfrm>
          <a:prstGeom prst="rect">
            <a:avLst/>
          </a:prstGeom>
        </p:spPr>
      </p:pic>
      <p:cxnSp>
        <p:nvCxnSpPr>
          <p:cNvPr id="37" name="رابط مستقيم 36"/>
          <p:cNvCxnSpPr/>
          <p:nvPr/>
        </p:nvCxnSpPr>
        <p:spPr>
          <a:xfrm flipH="1">
            <a:off x="6471137" y="2246218"/>
            <a:ext cx="2764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مربع نص 37"/>
          <p:cNvSpPr txBox="1"/>
          <p:nvPr/>
        </p:nvSpPr>
        <p:spPr>
          <a:xfrm>
            <a:off x="5798615" y="5041943"/>
            <a:ext cx="22156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00B050"/>
                </a:solidFill>
              </a:rPr>
              <a:t>ما المطلوب ؟ </a:t>
            </a:r>
            <a:endParaRPr lang="ar-SA" sz="2400" b="1" dirty="0">
              <a:solidFill>
                <a:srgbClr val="00B05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4035669" y="3815878"/>
            <a:ext cx="39213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المصباح الأحمر يضيء كل ثلاث ثوان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مربع نص 39"/>
          <p:cNvSpPr txBox="1"/>
          <p:nvPr/>
        </p:nvSpPr>
        <p:spPr>
          <a:xfrm>
            <a:off x="4035669" y="4338548"/>
            <a:ext cx="39213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المصباح الأزرق يضيء كل أربع ثوان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مربع نص 40"/>
          <p:cNvSpPr txBox="1"/>
          <p:nvPr/>
        </p:nvSpPr>
        <p:spPr>
          <a:xfrm>
            <a:off x="1339421" y="5583203"/>
            <a:ext cx="66748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أن أجد متى يضيء المصباحان معاً للمرة الأولى وللمرة الثانية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5344862" y="2256317"/>
            <a:ext cx="3945759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3038260" y="1879709"/>
            <a:ext cx="3432877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RPReplay-Final16749759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40224" y="2892762"/>
            <a:ext cx="952851" cy="952851"/>
          </a:xfrm>
          <a:prstGeom prst="rect">
            <a:avLst/>
          </a:prstGeom>
        </p:spPr>
      </p:pic>
      <p:pic>
        <p:nvPicPr>
          <p:cNvPr id="4" name="RPReplay-Final16749760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04875" y="2894266"/>
            <a:ext cx="950565" cy="9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5" grpId="0"/>
      <p:bldP spid="32" grpId="0"/>
      <p:bldP spid="35" grpId="0"/>
      <p:bldP spid="38" grpId="0"/>
      <p:bldP spid="39" grpId="0"/>
      <p:bldP spid="40" grpId="0"/>
      <p:bldP spid="41" grpId="0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07" y="1389196"/>
            <a:ext cx="2388621" cy="474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9" name="مخطط انسيابي: محطة طرفية 8"/>
          <p:cNvSpPr/>
          <p:nvPr/>
        </p:nvSpPr>
        <p:spPr>
          <a:xfrm>
            <a:off x="10401729" y="1541083"/>
            <a:ext cx="845959" cy="36576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AEE696"/>
            </a:solidFill>
          </a:ln>
          <a:scene3d>
            <a:camera prst="perspectiveRelaxed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smtClean="0">
                <a:solidFill>
                  <a:schemeClr val="bg2">
                    <a:lumMod val="25000"/>
                  </a:schemeClr>
                </a:solidFill>
              </a:rPr>
              <a:t>١١٩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sp>
        <p:nvSpPr>
          <p:cNvPr id="22" name="مخطط انسيابي: محطة طرفية 21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0362023" y="2298970"/>
            <a:ext cx="15123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u="sng" dirty="0" smtClean="0">
                <a:solidFill>
                  <a:srgbClr val="C00000"/>
                </a:solidFill>
              </a:rPr>
              <a:t>فكرة الدرس </a:t>
            </a:r>
            <a:endParaRPr lang="ar-SA" b="1" u="sng" dirty="0">
              <a:solidFill>
                <a:srgbClr val="C0000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0135391" y="2736714"/>
            <a:ext cx="17389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bg2">
                    <a:lumMod val="25000"/>
                  </a:schemeClr>
                </a:solidFill>
              </a:rPr>
              <a:t>أعمل جدولاً لأحل المسألة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927608" y="1471487"/>
            <a:ext cx="63339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إذا كان المصباح الأحمر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٣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بينما المصباح الأزرق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٤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فمتى يضيء المصباحان معاً لأول مرة ، ومتى يضيئان معاً للمرة الثانية ، إذا بدأ المصباحان الإضاءة في الوقت نفسه ؟ 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92" b="92492" l="9744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71" y="2919226"/>
            <a:ext cx="2638057" cy="2638057"/>
          </a:xfrm>
          <a:prstGeom prst="rect">
            <a:avLst/>
          </a:prstGeom>
        </p:spPr>
      </p:pic>
      <p:sp>
        <p:nvSpPr>
          <p:cNvPr id="32" name="مربع نص 31"/>
          <p:cNvSpPr txBox="1"/>
          <p:nvPr/>
        </p:nvSpPr>
        <p:spPr>
          <a:xfrm>
            <a:off x="9658045" y="3331446"/>
            <a:ext cx="1033154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u="sng" dirty="0" smtClean="0">
                <a:solidFill>
                  <a:srgbClr val="C00000"/>
                </a:solidFill>
              </a:rPr>
              <a:t>خطوات حل</a:t>
            </a:r>
          </a:p>
          <a:p>
            <a:r>
              <a:rPr lang="ar-SA" sz="1600" b="1" u="sng" dirty="0" smtClean="0">
                <a:solidFill>
                  <a:srgbClr val="C00000"/>
                </a:solidFill>
              </a:rPr>
              <a:t> المسألة</a:t>
            </a:r>
          </a:p>
          <a:p>
            <a:endParaRPr lang="ar-SA" sz="1600" b="1" u="sng" dirty="0">
              <a:solidFill>
                <a:srgbClr val="C00000"/>
              </a:solidFill>
            </a:endParaRP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أفهم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أخطط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أحل 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أتحقق</a:t>
            </a:r>
          </a:p>
          <a:p>
            <a:endParaRPr lang="ar-SA" dirty="0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0071">
            <a:off x="9541534" y="4216941"/>
            <a:ext cx="684234" cy="48026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645" y="1503175"/>
            <a:ext cx="2130179" cy="1416051"/>
          </a:xfrm>
          <a:prstGeom prst="rect">
            <a:avLst/>
          </a:prstGeom>
        </p:spPr>
      </p:pic>
      <p:cxnSp>
        <p:nvCxnSpPr>
          <p:cNvPr id="34" name="رابط مستقيم 33"/>
          <p:cNvCxnSpPr/>
          <p:nvPr/>
        </p:nvCxnSpPr>
        <p:spPr>
          <a:xfrm flipH="1">
            <a:off x="4810052" y="1888171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/>
          <p:cNvCxnSpPr/>
          <p:nvPr/>
        </p:nvCxnSpPr>
        <p:spPr>
          <a:xfrm flipH="1">
            <a:off x="6471137" y="2246218"/>
            <a:ext cx="2764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ستطيل 41"/>
          <p:cNvSpPr/>
          <p:nvPr/>
        </p:nvSpPr>
        <p:spPr>
          <a:xfrm>
            <a:off x="5344862" y="2256317"/>
            <a:ext cx="3945759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3038260" y="1879709"/>
            <a:ext cx="3432877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RPReplay-Final16749759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0224" y="2892762"/>
            <a:ext cx="952851" cy="952851"/>
          </a:xfrm>
          <a:prstGeom prst="rect">
            <a:avLst/>
          </a:prstGeom>
        </p:spPr>
      </p:pic>
      <p:pic>
        <p:nvPicPr>
          <p:cNvPr id="4" name="RPReplay-Final16749760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4875" y="2894266"/>
            <a:ext cx="950565" cy="95056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25" b="99500" l="1094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44" y="4709418"/>
            <a:ext cx="1685191" cy="2106489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17" b="89706" l="9880" r="99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72"/>
          <a:stretch/>
        </p:blipFill>
        <p:spPr>
          <a:xfrm>
            <a:off x="3431909" y="3331446"/>
            <a:ext cx="3460284" cy="18834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282314" y="3867742"/>
            <a:ext cx="207670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</a:rPr>
              <a:t>أنظم المعلومات في جدول 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7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07" y="1389196"/>
            <a:ext cx="2388621" cy="474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9" name="مخطط انسيابي: محطة طرفية 8"/>
          <p:cNvSpPr/>
          <p:nvPr/>
        </p:nvSpPr>
        <p:spPr>
          <a:xfrm>
            <a:off x="10401729" y="1541083"/>
            <a:ext cx="845959" cy="36576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AEE696"/>
            </a:solidFill>
          </a:ln>
          <a:scene3d>
            <a:camera prst="perspectiveRelaxed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smtClean="0">
                <a:solidFill>
                  <a:schemeClr val="bg2">
                    <a:lumMod val="25000"/>
                  </a:schemeClr>
                </a:solidFill>
              </a:rPr>
              <a:t>١١٩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sp>
        <p:nvSpPr>
          <p:cNvPr id="22" name="مخطط انسيابي: محطة طرفية 21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0362023" y="2298970"/>
            <a:ext cx="15123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u="sng" dirty="0" smtClean="0">
                <a:solidFill>
                  <a:srgbClr val="C00000"/>
                </a:solidFill>
              </a:rPr>
              <a:t>فكرة الدرس </a:t>
            </a:r>
            <a:endParaRPr lang="ar-SA" b="1" u="sng" dirty="0">
              <a:solidFill>
                <a:srgbClr val="C0000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0135391" y="2736714"/>
            <a:ext cx="17389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bg2">
                    <a:lumMod val="25000"/>
                  </a:schemeClr>
                </a:solidFill>
              </a:rPr>
              <a:t>أعمل جدولاً لأحل المسألة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927608" y="1471487"/>
            <a:ext cx="63339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إذا كان المصباح الأحمر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٣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بينما المصباح الأزرق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٤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فمتى يضيء المصباحان معاً لأول مرة ، ومتى يضيئان معاً للمرة الثانية ، إذا بدأ المصباحان الإضاءة في الوقت نفسه ؟ 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92" b="92492" l="9744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71" y="2919226"/>
            <a:ext cx="2638057" cy="2638057"/>
          </a:xfrm>
          <a:prstGeom prst="rect">
            <a:avLst/>
          </a:prstGeom>
        </p:spPr>
      </p:pic>
      <p:sp>
        <p:nvSpPr>
          <p:cNvPr id="32" name="مربع نص 31"/>
          <p:cNvSpPr txBox="1"/>
          <p:nvPr/>
        </p:nvSpPr>
        <p:spPr>
          <a:xfrm>
            <a:off x="9658045" y="3331446"/>
            <a:ext cx="1033154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u="sng" dirty="0" smtClean="0">
                <a:solidFill>
                  <a:srgbClr val="C00000"/>
                </a:solidFill>
              </a:rPr>
              <a:t>خطوات حل</a:t>
            </a:r>
          </a:p>
          <a:p>
            <a:r>
              <a:rPr lang="ar-SA" sz="1600" b="1" u="sng" dirty="0" smtClean="0">
                <a:solidFill>
                  <a:srgbClr val="C00000"/>
                </a:solidFill>
              </a:rPr>
              <a:t> المسألة</a:t>
            </a:r>
          </a:p>
          <a:p>
            <a:endParaRPr lang="ar-SA" sz="1600" b="1" u="sng" dirty="0">
              <a:solidFill>
                <a:srgbClr val="C00000"/>
              </a:solidFill>
            </a:endParaRP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أفهم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أخطط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أحل 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أتحقق</a:t>
            </a:r>
          </a:p>
          <a:p>
            <a:endParaRPr lang="ar-SA" dirty="0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0071">
            <a:off x="9603078" y="4471914"/>
            <a:ext cx="684234" cy="48026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645" y="1503175"/>
            <a:ext cx="2130179" cy="1416051"/>
          </a:xfrm>
          <a:prstGeom prst="rect">
            <a:avLst/>
          </a:prstGeom>
        </p:spPr>
      </p:pic>
      <p:cxnSp>
        <p:nvCxnSpPr>
          <p:cNvPr id="34" name="رابط مستقيم 33"/>
          <p:cNvCxnSpPr/>
          <p:nvPr/>
        </p:nvCxnSpPr>
        <p:spPr>
          <a:xfrm flipH="1">
            <a:off x="4810052" y="1888171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/>
          <p:cNvCxnSpPr/>
          <p:nvPr/>
        </p:nvCxnSpPr>
        <p:spPr>
          <a:xfrm flipH="1">
            <a:off x="6471137" y="2246218"/>
            <a:ext cx="2764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ستطيل 41"/>
          <p:cNvSpPr/>
          <p:nvPr/>
        </p:nvSpPr>
        <p:spPr>
          <a:xfrm>
            <a:off x="5344862" y="2256317"/>
            <a:ext cx="3945759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3038260" y="1879709"/>
            <a:ext cx="3432877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RPReplay-Final16749759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0224" y="2892762"/>
            <a:ext cx="952851" cy="952851"/>
          </a:xfrm>
          <a:prstGeom prst="rect">
            <a:avLst/>
          </a:prstGeom>
        </p:spPr>
      </p:pic>
      <p:pic>
        <p:nvPicPr>
          <p:cNvPr id="4" name="RPReplay-Final16749760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4875" y="2894266"/>
            <a:ext cx="950565" cy="95056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04605" y="3793378"/>
            <a:ext cx="5304673" cy="1929382"/>
          </a:xfrm>
          <a:prstGeom prst="rect">
            <a:avLst/>
          </a:prstGeom>
        </p:spPr>
      </p:pic>
      <p:sp>
        <p:nvSpPr>
          <p:cNvPr id="10" name="مربع نص 9"/>
          <p:cNvSpPr txBox="1"/>
          <p:nvPr/>
        </p:nvSpPr>
        <p:spPr>
          <a:xfrm>
            <a:off x="2722132" y="3072312"/>
            <a:ext cx="65833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2">
                    <a:lumMod val="75000"/>
                  </a:schemeClr>
                </a:solidFill>
              </a:rPr>
              <a:t>يبين الجدول متى يضيء المصباحان ( الأحمر والأزرق ) ، أعين الأعداد المشتركة بين الصفين في الجدول : 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1484526" y="5795064"/>
            <a:ext cx="79570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ألاحظ أن الصفين يضيئان معاً أول مرة 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١٢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ثانية من البداية ، ثم 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٢٤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ثانية يضيئان معاً للمرة الثانية 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9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07" y="1389196"/>
            <a:ext cx="2388621" cy="474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9" name="مخطط انسيابي: محطة طرفية 8"/>
          <p:cNvSpPr/>
          <p:nvPr/>
        </p:nvSpPr>
        <p:spPr>
          <a:xfrm>
            <a:off x="10401729" y="1541083"/>
            <a:ext cx="845959" cy="365760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AEE696"/>
            </a:solidFill>
          </a:ln>
          <a:scene3d>
            <a:camera prst="perspectiveRelaxed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smtClean="0">
                <a:solidFill>
                  <a:schemeClr val="bg2">
                    <a:lumMod val="25000"/>
                  </a:schemeClr>
                </a:solidFill>
              </a:rPr>
              <a:t>١١٩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sp>
        <p:nvSpPr>
          <p:cNvPr id="22" name="مخطط انسيابي: محطة طرفية 21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0362023" y="2298970"/>
            <a:ext cx="151233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u="sng" dirty="0" smtClean="0">
                <a:solidFill>
                  <a:srgbClr val="C00000"/>
                </a:solidFill>
              </a:rPr>
              <a:t>فكرة الدرس </a:t>
            </a:r>
            <a:endParaRPr lang="ar-SA" b="1" u="sng" dirty="0">
              <a:solidFill>
                <a:srgbClr val="C0000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0135391" y="2736714"/>
            <a:ext cx="17389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bg2">
                    <a:lumMod val="25000"/>
                  </a:schemeClr>
                </a:solidFill>
              </a:rPr>
              <a:t>أعمل جدولاً لأحل المسألة </a:t>
            </a:r>
            <a:endParaRPr lang="ar-SA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927608" y="1471487"/>
            <a:ext cx="63339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إذا كان المصباح الأحمر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٣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بينما المصباح الأزرق يضيء كل </a:t>
            </a:r>
            <a:r>
              <a:rPr lang="ku-Arab-IQ" sz="2400" b="1" dirty="0" smtClean="0">
                <a:solidFill>
                  <a:schemeClr val="accent1">
                    <a:lumMod val="50000"/>
                  </a:schemeClr>
                </a:solidFill>
              </a:rPr>
              <a:t>٤ </a:t>
            </a:r>
            <a:r>
              <a:rPr lang="ar-SA" sz="2400" b="1" dirty="0" smtClean="0">
                <a:solidFill>
                  <a:schemeClr val="accent1">
                    <a:lumMod val="50000"/>
                  </a:schemeClr>
                </a:solidFill>
              </a:rPr>
              <a:t>ثوان ، فمتى يضيء المصباحان معاً لأول مرة ، ومتى يضيئان معاً للمرة الثانية ، إذا بدأ المصباحان الإضاءة في الوقت نفسه ؟ </a:t>
            </a:r>
            <a:endParaRPr lang="ar-SA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1" name="صورة 3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92" b="92492" l="9744" r="96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171" y="2919226"/>
            <a:ext cx="2638057" cy="2638057"/>
          </a:xfrm>
          <a:prstGeom prst="rect">
            <a:avLst/>
          </a:prstGeom>
        </p:spPr>
      </p:pic>
      <p:sp>
        <p:nvSpPr>
          <p:cNvPr id="32" name="مربع نص 31"/>
          <p:cNvSpPr txBox="1"/>
          <p:nvPr/>
        </p:nvSpPr>
        <p:spPr>
          <a:xfrm>
            <a:off x="9658045" y="3331446"/>
            <a:ext cx="1033154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u="sng" dirty="0" smtClean="0">
                <a:solidFill>
                  <a:srgbClr val="C00000"/>
                </a:solidFill>
              </a:rPr>
              <a:t>خطوات حل</a:t>
            </a:r>
          </a:p>
          <a:p>
            <a:r>
              <a:rPr lang="ar-SA" sz="1600" b="1" u="sng" dirty="0" smtClean="0">
                <a:solidFill>
                  <a:srgbClr val="C00000"/>
                </a:solidFill>
              </a:rPr>
              <a:t> المسألة</a:t>
            </a:r>
          </a:p>
          <a:p>
            <a:endParaRPr lang="ar-SA" sz="1600" b="1" u="sng" dirty="0">
              <a:solidFill>
                <a:srgbClr val="C00000"/>
              </a:solidFill>
            </a:endParaRP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أفهم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أخطط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أحل </a:t>
            </a:r>
          </a:p>
          <a:p>
            <a:r>
              <a:rPr lang="ar-SA" sz="1600" b="1" dirty="0" smtClean="0">
                <a:solidFill>
                  <a:schemeClr val="bg2">
                    <a:lumMod val="50000"/>
                  </a:schemeClr>
                </a:solidFill>
              </a:rPr>
              <a:t>أتحقق</a:t>
            </a:r>
          </a:p>
          <a:p>
            <a:endParaRPr lang="ar-SA" dirty="0"/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0071">
            <a:off x="9523950" y="4718096"/>
            <a:ext cx="684234" cy="48026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645" y="1503175"/>
            <a:ext cx="2130179" cy="1416051"/>
          </a:xfrm>
          <a:prstGeom prst="rect">
            <a:avLst/>
          </a:prstGeom>
        </p:spPr>
      </p:pic>
      <p:cxnSp>
        <p:nvCxnSpPr>
          <p:cNvPr id="34" name="رابط مستقيم 33"/>
          <p:cNvCxnSpPr/>
          <p:nvPr/>
        </p:nvCxnSpPr>
        <p:spPr>
          <a:xfrm flipH="1">
            <a:off x="4810052" y="1888171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/>
          <p:cNvCxnSpPr/>
          <p:nvPr/>
        </p:nvCxnSpPr>
        <p:spPr>
          <a:xfrm flipH="1">
            <a:off x="6471137" y="2246218"/>
            <a:ext cx="2764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ستطيل 41"/>
          <p:cNvSpPr/>
          <p:nvPr/>
        </p:nvSpPr>
        <p:spPr>
          <a:xfrm>
            <a:off x="5344862" y="2256317"/>
            <a:ext cx="3945759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3038260" y="1879709"/>
            <a:ext cx="3432877" cy="36776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RPReplay-Final16749759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0224" y="2892762"/>
            <a:ext cx="952851" cy="952851"/>
          </a:xfrm>
          <a:prstGeom prst="rect">
            <a:avLst/>
          </a:prstGeom>
        </p:spPr>
      </p:pic>
      <p:pic>
        <p:nvPicPr>
          <p:cNvPr id="4" name="RPReplay-Final167497601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4875" y="2894266"/>
            <a:ext cx="950565" cy="950565"/>
          </a:xfrm>
          <a:prstGeom prst="rect">
            <a:avLst/>
          </a:prstGeom>
        </p:spPr>
      </p:pic>
      <p:sp>
        <p:nvSpPr>
          <p:cNvPr id="26" name="مربع نص 25"/>
          <p:cNvSpPr txBox="1"/>
          <p:nvPr/>
        </p:nvSpPr>
        <p:spPr>
          <a:xfrm>
            <a:off x="2741329" y="3242391"/>
            <a:ext cx="665115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بما أن كلاً من العددين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١٢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،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٢٤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يقبل القسمة على العددين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٣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،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٤</a:t>
            </a:r>
            <a:endParaRPr lang="ku-Arab-IQ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حيث أن :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6627924" y="4225795"/>
            <a:ext cx="1797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١٢ 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÷ 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٣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 = ٤</a:t>
            </a:r>
            <a:endParaRPr lang="ar-SA" sz="2800" dirty="0"/>
          </a:p>
        </p:txBody>
      </p:sp>
      <p:sp>
        <p:nvSpPr>
          <p:cNvPr id="35" name="مستطيل 34"/>
          <p:cNvSpPr/>
          <p:nvPr/>
        </p:nvSpPr>
        <p:spPr>
          <a:xfrm>
            <a:off x="6658020" y="4836709"/>
            <a:ext cx="1797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١٢ 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÷ 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٤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 = ٣</a:t>
            </a:r>
            <a:endParaRPr lang="ar-SA" sz="2800" dirty="0"/>
          </a:p>
        </p:txBody>
      </p:sp>
      <p:sp>
        <p:nvSpPr>
          <p:cNvPr id="36" name="مستطيل 35"/>
          <p:cNvSpPr/>
          <p:nvPr/>
        </p:nvSpPr>
        <p:spPr>
          <a:xfrm>
            <a:off x="3590572" y="4225795"/>
            <a:ext cx="1797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٢٤ 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÷ 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٣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 = ٨</a:t>
            </a:r>
            <a:endParaRPr lang="ar-SA" sz="2800" dirty="0"/>
          </a:p>
        </p:txBody>
      </p:sp>
      <p:sp>
        <p:nvSpPr>
          <p:cNvPr id="38" name="مستطيل 37"/>
          <p:cNvSpPr/>
          <p:nvPr/>
        </p:nvSpPr>
        <p:spPr>
          <a:xfrm>
            <a:off x="3590572" y="4836709"/>
            <a:ext cx="1797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٢٤ </a:t>
            </a:r>
            <a:r>
              <a:rPr lang="ar-SA" sz="2800" b="1" dirty="0" smtClean="0">
                <a:solidFill>
                  <a:schemeClr val="accent1">
                    <a:lumMod val="75000"/>
                  </a:schemeClr>
                </a:solidFill>
              </a:rPr>
              <a:t>÷ </a:t>
            </a:r>
            <a:r>
              <a:rPr lang="ku-Arab-IQ" sz="2800" b="1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٤</a:t>
            </a:r>
            <a:r>
              <a:rPr lang="ku-Arab-IQ" sz="2800" b="1" dirty="0" smtClean="0">
                <a:solidFill>
                  <a:schemeClr val="accent1">
                    <a:lumMod val="75000"/>
                  </a:schemeClr>
                </a:solidFill>
              </a:rPr>
              <a:t> = ٦</a:t>
            </a:r>
            <a:endParaRPr lang="ar-SA" sz="2800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810052" y="5760075"/>
            <a:ext cx="223488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rgbClr val="C00000"/>
                </a:solidFill>
              </a:rPr>
              <a:t>فإن الجواب صحيح  </a:t>
            </a:r>
            <a:endParaRPr lang="ar-SA" sz="2400" b="1" dirty="0">
              <a:solidFill>
                <a:srgbClr val="C00000"/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68" y="5488249"/>
            <a:ext cx="851579" cy="8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6" grpId="0"/>
      <p:bldP spid="30" grpId="0"/>
      <p:bldP spid="35" grpId="0"/>
      <p:bldP spid="36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١٢٠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pic>
        <p:nvPicPr>
          <p:cNvPr id="52" name="صورة 51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31" y="5676357"/>
            <a:ext cx="1095011" cy="1095011"/>
          </a:xfrm>
          <a:prstGeom prst="rect">
            <a:avLst/>
          </a:prstGeom>
        </p:spPr>
      </p:pic>
      <p:sp>
        <p:nvSpPr>
          <p:cNvPr id="40" name="مخطط انسيابي: محطة طرفية 39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خماسي 14"/>
          <p:cNvSpPr/>
          <p:nvPr/>
        </p:nvSpPr>
        <p:spPr>
          <a:xfrm>
            <a:off x="1863969" y="2651825"/>
            <a:ext cx="1806906" cy="41668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dirty="0" smtClean="0"/>
              <a:t>‌</a:t>
            </a:r>
            <a:r>
              <a:rPr lang="ar-SA" sz="2400" b="1" dirty="0" smtClean="0">
                <a:solidFill>
                  <a:schemeClr val="bg2">
                    <a:lumMod val="25000"/>
                  </a:schemeClr>
                </a:solidFill>
              </a:rPr>
              <a:t>أحلل المهارة</a:t>
            </a:r>
            <a:endParaRPr lang="ar-SA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4" y="1566088"/>
            <a:ext cx="1530336" cy="1530336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4872205" y="1313970"/>
            <a:ext cx="61799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بالرجوع إلى المسألة في الصفحة السابقة ، ثم أجيب عن الأسئلة الآتية :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6176704" y="1931146"/>
            <a:ext cx="487546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rgbClr val="00B050"/>
                </a:solidFill>
              </a:rPr>
              <a:t>١ </a:t>
            </a:r>
            <a:r>
              <a:rPr lang="ar-SA" sz="2000" b="1" dirty="0" smtClean="0">
                <a:solidFill>
                  <a:srgbClr val="00B050"/>
                </a:solidFill>
              </a:rPr>
              <a:t>– أصف مسألة تتطلب مني أن أعمل جدولاً لحلها.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763108" y="2623085"/>
            <a:ext cx="72890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rgbClr val="00B050"/>
                </a:solidFill>
              </a:rPr>
              <a:t>٢ </a:t>
            </a:r>
            <a:r>
              <a:rPr lang="ar-SA" sz="2000" b="1" dirty="0" smtClean="0">
                <a:solidFill>
                  <a:srgbClr val="00B050"/>
                </a:solidFill>
              </a:rPr>
              <a:t>– أشرح كيف استعملت المعلومات الواردة في الجدول لتساعدني على حل المسألة.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407269" y="3240261"/>
            <a:ext cx="564489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rgbClr val="00B050"/>
                </a:solidFill>
              </a:rPr>
              <a:t>٣ </a:t>
            </a:r>
            <a:r>
              <a:rPr lang="ar-SA" sz="2000" b="1" dirty="0" smtClean="0">
                <a:solidFill>
                  <a:srgbClr val="00B050"/>
                </a:solidFill>
              </a:rPr>
              <a:t>– أكمل الجدول لأعرف متى يضيء المصباحان للمرة الثالثة . 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393036" y="4445211"/>
            <a:ext cx="96591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rgbClr val="00B050"/>
                </a:solidFill>
              </a:rPr>
              <a:t>٤ </a:t>
            </a:r>
            <a:r>
              <a:rPr lang="ar-SA" sz="2000" b="1" dirty="0" smtClean="0">
                <a:solidFill>
                  <a:srgbClr val="00B050"/>
                </a:solidFill>
              </a:rPr>
              <a:t>– أفترض أن المصباح الأحمر يضيء كل ثلاث ثوان ، وأن المصباح الأزرق يضيء كل خمس ثوان ، فمتى يضيء المصباحان معاً للمرة الأولى وللمرة الثانية ؟</a:t>
            </a:r>
            <a:endParaRPr lang="ar-SA" sz="2000" b="1" dirty="0">
              <a:solidFill>
                <a:srgbClr val="00B050"/>
              </a:solidFill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985780" y="3777761"/>
            <a:ext cx="86978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يضيء المصباحان معاً للمرة الثالثة 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٣٦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ثانية و 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٤٨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ثانية للمرة الرابعة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873657" y="5357380"/>
            <a:ext cx="86978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يضيء المصباحان معاً للمرة الأولى 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١٥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ثانية و 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٣٠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ثانية للمرة الثانية 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0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١٢٠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pic>
        <p:nvPicPr>
          <p:cNvPr id="52" name="صورة 51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31" y="5676357"/>
            <a:ext cx="1095011" cy="1095011"/>
          </a:xfrm>
          <a:prstGeom prst="rect">
            <a:avLst/>
          </a:prstGeom>
        </p:spPr>
      </p:pic>
      <p:sp>
        <p:nvSpPr>
          <p:cNvPr id="40" name="مخطط انسيابي: محطة طرفية 39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720740" y="1524367"/>
            <a:ext cx="51947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50000"/>
                  </a:schemeClr>
                </a:solidFill>
              </a:rPr>
              <a:t>استعمل خطة ( أعمل جدولاً ) لأحل كلاً من المسائل الآتية :</a:t>
            </a:r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خماسي 26"/>
          <p:cNvSpPr/>
          <p:nvPr/>
        </p:nvSpPr>
        <p:spPr>
          <a:xfrm flipH="1">
            <a:off x="8995787" y="1474951"/>
            <a:ext cx="2220146" cy="498942"/>
          </a:xfrm>
          <a:prstGeom prst="homePlate">
            <a:avLst/>
          </a:prstGeom>
          <a:solidFill>
            <a:srgbClr val="AEE69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dirty="0" smtClean="0"/>
              <a:t>‌‌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أتدرب على المهارة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009" y="1293377"/>
            <a:ext cx="756734" cy="75673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3983" y="2072333"/>
            <a:ext cx="3980746" cy="360402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818" y="2050111"/>
            <a:ext cx="4063659" cy="3110185"/>
          </a:xfrm>
          <a:prstGeom prst="rect">
            <a:avLst/>
          </a:prstGeom>
        </p:spPr>
      </p:pic>
      <p:sp>
        <p:nvSpPr>
          <p:cNvPr id="6" name="سهم منحني إلى الأعلى 5"/>
          <p:cNvSpPr/>
          <p:nvPr/>
        </p:nvSpPr>
        <p:spPr>
          <a:xfrm flipH="1">
            <a:off x="8804089" y="5676357"/>
            <a:ext cx="641839" cy="263769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804089" y="5970929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29" name="سهم منحني إلى الأعلى 28"/>
          <p:cNvSpPr/>
          <p:nvPr/>
        </p:nvSpPr>
        <p:spPr>
          <a:xfrm flipH="1">
            <a:off x="7979504" y="5721023"/>
            <a:ext cx="641839" cy="263769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7922378" y="5989311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31" name="سهم منحني إلى الأعلى 30"/>
          <p:cNvSpPr/>
          <p:nvPr/>
        </p:nvSpPr>
        <p:spPr>
          <a:xfrm flipH="1">
            <a:off x="7266824" y="5725542"/>
            <a:ext cx="641839" cy="263769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2" name="سهم منحني إلى الأعلى 31"/>
          <p:cNvSpPr/>
          <p:nvPr/>
        </p:nvSpPr>
        <p:spPr>
          <a:xfrm flipH="1">
            <a:off x="6592447" y="5725542"/>
            <a:ext cx="641839" cy="263769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3" name="سهم منحني إلى الأعلى 32"/>
          <p:cNvSpPr/>
          <p:nvPr/>
        </p:nvSpPr>
        <p:spPr>
          <a:xfrm flipH="1">
            <a:off x="5905434" y="5707158"/>
            <a:ext cx="641839" cy="263769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4" name="سهم منحني إلى الأعلى 33"/>
          <p:cNvSpPr/>
          <p:nvPr/>
        </p:nvSpPr>
        <p:spPr>
          <a:xfrm flipH="1">
            <a:off x="5205390" y="5713276"/>
            <a:ext cx="641839" cy="263769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6968274" y="5232669"/>
            <a:ext cx="5320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١١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6346313" y="5246780"/>
            <a:ext cx="5320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١٤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5614655" y="5232669"/>
            <a:ext cx="5320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١٧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4971267" y="5246780"/>
            <a:ext cx="53202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rgbClr val="C00000"/>
                </a:solidFill>
              </a:rPr>
              <a:t>٢٠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7236579" y="6012856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41" name="مربع نص 40"/>
          <p:cNvSpPr txBox="1"/>
          <p:nvPr/>
        </p:nvSpPr>
        <p:spPr>
          <a:xfrm>
            <a:off x="6589269" y="5993622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42" name="مربع نص 41"/>
          <p:cNvSpPr txBox="1"/>
          <p:nvPr/>
        </p:nvSpPr>
        <p:spPr>
          <a:xfrm>
            <a:off x="5885961" y="5984792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43" name="مربع نص 42"/>
          <p:cNvSpPr txBox="1"/>
          <p:nvPr/>
        </p:nvSpPr>
        <p:spPr>
          <a:xfrm>
            <a:off x="5165989" y="5984792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6910188" y="4754353"/>
            <a:ext cx="6418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الرابع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6226353" y="4758664"/>
            <a:ext cx="7699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الخامس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46" name="مربع نص 45"/>
          <p:cNvSpPr txBox="1"/>
          <p:nvPr/>
        </p:nvSpPr>
        <p:spPr>
          <a:xfrm>
            <a:off x="5437129" y="4754353"/>
            <a:ext cx="8285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السادس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47" name="مربع نص 46"/>
          <p:cNvSpPr txBox="1"/>
          <p:nvPr/>
        </p:nvSpPr>
        <p:spPr>
          <a:xfrm>
            <a:off x="4756646" y="4762100"/>
            <a:ext cx="8186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 smtClean="0">
                <a:solidFill>
                  <a:srgbClr val="C00000"/>
                </a:solidFill>
              </a:rPr>
              <a:t>السابع</a:t>
            </a:r>
            <a:r>
              <a:rPr lang="ar-SA" dirty="0" smtClean="0"/>
              <a:t> </a:t>
            </a:r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6746380" y="3736707"/>
            <a:ext cx="15078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٧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أسابيع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162553"/>
              </p:ext>
            </p:extLst>
          </p:nvPr>
        </p:nvGraphicFramePr>
        <p:xfrm>
          <a:off x="335577" y="5158748"/>
          <a:ext cx="4196448" cy="80869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668843">
                  <a:extLst>
                    <a:ext uri="{9D8B030D-6E8A-4147-A177-3AD203B41FA5}">
                      <a16:colId xmlns:a16="http://schemas.microsoft.com/office/drawing/2014/main" val="3660424658"/>
                    </a:ext>
                  </a:extLst>
                </a:gridCol>
                <a:gridCol w="354420">
                  <a:extLst>
                    <a:ext uri="{9D8B030D-6E8A-4147-A177-3AD203B41FA5}">
                      <a16:colId xmlns:a16="http://schemas.microsoft.com/office/drawing/2014/main" val="2913314231"/>
                    </a:ext>
                  </a:extLst>
                </a:gridCol>
                <a:gridCol w="375553">
                  <a:extLst>
                    <a:ext uri="{9D8B030D-6E8A-4147-A177-3AD203B41FA5}">
                      <a16:colId xmlns:a16="http://schemas.microsoft.com/office/drawing/2014/main" val="2125500406"/>
                    </a:ext>
                  </a:extLst>
                </a:gridCol>
                <a:gridCol w="466272">
                  <a:extLst>
                    <a:ext uri="{9D8B030D-6E8A-4147-A177-3AD203B41FA5}">
                      <a16:colId xmlns:a16="http://schemas.microsoft.com/office/drawing/2014/main" val="2136870559"/>
                    </a:ext>
                  </a:extLst>
                </a:gridCol>
                <a:gridCol w="466272">
                  <a:extLst>
                    <a:ext uri="{9D8B030D-6E8A-4147-A177-3AD203B41FA5}">
                      <a16:colId xmlns:a16="http://schemas.microsoft.com/office/drawing/2014/main" val="312217186"/>
                    </a:ext>
                  </a:extLst>
                </a:gridCol>
                <a:gridCol w="466272">
                  <a:extLst>
                    <a:ext uri="{9D8B030D-6E8A-4147-A177-3AD203B41FA5}">
                      <a16:colId xmlns:a16="http://schemas.microsoft.com/office/drawing/2014/main" val="2534219929"/>
                    </a:ext>
                  </a:extLst>
                </a:gridCol>
                <a:gridCol w="466272">
                  <a:extLst>
                    <a:ext uri="{9D8B030D-6E8A-4147-A177-3AD203B41FA5}">
                      <a16:colId xmlns:a16="http://schemas.microsoft.com/office/drawing/2014/main" val="3868358520"/>
                    </a:ext>
                  </a:extLst>
                </a:gridCol>
                <a:gridCol w="466272">
                  <a:extLst>
                    <a:ext uri="{9D8B030D-6E8A-4147-A177-3AD203B41FA5}">
                      <a16:colId xmlns:a16="http://schemas.microsoft.com/office/drawing/2014/main" val="1054053021"/>
                    </a:ext>
                  </a:extLst>
                </a:gridCol>
                <a:gridCol w="466272">
                  <a:extLst>
                    <a:ext uri="{9D8B030D-6E8A-4147-A177-3AD203B41FA5}">
                      <a16:colId xmlns:a16="http://schemas.microsoft.com/office/drawing/2014/main" val="2403094021"/>
                    </a:ext>
                  </a:extLst>
                </a:gridCol>
              </a:tblGrid>
              <a:tr h="401302"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 smtClean="0"/>
                        <a:t>اشترى</a:t>
                      </a:r>
                      <a:endParaRPr lang="ar-SA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٤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٨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١٢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١٦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٢٠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٢٤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٢٨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>
                          <a:solidFill>
                            <a:srgbClr val="FF0000"/>
                          </a:solidFill>
                        </a:rPr>
                        <a:t>٣٢</a:t>
                      </a:r>
                      <a:endParaRPr lang="ar-S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728693"/>
                  </a:ext>
                </a:extLst>
              </a:tr>
              <a:tr h="407392">
                <a:tc>
                  <a:txBody>
                    <a:bodyPr/>
                    <a:lstStyle/>
                    <a:p>
                      <a:pPr rtl="1"/>
                      <a:r>
                        <a:rPr lang="ar-SA" sz="1600" b="1" dirty="0" smtClean="0"/>
                        <a:t>مجانا</a:t>
                      </a:r>
                      <a:endParaRPr lang="ar-SA" sz="16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١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٢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٣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٤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٥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٦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٧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>
                          <a:solidFill>
                            <a:srgbClr val="FF0000"/>
                          </a:solidFill>
                        </a:rPr>
                        <a:t>٨</a:t>
                      </a:r>
                      <a:endParaRPr lang="ar-SA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193819"/>
                  </a:ext>
                </a:extLst>
              </a:tr>
            </a:tbl>
          </a:graphicData>
        </a:graphic>
      </p:graphicFrame>
      <p:sp>
        <p:nvSpPr>
          <p:cNvPr id="48" name="مربع نص 47"/>
          <p:cNvSpPr txBox="1"/>
          <p:nvPr/>
        </p:nvSpPr>
        <p:spPr>
          <a:xfrm>
            <a:off x="1283676" y="2546614"/>
            <a:ext cx="8646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٨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كتب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9" name="صورة 48"/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0587" flipV="1">
            <a:off x="3587470" y="4040373"/>
            <a:ext cx="880045" cy="5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5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9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00" b="89250" l="6000" r="93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7" t="17231" r="6024" b="10308"/>
          <a:stretch/>
        </p:blipFill>
        <p:spPr>
          <a:xfrm flipH="1">
            <a:off x="115978" y="6342111"/>
            <a:ext cx="836995" cy="44742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8" y="96302"/>
            <a:ext cx="1085334" cy="1085334"/>
          </a:xfrm>
          <a:prstGeom prst="rect">
            <a:avLst/>
          </a:prstGeom>
        </p:spPr>
      </p:pic>
      <p:sp>
        <p:nvSpPr>
          <p:cNvPr id="8" name="مخطط انسيابي: محطة طرفية 7"/>
          <p:cNvSpPr/>
          <p:nvPr/>
        </p:nvSpPr>
        <p:spPr>
          <a:xfrm>
            <a:off x="8804089" y="402106"/>
            <a:ext cx="2248078" cy="571280"/>
          </a:xfrm>
          <a:prstGeom prst="flowChartTerminator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 smtClean="0">
                <a:solidFill>
                  <a:schemeClr val="bg1"/>
                </a:solidFill>
              </a:rPr>
              <a:t>الفصل السابع : القسمة </a:t>
            </a:r>
            <a:r>
              <a:rPr lang="ku-Arab-IQ" sz="1600" b="1" dirty="0" smtClean="0">
                <a:solidFill>
                  <a:schemeClr val="bg1"/>
                </a:solidFill>
              </a:rPr>
              <a:t>٢</a:t>
            </a:r>
            <a:r>
              <a:rPr lang="ar-SA" sz="1600" dirty="0" smtClean="0">
                <a:solidFill>
                  <a:srgbClr val="002060"/>
                </a:solidFill>
              </a:rPr>
              <a:t> </a:t>
            </a:r>
            <a:endParaRPr lang="ar-SA" sz="1600" dirty="0"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5160" y="53633"/>
            <a:ext cx="12065720" cy="674524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ربع نص 16"/>
          <p:cNvSpPr txBox="1"/>
          <p:nvPr/>
        </p:nvSpPr>
        <p:spPr>
          <a:xfrm>
            <a:off x="115977" y="6389421"/>
            <a:ext cx="68412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١٢٠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00" b="74000" l="0" r="464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54" r="53579" b="25384"/>
          <a:stretch/>
        </p:blipFill>
        <p:spPr>
          <a:xfrm flipH="1">
            <a:off x="10683668" y="76569"/>
            <a:ext cx="1495417" cy="1131741"/>
          </a:xfrm>
          <a:prstGeom prst="rect">
            <a:avLst/>
          </a:prstGeom>
        </p:spPr>
      </p:pic>
      <p:pic>
        <p:nvPicPr>
          <p:cNvPr id="52" name="صورة 51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31" y="5676357"/>
            <a:ext cx="1095011" cy="1095011"/>
          </a:xfrm>
          <a:prstGeom prst="rect">
            <a:avLst/>
          </a:prstGeom>
        </p:spPr>
      </p:pic>
      <p:sp>
        <p:nvSpPr>
          <p:cNvPr id="40" name="مخطط انسيابي: محطة طرفية 39"/>
          <p:cNvSpPr/>
          <p:nvPr/>
        </p:nvSpPr>
        <p:spPr>
          <a:xfrm>
            <a:off x="6871699" y="501542"/>
            <a:ext cx="1371600" cy="455324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sz="2000" b="1" dirty="0" smtClean="0">
                <a:solidFill>
                  <a:schemeClr val="bg2">
                    <a:lumMod val="25000"/>
                  </a:schemeClr>
                </a:solidFill>
              </a:rPr>
              <a:t>٧ – ٢ 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720740" y="1524367"/>
            <a:ext cx="51947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50000"/>
                  </a:schemeClr>
                </a:solidFill>
              </a:rPr>
              <a:t>استعمل خطة ( أعمل جدولاً ) لأحل كلاً من المسائل الآتية :</a:t>
            </a:r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312251" y="438803"/>
            <a:ext cx="34461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bg2">
                    <a:lumMod val="25000"/>
                  </a:schemeClr>
                </a:solidFill>
              </a:rPr>
              <a:t>خطة حل المسألة </a:t>
            </a:r>
            <a:endParaRPr lang="ar-SA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خماسي 26"/>
          <p:cNvSpPr/>
          <p:nvPr/>
        </p:nvSpPr>
        <p:spPr>
          <a:xfrm flipH="1">
            <a:off x="8995787" y="1474951"/>
            <a:ext cx="2220146" cy="498942"/>
          </a:xfrm>
          <a:prstGeom prst="homePlate">
            <a:avLst/>
          </a:prstGeom>
          <a:solidFill>
            <a:srgbClr val="AEE69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ku-Arab-IQ" dirty="0" smtClean="0"/>
              <a:t>‌‌</a:t>
            </a:r>
            <a:r>
              <a:rPr lang="ar-SA" sz="2000" b="1" dirty="0" smtClean="0">
                <a:solidFill>
                  <a:schemeClr val="bg2">
                    <a:lumMod val="25000"/>
                  </a:schemeClr>
                </a:solidFill>
              </a:rPr>
              <a:t>أتدرب على المهارة</a:t>
            </a:r>
            <a:endParaRPr lang="ar-SA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009" y="1293377"/>
            <a:ext cx="756734" cy="75673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5527" y="2113981"/>
            <a:ext cx="4226707" cy="357472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7951" y="2150018"/>
            <a:ext cx="4308600" cy="1927067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5565531" y="4423942"/>
            <a:ext cx="215736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ku-Arab-IQ" b="1" dirty="0" smtClean="0">
                <a:solidFill>
                  <a:schemeClr val="accent1">
                    <a:lumMod val="75000"/>
                  </a:schemeClr>
                </a:solidFill>
              </a:rPr>
              <a:t>٦ </a:t>
            </a:r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أشخاص ب </a:t>
            </a:r>
            <a:r>
              <a:rPr lang="ku-Arab-IQ" b="1" dirty="0" smtClean="0">
                <a:solidFill>
                  <a:schemeClr val="accent1">
                    <a:lumMod val="75000"/>
                  </a:schemeClr>
                </a:solidFill>
              </a:rPr>
              <a:t>٣٠ </a:t>
            </a:r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ريال </a:t>
            </a:r>
          </a:p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b="1" dirty="0" smtClean="0">
                <a:solidFill>
                  <a:schemeClr val="accent1">
                    <a:lumMod val="75000"/>
                  </a:schemeClr>
                </a:solidFill>
              </a:rPr>
              <a:t>٦ </a:t>
            </a:r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أشخاص ب </a:t>
            </a:r>
            <a:r>
              <a:rPr lang="ku-Arab-IQ" b="1" dirty="0" smtClean="0">
                <a:solidFill>
                  <a:schemeClr val="accent1">
                    <a:lumMod val="75000"/>
                  </a:schemeClr>
                </a:solidFill>
              </a:rPr>
              <a:t>٣٠ </a:t>
            </a:r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ريال </a:t>
            </a:r>
          </a:p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b="1" dirty="0" smtClean="0">
                <a:solidFill>
                  <a:schemeClr val="accent1">
                    <a:lumMod val="75000"/>
                  </a:schemeClr>
                </a:solidFill>
              </a:rPr>
              <a:t>٤ </a:t>
            </a:r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أشخاص ب </a:t>
            </a:r>
            <a:r>
              <a:rPr lang="ku-Arab-IQ" b="1" dirty="0" smtClean="0">
                <a:solidFill>
                  <a:schemeClr val="accent1">
                    <a:lumMod val="75000"/>
                  </a:schemeClr>
                </a:solidFill>
              </a:rPr>
              <a:t>٢٤ </a:t>
            </a:r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ريال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943600" y="5814343"/>
            <a:ext cx="486446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C00000"/>
                </a:solidFill>
              </a:rPr>
              <a:t>يدخل </a:t>
            </a:r>
            <a:r>
              <a:rPr lang="ku-Arab-IQ" sz="2000" b="1" dirty="0" smtClean="0">
                <a:solidFill>
                  <a:srgbClr val="C00000"/>
                </a:solidFill>
              </a:rPr>
              <a:t>١٢ </a:t>
            </a:r>
            <a:r>
              <a:rPr lang="ar-SA" sz="2000" b="1" dirty="0" smtClean="0">
                <a:solidFill>
                  <a:srgbClr val="C00000"/>
                </a:solidFill>
              </a:rPr>
              <a:t>شخصا في مجموعتين و </a:t>
            </a:r>
            <a:r>
              <a:rPr lang="ku-Arab-IQ" sz="2000" b="1" dirty="0" smtClean="0">
                <a:solidFill>
                  <a:srgbClr val="C00000"/>
                </a:solidFill>
              </a:rPr>
              <a:t>٤ </a:t>
            </a:r>
            <a:r>
              <a:rPr lang="ar-SA" sz="2000" b="1" dirty="0" smtClean="0">
                <a:solidFill>
                  <a:srgbClr val="C00000"/>
                </a:solidFill>
              </a:rPr>
              <a:t>أشخاص فرادى </a:t>
            </a:r>
            <a:endParaRPr lang="ar-SA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69022"/>
              </p:ext>
            </p:extLst>
          </p:nvPr>
        </p:nvGraphicFramePr>
        <p:xfrm>
          <a:off x="225506" y="4507601"/>
          <a:ext cx="5169680" cy="91397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516968">
                  <a:extLst>
                    <a:ext uri="{9D8B030D-6E8A-4147-A177-3AD203B41FA5}">
                      <a16:colId xmlns:a16="http://schemas.microsoft.com/office/drawing/2014/main" val="3795576717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4092663507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1826998731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169502430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1141251090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535861473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4118984703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2653400492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293767364"/>
                    </a:ext>
                  </a:extLst>
                </a:gridCol>
                <a:gridCol w="516968">
                  <a:extLst>
                    <a:ext uri="{9D8B030D-6E8A-4147-A177-3AD203B41FA5}">
                      <a16:colId xmlns:a16="http://schemas.microsoft.com/office/drawing/2014/main" val="404692749"/>
                    </a:ext>
                  </a:extLst>
                </a:gridCol>
              </a:tblGrid>
              <a:tr h="468845">
                <a:tc>
                  <a:txBody>
                    <a:bodyPr/>
                    <a:lstStyle/>
                    <a:p>
                      <a:pPr rtl="1"/>
                      <a:r>
                        <a:rPr lang="ar-SA" sz="1000" b="1" dirty="0" smtClean="0"/>
                        <a:t>الاسبوع</a:t>
                      </a:r>
                      <a:endParaRPr lang="ar-SA" sz="1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١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٢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٣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٤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٥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٦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٧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٨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٩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737807"/>
                  </a:ext>
                </a:extLst>
              </a:tr>
              <a:tr h="445130">
                <a:tc>
                  <a:txBody>
                    <a:bodyPr/>
                    <a:lstStyle/>
                    <a:p>
                      <a:pPr rtl="1"/>
                      <a:r>
                        <a:rPr lang="ar-SA" sz="1400" b="1" dirty="0" smtClean="0"/>
                        <a:t>المبلغ</a:t>
                      </a:r>
                      <a:endParaRPr lang="ar-SA" sz="14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sz="1800" dirty="0" smtClean="0"/>
                        <a:t>٧١</a:t>
                      </a:r>
                      <a:endParaRPr lang="ar-S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٧٤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٧٧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٨٠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٨٣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٨٦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٨٩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dirty="0" smtClean="0"/>
                        <a:t>٩٢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ku-Arab-IQ" b="1" dirty="0" smtClean="0">
                          <a:solidFill>
                            <a:srgbClr val="C00000"/>
                          </a:solidFill>
                        </a:rPr>
                        <a:t>٩٥</a:t>
                      </a:r>
                      <a:r>
                        <a:rPr lang="ku-Arab-IQ" dirty="0" smtClean="0"/>
                        <a:t>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365958"/>
                  </a:ext>
                </a:extLst>
              </a:tr>
            </a:tbl>
          </a:graphicData>
        </a:graphic>
      </p:graphicFrame>
      <p:sp>
        <p:nvSpPr>
          <p:cNvPr id="23" name="سهم منحني إلى الأعلى 22"/>
          <p:cNvSpPr/>
          <p:nvPr/>
        </p:nvSpPr>
        <p:spPr>
          <a:xfrm flipH="1">
            <a:off x="4076635" y="5524564"/>
            <a:ext cx="537829" cy="257523"/>
          </a:xfrm>
          <a:prstGeom prst="curved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4024629" y="5823752"/>
            <a:ext cx="64183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>
                    <a:lumMod val="75000"/>
                  </a:schemeClr>
                </a:solidFill>
              </a:rPr>
              <a:t>+ </a:t>
            </a:r>
            <a:r>
              <a:rPr lang="ku-Arab-IQ" sz="2000" b="1" dirty="0" smtClean="0">
                <a:solidFill>
                  <a:schemeClr val="accent1">
                    <a:lumMod val="75000"/>
                  </a:schemeClr>
                </a:solidFill>
              </a:rPr>
              <a:t>٣</a:t>
            </a:r>
            <a:r>
              <a:rPr lang="ku-Arab-IQ" dirty="0" smtClean="0"/>
              <a:t> </a:t>
            </a:r>
            <a:endParaRPr lang="ar-SA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1782945" y="3816508"/>
            <a:ext cx="15078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بعد </a:t>
            </a:r>
            <a:r>
              <a:rPr lang="ku-Arab-IQ" sz="2400" b="1" dirty="0" smtClean="0">
                <a:solidFill>
                  <a:schemeClr val="accent1">
                    <a:lumMod val="75000"/>
                  </a:schemeClr>
                </a:solidFill>
              </a:rPr>
              <a:t>٩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أسابيع 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2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3" grpId="0" animBg="1"/>
      <p:bldP spid="24" grpId="0"/>
      <p:bldP spid="2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640</Words>
  <Application>Microsoft Office PowerPoint</Application>
  <PresentationFormat>شاشة عريضة</PresentationFormat>
  <Paragraphs>155</Paragraphs>
  <Slides>7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</dc:creator>
  <cp:lastModifiedBy>WinDows</cp:lastModifiedBy>
  <cp:revision>139</cp:revision>
  <dcterms:created xsi:type="dcterms:W3CDTF">2022-12-02T21:48:32Z</dcterms:created>
  <dcterms:modified xsi:type="dcterms:W3CDTF">2023-01-29T09:17:35Z</dcterms:modified>
</cp:coreProperties>
</file>