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0502900" cy="14846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" name="Shape 1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"/>
          <p:cNvSpPr/>
          <p:nvPr/>
        </p:nvSpPr>
        <p:spPr>
          <a:xfrm>
            <a:off x="120890" y="132995"/>
            <a:ext cx="10261120" cy="145803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 algn="l" defTabSz="914400" rtl="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" name="نص العنوان"/>
          <p:cNvSpPr txBox="1"/>
          <p:nvPr>
            <p:ph type="title"/>
          </p:nvPr>
        </p:nvSpPr>
        <p:spPr>
          <a:xfrm>
            <a:off x="1025673" y="4807681"/>
            <a:ext cx="8451554" cy="266675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 anchor="b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4" name="مستوى النص الأول…"/>
          <p:cNvSpPr txBox="1"/>
          <p:nvPr>
            <p:ph type="body" idx="1"/>
          </p:nvPr>
        </p:nvSpPr>
        <p:spPr>
          <a:xfrm>
            <a:off x="1025673" y="7556487"/>
            <a:ext cx="8451554" cy="9128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" name="رقم الشريحة"/>
          <p:cNvSpPr txBox="1"/>
          <p:nvPr>
            <p:ph type="sldNum" sz="quarter" idx="2"/>
          </p:nvPr>
        </p:nvSpPr>
        <p:spPr>
          <a:xfrm>
            <a:off x="5041221" y="10992494"/>
            <a:ext cx="414988" cy="447117"/>
          </a:xfrm>
          <a:prstGeom prst="rect">
            <a:avLst/>
          </a:prstGeom>
          <a:ln w="3175">
            <a:miter lim="400000"/>
          </a:ln>
        </p:spPr>
        <p:txBody>
          <a:bodyPr wrap="none" lIns="41026" tIns="41026" rIns="41026" bIns="41026">
            <a:spAutoFit/>
          </a:bodyPr>
          <a:lstStyle>
            <a:lvl1pPr>
              <a:defRPr b="0" sz="24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457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914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1371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18288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22860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2743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3200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3657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الجدول ٢"/>
          <p:cNvGraphicFramePr/>
          <p:nvPr/>
        </p:nvGraphicFramePr>
        <p:xfrm>
          <a:off x="10231115" y="2593467"/>
          <a:ext cx="9794231" cy="112141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409977"/>
                <a:gridCol w="420915"/>
                <a:gridCol w="2013425"/>
                <a:gridCol w="420915"/>
                <a:gridCol w="1840241"/>
                <a:gridCol w="420915"/>
                <a:gridCol w="1968500"/>
                <a:gridCol w="420915"/>
                <a:gridCol w="1968500"/>
              </a:tblGrid>
              <a:tr h="533400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الأول: 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tabLst>
                          <a:tab pos="7073900" algn="l"/>
                        </a:tabLst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في مسرح المدرسة ٥ صفوف من المقاعد ، في كل صف ٨ مقاعد ، فكم شخص يسع المسرح؟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tabLst>
                          <a:tab pos="7073900" algn="l"/>
                        </a:tabLst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 ……  ٩  =   ٥٤   العملية المناسبة لتصبح الجملة صحيحة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×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>
                          <a:solidFill>
                            <a:srgbClr val="000000"/>
                          </a:solidFill>
                        </a:rPr>
                        <a:t>÷</a:t>
                      </a:r>
                      <a:r>
                        <a:t>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>
                        <a:spcBef>
                          <a:spcPts val="4800"/>
                        </a:spcBef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الطريقة المناسبة لايجاد ناتج ضرب ٤ x ٦  هي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  - ٦ - ٦ - ٦ = ٢٤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 + 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 × ٦× ٦ × ٦ = ٢٤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  + ٦ +٦ +٦ = ٢٤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ما العدد الذي يجعل الجملة العددية الآتية صحيحة ؟ ( ٦ ×٣ ) ×٧  = ٦ × ( …  × ٧ )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المقسوم عليه في جملة القسمة ٧٠ ÷  …… =٧  هو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tabLst>
                          <a:tab pos="1689100" algn="l"/>
                        </a:tabLst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عدد مرات الطرح حتى أصل إلى الصفر لعملية القسمة ١٥ ÷٥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ثلاث مرات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مرتين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خمس مرات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أربع مرات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حاصل ضرب أي عدد في العدد صفر هو: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الحقائق المترابطة لمجموعة الاعداد ٣ ، ٤ ، 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 × ٤ = 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 + ٤ = 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 - ٤ = 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 - ٤ = 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أحدد الطريقة التي لا تساعدني على إيجاد ناتج ضرب ٤ x ٨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العد القفزي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عمل شبكة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التقريب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رسم صورة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4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أكتب العدد المناسب ٣ × ٣ ×  …… = ٢٧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الجدول ١"/>
          <p:cNvGraphicFramePr/>
          <p:nvPr/>
        </p:nvGraphicFramePr>
        <p:xfrm>
          <a:off x="10142215" y="247295"/>
          <a:ext cx="9794230" cy="217291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1232965"/>
                <a:gridCol w="1795905"/>
                <a:gridCol w="1327608"/>
                <a:gridCol w="863076"/>
                <a:gridCol w="863076"/>
                <a:gridCol w="1076867"/>
                <a:gridCol w="1389064"/>
                <a:gridCol w="1232965"/>
              </a:tblGrid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المملكـة العـربية السعـودية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rowSpan="4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4" hMerge="1">
                  <a:tcPr/>
                </a:tc>
                <a:tc rowSpan="4" hMerge="1">
                  <a:tcPr/>
                </a:tc>
                <a:tc rowSpan="4" h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المادة: رياضيات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وزارة  التعليم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 : الثالث الابتدائي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إدارة تعليم 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الزمن: ساعتان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مدرسة 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عدد الأوراق : 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19558">
                <a:tc gridSpan="8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الاختبار النهائي للفصل الدراسي الثاني للصف الثالث الابتدائي ( الدور الاول ) لعام ……… هـ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06776">
                <a:tc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.............................…………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 ٣</a:t>
                      </a:r>
                      <a:r>
                        <a:t> / </a:t>
                      </a: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.…...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الدرجة المستحقة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6776">
                <a:tc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>
                  <a:txBody>
                    <a:bodyPr/>
                    <a:lstStyle/>
                    <a:p>
                      <a:pPr defTabSz="634758" rtl="1">
                        <a:def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٤٠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3" name="صورة" descr="صورة"/>
          <p:cNvPicPr>
            <a:picLocks noChangeAspect="1"/>
          </p:cNvPicPr>
          <p:nvPr/>
        </p:nvPicPr>
        <p:blipFill>
          <a:blip r:embed="rId2">
            <a:extLst/>
          </a:blip>
          <a:srcRect l="6745" t="0" r="11805" b="0"/>
          <a:stretch>
            <a:fillRect/>
          </a:stretch>
        </p:blipFill>
        <p:spPr>
          <a:xfrm>
            <a:off x="4059582" y="274396"/>
            <a:ext cx="2841114" cy="1177277"/>
          </a:xfrm>
          <a:prstGeom prst="rect">
            <a:avLst/>
          </a:prstGeom>
          <a:ln w="3175">
            <a:miter lim="400000"/>
          </a:ln>
        </p:spPr>
      </p:pic>
      <p:pic>
        <p:nvPicPr>
          <p:cNvPr id="24" name="IMG_4033.png" descr="IMG_403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19650" y="366097"/>
            <a:ext cx="1097666" cy="989502"/>
          </a:xfrm>
          <a:prstGeom prst="rect">
            <a:avLst/>
          </a:prstGeom>
          <a:ln w="3175">
            <a:miter lim="400000"/>
          </a:ln>
        </p:spPr>
      </p:pic>
      <p:grpSp>
        <p:nvGrpSpPr>
          <p:cNvPr id="28" name="تجميع"/>
          <p:cNvGrpSpPr/>
          <p:nvPr/>
        </p:nvGrpSpPr>
        <p:grpSpPr>
          <a:xfrm>
            <a:off x="925607" y="2491867"/>
            <a:ext cx="510538" cy="594234"/>
            <a:chOff x="0" y="0"/>
            <a:chExt cx="510537" cy="594232"/>
          </a:xfrm>
        </p:grpSpPr>
        <p:sp>
          <p:nvSpPr>
            <p:cNvPr id="25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6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7" name="مربع نص 26"/>
            <p:cNvSpPr txBox="1"/>
            <p:nvPr/>
          </p:nvSpPr>
          <p:spPr>
            <a:xfrm>
              <a:off x="524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</a:rPr>
                <a:t>١٥</a:t>
              </a:r>
            </a:p>
          </p:txBody>
        </p:sp>
      </p:grpSp>
      <p:grpSp>
        <p:nvGrpSpPr>
          <p:cNvPr id="31" name="تجميع"/>
          <p:cNvGrpSpPr/>
          <p:nvPr/>
        </p:nvGrpSpPr>
        <p:grpSpPr>
          <a:xfrm>
            <a:off x="329625" y="14359380"/>
            <a:ext cx="2185715" cy="1339481"/>
            <a:chOff x="0" y="92991"/>
            <a:chExt cx="2185713" cy="1339479"/>
          </a:xfrm>
        </p:grpSpPr>
        <p:sp>
          <p:nvSpPr>
            <p:cNvPr id="29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30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الجدول ٢"/>
          <p:cNvGraphicFramePr/>
          <p:nvPr/>
        </p:nvGraphicFramePr>
        <p:xfrm>
          <a:off x="10214492" y="644453"/>
          <a:ext cx="9913388" cy="6296038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416090"/>
                <a:gridCol w="420520"/>
                <a:gridCol w="2043444"/>
                <a:gridCol w="420520"/>
                <a:gridCol w="1867678"/>
                <a:gridCol w="420520"/>
                <a:gridCol w="1943331"/>
                <a:gridCol w="420520"/>
                <a:gridCol w="1948059"/>
              </a:tblGrid>
              <a:tr h="533400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الأول: 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tabLst>
                          <a:tab pos="7073900" algn="l"/>
                        </a:tabLst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لدى مريم٤٢ تفاحة ، قامت بوضعها في ٦ أطباق بالتساوي ، فكم تفاحة وضعت في كل طبق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787105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tabLst>
                          <a:tab pos="7073900" algn="l"/>
                        </a:tabLst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يوجد ٧٢ وردة موزعة بالتساوي  ف ٨  زهريات ، مالجملة العددية التي تبين عدد الورد في كل زهرية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٧٢ × ٨=٥٧٦       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٧٢ ÷ ٨ =٩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٧٢ +٨ =٨٠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٧٢ - ٨ =٦٤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حل عبدالرحمن مسألة القسمة ٥٦ ÷ ٧ = ٨ ، فأي مما يلي أستعمل للتحقق من إجابته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٥٦ + ٧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٥٦ ÷ 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 × ٨      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 + ٨      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787105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إذا كان إنجاز كل عمل فني يحتاج ٩ أورأق ملونة ، وتوافر في المرسم ٣٦ ورقة ملونة ، فكم عملاً فنيا يمكن إنجازه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4758" indent="-634758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4758" indent="-634758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4758" indent="-634758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4758" indent="-634758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457200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قسم ١٦ طالبًا في حصة التربية الرياضية إلى ٨ فرق متساوية العدد . كم طالبًا في كل فريق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334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4" name="السؤال الثاني:"/>
          <p:cNvSpPr txBox="1"/>
          <p:nvPr/>
        </p:nvSpPr>
        <p:spPr>
          <a:xfrm>
            <a:off x="8682411" y="7517471"/>
            <a:ext cx="1519382" cy="40559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0981" tIns="40981" rIns="40981" bIns="40981" anchor="ctr">
            <a:spAutoFit/>
          </a:bodyPr>
          <a:lstStyle>
            <a:lvl1pPr marR="314734" algn="r" defTabSz="634758">
              <a:tabLst>
                <a:tab pos="7073900" algn="l"/>
              </a:tabLst>
              <a:defRPr sz="2500" u="sng">
                <a:solidFill>
                  <a:srgbClr val="0042A9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السؤال الثاني:</a:t>
            </a:r>
          </a:p>
        </p:txBody>
      </p:sp>
      <p:grpSp>
        <p:nvGrpSpPr>
          <p:cNvPr id="38" name="تجميع"/>
          <p:cNvGrpSpPr/>
          <p:nvPr/>
        </p:nvGrpSpPr>
        <p:grpSpPr>
          <a:xfrm>
            <a:off x="7963282" y="7423150"/>
            <a:ext cx="510539" cy="638824"/>
            <a:chOff x="0" y="0"/>
            <a:chExt cx="510537" cy="638823"/>
          </a:xfrm>
        </p:grpSpPr>
        <p:sp>
          <p:nvSpPr>
            <p:cNvPr id="35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6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7" name="مربع نص 26"/>
            <p:cNvSpPr txBox="1"/>
            <p:nvPr/>
          </p:nvSpPr>
          <p:spPr>
            <a:xfrm>
              <a:off x="97036" y="186074"/>
              <a:ext cx="296229" cy="45275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</a:rPr>
                <a:t>٦</a:t>
              </a:r>
            </a:p>
          </p:txBody>
        </p:sp>
      </p:grpSp>
      <p:graphicFrame>
        <p:nvGraphicFramePr>
          <p:cNvPr id="39" name="الجدول ٢-١"/>
          <p:cNvGraphicFramePr/>
          <p:nvPr/>
        </p:nvGraphicFramePr>
        <p:xfrm>
          <a:off x="10201792" y="8084676"/>
          <a:ext cx="9982201" cy="3663728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537618"/>
                <a:gridCol w="8514545"/>
                <a:gridCol w="904636"/>
              </a:tblGrid>
              <a:tr h="774700">
                <a:tc gridSpan="3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500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</a:t>
                      </a:r>
                      <a:r>
                        <a:t>ضع علامة ( </a:t>
                      </a:r>
                      <a:r>
                        <a:rPr b="0"/>
                        <a:t>✓ </a:t>
                      </a:r>
                      <a:r>
                        <a:t>) أمام العبارة الصحيحة وعلامة (</a:t>
                      </a:r>
                      <a:r>
                        <a:rPr b="0"/>
                        <a:t>✗ </a:t>
                      </a:r>
                      <a:r>
                        <a:t>) أمام العبارة الخاطئة :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3175">
                      <a:solidFill>
                        <a:srgbClr val="FFFFFF"/>
                      </a:solidFill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7747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1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المقسوم هو ناتج مسألة القسمة 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75000"/>
                        </a:lnSpc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1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عندما أقسم أي عدد على  ١ ، فإن الناتج يكون العدد نفسة 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75000"/>
                        </a:lnSpc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1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في الجملة العددية ١٦ ÷  ٨  = ٢ ، المقسوم عليه هو٢ ، وناتج القسمة ٨  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1081440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1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عندما أضرب عددًا في ٥ ، فسوف أحصل دائما على ٥ أو صفر في منزلة الآحاد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75000"/>
                        </a:lnSpc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1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في الجملة  ٣٢ ÷٨ = ٤  ، العدد ٤ هو المقسوم 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1081440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1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634758" indent="-634758" algn="r" defTabSz="634758" rtl="1">
                        <a:lnSpc>
                          <a:spcPct val="107916"/>
                        </a:lnSpc>
                        <a:spcBef>
                          <a:spcPts val="1100"/>
                        </a:spcBef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خاصية الإبدال لعملية الضرب ، تعني أن تغيير ترتيب الأعداد المضروبة لايغير الناتج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defTabSz="1081440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42" name="تجميع"/>
          <p:cNvGrpSpPr/>
          <p:nvPr/>
        </p:nvGrpSpPr>
        <p:grpSpPr>
          <a:xfrm>
            <a:off x="329625" y="14359380"/>
            <a:ext cx="2185715" cy="1339481"/>
            <a:chOff x="0" y="92991"/>
            <a:chExt cx="2185713" cy="1339479"/>
          </a:xfrm>
        </p:grpSpPr>
        <p:sp>
          <p:nvSpPr>
            <p:cNvPr id="40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41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السؤال الثالث:أجب عما يلي :"/>
          <p:cNvSpPr txBox="1"/>
          <p:nvPr/>
        </p:nvSpPr>
        <p:spPr>
          <a:xfrm>
            <a:off x="6963474" y="220971"/>
            <a:ext cx="3212457" cy="40559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0981" tIns="40981" rIns="40981" bIns="40981" anchor="ctr">
            <a:spAutoFit/>
          </a:bodyPr>
          <a:lstStyle>
            <a:lvl1pPr marR="314734" algn="r" defTabSz="634758">
              <a:tabLst>
                <a:tab pos="7073900" algn="l"/>
              </a:tabLst>
              <a:defRPr sz="2500" u="sng">
                <a:solidFill>
                  <a:srgbClr val="0042A9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السؤال الثالث:أجب عما يلي :</a:t>
            </a:r>
          </a:p>
        </p:txBody>
      </p:sp>
      <p:sp>
        <p:nvSpPr>
          <p:cNvPr id="45" name="النص"/>
          <p:cNvSpPr txBox="1"/>
          <p:nvPr/>
        </p:nvSpPr>
        <p:spPr>
          <a:xfrm>
            <a:off x="1430673" y="6033984"/>
            <a:ext cx="127001" cy="63923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0981" tIns="40981" rIns="40981" bIns="40981" anchor="ctr">
            <a:spAutoFit/>
          </a:bodyPr>
          <a:lstStyle/>
          <a:p>
            <a:pPr marL="634758" indent="-634758" algn="r" defTabSz="634758">
              <a:lnSpc>
                <a:spcPct val="107916"/>
              </a:lnSpc>
              <a:spcBef>
                <a:spcPts val="1100"/>
              </a:spcBef>
              <a:defRPr b="0" sz="1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6" name="( أ ) أوجد ناتج الضرب"/>
          <p:cNvSpPr txBox="1"/>
          <p:nvPr/>
        </p:nvSpPr>
        <p:spPr>
          <a:xfrm>
            <a:off x="6808809" y="1136731"/>
            <a:ext cx="2940330" cy="3730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0981" tIns="40981" rIns="40981" bIns="40981" anchor="ctr">
            <a:spAutoFit/>
          </a:bodyPr>
          <a:lstStyle>
            <a:lvl1pPr marL="634758" indent="-634758" defTabSz="634758">
              <a:lnSpc>
                <a:spcPct val="107916"/>
              </a:lnSpc>
              <a:spcBef>
                <a:spcPts val="1100"/>
              </a:spcBef>
              <a:defRPr sz="2300" u="sng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( أ ) أوجد ناتج الضرب </a:t>
            </a:r>
          </a:p>
        </p:txBody>
      </p:sp>
      <p:sp>
        <p:nvSpPr>
          <p:cNvPr id="47" name="(ب) أوجد ناتج القسمة"/>
          <p:cNvSpPr txBox="1"/>
          <p:nvPr/>
        </p:nvSpPr>
        <p:spPr>
          <a:xfrm>
            <a:off x="1363620" y="1101573"/>
            <a:ext cx="2428325" cy="44341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0981" tIns="40981" rIns="40981" bIns="40981" anchor="ctr">
            <a:spAutoFit/>
          </a:bodyPr>
          <a:lstStyle/>
          <a:p>
            <a:pPr marL="634758" indent="-634758" algn="r" defTabSz="634758">
              <a:lnSpc>
                <a:spcPct val="107916"/>
              </a:lnSpc>
              <a:spcBef>
                <a:spcPts val="1100"/>
              </a:spcBef>
              <a:defRPr sz="2300" u="sng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Calibri"/>
                <a:ea typeface="Calibri"/>
                <a:cs typeface="Calibri"/>
                <a:sym typeface="Calibri"/>
              </a:rPr>
              <a:t>(ب) أوجد ناتج القسمة</a:t>
            </a:r>
            <a:r>
              <a:t> </a:t>
            </a:r>
          </a:p>
        </p:txBody>
      </p:sp>
      <p:grpSp>
        <p:nvGrpSpPr>
          <p:cNvPr id="54" name="تجميع"/>
          <p:cNvGrpSpPr/>
          <p:nvPr/>
        </p:nvGrpSpPr>
        <p:grpSpPr>
          <a:xfrm>
            <a:off x="8189848" y="2007409"/>
            <a:ext cx="4922272" cy="3756002"/>
            <a:chOff x="1549174" y="38100"/>
            <a:chExt cx="4922270" cy="3756000"/>
          </a:xfrm>
        </p:grpSpPr>
        <p:graphicFrame>
          <p:nvGraphicFramePr>
            <p:cNvPr id="48" name="الجدول ١"/>
            <p:cNvGraphicFramePr/>
            <p:nvPr/>
          </p:nvGraphicFramePr>
          <p:xfrm>
            <a:off x="3238500" y="38100"/>
            <a:ext cx="3232946" cy="375600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1">
                  <a:tableStyleId>{33BA23B1-9221-436E-865A-0063620EA4FD}</a:tableStyleId>
                </a:tblPr>
                <a:tblGrid>
                  <a:gridCol w="3194845"/>
                </a:tblGrid>
                <a:tr h="743580"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743580"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743580"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743580"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743580"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sp>
          <p:nvSpPr>
            <p:cNvPr id="49" name="٤×٣ ="/>
            <p:cNvSpPr txBox="1"/>
            <p:nvPr/>
          </p:nvSpPr>
          <p:spPr>
            <a:xfrm>
              <a:off x="1763875" y="148262"/>
              <a:ext cx="1158561" cy="532763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0981" tIns="40981" rIns="40981" bIns="40981" numCol="1" anchor="ctr">
              <a:spAutoFit/>
            </a:bodyPr>
            <a:lstStyle>
              <a:lvl1pPr marL="634758" indent="-634758" algn="r" defTabSz="634758">
                <a:lnSpc>
                  <a:spcPct val="107916"/>
                </a:lnSpc>
                <a:spcBef>
                  <a:spcPts val="1100"/>
                </a:spcBef>
                <a:defRPr sz="3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٤×٣ = </a:t>
              </a:r>
            </a:p>
          </p:txBody>
        </p:sp>
        <p:sp>
          <p:nvSpPr>
            <p:cNvPr id="50" name="٥×٧ ="/>
            <p:cNvSpPr txBox="1"/>
            <p:nvPr/>
          </p:nvSpPr>
          <p:spPr>
            <a:xfrm>
              <a:off x="1767304" y="891278"/>
              <a:ext cx="1158561" cy="53276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0981" tIns="40981" rIns="40981" bIns="40981" numCol="1" anchor="ctr">
              <a:spAutoFit/>
            </a:bodyPr>
            <a:lstStyle>
              <a:lvl1pPr marL="634758" indent="-634758" algn="r" defTabSz="634758">
                <a:lnSpc>
                  <a:spcPct val="107916"/>
                </a:lnSpc>
                <a:spcBef>
                  <a:spcPts val="1100"/>
                </a:spcBef>
                <a:defRPr sz="3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٥×٧ = </a:t>
              </a:r>
            </a:p>
          </p:txBody>
        </p:sp>
        <p:sp>
          <p:nvSpPr>
            <p:cNvPr id="51" name="٨×١ ="/>
            <p:cNvSpPr txBox="1"/>
            <p:nvPr/>
          </p:nvSpPr>
          <p:spPr>
            <a:xfrm>
              <a:off x="1765018" y="1634294"/>
              <a:ext cx="1158561" cy="53276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0981" tIns="40981" rIns="40981" bIns="40981" numCol="1" anchor="ctr">
              <a:spAutoFit/>
            </a:bodyPr>
            <a:lstStyle>
              <a:lvl1pPr marL="634758" indent="-634758" algn="r" defTabSz="634758">
                <a:lnSpc>
                  <a:spcPct val="107916"/>
                </a:lnSpc>
                <a:spcBef>
                  <a:spcPts val="1100"/>
                </a:spcBef>
                <a:defRPr sz="3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٨×١ = </a:t>
              </a:r>
            </a:p>
          </p:txBody>
        </p:sp>
        <p:sp>
          <p:nvSpPr>
            <p:cNvPr id="52" name="٩×٣ ="/>
            <p:cNvSpPr txBox="1"/>
            <p:nvPr/>
          </p:nvSpPr>
          <p:spPr>
            <a:xfrm>
              <a:off x="1766162" y="2377311"/>
              <a:ext cx="1158561" cy="532763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0981" tIns="40981" rIns="40981" bIns="40981" numCol="1" anchor="ctr">
              <a:spAutoFit/>
            </a:bodyPr>
            <a:lstStyle>
              <a:lvl1pPr marL="634758" indent="-634758" algn="r" defTabSz="634758">
                <a:lnSpc>
                  <a:spcPct val="107916"/>
                </a:lnSpc>
                <a:spcBef>
                  <a:spcPts val="1100"/>
                </a:spcBef>
                <a:defRPr sz="3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٩×٣ = </a:t>
              </a:r>
            </a:p>
          </p:txBody>
        </p:sp>
        <p:sp>
          <p:nvSpPr>
            <p:cNvPr id="53" name="١٠×١٠ ="/>
            <p:cNvSpPr txBox="1"/>
            <p:nvPr/>
          </p:nvSpPr>
          <p:spPr>
            <a:xfrm>
              <a:off x="1549174" y="3120327"/>
              <a:ext cx="1597108" cy="53276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0981" tIns="40981" rIns="40981" bIns="40981" numCol="1" anchor="ctr">
              <a:spAutoFit/>
            </a:bodyPr>
            <a:lstStyle>
              <a:lvl1pPr marL="634758" indent="-634758" algn="r" defTabSz="634758">
                <a:lnSpc>
                  <a:spcPct val="107916"/>
                </a:lnSpc>
                <a:spcBef>
                  <a:spcPts val="1100"/>
                </a:spcBef>
                <a:defRPr sz="3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١٠×١٠ = </a:t>
              </a:r>
            </a:p>
          </p:txBody>
        </p:sp>
      </p:grpSp>
      <p:grpSp>
        <p:nvGrpSpPr>
          <p:cNvPr id="61" name="تجميع"/>
          <p:cNvGrpSpPr/>
          <p:nvPr/>
        </p:nvGrpSpPr>
        <p:grpSpPr>
          <a:xfrm>
            <a:off x="2479117" y="1994709"/>
            <a:ext cx="4931811" cy="3761447"/>
            <a:chOff x="1539634" y="38100"/>
            <a:chExt cx="4931810" cy="3761445"/>
          </a:xfrm>
        </p:grpSpPr>
        <p:graphicFrame>
          <p:nvGraphicFramePr>
            <p:cNvPr id="55" name="الجدول ١-٢"/>
            <p:cNvGraphicFramePr/>
            <p:nvPr/>
          </p:nvGraphicFramePr>
          <p:xfrm>
            <a:off x="3238500" y="38100"/>
            <a:ext cx="3232946" cy="3761446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1">
                  <a:tableStyleId>{33BA23B1-9221-436E-865A-0063620EA4FD}</a:tableStyleId>
                </a:tblPr>
                <a:tblGrid>
                  <a:gridCol w="3194845"/>
                </a:tblGrid>
                <a:tr h="744669"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744669"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744669"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744669"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744669"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sp>
          <p:nvSpPr>
            <p:cNvPr id="56" name="٣٦ ÷٦ ="/>
            <p:cNvSpPr txBox="1"/>
            <p:nvPr/>
          </p:nvSpPr>
          <p:spPr>
            <a:xfrm>
              <a:off x="1564119" y="923546"/>
              <a:ext cx="1304500" cy="48047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0981" tIns="40981" rIns="40981" bIns="40981" numCol="1" anchor="ctr">
              <a:spAutoFit/>
            </a:bodyPr>
            <a:lstStyle/>
            <a:p>
              <a:pPr marL="634758" indent="-634758" algn="r" defTabSz="634758">
                <a:lnSpc>
                  <a:spcPct val="107916"/>
                </a:lnSpc>
                <a:spcBef>
                  <a:spcPts val="1100"/>
                </a:spcBef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rPr sz="3000">
                  <a:latin typeface="Calibri"/>
                  <a:ea typeface="Calibri"/>
                  <a:cs typeface="Calibri"/>
                  <a:sym typeface="Calibri"/>
                </a:rPr>
                <a:t>٣٦ ÷٦ =</a:t>
              </a:r>
              <a:r>
                <a:t> </a:t>
              </a:r>
            </a:p>
          </p:txBody>
        </p:sp>
        <p:sp>
          <p:nvSpPr>
            <p:cNvPr id="57" name="١٨ ÷٢ ="/>
            <p:cNvSpPr txBox="1"/>
            <p:nvPr/>
          </p:nvSpPr>
          <p:spPr>
            <a:xfrm>
              <a:off x="1588604" y="158652"/>
              <a:ext cx="1304500" cy="48047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0981" tIns="40981" rIns="40981" bIns="40981" numCol="1" anchor="ctr">
              <a:spAutoFit/>
            </a:bodyPr>
            <a:lstStyle/>
            <a:p>
              <a:pPr marL="634758" indent="-634758" algn="r" defTabSz="634758">
                <a:lnSpc>
                  <a:spcPct val="107916"/>
                </a:lnSpc>
                <a:spcBef>
                  <a:spcPts val="1100"/>
                </a:spcBef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rPr sz="3000">
                  <a:latin typeface="Calibri"/>
                  <a:ea typeface="Calibri"/>
                  <a:cs typeface="Calibri"/>
                  <a:sym typeface="Calibri"/>
                </a:rPr>
                <a:t>١٨ ÷٢ =</a:t>
              </a:r>
              <a:r>
                <a:t> </a:t>
              </a:r>
            </a:p>
          </p:txBody>
        </p:sp>
        <p:sp>
          <p:nvSpPr>
            <p:cNvPr id="58" name="٧٢ ÷٨ ="/>
            <p:cNvSpPr txBox="1"/>
            <p:nvPr/>
          </p:nvSpPr>
          <p:spPr>
            <a:xfrm>
              <a:off x="1539634" y="1688440"/>
              <a:ext cx="1304500" cy="48047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0981" tIns="40981" rIns="40981" bIns="40981" numCol="1" anchor="ctr">
              <a:spAutoFit/>
            </a:bodyPr>
            <a:lstStyle/>
            <a:p>
              <a:pPr marL="634758" indent="-634758" algn="r" defTabSz="634758">
                <a:lnSpc>
                  <a:spcPct val="107916"/>
                </a:lnSpc>
                <a:spcBef>
                  <a:spcPts val="1100"/>
                </a:spcBef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rPr sz="3000">
                  <a:latin typeface="Calibri"/>
                  <a:ea typeface="Calibri"/>
                  <a:cs typeface="Calibri"/>
                  <a:sym typeface="Calibri"/>
                </a:rPr>
                <a:t>٧٢ ÷٨ =</a:t>
              </a:r>
              <a:r>
                <a:t> </a:t>
              </a:r>
            </a:p>
          </p:txBody>
        </p:sp>
        <p:sp>
          <p:nvSpPr>
            <p:cNvPr id="59" name="٢٨ ÷٤ ="/>
            <p:cNvSpPr txBox="1"/>
            <p:nvPr/>
          </p:nvSpPr>
          <p:spPr>
            <a:xfrm>
              <a:off x="1613089" y="2453335"/>
              <a:ext cx="1304500" cy="48047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0981" tIns="40981" rIns="40981" bIns="40981" numCol="1" anchor="ctr">
              <a:spAutoFit/>
            </a:bodyPr>
            <a:lstStyle/>
            <a:p>
              <a:pPr marL="634758" indent="-634758" algn="r" defTabSz="634758">
                <a:lnSpc>
                  <a:spcPct val="107916"/>
                </a:lnSpc>
                <a:spcBef>
                  <a:spcPts val="1100"/>
                </a:spcBef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rPr sz="3000">
                  <a:latin typeface="Calibri"/>
                  <a:ea typeface="Calibri"/>
                  <a:cs typeface="Calibri"/>
                  <a:sym typeface="Calibri"/>
                </a:rPr>
                <a:t>٢٨ ÷٤ =</a:t>
              </a:r>
              <a:r>
                <a:t> </a:t>
              </a:r>
            </a:p>
          </p:txBody>
        </p:sp>
        <p:sp>
          <p:nvSpPr>
            <p:cNvPr id="60" name="٨١ ÷٩ ="/>
            <p:cNvSpPr txBox="1"/>
            <p:nvPr/>
          </p:nvSpPr>
          <p:spPr>
            <a:xfrm>
              <a:off x="1637574" y="3218229"/>
              <a:ext cx="1304500" cy="48047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0981" tIns="40981" rIns="40981" bIns="40981" numCol="1" anchor="ctr">
              <a:spAutoFit/>
            </a:bodyPr>
            <a:lstStyle/>
            <a:p>
              <a:pPr marL="634758" indent="-634758" algn="r" defTabSz="634758">
                <a:lnSpc>
                  <a:spcPct val="107916"/>
                </a:lnSpc>
                <a:spcBef>
                  <a:spcPts val="1100"/>
                </a:spcBef>
                <a:defRPr sz="2200">
                  <a:latin typeface="Arial"/>
                  <a:ea typeface="Arial"/>
                  <a:cs typeface="Arial"/>
                  <a:sym typeface="Arial"/>
                </a:defRPr>
              </a:pPr>
              <a:r>
                <a:rPr sz="3000">
                  <a:latin typeface="Calibri"/>
                  <a:ea typeface="Calibri"/>
                  <a:cs typeface="Calibri"/>
                  <a:sym typeface="Calibri"/>
                </a:rPr>
                <a:t>٨١ ÷٩ =</a:t>
              </a:r>
              <a:r>
                <a:t> </a:t>
              </a:r>
            </a:p>
          </p:txBody>
        </p:sp>
      </p:grpSp>
      <p:sp>
        <p:nvSpPr>
          <p:cNvPr id="62" name="السؤال الرابع:"/>
          <p:cNvSpPr txBox="1"/>
          <p:nvPr/>
        </p:nvSpPr>
        <p:spPr>
          <a:xfrm>
            <a:off x="8660588" y="6559318"/>
            <a:ext cx="1547908" cy="40559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0981" tIns="40981" rIns="40981" bIns="40981" anchor="ctr">
            <a:spAutoFit/>
          </a:bodyPr>
          <a:lstStyle>
            <a:lvl1pPr marR="314734" algn="r" defTabSz="634758">
              <a:tabLst>
                <a:tab pos="7073900" algn="l"/>
              </a:tabLst>
              <a:defRPr sz="2500" u="sng">
                <a:solidFill>
                  <a:srgbClr val="0042A9"/>
                </a:solidFill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السؤال الرابع:</a:t>
            </a:r>
          </a:p>
        </p:txBody>
      </p:sp>
      <p:grpSp>
        <p:nvGrpSpPr>
          <p:cNvPr id="76" name="تجميع"/>
          <p:cNvGrpSpPr/>
          <p:nvPr/>
        </p:nvGrpSpPr>
        <p:grpSpPr>
          <a:xfrm>
            <a:off x="6093352" y="8014791"/>
            <a:ext cx="7717104" cy="2035216"/>
            <a:chOff x="154988" y="38100"/>
            <a:chExt cx="7717103" cy="2035215"/>
          </a:xfrm>
        </p:grpSpPr>
        <p:graphicFrame>
          <p:nvGraphicFramePr>
            <p:cNvPr id="63" name="الجدول ١-١"/>
            <p:cNvGraphicFramePr/>
            <p:nvPr/>
          </p:nvGraphicFramePr>
          <p:xfrm>
            <a:off x="3937000" y="38100"/>
            <a:ext cx="3935092" cy="2035216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1">
                  <a:tableStyleId>{4C3C2611-4C71-4FC5-86AE-919BDF0F9419}</a:tableStyleId>
                </a:tblPr>
                <a:tblGrid>
                  <a:gridCol w="556713"/>
                  <a:gridCol w="556713"/>
                  <a:gridCol w="556713"/>
                  <a:gridCol w="556713"/>
                  <a:gridCol w="556713"/>
                  <a:gridCol w="556713"/>
                  <a:gridCol w="556713"/>
                </a:tblGrid>
                <a:tr h="665705">
                  <a:tc gridSpan="7">
                    <a:txBody>
                      <a:bodyPr/>
                      <a:lstStyle/>
                      <a:p>
                        <a:pPr marR="314734" defTabSz="634758">
                          <a:spcBef>
                            <a:spcPts val="1600"/>
                          </a:spcBef>
                          <a:defRPr b="0" sz="2400">
                            <a:solidFill>
                              <a:schemeClr val="accent5">
                                <a:hueOff val="-82419"/>
                                <a:satOff val="-9513"/>
                                <a:lumOff val="-16343"/>
                              </a:schemeClr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rPr b="1"/>
                          <a:t>القاعدة : الضرب في ٣</a:t>
                        </a: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</a:tr>
                <a:tr h="665705">
                  <a:tc gridSpan="2"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665705">
                  <a:tc gridSpan="2"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sp>
          <p:nvSpPr>
            <p:cNvPr id="64" name="المدخلات"/>
            <p:cNvSpPr txBox="1"/>
            <p:nvPr/>
          </p:nvSpPr>
          <p:spPr>
            <a:xfrm>
              <a:off x="2680878" y="868026"/>
              <a:ext cx="1275403" cy="375898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 marR="314734" algn="r" defTabSz="634758">
                <a:spcBef>
                  <a:spcPts val="1600"/>
                </a:spcBef>
                <a:defRPr sz="2200">
                  <a:solidFill>
                    <a:schemeClr val="accent2">
                      <a:hueOff val="258623"/>
                      <a:satOff val="16006"/>
                      <a:lumOff val="-25223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b="0"/>
              </a:pPr>
              <a:r>
                <a:rPr b="1"/>
                <a:t>المدخلات</a:t>
              </a:r>
            </a:p>
          </p:txBody>
        </p:sp>
        <p:sp>
          <p:nvSpPr>
            <p:cNvPr id="65" name="المخرجات"/>
            <p:cNvSpPr txBox="1"/>
            <p:nvPr/>
          </p:nvSpPr>
          <p:spPr>
            <a:xfrm>
              <a:off x="2680878" y="1510597"/>
              <a:ext cx="1275403" cy="375898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 marR="314734" algn="r" defTabSz="634758">
                <a:spcBef>
                  <a:spcPts val="1600"/>
                </a:spcBef>
                <a:defRPr sz="2200">
                  <a:solidFill>
                    <a:schemeClr val="accent2">
                      <a:hueOff val="258623"/>
                      <a:satOff val="16006"/>
                      <a:lumOff val="-25223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b="0"/>
              </a:pPr>
              <a:r>
                <a:rPr b="1"/>
                <a:t>المخرجات</a:t>
              </a:r>
            </a:p>
          </p:txBody>
        </p:sp>
        <p:sp>
          <p:nvSpPr>
            <p:cNvPr id="66" name="٩"/>
            <p:cNvSpPr txBox="1"/>
            <p:nvPr/>
          </p:nvSpPr>
          <p:spPr>
            <a:xfrm>
              <a:off x="2363361" y="815737"/>
              <a:ext cx="349178" cy="48047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 marR="314734" algn="r" defTabSz="634758">
                <a:spcBef>
                  <a:spcPts val="1600"/>
                </a:spcBef>
                <a:defRPr sz="30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b="0"/>
              </a:pPr>
              <a:r>
                <a:rPr b="1"/>
                <a:t>٩</a:t>
              </a:r>
            </a:p>
          </p:txBody>
        </p:sp>
        <p:sp>
          <p:nvSpPr>
            <p:cNvPr id="67" name="٤"/>
            <p:cNvSpPr txBox="1"/>
            <p:nvPr/>
          </p:nvSpPr>
          <p:spPr>
            <a:xfrm>
              <a:off x="1248960" y="815737"/>
              <a:ext cx="278714" cy="48047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 marR="314734" algn="r" defTabSz="634758">
                <a:spcBef>
                  <a:spcPts val="1600"/>
                </a:spcBef>
                <a:defRPr sz="30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b="0"/>
              </a:pPr>
              <a:r>
                <a:rPr b="1"/>
                <a:t>٤</a:t>
              </a:r>
            </a:p>
          </p:txBody>
        </p:sp>
        <p:sp>
          <p:nvSpPr>
            <p:cNvPr id="68" name="١٨"/>
            <p:cNvSpPr txBox="1"/>
            <p:nvPr/>
          </p:nvSpPr>
          <p:spPr>
            <a:xfrm>
              <a:off x="1693615" y="1422011"/>
              <a:ext cx="497551" cy="48047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 marR="314734" algn="r" defTabSz="634758">
                <a:spcBef>
                  <a:spcPts val="1600"/>
                </a:spcBef>
                <a:defRPr sz="30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b="0"/>
              </a:pPr>
              <a:r>
                <a:rPr b="1"/>
                <a:t>١٨</a:t>
              </a:r>
            </a:p>
          </p:txBody>
        </p:sp>
        <p:sp>
          <p:nvSpPr>
            <p:cNvPr id="69" name="مستطيل"/>
            <p:cNvSpPr/>
            <p:nvPr/>
          </p:nvSpPr>
          <p:spPr>
            <a:xfrm>
              <a:off x="2363361" y="1502571"/>
              <a:ext cx="349178" cy="318482"/>
            </a:xfrm>
            <a:prstGeom prst="rect">
              <a:avLst/>
            </a:prstGeom>
            <a:solidFill>
              <a:srgbClr val="D6D5D5"/>
            </a:solidFill>
            <a:ln w="3175" cap="flat">
              <a:noFill/>
              <a:miter lim="400000"/>
            </a:ln>
            <a:effectLst/>
          </p:spPr>
          <p:txBody>
            <a:bodyPr wrap="square" lIns="40981" tIns="40981" rIns="40981" bIns="40981" numCol="1" anchor="ctr">
              <a:noAutofit/>
            </a:bodyPr>
            <a:lstStyle/>
            <a:p>
              <a:pPr rtl="0"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  <p:sp>
          <p:nvSpPr>
            <p:cNvPr id="70" name="مستطيل"/>
            <p:cNvSpPr/>
            <p:nvPr/>
          </p:nvSpPr>
          <p:spPr>
            <a:xfrm>
              <a:off x="1824428" y="893696"/>
              <a:ext cx="349177" cy="318482"/>
            </a:xfrm>
            <a:prstGeom prst="rect">
              <a:avLst/>
            </a:prstGeom>
            <a:solidFill>
              <a:srgbClr val="D6D5D5"/>
            </a:solidFill>
            <a:ln w="3175" cap="flat">
              <a:noFill/>
              <a:miter lim="400000"/>
            </a:ln>
            <a:effectLst/>
          </p:spPr>
          <p:txBody>
            <a:bodyPr wrap="square" lIns="40981" tIns="40981" rIns="40981" bIns="40981" numCol="1" anchor="ctr">
              <a:noAutofit/>
            </a:bodyPr>
            <a:lstStyle/>
            <a:p>
              <a:pPr rtl="0"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  <p:sp>
          <p:nvSpPr>
            <p:cNvPr id="71" name="مستطيل"/>
            <p:cNvSpPr/>
            <p:nvPr/>
          </p:nvSpPr>
          <p:spPr>
            <a:xfrm>
              <a:off x="1213729" y="1503007"/>
              <a:ext cx="349177" cy="318482"/>
            </a:xfrm>
            <a:prstGeom prst="rect">
              <a:avLst/>
            </a:prstGeom>
            <a:solidFill>
              <a:srgbClr val="D6D5D5"/>
            </a:solidFill>
            <a:ln w="3175" cap="flat">
              <a:noFill/>
              <a:miter lim="400000"/>
            </a:ln>
            <a:effectLst/>
          </p:spPr>
          <p:txBody>
            <a:bodyPr wrap="square" lIns="40981" tIns="40981" rIns="40981" bIns="40981" numCol="1" anchor="ctr">
              <a:noAutofit/>
            </a:bodyPr>
            <a:lstStyle/>
            <a:p>
              <a:pPr rtl="0"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  <p:sp>
          <p:nvSpPr>
            <p:cNvPr id="72" name="٧"/>
            <p:cNvSpPr txBox="1"/>
            <p:nvPr/>
          </p:nvSpPr>
          <p:spPr>
            <a:xfrm>
              <a:off x="154988" y="834949"/>
              <a:ext cx="287803" cy="48047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 marR="314734" algn="r" defTabSz="634758">
                <a:spcBef>
                  <a:spcPts val="1600"/>
                </a:spcBef>
                <a:defRPr sz="30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b="0"/>
              </a:pPr>
              <a:r>
                <a:rPr b="1"/>
                <a:t>٧</a:t>
              </a:r>
            </a:p>
          </p:txBody>
        </p:sp>
        <p:sp>
          <p:nvSpPr>
            <p:cNvPr id="73" name="٢٤"/>
            <p:cNvSpPr txBox="1"/>
            <p:nvPr/>
          </p:nvSpPr>
          <p:spPr>
            <a:xfrm>
              <a:off x="596721" y="1440447"/>
              <a:ext cx="486299" cy="48047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 marR="314734" algn="r" defTabSz="634758">
                <a:spcBef>
                  <a:spcPts val="1600"/>
                </a:spcBef>
                <a:defRPr sz="30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b="0"/>
              </a:pPr>
              <a:r>
                <a:rPr b="1"/>
                <a:t>٢٤</a:t>
              </a:r>
            </a:p>
          </p:txBody>
        </p:sp>
        <p:sp>
          <p:nvSpPr>
            <p:cNvPr id="74" name="مستطيل"/>
            <p:cNvSpPr/>
            <p:nvPr/>
          </p:nvSpPr>
          <p:spPr>
            <a:xfrm>
              <a:off x="154988" y="1521443"/>
              <a:ext cx="349177" cy="318482"/>
            </a:xfrm>
            <a:prstGeom prst="rect">
              <a:avLst/>
            </a:prstGeom>
            <a:solidFill>
              <a:srgbClr val="D6D5D5"/>
            </a:solidFill>
            <a:ln w="3175" cap="flat">
              <a:noFill/>
              <a:miter lim="400000"/>
            </a:ln>
            <a:effectLst/>
          </p:spPr>
          <p:txBody>
            <a:bodyPr wrap="square" lIns="40981" tIns="40981" rIns="40981" bIns="40981" numCol="1" anchor="ctr">
              <a:noAutofit/>
            </a:bodyPr>
            <a:lstStyle/>
            <a:p>
              <a:pPr rtl="0"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  <p:sp>
          <p:nvSpPr>
            <p:cNvPr id="75" name="مستطيل"/>
            <p:cNvSpPr/>
            <p:nvPr/>
          </p:nvSpPr>
          <p:spPr>
            <a:xfrm>
              <a:off x="723979" y="855312"/>
              <a:ext cx="319422" cy="318481"/>
            </a:xfrm>
            <a:prstGeom prst="rect">
              <a:avLst/>
            </a:prstGeom>
            <a:solidFill>
              <a:srgbClr val="D6D5D5"/>
            </a:solidFill>
            <a:ln w="3175" cap="flat">
              <a:noFill/>
              <a:miter lim="400000"/>
            </a:ln>
            <a:effectLst/>
          </p:spPr>
          <p:txBody>
            <a:bodyPr wrap="square" lIns="40981" tIns="40981" rIns="40981" bIns="40981" numCol="1" anchor="ctr">
              <a:noAutofit/>
            </a:bodyPr>
            <a:lstStyle/>
            <a:p>
              <a:pPr rtl="0"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  <p:sp>
        <p:nvSpPr>
          <p:cNvPr id="77" name="(أ) أكمل الجدولين الآتيين :"/>
          <p:cNvSpPr txBox="1"/>
          <p:nvPr/>
        </p:nvSpPr>
        <p:spPr>
          <a:xfrm>
            <a:off x="6771383" y="7443555"/>
            <a:ext cx="3474444" cy="3730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0981" tIns="40981" rIns="40981" bIns="40981" anchor="ctr">
            <a:spAutoFit/>
          </a:bodyPr>
          <a:lstStyle/>
          <a:p>
            <a:pPr marR="314734" algn="r" defTabSz="634758">
              <a:spcBef>
                <a:spcPts val="1600"/>
              </a:spcBef>
              <a:defRPr b="0" sz="230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t>(أ) </a:t>
            </a:r>
            <a:r>
              <a:rPr b="1"/>
              <a:t>أكمل الجدولين الآتيين :</a:t>
            </a:r>
          </a:p>
        </p:txBody>
      </p:sp>
      <p:grpSp>
        <p:nvGrpSpPr>
          <p:cNvPr id="91" name="تجميع"/>
          <p:cNvGrpSpPr/>
          <p:nvPr/>
        </p:nvGrpSpPr>
        <p:grpSpPr>
          <a:xfrm>
            <a:off x="796747" y="8040191"/>
            <a:ext cx="8135002" cy="1990686"/>
            <a:chOff x="111768" y="38100"/>
            <a:chExt cx="8135001" cy="1990685"/>
          </a:xfrm>
        </p:grpSpPr>
        <p:graphicFrame>
          <p:nvGraphicFramePr>
            <p:cNvPr id="78" name="الجدول ١-١-١"/>
            <p:cNvGraphicFramePr/>
            <p:nvPr/>
          </p:nvGraphicFramePr>
          <p:xfrm>
            <a:off x="4127500" y="38100"/>
            <a:ext cx="4119270" cy="1990686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1">
                  <a:tableStyleId>{4C3C2611-4C71-4FC5-86AE-919BDF0F9419}</a:tableStyleId>
                </a:tblPr>
                <a:tblGrid>
                  <a:gridCol w="583024"/>
                  <a:gridCol w="583024"/>
                  <a:gridCol w="583024"/>
                  <a:gridCol w="583024"/>
                  <a:gridCol w="583024"/>
                  <a:gridCol w="583024"/>
                  <a:gridCol w="583024"/>
                </a:tblGrid>
                <a:tr h="650861">
                  <a:tc gridSpan="7">
                    <a:txBody>
                      <a:bodyPr/>
                      <a:lstStyle/>
                      <a:p>
                        <a:pPr marR="314734" defTabSz="634758">
                          <a:spcBef>
                            <a:spcPts val="1600"/>
                          </a:spcBef>
                          <a:defRPr b="0" sz="2400">
                            <a:solidFill>
                              <a:schemeClr val="accent5">
                                <a:hueOff val="-82419"/>
                                <a:satOff val="-9513"/>
                                <a:lumOff val="-16343"/>
                              </a:schemeClr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rPr b="1"/>
                          <a:t>القاعدة : اقسم على  ٤</a:t>
                        </a: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</a:tr>
                <a:tr h="650861">
                  <a:tc gridSpan="2"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650861">
                  <a:tc gridSpan="2"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3000"/>
                        </a:pPr>
                      </a:p>
                    </a:txBody>
                    <a:tcPr marL="50800" marR="50800" marT="50800" marB="50800" anchor="ctr" anchorCtr="0" horzOverflow="overflow">
                      <a:lnL w="50800">
                        <a:solidFill>
                          <a:srgbClr val="000000"/>
                        </a:solidFill>
                        <a:miter lim="400000"/>
                      </a:lnL>
                      <a:lnR w="50800">
                        <a:solidFill>
                          <a:srgbClr val="000000"/>
                        </a:solidFill>
                        <a:miter lim="400000"/>
                      </a:lnR>
                      <a:lnT w="50800">
                        <a:solidFill>
                          <a:srgbClr val="000000"/>
                        </a:solidFill>
                        <a:miter lim="400000"/>
                      </a:lnT>
                      <a:lnB w="508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sp>
          <p:nvSpPr>
            <p:cNvPr id="79" name="المدخلات"/>
            <p:cNvSpPr txBox="1"/>
            <p:nvPr/>
          </p:nvSpPr>
          <p:spPr>
            <a:xfrm>
              <a:off x="3056651" y="819046"/>
              <a:ext cx="1060880" cy="375898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 marR="314734" algn="r" defTabSz="634758">
                <a:spcBef>
                  <a:spcPts val="1600"/>
                </a:spcBef>
                <a:defRPr sz="2200">
                  <a:solidFill>
                    <a:schemeClr val="accent2">
                      <a:hueOff val="258623"/>
                      <a:satOff val="16006"/>
                      <a:lumOff val="-25223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b="0"/>
              </a:pPr>
              <a:r>
                <a:rPr b="1"/>
                <a:t>المدخلات</a:t>
              </a:r>
            </a:p>
          </p:txBody>
        </p:sp>
        <p:sp>
          <p:nvSpPr>
            <p:cNvPr id="80" name="المخرجات"/>
            <p:cNvSpPr txBox="1"/>
            <p:nvPr/>
          </p:nvSpPr>
          <p:spPr>
            <a:xfrm>
              <a:off x="2971420" y="1464093"/>
              <a:ext cx="1146111" cy="37589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 marR="314734" algn="r" defTabSz="634758">
                <a:spcBef>
                  <a:spcPts val="1600"/>
                </a:spcBef>
                <a:defRPr sz="2200">
                  <a:solidFill>
                    <a:schemeClr val="accent2">
                      <a:hueOff val="258623"/>
                      <a:satOff val="16006"/>
                      <a:lumOff val="-25223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b="0"/>
              </a:pPr>
              <a:r>
                <a:rPr b="1"/>
                <a:t>المخرجات</a:t>
              </a:r>
            </a:p>
          </p:txBody>
        </p:sp>
        <p:sp>
          <p:nvSpPr>
            <p:cNvPr id="81" name="مستطيل"/>
            <p:cNvSpPr/>
            <p:nvPr/>
          </p:nvSpPr>
          <p:spPr>
            <a:xfrm>
              <a:off x="1901528" y="870018"/>
              <a:ext cx="349178" cy="318482"/>
            </a:xfrm>
            <a:prstGeom prst="rect">
              <a:avLst/>
            </a:prstGeom>
            <a:solidFill>
              <a:srgbClr val="D6D5D5"/>
            </a:solidFill>
            <a:ln w="3175" cap="flat">
              <a:noFill/>
              <a:miter lim="400000"/>
            </a:ln>
            <a:effectLst/>
          </p:spPr>
          <p:txBody>
            <a:bodyPr wrap="square" lIns="40981" tIns="40981" rIns="40981" bIns="40981" numCol="1" anchor="ctr">
              <a:noAutofit/>
            </a:bodyPr>
            <a:lstStyle/>
            <a:p>
              <a:pPr rtl="0"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  <p:sp>
          <p:nvSpPr>
            <p:cNvPr id="82" name="٢٨"/>
            <p:cNvSpPr txBox="1"/>
            <p:nvPr/>
          </p:nvSpPr>
          <p:spPr>
            <a:xfrm>
              <a:off x="2403150" y="815737"/>
              <a:ext cx="501058" cy="48047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 marR="314734" algn="r" defTabSz="634758">
                <a:spcBef>
                  <a:spcPts val="1600"/>
                </a:spcBef>
                <a:defRPr sz="30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b="0"/>
              </a:pPr>
              <a:r>
                <a:rPr b="1"/>
                <a:t>٢٨</a:t>
              </a:r>
            </a:p>
          </p:txBody>
        </p:sp>
        <p:sp>
          <p:nvSpPr>
            <p:cNvPr id="83" name="مستطيل"/>
            <p:cNvSpPr/>
            <p:nvPr/>
          </p:nvSpPr>
          <p:spPr>
            <a:xfrm>
              <a:off x="746405" y="896735"/>
              <a:ext cx="349178" cy="318482"/>
            </a:xfrm>
            <a:prstGeom prst="rect">
              <a:avLst/>
            </a:prstGeom>
            <a:solidFill>
              <a:srgbClr val="D6D5D5"/>
            </a:solidFill>
            <a:ln w="3175" cap="flat">
              <a:noFill/>
              <a:miter lim="400000"/>
            </a:ln>
            <a:effectLst/>
          </p:spPr>
          <p:txBody>
            <a:bodyPr wrap="square" lIns="40981" tIns="40981" rIns="40981" bIns="40981" numCol="1" anchor="ctr">
              <a:noAutofit/>
            </a:bodyPr>
            <a:lstStyle/>
            <a:p>
              <a:pPr rtl="0"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  <p:sp>
          <p:nvSpPr>
            <p:cNvPr id="84" name="٤"/>
            <p:cNvSpPr txBox="1"/>
            <p:nvPr/>
          </p:nvSpPr>
          <p:spPr>
            <a:xfrm>
              <a:off x="1901528" y="1458308"/>
              <a:ext cx="376633" cy="48047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 marR="314734" algn="r" defTabSz="634758">
                <a:spcBef>
                  <a:spcPts val="1600"/>
                </a:spcBef>
                <a:defRPr sz="30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b="0"/>
              </a:pPr>
              <a:r>
                <a:rPr b="1"/>
                <a:t>٤</a:t>
              </a:r>
            </a:p>
          </p:txBody>
        </p:sp>
        <p:sp>
          <p:nvSpPr>
            <p:cNvPr id="85" name="مستطيل"/>
            <p:cNvSpPr/>
            <p:nvPr/>
          </p:nvSpPr>
          <p:spPr>
            <a:xfrm>
              <a:off x="2538881" y="1451484"/>
              <a:ext cx="319422" cy="318482"/>
            </a:xfrm>
            <a:prstGeom prst="rect">
              <a:avLst/>
            </a:prstGeom>
            <a:solidFill>
              <a:srgbClr val="D6D5D5"/>
            </a:solidFill>
            <a:ln w="3175" cap="flat">
              <a:noFill/>
              <a:miter lim="400000"/>
            </a:ln>
            <a:effectLst/>
          </p:spPr>
          <p:txBody>
            <a:bodyPr wrap="square" lIns="40981" tIns="40981" rIns="40981" bIns="40981" numCol="1" anchor="ctr">
              <a:noAutofit/>
            </a:bodyPr>
            <a:lstStyle/>
            <a:p>
              <a:pPr rtl="0"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  <p:sp>
          <p:nvSpPr>
            <p:cNvPr id="86" name="٩"/>
            <p:cNvSpPr txBox="1"/>
            <p:nvPr/>
          </p:nvSpPr>
          <p:spPr>
            <a:xfrm>
              <a:off x="746405" y="1458308"/>
              <a:ext cx="349177" cy="48047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 marR="314734" algn="r" defTabSz="634758">
                <a:spcBef>
                  <a:spcPts val="1600"/>
                </a:spcBef>
                <a:defRPr sz="30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b="0"/>
              </a:pPr>
              <a:r>
                <a:rPr b="1"/>
                <a:t>٩</a:t>
              </a:r>
            </a:p>
          </p:txBody>
        </p:sp>
        <p:sp>
          <p:nvSpPr>
            <p:cNvPr id="87" name="٢٠"/>
            <p:cNvSpPr txBox="1"/>
            <p:nvPr/>
          </p:nvSpPr>
          <p:spPr>
            <a:xfrm>
              <a:off x="1223820" y="793181"/>
              <a:ext cx="568953" cy="48047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 marR="314734" algn="r" defTabSz="634758">
                <a:spcBef>
                  <a:spcPts val="1600"/>
                </a:spcBef>
                <a:defRPr sz="30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b="0"/>
              </a:pPr>
              <a:r>
                <a:rPr b="1"/>
                <a:t>٢٠</a:t>
              </a:r>
            </a:p>
          </p:txBody>
        </p:sp>
        <p:sp>
          <p:nvSpPr>
            <p:cNvPr id="88" name="٤٠"/>
            <p:cNvSpPr txBox="1"/>
            <p:nvPr/>
          </p:nvSpPr>
          <p:spPr>
            <a:xfrm>
              <a:off x="111768" y="813604"/>
              <a:ext cx="498640" cy="480475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 marR="314734" algn="r" defTabSz="634758">
                <a:spcBef>
                  <a:spcPts val="1600"/>
                </a:spcBef>
                <a:defRPr sz="30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 b="0"/>
              </a:pPr>
              <a:r>
                <a:rPr b="1"/>
                <a:t>٤٠</a:t>
              </a:r>
            </a:p>
          </p:txBody>
        </p:sp>
        <p:sp>
          <p:nvSpPr>
            <p:cNvPr id="89" name="مستطيل"/>
            <p:cNvSpPr/>
            <p:nvPr/>
          </p:nvSpPr>
          <p:spPr>
            <a:xfrm>
              <a:off x="1323967" y="1460449"/>
              <a:ext cx="349177" cy="318482"/>
            </a:xfrm>
            <a:prstGeom prst="rect">
              <a:avLst/>
            </a:prstGeom>
            <a:solidFill>
              <a:srgbClr val="D6D5D5"/>
            </a:solidFill>
            <a:ln w="3175" cap="flat">
              <a:noFill/>
              <a:miter lim="400000"/>
            </a:ln>
            <a:effectLst/>
          </p:spPr>
          <p:txBody>
            <a:bodyPr wrap="square" lIns="40981" tIns="40981" rIns="40981" bIns="40981" numCol="1" anchor="ctr">
              <a:noAutofit/>
            </a:bodyPr>
            <a:lstStyle/>
            <a:p>
              <a:pPr rtl="0"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  <p:sp>
          <p:nvSpPr>
            <p:cNvPr id="90" name="مستطيل"/>
            <p:cNvSpPr/>
            <p:nvPr/>
          </p:nvSpPr>
          <p:spPr>
            <a:xfrm>
              <a:off x="111768" y="1539305"/>
              <a:ext cx="349178" cy="318482"/>
            </a:xfrm>
            <a:prstGeom prst="rect">
              <a:avLst/>
            </a:prstGeom>
            <a:solidFill>
              <a:srgbClr val="D6D5D5"/>
            </a:solidFill>
            <a:ln w="3175" cap="flat">
              <a:noFill/>
              <a:miter lim="400000"/>
            </a:ln>
            <a:effectLst/>
          </p:spPr>
          <p:txBody>
            <a:bodyPr wrap="square" lIns="40981" tIns="40981" rIns="40981" bIns="40981" numCol="1" anchor="ctr">
              <a:noAutofit/>
            </a:bodyPr>
            <a:lstStyle/>
            <a:p>
              <a:pPr rtl="0">
                <a:defRPr b="0" sz="30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  <p:sp>
        <p:nvSpPr>
          <p:cNvPr id="92" name="(ب): أكتب الحقائق المترابطة لكل مجموعة من الأعداد:"/>
          <p:cNvSpPr txBox="1"/>
          <p:nvPr/>
        </p:nvSpPr>
        <p:spPr>
          <a:xfrm>
            <a:off x="4698536" y="10716069"/>
            <a:ext cx="5547291" cy="3730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0981" tIns="40981" rIns="40981" bIns="40981" anchor="ctr">
            <a:spAutoFit/>
          </a:bodyPr>
          <a:lstStyle>
            <a:lvl1pPr marR="314734" algn="r" defTabSz="634758">
              <a:tabLst>
                <a:tab pos="4165600" algn="l"/>
              </a:tabLst>
              <a:defRPr sz="2300" u="sng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>
              <a:defRPr b="0"/>
            </a:pPr>
            <a:r>
              <a:rPr b="1"/>
              <a:t>(ب): أكتب الحقائق المترابطة لكل مجموعة من الأعداد:</a:t>
            </a:r>
          </a:p>
        </p:txBody>
      </p:sp>
      <p:sp>
        <p:nvSpPr>
          <p:cNvPr id="93" name="خط"/>
          <p:cNvSpPr/>
          <p:nvPr/>
        </p:nvSpPr>
        <p:spPr>
          <a:xfrm>
            <a:off x="145317" y="6238793"/>
            <a:ext cx="10212265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40981" tIns="40981" rIns="40981" bIns="40981" anchor="ctr"/>
          <a:lstStyle/>
          <a:p>
            <a:pPr rtl="0">
              <a:defRPr sz="3200"/>
            </a:pPr>
          </a:p>
        </p:txBody>
      </p:sp>
      <p:sp>
        <p:nvSpPr>
          <p:cNvPr id="94" name="تمت الأسئلة مع تمنياتي لكم بالتوفيق"/>
          <p:cNvSpPr txBox="1"/>
          <p:nvPr/>
        </p:nvSpPr>
        <p:spPr>
          <a:xfrm>
            <a:off x="3043490" y="13988583"/>
            <a:ext cx="4415920" cy="45819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2896" tIns="52896" rIns="52896" bIns="52896" anchor="ctr">
            <a:spAutoFit/>
          </a:bodyPr>
          <a:lstStyle>
            <a:lvl1pPr>
              <a:tabLst>
                <a:tab pos="2184400" algn="l"/>
              </a:tabLst>
              <a:defRPr b="0" sz="2800">
                <a:solidFill>
                  <a:srgbClr val="371A94"/>
                </a:solidFill>
                <a:latin typeface="29LTAzer"/>
                <a:ea typeface="29LTAzer"/>
                <a:cs typeface="29LTAzer"/>
                <a:sym typeface="29LTAzer"/>
              </a:defRPr>
            </a:lvl1pPr>
          </a:lstStyle>
          <a:p>
            <a:pPr defTabSz="914400" rtl="0">
              <a:defRPr/>
            </a:pPr>
            <a:r>
              <a:t>تمت الأسئلة مع تمنياتي لكم بالتوفيق</a:t>
            </a:r>
          </a:p>
        </p:txBody>
      </p:sp>
      <p:grpSp>
        <p:nvGrpSpPr>
          <p:cNvPr id="98" name="تجميع"/>
          <p:cNvGrpSpPr/>
          <p:nvPr/>
        </p:nvGrpSpPr>
        <p:grpSpPr>
          <a:xfrm>
            <a:off x="6200552" y="220971"/>
            <a:ext cx="510538" cy="594234"/>
            <a:chOff x="0" y="0"/>
            <a:chExt cx="510537" cy="594232"/>
          </a:xfrm>
        </p:grpSpPr>
        <p:sp>
          <p:nvSpPr>
            <p:cNvPr id="95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96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97" name="مربع نص 26"/>
            <p:cNvSpPr txBox="1"/>
            <p:nvPr/>
          </p:nvSpPr>
          <p:spPr>
            <a:xfrm>
              <a:off x="524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</a:rPr>
                <a:t>١٠</a:t>
              </a:r>
            </a:p>
          </p:txBody>
        </p:sp>
      </p:grpSp>
      <p:grpSp>
        <p:nvGrpSpPr>
          <p:cNvPr id="102" name="تجميع"/>
          <p:cNvGrpSpPr/>
          <p:nvPr/>
        </p:nvGrpSpPr>
        <p:grpSpPr>
          <a:xfrm>
            <a:off x="8095605" y="6559319"/>
            <a:ext cx="510538" cy="616402"/>
            <a:chOff x="0" y="0"/>
            <a:chExt cx="510537" cy="616401"/>
          </a:xfrm>
        </p:grpSpPr>
        <p:sp>
          <p:nvSpPr>
            <p:cNvPr id="99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00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01" name="مربع نص 26"/>
            <p:cNvSpPr txBox="1"/>
            <p:nvPr/>
          </p:nvSpPr>
          <p:spPr>
            <a:xfrm>
              <a:off x="96333" y="236874"/>
              <a:ext cx="284232" cy="379528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2000">
                  <a:solidFill>
                    <a:srgbClr val="B51A00"/>
                  </a:solidFill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sx="100000" sy="100000" kx="0" ky="0" algn="b" rotWithShape="0" blurRad="25400" dist="12700" dir="2700000">
                      <a:srgbClr val="000000">
                        <a:alpha val="40000"/>
                      </a:srgbClr>
                    </a:outerShdw>
                  </a:effectLst>
                </a:rPr>
                <a:t>٩</a:t>
              </a:r>
            </a:p>
          </p:txBody>
        </p:sp>
      </p:grpSp>
      <p:grpSp>
        <p:nvGrpSpPr>
          <p:cNvPr id="109" name="تجميع"/>
          <p:cNvGrpSpPr/>
          <p:nvPr/>
        </p:nvGrpSpPr>
        <p:grpSpPr>
          <a:xfrm>
            <a:off x="1157070" y="11338955"/>
            <a:ext cx="17864646" cy="2192966"/>
            <a:chOff x="425706" y="25400"/>
            <a:chExt cx="17864644" cy="2192964"/>
          </a:xfrm>
        </p:grpSpPr>
        <p:graphicFrame>
          <p:nvGraphicFramePr>
            <p:cNvPr id="103" name="الجدول ٥"/>
            <p:cNvGraphicFramePr/>
            <p:nvPr/>
          </p:nvGraphicFramePr>
          <p:xfrm>
            <a:off x="9156700" y="25400"/>
            <a:ext cx="9133652" cy="2192965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1" rtl="1">
                  <a:tableStyleId>{4C3C2611-4C71-4FC5-86AE-919BDF0F9419}</a:tableStyleId>
                </a:tblPr>
                <a:tblGrid>
                  <a:gridCol w="4564168"/>
                  <a:gridCol w="4563132"/>
                </a:tblGrid>
                <a:tr h="2186615">
                  <a:tc>
                    <a:txBody>
                      <a:bodyPr/>
                      <a:lstStyle/>
                      <a:p>
                        <a:pPr defTabSz="914400" rtl="0">
                          <a:tabLst>
                            <a:tab pos="1790700" algn="l"/>
                          </a:tabLst>
                          <a:defRPr b="1" sz="3800">
                            <a:solidFill>
                              <a:srgbClr val="371A94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 ٣، ٩ ، ٢٧</a:t>
                        </a:r>
                      </a:p>
                      <a:p>
                        <a:pPr algn="r" defTabSz="634758">
                          <a:lnSpc>
                            <a:spcPct val="115000"/>
                          </a:lnSpc>
                          <a:defRPr b="1" sz="1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t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tabLst>
                            <a:tab pos="1790700" algn="l"/>
                          </a:tabLst>
                          <a:defRPr b="1" sz="3800">
                            <a:solidFill>
                              <a:srgbClr val="371A94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٧ ، ٤٩</a:t>
                        </a:r>
                      </a:p>
                      <a:p>
                        <a:pPr defTabSz="634758">
                          <a:lnSpc>
                            <a:spcPct val="115000"/>
                          </a:lnSpc>
                          <a:defRPr b="1" sz="14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  <a:p>
                        <a:pPr defTabSz="634758">
                          <a:lnSpc>
                            <a:spcPct val="115000"/>
                          </a:lnSpc>
                          <a:defRPr b="1" sz="18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…………………………………………………………</a:t>
                        </a:r>
                      </a:p>
                    </a:txBody>
                    <a:tcPr marL="50800" marR="50800" marT="50800" marB="50800" anchor="t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sp>
          <p:nvSpPr>
            <p:cNvPr id="104" name="…………………………………………………………"/>
            <p:cNvSpPr txBox="1"/>
            <p:nvPr/>
          </p:nvSpPr>
          <p:spPr>
            <a:xfrm>
              <a:off x="5086791" y="1826790"/>
              <a:ext cx="3672566" cy="323611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0981" tIns="40981" rIns="40981" bIns="40981" numCol="1" anchor="ctr">
              <a:spAutoFit/>
            </a:bodyPr>
            <a:lstStyle>
              <a:lvl1pPr defTabSz="634758">
                <a:lnSpc>
                  <a:spcPct val="115000"/>
                </a:lnSpc>
                <a:defRPr sz="18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…………………………………………………………</a:t>
              </a:r>
            </a:p>
          </p:txBody>
        </p:sp>
        <p:sp>
          <p:nvSpPr>
            <p:cNvPr id="105" name="…………………………………………………………"/>
            <p:cNvSpPr txBox="1"/>
            <p:nvPr/>
          </p:nvSpPr>
          <p:spPr>
            <a:xfrm>
              <a:off x="425706" y="1381638"/>
              <a:ext cx="3672566" cy="32361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0981" tIns="40981" rIns="40981" bIns="40981" numCol="1" anchor="ctr">
              <a:spAutoFit/>
            </a:bodyPr>
            <a:lstStyle>
              <a:lvl1pPr defTabSz="634758">
                <a:lnSpc>
                  <a:spcPct val="115000"/>
                </a:lnSpc>
                <a:defRPr sz="18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…………………………………………………………</a:t>
              </a:r>
            </a:p>
          </p:txBody>
        </p:sp>
        <p:sp>
          <p:nvSpPr>
            <p:cNvPr id="106" name="…………………………………………………………"/>
            <p:cNvSpPr txBox="1"/>
            <p:nvPr/>
          </p:nvSpPr>
          <p:spPr>
            <a:xfrm>
              <a:off x="425706" y="1826790"/>
              <a:ext cx="3672566" cy="323611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0981" tIns="40981" rIns="40981" bIns="40981" numCol="1" anchor="ctr">
              <a:spAutoFit/>
            </a:bodyPr>
            <a:lstStyle>
              <a:lvl1pPr defTabSz="634758">
                <a:lnSpc>
                  <a:spcPct val="115000"/>
                </a:lnSpc>
                <a:defRPr sz="18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…………………………………………………………</a:t>
              </a:r>
            </a:p>
          </p:txBody>
        </p:sp>
        <p:sp>
          <p:nvSpPr>
            <p:cNvPr id="107" name="…………………………………………………………"/>
            <p:cNvSpPr txBox="1"/>
            <p:nvPr/>
          </p:nvSpPr>
          <p:spPr>
            <a:xfrm>
              <a:off x="5086791" y="1361748"/>
              <a:ext cx="3672566" cy="32361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0981" tIns="40981" rIns="40981" bIns="40981" numCol="1" anchor="ctr">
              <a:spAutoFit/>
            </a:bodyPr>
            <a:lstStyle>
              <a:lvl1pPr defTabSz="634758">
                <a:lnSpc>
                  <a:spcPct val="115000"/>
                </a:lnSpc>
                <a:defRPr sz="18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…………………………………………………………</a:t>
              </a:r>
            </a:p>
          </p:txBody>
        </p:sp>
        <p:sp>
          <p:nvSpPr>
            <p:cNvPr id="108" name="…………………………………………………………"/>
            <p:cNvSpPr txBox="1"/>
            <p:nvPr/>
          </p:nvSpPr>
          <p:spPr>
            <a:xfrm>
              <a:off x="5086791" y="777830"/>
              <a:ext cx="3672566" cy="32361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0981" tIns="40981" rIns="40981" bIns="40981" numCol="1" anchor="ctr">
              <a:spAutoFit/>
            </a:bodyPr>
            <a:lstStyle>
              <a:lvl1pPr defTabSz="634758">
                <a:lnSpc>
                  <a:spcPct val="115000"/>
                </a:lnSpc>
                <a:defRPr sz="18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…………………………………………………………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