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0502900" cy="14846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" name="Shape 1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"/>
          <p:cNvSpPr/>
          <p:nvPr/>
        </p:nvSpPr>
        <p:spPr>
          <a:xfrm>
            <a:off x="120890" y="132995"/>
            <a:ext cx="10261120" cy="145803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 algn="l" defTabSz="914400" rtl="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" name="نص العنوان"/>
          <p:cNvSpPr txBox="1"/>
          <p:nvPr>
            <p:ph type="title"/>
          </p:nvPr>
        </p:nvSpPr>
        <p:spPr>
          <a:xfrm>
            <a:off x="1025673" y="4807681"/>
            <a:ext cx="8451554" cy="266675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 anchor="b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4" name="مستوى النص الأول…"/>
          <p:cNvSpPr txBox="1"/>
          <p:nvPr>
            <p:ph type="body" idx="1"/>
          </p:nvPr>
        </p:nvSpPr>
        <p:spPr>
          <a:xfrm>
            <a:off x="1025673" y="7556487"/>
            <a:ext cx="8451554" cy="9128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" name="رقم الشريحة"/>
          <p:cNvSpPr txBox="1"/>
          <p:nvPr>
            <p:ph type="sldNum" sz="quarter" idx="2"/>
          </p:nvPr>
        </p:nvSpPr>
        <p:spPr>
          <a:xfrm>
            <a:off x="5041221" y="10992494"/>
            <a:ext cx="414988" cy="447117"/>
          </a:xfrm>
          <a:prstGeom prst="rect">
            <a:avLst/>
          </a:prstGeom>
          <a:ln w="3175">
            <a:miter lim="400000"/>
          </a:ln>
        </p:spPr>
        <p:txBody>
          <a:bodyPr wrap="none" lIns="41026" tIns="41026" rIns="41026" bIns="41026">
            <a:spAutoFit/>
          </a:bodyPr>
          <a:lstStyle>
            <a:lvl1pPr>
              <a:defRPr b="0" sz="24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457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914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1371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18288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22860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2743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3200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3657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الجدول ٢"/>
          <p:cNvGraphicFramePr/>
          <p:nvPr/>
        </p:nvGraphicFramePr>
        <p:xfrm>
          <a:off x="10137754" y="2787969"/>
          <a:ext cx="9785311" cy="11267783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413979"/>
                <a:gridCol w="395162"/>
                <a:gridCol w="2033077"/>
                <a:gridCol w="399866"/>
                <a:gridCol w="1858202"/>
                <a:gridCol w="400807"/>
                <a:gridCol w="1933471"/>
                <a:gridCol w="399866"/>
                <a:gridCol w="1938176"/>
              </a:tblGrid>
              <a:tr h="412154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الأول: 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634758" rtl="1">
                        <a:tabLst>
                          <a:tab pos="7073900" algn="l"/>
                        </a:tabLst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العدد المناسب لتصبح جملة الضرب التالية صحيحة     …… × ٥=٠  هو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8311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8311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صفر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tabLst>
                          <a:tab pos="7073900" algn="l"/>
                        </a:tabLst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ناتج ضرب     ٢ × ٧ =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١٤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tabLst>
                          <a:tab pos="7073900" algn="l"/>
                        </a:tabLst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في بيتنا ٨ زهريات في كل منها وردتان مجموع الوردات في جميع الزهريات  هو: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695627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lnSpc>
                          <a:spcPct val="115000"/>
                        </a:lnSpc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ذهبت سامية إلى المكتبة ورأت ٦ طاولات تجلس على كل منها طالبة واحدة . عدد الطالبات اللواتي رأتهن سامية هو: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spcBef>
                          <a:spcPts val="1600"/>
                        </a:spcBef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 مجموعات في كل منها ٦ عناصر . عدد العناصر هو: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6">
                        <a:tabLst>
                          <a:tab pos="1689100" algn="l"/>
                        </a:tabLst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ناتج ضرب ٣ × ٢ ×٥  يساوي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ناتج ضرب ٨ ×٩ =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العدد المفقود في عملية الضرب    …… × ٥=١٥  هو: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ناتج القسمة ٢٥ ÷ ٥ =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إذا تم تقسيم ١٢ صديقاً في ٣ مجموعات متساوية فإن عدد الأصدقاء في كل مجموعة يصبح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الجدول ١"/>
          <p:cNvGraphicFramePr/>
          <p:nvPr/>
        </p:nvGraphicFramePr>
        <p:xfrm>
          <a:off x="10192419" y="290210"/>
          <a:ext cx="9794231" cy="217291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1232965"/>
                <a:gridCol w="1795905"/>
                <a:gridCol w="1327608"/>
                <a:gridCol w="863076"/>
                <a:gridCol w="863076"/>
                <a:gridCol w="1076867"/>
                <a:gridCol w="1389064"/>
                <a:gridCol w="1232965"/>
              </a:tblGrid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المملكـة العـربية السعـودية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rowSpan="4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4" hMerge="1">
                  <a:tcPr/>
                </a:tc>
                <a:tc rowSpan="4" hMerge="1">
                  <a:tcPr/>
                </a:tc>
                <a:tc rowSpan="4" h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المادة: رياضيات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وزارة  التعليم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 : الثالث الابتدائي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إدارة تعليم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الزمن: ساعتان 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مدرسة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عدد الأوراق :    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19558">
                <a:tc gridSpan="8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الاختبار النهائي للفصل الدراسي الثاني للصف الثالث الابتدائي (الدور الأول) لعام ……… هـ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06776">
                <a:tc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.............................…………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</a:t>
                      </a:r>
                      <a:r>
                        <a:t>	٣</a:t>
                      </a:r>
                      <a:r>
                        <a:t> / </a:t>
                      </a: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.…...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الدرجة المستحقة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6776">
                <a:tc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3" name="صورة" descr="صورة"/>
          <p:cNvPicPr>
            <a:picLocks noChangeAspect="1"/>
          </p:cNvPicPr>
          <p:nvPr/>
        </p:nvPicPr>
        <p:blipFill>
          <a:blip r:embed="rId2">
            <a:extLst/>
          </a:blip>
          <a:srcRect l="6745" t="0" r="11805" b="0"/>
          <a:stretch>
            <a:fillRect/>
          </a:stretch>
        </p:blipFill>
        <p:spPr>
          <a:xfrm>
            <a:off x="4283048" y="295010"/>
            <a:ext cx="2841114" cy="1177276"/>
          </a:xfrm>
          <a:prstGeom prst="rect">
            <a:avLst/>
          </a:prstGeom>
          <a:ln w="3175">
            <a:miter lim="400000"/>
          </a:ln>
        </p:spPr>
      </p:pic>
      <p:pic>
        <p:nvPicPr>
          <p:cNvPr id="24" name="IMG_4033.png" descr="IMG_403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70838" y="388825"/>
            <a:ext cx="1097667" cy="989502"/>
          </a:xfrm>
          <a:prstGeom prst="rect">
            <a:avLst/>
          </a:prstGeom>
          <a:ln w="3175">
            <a:miter lim="400000"/>
          </a:ln>
        </p:spPr>
      </p:pic>
      <p:grpSp>
        <p:nvGrpSpPr>
          <p:cNvPr id="29" name="تجميع"/>
          <p:cNvGrpSpPr/>
          <p:nvPr/>
        </p:nvGrpSpPr>
        <p:grpSpPr>
          <a:xfrm>
            <a:off x="911189" y="2605653"/>
            <a:ext cx="510538" cy="569348"/>
            <a:chOff x="0" y="0"/>
            <a:chExt cx="510537" cy="569346"/>
          </a:xfrm>
        </p:grpSpPr>
        <p:grpSp>
          <p:nvGrpSpPr>
            <p:cNvPr id="27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25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6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28" name="٢٠"/>
            <p:cNvSpPr txBox="1"/>
            <p:nvPr/>
          </p:nvSpPr>
          <p:spPr>
            <a:xfrm>
              <a:off x="97656" y="248151"/>
              <a:ext cx="315225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٢٠</a:t>
              </a:r>
            </a:p>
          </p:txBody>
        </p:sp>
      </p:grpSp>
      <p:grpSp>
        <p:nvGrpSpPr>
          <p:cNvPr id="32" name="تجميع"/>
          <p:cNvGrpSpPr/>
          <p:nvPr/>
        </p:nvGrpSpPr>
        <p:grpSpPr>
          <a:xfrm>
            <a:off x="329625" y="14359380"/>
            <a:ext cx="2185715" cy="1339481"/>
            <a:chOff x="0" y="92991"/>
            <a:chExt cx="2185713" cy="1339479"/>
          </a:xfrm>
        </p:grpSpPr>
        <p:sp>
          <p:nvSpPr>
            <p:cNvPr id="30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31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الجدول ٢"/>
          <p:cNvGraphicFramePr/>
          <p:nvPr/>
        </p:nvGraphicFramePr>
        <p:xfrm>
          <a:off x="10229609" y="196495"/>
          <a:ext cx="9969427" cy="810119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421778"/>
                <a:gridCol w="402606"/>
                <a:gridCol w="2071380"/>
                <a:gridCol w="407399"/>
                <a:gridCol w="1893211"/>
                <a:gridCol w="408358"/>
                <a:gridCol w="1969898"/>
                <a:gridCol w="407399"/>
                <a:gridCol w="1974691"/>
              </a:tblGrid>
              <a:tr h="54610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الأول: 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461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حلت سعاد مسألة القسمة ١٥ ÷ ٥=٣ فأي المسائل الآتية تحلها لتتحقق من إجابتها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461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 × ٥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 ÷ 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٥+٣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٥-٣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461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tabLst>
                          <a:tab pos="7073900" algn="l"/>
                        </a:tabLst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ناتج  ١٦ ÷ ٤=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461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461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لأجد ناتج ٤٥ ÷ ٩ مستعملاً الطرح فإني: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461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أطرح ٨مرات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أطرح ٥مرات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أطرح ٦مرات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أطرح ٩مرات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461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الإشارة المناسبة في الفراغ  ٢٨ ÷ ٧……٤ هي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461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&gt;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&lt;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=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461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ناتج ٣٠ ÷ ٦=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461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3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5" name="الجدول ٢-١"/>
          <p:cNvGraphicFramePr/>
          <p:nvPr/>
        </p:nvGraphicFramePr>
        <p:xfrm>
          <a:off x="10207997" y="6399442"/>
          <a:ext cx="9954164" cy="33616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362719"/>
                <a:gridCol w="1846493"/>
                <a:gridCol w="1104607"/>
                <a:gridCol w="1104607"/>
                <a:gridCol w="1104607"/>
                <a:gridCol w="1104607"/>
                <a:gridCol w="1104607"/>
                <a:gridCol w="1104607"/>
                <a:gridCol w="1104607"/>
              </a:tblGrid>
              <a:tr h="53340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500" u="sng">
                          <a:solidFill>
                            <a:srgbClr val="791A3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(ب) </a:t>
                      </a:r>
                      <a:r>
                        <a:t>ضع علامة ( </a:t>
                      </a:r>
                      <a:r>
                        <a:rPr b="0"/>
                        <a:t>✓ </a:t>
                      </a:r>
                      <a:r>
                        <a:t>) أمام العبارة الصحيحة وعلامة (</a:t>
                      </a:r>
                      <a:r>
                        <a:rPr b="0"/>
                        <a:t>✗ </a:t>
                      </a:r>
                      <a:r>
                        <a:t>) أمام العبارة الخاطئة :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خاصية الإبدال لعملية الضرب تعني أن يتغير ترتيب الأعداد المضروبه ولايتغير الناتج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72194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عندما أضرب عدداً في ٥ فسوف أحصل دائماً على ٥ أو صفر في منزلة الآحاد.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عندما أقسم على ١ يكون الناتج العدد نفسه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في جملة القسمة التالية ٣٢ ÷ ٨ =٤  العدد ٤ هو المقسوم.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عندما أقسم ٩٠ على ١٠ فإن الناتج يكون 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6" name="الجدول ١"/>
          <p:cNvGraphicFramePr/>
          <p:nvPr/>
        </p:nvGraphicFramePr>
        <p:xfrm>
          <a:off x="10235959" y="10108490"/>
          <a:ext cx="9905257" cy="5238689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527850"/>
                <a:gridCol w="9364706"/>
              </a:tblGrid>
              <a:tr h="431800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500" u="sng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الثاني : 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</a:tcPr>
                </a:tc>
                <a:tc hMerge="1">
                  <a:tcPr/>
                </a:tc>
              </a:tr>
              <a:tr h="1282700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أوجد ناتج الضرب التالي:</a:t>
                      </a:r>
                    </a:p>
                    <a:p>
                      <a:pPr algn="r">
                        <a:defRPr b="1" sz="1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       </a:t>
                      </a:r>
                      <a:r>
                        <a:rPr sz="2600"/>
                        <a:t> ١ ×٠=                                       ١ × ٣ = 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2374372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أشترى فيصل ٤ علب عصير ثمن العلبة الواحدة ١٠ ريالات فكم سيعيد له البائع إذا دفع له ٤٠ ريالاً ؟</a:t>
                      </a:r>
                    </a:p>
                    <a:p>
                      <a:pPr defTabSz="634758" rtl="1">
                        <a:lnSpc>
                          <a:spcPct val="115000"/>
                        </a:lnSpc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defTabSz="634758" rtl="1">
                        <a:lnSpc>
                          <a:spcPct val="115000"/>
                        </a:lnSpc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…………………..…………………………………………………………………………………………………….………………</a:t>
                      </a:r>
                    </a:p>
                    <a:p>
                      <a:pPr defTabSz="634758" rtl="1">
                        <a:lnSpc>
                          <a:spcPct val="115000"/>
                        </a:lnSpc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defTabSz="634758" rtl="1">
                        <a:lnSpc>
                          <a:spcPct val="115000"/>
                        </a:lnSpc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…………………..…………………………………………………………………………………………………….………………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pSp>
        <p:nvGrpSpPr>
          <p:cNvPr id="39" name="تجميع"/>
          <p:cNvGrpSpPr/>
          <p:nvPr/>
        </p:nvGrpSpPr>
        <p:grpSpPr>
          <a:xfrm>
            <a:off x="329625" y="14460980"/>
            <a:ext cx="2185715" cy="1339481"/>
            <a:chOff x="0" y="92991"/>
            <a:chExt cx="2185713" cy="1339479"/>
          </a:xfrm>
        </p:grpSpPr>
        <p:sp>
          <p:nvSpPr>
            <p:cNvPr id="37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38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  <p:grpSp>
        <p:nvGrpSpPr>
          <p:cNvPr id="42" name="تجميع"/>
          <p:cNvGrpSpPr/>
          <p:nvPr/>
        </p:nvGrpSpPr>
        <p:grpSpPr>
          <a:xfrm>
            <a:off x="3521017" y="11091123"/>
            <a:ext cx="4337143" cy="535705"/>
            <a:chOff x="0" y="0"/>
            <a:chExt cx="4337141" cy="535703"/>
          </a:xfrm>
        </p:grpSpPr>
        <p:sp>
          <p:nvSpPr>
            <p:cNvPr id="40" name="مستطيل مستدير الزوايا"/>
            <p:cNvSpPr/>
            <p:nvPr/>
          </p:nvSpPr>
          <p:spPr>
            <a:xfrm>
              <a:off x="3686372" y="0"/>
              <a:ext cx="650770" cy="535704"/>
            </a:xfrm>
            <a:prstGeom prst="roundRect">
              <a:avLst>
                <a:gd name="adj" fmla="val 14436"/>
              </a:avLst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0981" tIns="40981" rIns="40981" bIns="40981" numCol="1" anchor="ctr">
              <a:noAutofit/>
            </a:bodyPr>
            <a:lstStyle/>
            <a:p>
              <a:pPr rtl="0"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  <p:sp>
          <p:nvSpPr>
            <p:cNvPr id="41" name="مستطيل مستدير الزوايا"/>
            <p:cNvSpPr/>
            <p:nvPr/>
          </p:nvSpPr>
          <p:spPr>
            <a:xfrm>
              <a:off x="0" y="0"/>
              <a:ext cx="650769" cy="535704"/>
            </a:xfrm>
            <a:prstGeom prst="roundRect">
              <a:avLst>
                <a:gd name="adj" fmla="val 14436"/>
              </a:avLst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0981" tIns="40981" rIns="40981" bIns="40981" numCol="1" anchor="ctr">
              <a:noAutofit/>
            </a:bodyPr>
            <a:lstStyle/>
            <a:p>
              <a:pPr rtl="0"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  <p:grpSp>
        <p:nvGrpSpPr>
          <p:cNvPr id="47" name="تجميع"/>
          <p:cNvGrpSpPr/>
          <p:nvPr/>
        </p:nvGrpSpPr>
        <p:grpSpPr>
          <a:xfrm>
            <a:off x="7347622" y="9924387"/>
            <a:ext cx="510538" cy="569347"/>
            <a:chOff x="0" y="0"/>
            <a:chExt cx="510537" cy="569346"/>
          </a:xfrm>
        </p:grpSpPr>
        <p:grpSp>
          <p:nvGrpSpPr>
            <p:cNvPr id="45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43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4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46" name="١٥"/>
            <p:cNvSpPr txBox="1"/>
            <p:nvPr/>
          </p:nvSpPr>
          <p:spPr>
            <a:xfrm>
              <a:off x="97656" y="248151"/>
              <a:ext cx="315225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١٥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الجدول ١-١"/>
          <p:cNvGraphicFramePr/>
          <p:nvPr/>
        </p:nvGraphicFramePr>
        <p:xfrm>
          <a:off x="10197727" y="285395"/>
          <a:ext cx="9905257" cy="5238689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527850"/>
                <a:gridCol w="9364706"/>
              </a:tblGrid>
              <a:tr h="393700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500" u="sng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الثاني : 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</a:tr>
              <a:tr h="1871345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b="1" sz="2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أكمل الجدول  التالي :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943700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634758" rtl="1">
                        <a:lnSpc>
                          <a:spcPct val="115000"/>
                        </a:lnSpc>
                        <a:defRPr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b="1"/>
                        <a:t>أكتب الحقائق المترابطة لكل مجموعة من الأعداد فيما يأتي:           </a:t>
                      </a:r>
                      <a:r>
                        <a:rPr b="1" sz="3000"/>
                        <a:t>٢، ٦، ١٢</a:t>
                      </a:r>
                      <a:endParaRPr b="1" sz="3000"/>
                    </a:p>
                    <a:p>
                      <a:pPr algn="r" defTabSz="634758" rtl="1">
                        <a:lnSpc>
                          <a:spcPct val="115000"/>
                        </a:lnSpc>
                        <a:def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                </a:t>
                      </a:r>
                      <a:r>
                        <a:rPr sz="3000"/>
                        <a:t>      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954036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ه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634758" rtl="1">
                        <a:lnSpc>
                          <a:spcPct val="115000"/>
                        </a:lnSpc>
                        <a:defRPr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b="1"/>
                        <a:t>أرسلت سعاد ٦ رسائل إلى ٣ دول مختلفة بالتساوي كم رسالة أرسلت إلى كل دولة؟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819664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و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634758" rtl="1">
                        <a:lnSpc>
                          <a:spcPct val="115000"/>
                        </a:lnSpc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أكتب جملة الضرب المناسبة  للشبكة التالية ؟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aphicFrame>
        <p:nvGraphicFramePr>
          <p:cNvPr id="50" name="الجدول ١"/>
          <p:cNvGraphicFramePr/>
          <p:nvPr/>
        </p:nvGraphicFramePr>
        <p:xfrm>
          <a:off x="6337936" y="745700"/>
          <a:ext cx="2089873" cy="173981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1">
                <a:tableStyleId>{33BA23B1-9221-436E-865A-0063620EA4FD}</a:tableStyleId>
              </a:tblPr>
              <a:tblGrid>
                <a:gridCol w="1032235"/>
                <a:gridCol w="1032235"/>
              </a:tblGrid>
              <a:tr h="428603">
                <a:tc gridSpan="2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× ٧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428603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٣٥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28603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0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28603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0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70" name="تجميع"/>
          <p:cNvGrpSpPr/>
          <p:nvPr/>
        </p:nvGrpSpPr>
        <p:grpSpPr>
          <a:xfrm>
            <a:off x="2117114" y="6762773"/>
            <a:ext cx="6377174" cy="1320753"/>
            <a:chOff x="0" y="0"/>
            <a:chExt cx="6377173" cy="1320751"/>
          </a:xfrm>
        </p:grpSpPr>
        <p:grpSp>
          <p:nvGrpSpPr>
            <p:cNvPr id="63" name="تجميع"/>
            <p:cNvGrpSpPr/>
            <p:nvPr/>
          </p:nvGrpSpPr>
          <p:grpSpPr>
            <a:xfrm>
              <a:off x="0" y="0"/>
              <a:ext cx="1335268" cy="1320752"/>
              <a:chOff x="0" y="0"/>
              <a:chExt cx="1335267" cy="1320751"/>
            </a:xfrm>
          </p:grpSpPr>
          <p:grpSp>
            <p:nvGrpSpPr>
              <p:cNvPr id="54" name="تجميع"/>
              <p:cNvGrpSpPr/>
              <p:nvPr/>
            </p:nvGrpSpPr>
            <p:grpSpPr>
              <a:xfrm>
                <a:off x="0" y="0"/>
                <a:ext cx="1335268" cy="376038"/>
                <a:chOff x="0" y="0"/>
                <a:chExt cx="1335267" cy="376037"/>
              </a:xfrm>
            </p:grpSpPr>
            <p:sp>
              <p:nvSpPr>
                <p:cNvPr id="51" name="دائرة"/>
                <p:cNvSpPr/>
                <p:nvPr/>
              </p:nvSpPr>
              <p:spPr>
                <a:xfrm>
                  <a:off x="959230" y="0"/>
                  <a:ext cx="376038" cy="376038"/>
                </a:xfrm>
                <a:prstGeom prst="ellipse">
                  <a:avLst/>
                </a:prstGeom>
                <a:solidFill>
                  <a:schemeClr val="accent1"/>
                </a:solidFill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40981" tIns="40981" rIns="40981" bIns="40981" numCol="1" anchor="ctr">
                  <a:noAutofit/>
                </a:bodyPr>
                <a:lstStyle/>
                <a:p>
                  <a:pPr rtl="0">
                    <a:defRPr b="0" sz="30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Geeza Pro Regular"/>
                    </a:defRPr>
                  </a:pPr>
                </a:p>
              </p:txBody>
            </p:sp>
            <p:sp>
              <p:nvSpPr>
                <p:cNvPr id="52" name="دائرة"/>
                <p:cNvSpPr/>
                <p:nvPr/>
              </p:nvSpPr>
              <p:spPr>
                <a:xfrm>
                  <a:off x="476321" y="0"/>
                  <a:ext cx="376039" cy="376038"/>
                </a:xfrm>
                <a:prstGeom prst="ellipse">
                  <a:avLst/>
                </a:prstGeom>
                <a:solidFill>
                  <a:schemeClr val="accent1"/>
                </a:solidFill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40981" tIns="40981" rIns="40981" bIns="40981" numCol="1" anchor="ctr">
                  <a:noAutofit/>
                </a:bodyPr>
                <a:lstStyle/>
                <a:p>
                  <a:pPr rtl="0">
                    <a:defRPr b="0" sz="30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Geeza Pro Regular"/>
                    </a:defRPr>
                  </a:pPr>
                </a:p>
              </p:txBody>
            </p:sp>
            <p:sp>
              <p:nvSpPr>
                <p:cNvPr id="53" name="دائرة"/>
                <p:cNvSpPr/>
                <p:nvPr/>
              </p:nvSpPr>
              <p:spPr>
                <a:xfrm>
                  <a:off x="0" y="0"/>
                  <a:ext cx="376038" cy="376038"/>
                </a:xfrm>
                <a:prstGeom prst="ellipse">
                  <a:avLst/>
                </a:prstGeom>
                <a:solidFill>
                  <a:schemeClr val="accent1"/>
                </a:solidFill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40981" tIns="40981" rIns="40981" bIns="40981" numCol="1" anchor="ctr">
                  <a:noAutofit/>
                </a:bodyPr>
                <a:lstStyle/>
                <a:p>
                  <a:pPr rtl="0">
                    <a:defRPr b="0" sz="30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Geeza Pro Regular"/>
                    </a:defRPr>
                  </a:pPr>
                </a:p>
              </p:txBody>
            </p:sp>
          </p:grpSp>
          <p:grpSp>
            <p:nvGrpSpPr>
              <p:cNvPr id="58" name="تجميع"/>
              <p:cNvGrpSpPr/>
              <p:nvPr/>
            </p:nvGrpSpPr>
            <p:grpSpPr>
              <a:xfrm>
                <a:off x="0" y="476321"/>
                <a:ext cx="1335268" cy="376039"/>
                <a:chOff x="0" y="0"/>
                <a:chExt cx="1335267" cy="376037"/>
              </a:xfrm>
            </p:grpSpPr>
            <p:sp>
              <p:nvSpPr>
                <p:cNvPr id="55" name="دائرة"/>
                <p:cNvSpPr/>
                <p:nvPr/>
              </p:nvSpPr>
              <p:spPr>
                <a:xfrm>
                  <a:off x="959230" y="0"/>
                  <a:ext cx="376038" cy="376038"/>
                </a:xfrm>
                <a:prstGeom prst="ellipse">
                  <a:avLst/>
                </a:prstGeom>
                <a:solidFill>
                  <a:schemeClr val="accent1"/>
                </a:solidFill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40981" tIns="40981" rIns="40981" bIns="40981" numCol="1" anchor="ctr">
                  <a:noAutofit/>
                </a:bodyPr>
                <a:lstStyle/>
                <a:p>
                  <a:pPr rtl="0">
                    <a:defRPr b="0" sz="30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Geeza Pro Regular"/>
                    </a:defRPr>
                  </a:pPr>
                </a:p>
              </p:txBody>
            </p:sp>
            <p:sp>
              <p:nvSpPr>
                <p:cNvPr id="56" name="دائرة"/>
                <p:cNvSpPr/>
                <p:nvPr/>
              </p:nvSpPr>
              <p:spPr>
                <a:xfrm>
                  <a:off x="476321" y="0"/>
                  <a:ext cx="376039" cy="376038"/>
                </a:xfrm>
                <a:prstGeom prst="ellipse">
                  <a:avLst/>
                </a:prstGeom>
                <a:solidFill>
                  <a:schemeClr val="accent1"/>
                </a:solidFill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40981" tIns="40981" rIns="40981" bIns="40981" numCol="1" anchor="ctr">
                  <a:noAutofit/>
                </a:bodyPr>
                <a:lstStyle/>
                <a:p>
                  <a:pPr rtl="0">
                    <a:defRPr b="0" sz="30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Geeza Pro Regular"/>
                    </a:defRPr>
                  </a:pPr>
                </a:p>
              </p:txBody>
            </p:sp>
            <p:sp>
              <p:nvSpPr>
                <p:cNvPr id="57" name="دائرة"/>
                <p:cNvSpPr/>
                <p:nvPr/>
              </p:nvSpPr>
              <p:spPr>
                <a:xfrm>
                  <a:off x="0" y="0"/>
                  <a:ext cx="376038" cy="376038"/>
                </a:xfrm>
                <a:prstGeom prst="ellipse">
                  <a:avLst/>
                </a:prstGeom>
                <a:solidFill>
                  <a:schemeClr val="accent1"/>
                </a:solidFill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40981" tIns="40981" rIns="40981" bIns="40981" numCol="1" anchor="ctr">
                  <a:noAutofit/>
                </a:bodyPr>
                <a:lstStyle/>
                <a:p>
                  <a:pPr rtl="0">
                    <a:defRPr b="0" sz="30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Geeza Pro Regular"/>
                    </a:defRPr>
                  </a:pPr>
                </a:p>
              </p:txBody>
            </p:sp>
          </p:grpSp>
          <p:grpSp>
            <p:nvGrpSpPr>
              <p:cNvPr id="62" name="تجميع"/>
              <p:cNvGrpSpPr/>
              <p:nvPr/>
            </p:nvGrpSpPr>
            <p:grpSpPr>
              <a:xfrm>
                <a:off x="0" y="944714"/>
                <a:ext cx="1335268" cy="376038"/>
                <a:chOff x="0" y="0"/>
                <a:chExt cx="1335267" cy="376037"/>
              </a:xfrm>
            </p:grpSpPr>
            <p:sp>
              <p:nvSpPr>
                <p:cNvPr id="59" name="دائرة"/>
                <p:cNvSpPr/>
                <p:nvPr/>
              </p:nvSpPr>
              <p:spPr>
                <a:xfrm>
                  <a:off x="959230" y="0"/>
                  <a:ext cx="376038" cy="376038"/>
                </a:xfrm>
                <a:prstGeom prst="ellipse">
                  <a:avLst/>
                </a:prstGeom>
                <a:solidFill>
                  <a:schemeClr val="accent1"/>
                </a:solidFill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40981" tIns="40981" rIns="40981" bIns="40981" numCol="1" anchor="ctr">
                  <a:noAutofit/>
                </a:bodyPr>
                <a:lstStyle/>
                <a:p>
                  <a:pPr rtl="0">
                    <a:defRPr b="0" sz="30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Geeza Pro Regular"/>
                    </a:defRPr>
                  </a:pPr>
                </a:p>
              </p:txBody>
            </p:sp>
            <p:sp>
              <p:nvSpPr>
                <p:cNvPr id="60" name="دائرة"/>
                <p:cNvSpPr/>
                <p:nvPr/>
              </p:nvSpPr>
              <p:spPr>
                <a:xfrm>
                  <a:off x="476321" y="0"/>
                  <a:ext cx="376039" cy="376038"/>
                </a:xfrm>
                <a:prstGeom prst="ellipse">
                  <a:avLst/>
                </a:prstGeom>
                <a:solidFill>
                  <a:schemeClr val="accent1"/>
                </a:solidFill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40981" tIns="40981" rIns="40981" bIns="40981" numCol="1" anchor="ctr">
                  <a:noAutofit/>
                </a:bodyPr>
                <a:lstStyle/>
                <a:p>
                  <a:pPr rtl="0">
                    <a:defRPr b="0" sz="30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Geeza Pro Regular"/>
                    </a:defRPr>
                  </a:pPr>
                </a:p>
              </p:txBody>
            </p:sp>
            <p:sp>
              <p:nvSpPr>
                <p:cNvPr id="61" name="دائرة"/>
                <p:cNvSpPr/>
                <p:nvPr/>
              </p:nvSpPr>
              <p:spPr>
                <a:xfrm>
                  <a:off x="0" y="0"/>
                  <a:ext cx="376038" cy="376038"/>
                </a:xfrm>
                <a:prstGeom prst="ellipse">
                  <a:avLst/>
                </a:prstGeom>
                <a:solidFill>
                  <a:schemeClr val="accent1"/>
                </a:solidFill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40981" tIns="40981" rIns="40981" bIns="40981" numCol="1" anchor="ctr">
                  <a:noAutofit/>
                </a:bodyPr>
                <a:lstStyle/>
                <a:p>
                  <a:pPr rtl="0">
                    <a:defRPr b="0" sz="30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Geeza Pro Regular"/>
                    </a:defRPr>
                  </a:pPr>
                </a:p>
              </p:txBody>
            </p:sp>
          </p:grpSp>
        </p:grpSp>
        <p:grpSp>
          <p:nvGrpSpPr>
            <p:cNvPr id="69" name="تجميع"/>
            <p:cNvGrpSpPr/>
            <p:nvPr/>
          </p:nvGrpSpPr>
          <p:grpSpPr>
            <a:xfrm>
              <a:off x="2730798" y="663298"/>
              <a:ext cx="3646376" cy="590681"/>
              <a:chOff x="0" y="0"/>
              <a:chExt cx="3646376" cy="590680"/>
            </a:xfrm>
          </p:grpSpPr>
          <p:sp>
            <p:nvSpPr>
              <p:cNvPr id="64" name="مستطيل مستدير الزوايا"/>
              <p:cNvSpPr/>
              <p:nvPr/>
            </p:nvSpPr>
            <p:spPr>
              <a:xfrm>
                <a:off x="2928821" y="0"/>
                <a:ext cx="717556" cy="590681"/>
              </a:xfrm>
              <a:prstGeom prst="roundRect">
                <a:avLst>
                  <a:gd name="adj" fmla="val 14436"/>
                </a:avLst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0981" tIns="40981" rIns="40981" bIns="40981" numCol="1" anchor="ctr">
                <a:noAutofit/>
              </a:bodyPr>
              <a:lstStyle/>
              <a:p>
                <a:pPr rtl="0">
                  <a:defRPr b="0" sz="30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Geeza Pro Regular"/>
                  </a:defRPr>
                </a:pPr>
              </a:p>
            </p:txBody>
          </p:sp>
          <p:sp>
            <p:nvSpPr>
              <p:cNvPr id="65" name="×"/>
              <p:cNvSpPr txBox="1"/>
              <p:nvPr/>
            </p:nvSpPr>
            <p:spPr>
              <a:xfrm>
                <a:off x="2335800" y="7373"/>
                <a:ext cx="356438" cy="582732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>
                <a:lvl1pPr>
                  <a:defRPr b="0" sz="3000"/>
                </a:lvl1pPr>
              </a:lstStyle>
              <a:p>
                <a:pPr defTabSz="914400" rtl="0">
                  <a:defRPr/>
                </a:pPr>
                <a:r>
                  <a:t>×</a:t>
                </a:r>
              </a:p>
            </p:txBody>
          </p:sp>
          <p:sp>
            <p:nvSpPr>
              <p:cNvPr id="66" name="مستطيل مستدير الزوايا"/>
              <p:cNvSpPr/>
              <p:nvPr/>
            </p:nvSpPr>
            <p:spPr>
              <a:xfrm>
                <a:off x="1363406" y="0"/>
                <a:ext cx="717556" cy="590681"/>
              </a:xfrm>
              <a:prstGeom prst="roundRect">
                <a:avLst>
                  <a:gd name="adj" fmla="val 14436"/>
                </a:avLst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0981" tIns="40981" rIns="40981" bIns="40981" numCol="1" anchor="ctr">
                <a:noAutofit/>
              </a:bodyPr>
              <a:lstStyle/>
              <a:p>
                <a:pPr rtl="0">
                  <a:defRPr b="0" sz="30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Geeza Pro Regular"/>
                  </a:defRPr>
                </a:pPr>
              </a:p>
            </p:txBody>
          </p:sp>
          <p:sp>
            <p:nvSpPr>
              <p:cNvPr id="67" name="مستطيل مستدير الزوايا"/>
              <p:cNvSpPr/>
              <p:nvPr/>
            </p:nvSpPr>
            <p:spPr>
              <a:xfrm>
                <a:off x="0" y="0"/>
                <a:ext cx="717555" cy="590681"/>
              </a:xfrm>
              <a:prstGeom prst="roundRect">
                <a:avLst>
                  <a:gd name="adj" fmla="val 14436"/>
                </a:avLst>
              </a:prstGeom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0981" tIns="40981" rIns="40981" bIns="40981" numCol="1" anchor="ctr">
                <a:noAutofit/>
              </a:bodyPr>
              <a:lstStyle/>
              <a:p>
                <a:pPr rtl="0">
                  <a:defRPr b="0" sz="30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Geeza Pro Regular"/>
                  </a:defRPr>
                </a:pPr>
              </a:p>
            </p:txBody>
          </p:sp>
          <p:sp>
            <p:nvSpPr>
              <p:cNvPr id="68" name="="/>
              <p:cNvSpPr txBox="1"/>
              <p:nvPr/>
            </p:nvSpPr>
            <p:spPr>
              <a:xfrm>
                <a:off x="935830" y="7373"/>
                <a:ext cx="356438" cy="582732"/>
              </a:xfrm>
              <a:prstGeom prst="rect">
                <a:avLst/>
              </a:pr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0981" tIns="40981" rIns="40981" bIns="40981" numCol="1" anchor="ctr">
                <a:noAutofit/>
              </a:bodyPr>
              <a:lstStyle>
                <a:lvl1pPr>
                  <a:defRPr b="0" sz="3000"/>
                </a:lvl1pPr>
              </a:lstStyle>
              <a:p>
                <a:pPr defTabSz="914400" rtl="0">
                  <a:defRPr/>
                </a:pPr>
                <a:r>
                  <a:t>=</a:t>
                </a:r>
              </a:p>
            </p:txBody>
          </p:sp>
        </p:grpSp>
      </p:grpSp>
      <p:sp>
        <p:nvSpPr>
          <p:cNvPr id="71" name="…………………..…………………………………………………………………………………………………….…………………"/>
          <p:cNvSpPr txBox="1"/>
          <p:nvPr/>
        </p:nvSpPr>
        <p:spPr>
          <a:xfrm>
            <a:off x="610755" y="5255257"/>
            <a:ext cx="8821738" cy="98030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0981" tIns="40981" rIns="40981" bIns="40981" anchor="ctr">
            <a:spAutoFit/>
          </a:bodyPr>
          <a:lstStyle/>
          <a:p>
            <a:pPr algn="r" defTabSz="634758">
              <a:lnSpc>
                <a:spcPct val="115000"/>
              </a:lnSpc>
              <a:defRPr sz="180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…………………..…………………………………………………………………………………………………….………………</a:t>
            </a:r>
          </a:p>
          <a:p>
            <a:pPr algn="r" defTabSz="634758">
              <a:lnSpc>
                <a:spcPct val="115000"/>
              </a:lnSpc>
              <a:defRPr sz="180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 algn="r" defTabSz="634758">
              <a:lnSpc>
                <a:spcPct val="115000"/>
              </a:lnSpc>
              <a:defRPr sz="180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…………………..…………………………………………………………………………………………………….………………</a:t>
            </a:r>
          </a:p>
        </p:txBody>
      </p:sp>
      <p:sp>
        <p:nvSpPr>
          <p:cNvPr id="72" name="…………………..…………………………………………………………………………………………………….…………………"/>
          <p:cNvSpPr txBox="1"/>
          <p:nvPr/>
        </p:nvSpPr>
        <p:spPr>
          <a:xfrm>
            <a:off x="490210" y="3278633"/>
            <a:ext cx="8821738" cy="9803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0981" tIns="40981" rIns="40981" bIns="40981" anchor="ctr">
            <a:spAutoFit/>
          </a:bodyPr>
          <a:lstStyle/>
          <a:p>
            <a:pPr algn="r" defTabSz="634758">
              <a:lnSpc>
                <a:spcPct val="115000"/>
              </a:lnSpc>
              <a:defRPr sz="180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…………………..…………………………………………………………………………………………………….………………</a:t>
            </a:r>
          </a:p>
          <a:p>
            <a:pPr algn="r" defTabSz="634758">
              <a:lnSpc>
                <a:spcPct val="115000"/>
              </a:lnSpc>
              <a:defRPr sz="180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 algn="r" defTabSz="634758">
              <a:lnSpc>
                <a:spcPct val="115000"/>
              </a:lnSpc>
              <a:defRPr sz="180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…………………..…………………………………………………………………………………………………….………………</a:t>
            </a:r>
          </a:p>
        </p:txBody>
      </p:sp>
      <p:graphicFrame>
        <p:nvGraphicFramePr>
          <p:cNvPr id="73" name="الجدول ١-٢"/>
          <p:cNvGraphicFramePr/>
          <p:nvPr/>
        </p:nvGraphicFramePr>
        <p:xfrm>
          <a:off x="10191377" y="8610739"/>
          <a:ext cx="9905257" cy="5238689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527850"/>
                <a:gridCol w="9364706"/>
              </a:tblGrid>
              <a:tr h="431800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500" u="sng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الثالث : </a:t>
                      </a: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</a:tcPr>
                </a:tc>
                <a:tc hMerge="1">
                  <a:tcPr/>
                </a:tc>
              </a:tr>
              <a:tr h="3175465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defRPr sz="2300">
                          <a:latin typeface="+mn-lt"/>
                          <a:ea typeface="+mn-ea"/>
                          <a:cs typeface="+mn-cs"/>
                          <a:sym typeface="Geeza Pro Regular"/>
                        </a:defRPr>
                      </a:pPr>
                      <a:r>
                        <a:rPr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رتب المفردات التالية في مكانها المناسب 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algn="r">
                        <a:defRPr b="1" sz="2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      </a:t>
                      </a:r>
                      <a:r>
                        <a:rPr sz="2300"/>
                        <a:t>(المقسوم   -  المقسوم عليه  -   ناتج القسمة)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872177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أكمل الفراغ بما يناسبه :</a:t>
                      </a:r>
                    </a:p>
                    <a:p>
                      <a:pPr algn="r">
                        <a:defRPr b="1" sz="15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١- يقرأ الرمز (÷) ………………………………</a:t>
                      </a:r>
                    </a:p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٢- </a:t>
                      </a:r>
                      <a:r>
                        <a:rPr sz="2400"/>
                        <a:t>عند قسمة الصفر على أي عدد يكون النا</a:t>
                      </a:r>
                      <a:r>
                        <a:t>تج ………………</a:t>
                      </a:r>
                    </a:p>
                    <a:p>
                      <a:pPr defTabSz="634758" rtl="1">
                        <a:lnSpc>
                          <a:spcPct val="115000"/>
                        </a:lnSpc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defTabSz="634758" rtl="1">
                        <a:lnSpc>
                          <a:spcPct val="115000"/>
                        </a:lnSpc>
                        <a:defRPr b="1" sz="18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pSp>
        <p:nvGrpSpPr>
          <p:cNvPr id="78" name="تجميع"/>
          <p:cNvGrpSpPr/>
          <p:nvPr/>
        </p:nvGrpSpPr>
        <p:grpSpPr>
          <a:xfrm>
            <a:off x="7657712" y="8473192"/>
            <a:ext cx="510538" cy="569348"/>
            <a:chOff x="0" y="0"/>
            <a:chExt cx="510537" cy="569346"/>
          </a:xfrm>
        </p:grpSpPr>
        <p:grpSp>
          <p:nvGrpSpPr>
            <p:cNvPr id="76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74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75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77" name="٥"/>
            <p:cNvSpPr txBox="1"/>
            <p:nvPr/>
          </p:nvSpPr>
          <p:spPr>
            <a:xfrm>
              <a:off x="152774" y="248151"/>
              <a:ext cx="204990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٥</a:t>
              </a:r>
            </a:p>
          </p:txBody>
        </p:sp>
      </p:grpSp>
      <p:grpSp>
        <p:nvGrpSpPr>
          <p:cNvPr id="85" name="تجميع"/>
          <p:cNvGrpSpPr/>
          <p:nvPr/>
        </p:nvGrpSpPr>
        <p:grpSpPr>
          <a:xfrm>
            <a:off x="2905289" y="9952611"/>
            <a:ext cx="3673428" cy="2099745"/>
            <a:chOff x="0" y="0"/>
            <a:chExt cx="3673426" cy="2099744"/>
          </a:xfrm>
        </p:grpSpPr>
        <p:grpSp>
          <p:nvGrpSpPr>
            <p:cNvPr id="81" name="تجميع"/>
            <p:cNvGrpSpPr/>
            <p:nvPr/>
          </p:nvGrpSpPr>
          <p:grpSpPr>
            <a:xfrm>
              <a:off x="259666" y="889434"/>
              <a:ext cx="3413761" cy="1210311"/>
              <a:chOff x="0" y="0"/>
              <a:chExt cx="3413759" cy="1210310"/>
            </a:xfrm>
          </p:grpSpPr>
          <p:sp>
            <p:nvSpPr>
              <p:cNvPr id="87" name="خط الاتصال"/>
              <p:cNvSpPr/>
              <p:nvPr/>
            </p:nvSpPr>
            <p:spPr>
              <a:xfrm>
                <a:off x="1516380" y="0"/>
                <a:ext cx="1897380" cy="12103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0" y="0"/>
                    </a:lnTo>
                    <a:lnTo>
                      <a:pt x="21600" y="0"/>
                    </a:lnTo>
                  </a:path>
                </a:pathLst>
              </a:custGeom>
              <a:noFill/>
              <a:ln w="508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/>
              <a:lstStyle/>
              <a:p>
                <a:pPr/>
              </a:p>
            </p:txBody>
          </p:sp>
          <p:sp>
            <p:nvSpPr>
              <p:cNvPr id="80" name="خط"/>
              <p:cNvSpPr/>
              <p:nvPr/>
            </p:nvSpPr>
            <p:spPr>
              <a:xfrm flipH="1" flipV="1">
                <a:off x="0" y="1207078"/>
                <a:ext cx="1509920" cy="1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2896" tIns="52896" rIns="52896" bIns="52896" numCol="1" anchor="ctr">
                <a:noAutofit/>
              </a:bodyPr>
              <a:lstStyle/>
              <a:p>
                <a:pPr defTabSz="1081440" rtl="0">
                  <a:defRPr sz="4000"/>
                </a:pPr>
              </a:p>
            </p:txBody>
          </p:sp>
        </p:grpSp>
        <p:sp>
          <p:nvSpPr>
            <p:cNvPr id="82" name="…………………"/>
            <p:cNvSpPr/>
            <p:nvPr/>
          </p:nvSpPr>
          <p:spPr>
            <a:xfrm>
              <a:off x="1923695" y="1117917"/>
              <a:ext cx="1737702" cy="754084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custDash>
                <a:ds d="600000" sp="600000"/>
              </a:custDash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b="0" sz="2400">
                  <a:latin typeface="+mn-lt"/>
                  <a:ea typeface="+mn-ea"/>
                  <a:cs typeface="+mn-cs"/>
                  <a:sym typeface="Geeza Pro Regular"/>
                </a:defRPr>
              </a:lvl1pPr>
            </a:lstStyle>
            <a:p>
              <a:pPr rtl="0">
                <a:defRPr/>
              </a:pPr>
              <a:r>
                <a:t>…………………</a:t>
              </a:r>
            </a:p>
          </p:txBody>
        </p:sp>
        <p:sp>
          <p:nvSpPr>
            <p:cNvPr id="83" name="…………………"/>
            <p:cNvSpPr/>
            <p:nvPr/>
          </p:nvSpPr>
          <p:spPr>
            <a:xfrm>
              <a:off x="0" y="1105927"/>
              <a:ext cx="1657526" cy="806226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custDash>
                <a:ds d="600000" sp="600000"/>
              </a:custDash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b="0" sz="2400">
                  <a:latin typeface="+mn-lt"/>
                  <a:ea typeface="+mn-ea"/>
                  <a:cs typeface="+mn-cs"/>
                  <a:sym typeface="Geeza Pro Regular"/>
                </a:defRPr>
              </a:lvl1pPr>
            </a:lstStyle>
            <a:p>
              <a:pPr rtl="0">
                <a:defRPr/>
              </a:pPr>
              <a:r>
                <a:t>…………………</a:t>
              </a:r>
            </a:p>
          </p:txBody>
        </p:sp>
        <p:sp>
          <p:nvSpPr>
            <p:cNvPr id="84" name="…………………"/>
            <p:cNvSpPr/>
            <p:nvPr/>
          </p:nvSpPr>
          <p:spPr>
            <a:xfrm>
              <a:off x="1923695" y="0"/>
              <a:ext cx="1737702" cy="754083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custDash>
                <a:ds d="600000" sp="600000"/>
              </a:custDash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>
                <a:defRPr b="0" sz="2400">
                  <a:latin typeface="+mn-lt"/>
                  <a:ea typeface="+mn-ea"/>
                  <a:cs typeface="+mn-cs"/>
                  <a:sym typeface="Geeza Pro Regular"/>
                </a:defRPr>
              </a:lvl1pPr>
            </a:lstStyle>
            <a:p>
              <a:pPr rtl="0">
                <a:defRPr/>
              </a:pPr>
              <a:r>
                <a:t>…………………</a:t>
              </a:r>
            </a:p>
          </p:txBody>
        </p:sp>
      </p:grpSp>
      <p:sp>
        <p:nvSpPr>
          <p:cNvPr id="86" name="تمت الأسئلة مع تمنياتي لكم بالتوفيق"/>
          <p:cNvSpPr txBox="1"/>
          <p:nvPr/>
        </p:nvSpPr>
        <p:spPr>
          <a:xfrm>
            <a:off x="3043490" y="14153683"/>
            <a:ext cx="4415920" cy="45819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2896" tIns="52896" rIns="52896" bIns="52896" anchor="ctr">
            <a:spAutoFit/>
          </a:bodyPr>
          <a:lstStyle>
            <a:lvl1pPr>
              <a:tabLst>
                <a:tab pos="2184400" algn="l"/>
              </a:tabLst>
              <a:defRPr b="0" sz="2800">
                <a:solidFill>
                  <a:srgbClr val="0042A9"/>
                </a:solidFill>
                <a:latin typeface="29LTAzer"/>
                <a:ea typeface="29LTAzer"/>
                <a:cs typeface="29LTAzer"/>
                <a:sym typeface="29LTAzer"/>
              </a:defRPr>
            </a:lvl1pPr>
          </a:lstStyle>
          <a:p>
            <a:pPr defTabSz="914400" rtl="0">
              <a:defRPr/>
            </a:pPr>
            <a:r>
              <a:t>تمت الأسئلة مع تمنياتي لكم بالتوفيق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