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0502900" cy="148463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" name="Shape 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"/>
          <p:cNvSpPr/>
          <p:nvPr/>
        </p:nvSpPr>
        <p:spPr>
          <a:xfrm>
            <a:off x="120890" y="132995"/>
            <a:ext cx="10261120" cy="145803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l" defTabSz="914400" rtl="0"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025673" y="4807681"/>
            <a:ext cx="8451554" cy="26667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مستوى النص الأول…"/>
          <p:cNvSpPr txBox="1"/>
          <p:nvPr>
            <p:ph type="body" idx="1"/>
          </p:nvPr>
        </p:nvSpPr>
        <p:spPr>
          <a:xfrm>
            <a:off x="1025673" y="7556487"/>
            <a:ext cx="8451554" cy="9128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/>
          <p:nvPr>
            <p:ph type="sldNum" sz="quarter" idx="2"/>
          </p:nvPr>
        </p:nvSpPr>
        <p:spPr>
          <a:xfrm>
            <a:off x="5041221" y="10992494"/>
            <a:ext cx="414988" cy="447117"/>
          </a:xfrm>
          <a:prstGeom prst="rect">
            <a:avLst/>
          </a:prstGeom>
          <a:ln w="3175">
            <a:miter lim="400000"/>
          </a:ln>
        </p:spPr>
        <p:txBody>
          <a:bodyPr wrap="none" lIns="41026" tIns="41026" rIns="41026" bIns="41026">
            <a:spAutoFit/>
          </a:bodyPr>
          <a:lstStyle>
            <a:lvl1pPr>
              <a:defRPr b="0" sz="24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4572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9144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13716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18288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22860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27432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32004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36576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.jpeg"/><Relationship Id="rId13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.jpe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الجدول ٢"/>
          <p:cNvGraphicFramePr/>
          <p:nvPr/>
        </p:nvGraphicFramePr>
        <p:xfrm>
          <a:off x="10239354" y="2814126"/>
          <a:ext cx="9988511" cy="868989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422587"/>
                <a:gridCol w="406400"/>
                <a:gridCol w="2075350"/>
                <a:gridCol w="406400"/>
                <a:gridCol w="1896840"/>
                <a:gridCol w="406400"/>
                <a:gridCol w="1973674"/>
                <a:gridCol w="406400"/>
                <a:gridCol w="1978476"/>
              </a:tblGrid>
              <a:tr h="533400">
                <a:tc gridSpan="9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b="1" u="sng">
                          <a:solidFill>
                            <a:srgbClr val="0042A9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السؤال الأول: اختر الإجابة الصحيحة لكل مما يلي بتظليل الحرف الدال عليها: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34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>
                        <a:tabLst>
                          <a:tab pos="7073900" algn="l"/>
                        </a:tabLst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القاسم المشترك الاكبر ( ق . م . أ ) للعددين ٢٠ ، ٣٠ هو 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34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457200" rtl="1">
                        <a:defRPr b="1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>
                        <a:tabLst>
                          <a:tab pos="7073900" algn="l"/>
                        </a:tabLst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العدد المناسب ليصبح الكسران متكافئان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34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457200" rtl="1">
                        <a:defRPr b="1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>
                        <a:tabLst>
                          <a:tab pos="7073900" algn="l"/>
                        </a:tabLst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اكتب الكسر            في أبسط صورة ؟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34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457200" rtl="1">
                        <a:defRPr b="1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16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الكسر في أبسط صورة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>
                        <a:lnSpc>
                          <a:spcPct val="115000"/>
                        </a:lnSpc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المضاعف المشترك الأصغر ( م . م . أ ) للعددين ٢ ، ٥ هو 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34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457200" rtl="1">
                        <a:defRPr b="1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>
                        <a:spcBef>
                          <a:spcPts val="1600"/>
                        </a:spcBef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اكتب الكسر العشري  ٠٫٢٧  في صورة كسر اعتيادي في أبسط صورة ؟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34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457200" rtl="1">
                        <a:defRPr b="1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>
                        <a:spcBef>
                          <a:spcPts val="1600"/>
                        </a:spcBef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اكتب الكسر         في صورة كسر عشري ؟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34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457200" rtl="1">
                        <a:defRPr b="1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٠٫١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٠٫٠١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٠٫٠٠١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٠٫٠٠٠١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٧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وحدة الطول المترية المناسبة لقياس ارتفاع غرفة الصف هي 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34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457200" rtl="1">
                        <a:defRPr b="1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ملم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سم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كلم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الوحدة المناسبة لقياس سعة علبة الدواء هي 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34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457200" rtl="1">
                        <a:defRPr b="1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ملم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مل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ملجم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قرب الكسر         إلى أقرب نصف ؟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34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457200" rtl="1">
                        <a:defRPr b="1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صفر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نصف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 rtl="1">
                        <a:defRPr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قرب العدد الكسري             إلى أقرب نصف ؟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34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457200" rtl="1">
                        <a:defRPr b="1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صفر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 rtl="1">
                        <a:defRPr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2" name="IMG_6632.png" descr="IMG_6632.png"/>
          <p:cNvPicPr>
            <a:picLocks noChangeAspect="1"/>
          </p:cNvPicPr>
          <p:nvPr/>
        </p:nvPicPr>
        <p:blipFill>
          <a:blip r:embed="rId11">
            <a:extLst/>
          </a:blip>
          <a:srcRect l="63729" t="21588" r="22992" b="69469"/>
          <a:stretch>
            <a:fillRect/>
          </a:stretch>
        </p:blipFill>
        <p:spPr>
          <a:xfrm>
            <a:off x="4922064" y="4465126"/>
            <a:ext cx="940551" cy="442415"/>
          </a:xfrm>
          <a:prstGeom prst="rect">
            <a:avLst/>
          </a:prstGeom>
          <a:ln w="3175">
            <a:miter lim="400000"/>
          </a:ln>
        </p:spPr>
      </p:pic>
      <p:graphicFrame>
        <p:nvGraphicFramePr>
          <p:cNvPr id="23" name="الجدول ١"/>
          <p:cNvGraphicFramePr/>
          <p:nvPr/>
        </p:nvGraphicFramePr>
        <p:xfrm>
          <a:off x="10192419" y="290210"/>
          <a:ext cx="9794231" cy="217291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232965"/>
                <a:gridCol w="1795905"/>
                <a:gridCol w="1327608"/>
                <a:gridCol w="863076"/>
                <a:gridCol w="863076"/>
                <a:gridCol w="1076867"/>
                <a:gridCol w="1389064"/>
                <a:gridCol w="1232965"/>
              </a:tblGrid>
              <a:tr h="306776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المملكـة العـربية السعـودية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rowSpan="4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4" hMerge="1">
                  <a:tcPr/>
                </a:tc>
                <a:tc rowSpan="4" hMerge="1">
                  <a:tcPr/>
                </a:tc>
                <a:tc rowSpan="4" h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المادة: رياضيات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06776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وزارة  التعليم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الصف : السادس الابتدائي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06776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إدارة تعليم ……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الزمن: ساعتان 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06776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مدرسة ……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عدد الأوراق :    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19558">
                <a:tc gridSpan="8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الاختبار النهائي للفصل الدراسي الثاني للصف السادس الابتدائي (الدور الأول) لعام ……… هـ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06776">
                <a:tc rowSpan="2">
                  <a:txBody>
                    <a:bodyPr/>
                    <a:lstStyle/>
                    <a:p>
                      <a:pPr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الاسم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gridSpan="2" rowSpan="2">
                  <a:txBody>
                    <a:bodyPr/>
                    <a:lstStyle/>
                    <a:p>
                      <a:pPr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uFill>
                            <a:solidFill>
                              <a:srgbClr val="A6A6A6"/>
                            </a:solidFill>
                          </a:uFill>
                        </a:rPr>
                        <a:t>.............................…………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 hMerge="1">
                  <a:tcPr/>
                </a:tc>
                <a:tc gridSpan="2" rowSpan="2">
                  <a:txBody>
                    <a:bodyPr/>
                    <a:lstStyle/>
                    <a:p>
                      <a:pPr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الصف</a:t>
                      </a:r>
                      <a:r>
                        <a:t>	٦</a:t>
                      </a:r>
                      <a:r>
                        <a:t> / </a:t>
                      </a:r>
                      <a:r>
                        <a:rPr>
                          <a:uFill>
                            <a:solidFill>
                              <a:srgbClr val="A6A6A6"/>
                            </a:solidFill>
                          </a:uFill>
                        </a:rPr>
                        <a:t>.…...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 hMerge="1">
                  <a:tcPr/>
                </a:tc>
                <a:tc gridSpan="2" rowSpan="2">
                  <a:txBody>
                    <a:bodyPr/>
                    <a:lstStyle/>
                    <a:p>
                      <a:pPr defTabSz="634758" rtl="1">
                        <a:defRPr b="1" sz="1900">
                          <a:solidFill>
                            <a:srgbClr val="B51A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الدرجة المستحقة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06776">
                <a:tc vMerge="1">
                  <a:tcPr/>
                </a:tc>
                <a:tc gridSpan="2" vMerge="1">
                  <a:tcPr/>
                </a:tc>
                <a:tc hMerge="1" vMerge="1">
                  <a:tcPr/>
                </a:tc>
                <a:tc gridSpan="2" vMerge="1">
                  <a:tcPr/>
                </a:tc>
                <a:tc hMerge="1" vMerge="1">
                  <a:tcPr/>
                </a:tc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1900">
                          <a:solidFill>
                            <a:srgbClr val="B51A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4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rcRect l="6745" t="0" r="11805" b="0"/>
          <a:stretch>
            <a:fillRect/>
          </a:stretch>
        </p:blipFill>
        <p:spPr>
          <a:xfrm>
            <a:off x="4283048" y="295010"/>
            <a:ext cx="2841114" cy="1177276"/>
          </a:xfrm>
          <a:prstGeom prst="rect">
            <a:avLst/>
          </a:prstGeom>
          <a:ln w="3175">
            <a:miter lim="400000"/>
          </a:ln>
        </p:spPr>
      </p:pic>
      <p:pic>
        <p:nvPicPr>
          <p:cNvPr id="25" name="IMG_4033.png" descr="IMG_4033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070838" y="388825"/>
            <a:ext cx="1097667" cy="989502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0" name="تجميع"/>
          <p:cNvGrpSpPr/>
          <p:nvPr/>
        </p:nvGrpSpPr>
        <p:grpSpPr>
          <a:xfrm>
            <a:off x="1643856" y="2719953"/>
            <a:ext cx="510538" cy="569348"/>
            <a:chOff x="0" y="0"/>
            <a:chExt cx="510537" cy="569346"/>
          </a:xfrm>
        </p:grpSpPr>
        <p:grpSp>
          <p:nvGrpSpPr>
            <p:cNvPr id="28" name="تجميع"/>
            <p:cNvGrpSpPr/>
            <p:nvPr/>
          </p:nvGrpSpPr>
          <p:grpSpPr>
            <a:xfrm>
              <a:off x="0" y="0"/>
              <a:ext cx="510538" cy="537159"/>
              <a:chOff x="0" y="0"/>
              <a:chExt cx="510537" cy="537158"/>
            </a:xfrm>
          </p:grpSpPr>
          <p:sp>
            <p:nvSpPr>
              <p:cNvPr id="26" name="مستطيل 11"/>
              <p:cNvSpPr/>
              <p:nvPr/>
            </p:nvSpPr>
            <p:spPr>
              <a:xfrm>
                <a:off x="0" y="0"/>
                <a:ext cx="505341" cy="5371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8792" tIns="58792" rIns="58792" bIns="58792" numCol="1" anchor="ctr">
                <a:noAutofit/>
              </a:bodyPr>
              <a:lstStyle/>
              <a:p>
                <a:pPr algn="r" defTabSz="1269517" rtl="0">
                  <a:defRPr b="0" sz="2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" name="رابط مستقيم 13"/>
              <p:cNvSpPr/>
              <p:nvPr/>
            </p:nvSpPr>
            <p:spPr>
              <a:xfrm flipH="1" flipV="1">
                <a:off x="0" y="268579"/>
                <a:ext cx="510538" cy="1"/>
              </a:xfrm>
              <a:prstGeom prst="line">
                <a:avLst/>
              </a:prstGeom>
              <a:noFill/>
              <a:ln w="9525" cap="flat">
                <a:solidFill>
                  <a:srgbClr val="0D0D0D"/>
                </a:solidFill>
                <a:prstDash val="solid"/>
                <a:round/>
              </a:ln>
              <a:effectLst/>
            </p:spPr>
            <p:txBody>
              <a:bodyPr wrap="square" lIns="58792" tIns="58792" rIns="58792" bIns="58792" numCol="1" anchor="ctr">
                <a:noAutofit/>
              </a:bodyPr>
              <a:lstStyle/>
              <a:p>
                <a:pPr algn="r" defTabSz="1269517" rtl="0">
                  <a:defRPr b="0" sz="2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9" name="١٥"/>
            <p:cNvSpPr txBox="1"/>
            <p:nvPr/>
          </p:nvSpPr>
          <p:spPr>
            <a:xfrm>
              <a:off x="97656" y="248151"/>
              <a:ext cx="315225" cy="32119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1026" tIns="41026" rIns="41026" bIns="41026" numCol="1" anchor="ctr">
              <a:spAutoFit/>
            </a:bodyPr>
            <a:lstStyle>
              <a:lvl1pPr>
                <a:defRPr sz="1600">
                  <a:solidFill>
                    <a:srgbClr val="99244F"/>
                  </a:solidFill>
                </a:defRPr>
              </a:lvl1pPr>
            </a:lstStyle>
            <a:p>
              <a:pPr rtl="0">
                <a:defRPr/>
              </a:pPr>
              <a:r>
                <a:t>١٥</a:t>
              </a:r>
            </a:p>
          </p:txBody>
        </p:sp>
      </p:grpSp>
      <p:grpSp>
        <p:nvGrpSpPr>
          <p:cNvPr id="34" name="تجميع"/>
          <p:cNvGrpSpPr/>
          <p:nvPr/>
        </p:nvGrpSpPr>
        <p:grpSpPr>
          <a:xfrm>
            <a:off x="7958697" y="5415260"/>
            <a:ext cx="593628" cy="599267"/>
            <a:chOff x="0" y="0"/>
            <a:chExt cx="593627" cy="599266"/>
          </a:xfrm>
        </p:grpSpPr>
        <p:sp>
          <p:nvSpPr>
            <p:cNvPr id="31" name="١٠"/>
            <p:cNvSpPr txBox="1"/>
            <p:nvPr/>
          </p:nvSpPr>
          <p:spPr>
            <a:xfrm>
              <a:off x="23074" y="242032"/>
              <a:ext cx="570554" cy="35723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١٠</a:t>
              </a:r>
            </a:p>
          </p:txBody>
        </p:sp>
        <p:sp>
          <p:nvSpPr>
            <p:cNvPr id="32" name="٢"/>
            <p:cNvSpPr txBox="1"/>
            <p:nvPr/>
          </p:nvSpPr>
          <p:spPr>
            <a:xfrm>
              <a:off x="0" y="0"/>
              <a:ext cx="570553" cy="35723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33" name="خط"/>
            <p:cNvSpPr/>
            <p:nvPr/>
          </p:nvSpPr>
          <p:spPr>
            <a:xfrm>
              <a:off x="123551" y="326534"/>
              <a:ext cx="35905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8" name="تجميع"/>
          <p:cNvGrpSpPr/>
          <p:nvPr/>
        </p:nvGrpSpPr>
        <p:grpSpPr>
          <a:xfrm>
            <a:off x="7989196" y="8610222"/>
            <a:ext cx="698823" cy="630105"/>
            <a:chOff x="0" y="0"/>
            <a:chExt cx="698821" cy="630104"/>
          </a:xfrm>
        </p:grpSpPr>
        <p:sp>
          <p:nvSpPr>
            <p:cNvPr id="35" name="١٠"/>
            <p:cNvSpPr txBox="1"/>
            <p:nvPr/>
          </p:nvSpPr>
          <p:spPr>
            <a:xfrm>
              <a:off x="27163" y="262704"/>
              <a:ext cx="671659" cy="3674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١٠</a:t>
              </a:r>
            </a:p>
          </p:txBody>
        </p:sp>
        <p:sp>
          <p:nvSpPr>
            <p:cNvPr id="36" name="١"/>
            <p:cNvSpPr txBox="1"/>
            <p:nvPr/>
          </p:nvSpPr>
          <p:spPr>
            <a:xfrm>
              <a:off x="0" y="0"/>
              <a:ext cx="671658" cy="3674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37" name="خط"/>
            <p:cNvSpPr/>
            <p:nvPr/>
          </p:nvSpPr>
          <p:spPr>
            <a:xfrm>
              <a:off x="170845" y="336550"/>
              <a:ext cx="37999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" name="تجميع"/>
          <p:cNvGrpSpPr/>
          <p:nvPr/>
        </p:nvGrpSpPr>
        <p:grpSpPr>
          <a:xfrm>
            <a:off x="8078096" y="11818427"/>
            <a:ext cx="698823" cy="630105"/>
            <a:chOff x="0" y="0"/>
            <a:chExt cx="698821" cy="630104"/>
          </a:xfrm>
        </p:grpSpPr>
        <p:sp>
          <p:nvSpPr>
            <p:cNvPr id="39" name="٨"/>
            <p:cNvSpPr txBox="1"/>
            <p:nvPr/>
          </p:nvSpPr>
          <p:spPr>
            <a:xfrm>
              <a:off x="27163" y="262704"/>
              <a:ext cx="671659" cy="3674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  <p:sp>
          <p:nvSpPr>
            <p:cNvPr id="40" name="٧"/>
            <p:cNvSpPr txBox="1"/>
            <p:nvPr/>
          </p:nvSpPr>
          <p:spPr>
            <a:xfrm>
              <a:off x="0" y="0"/>
              <a:ext cx="671658" cy="3674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  <p:sp>
          <p:nvSpPr>
            <p:cNvPr id="41" name="خط"/>
            <p:cNvSpPr/>
            <p:nvPr/>
          </p:nvSpPr>
          <p:spPr>
            <a:xfrm>
              <a:off x="170845" y="336550"/>
              <a:ext cx="37999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7" name="تجميع"/>
          <p:cNvGrpSpPr/>
          <p:nvPr/>
        </p:nvGrpSpPr>
        <p:grpSpPr>
          <a:xfrm>
            <a:off x="7136976" y="12877422"/>
            <a:ext cx="859049" cy="630105"/>
            <a:chOff x="0" y="0"/>
            <a:chExt cx="859047" cy="630104"/>
          </a:xfrm>
        </p:grpSpPr>
        <p:sp>
          <p:nvSpPr>
            <p:cNvPr id="43" name="٩"/>
            <p:cNvSpPr txBox="1"/>
            <p:nvPr/>
          </p:nvSpPr>
          <p:spPr>
            <a:xfrm>
              <a:off x="187389" y="262704"/>
              <a:ext cx="671659" cy="3674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  <p:sp>
          <p:nvSpPr>
            <p:cNvPr id="44" name="١"/>
            <p:cNvSpPr txBox="1"/>
            <p:nvPr/>
          </p:nvSpPr>
          <p:spPr>
            <a:xfrm>
              <a:off x="160225" y="0"/>
              <a:ext cx="671659" cy="3674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45" name="خط"/>
            <p:cNvSpPr/>
            <p:nvPr/>
          </p:nvSpPr>
          <p:spPr>
            <a:xfrm>
              <a:off x="331071" y="336550"/>
              <a:ext cx="343079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  <p:sp>
          <p:nvSpPr>
            <p:cNvPr id="46" name="٢"/>
            <p:cNvSpPr txBox="1"/>
            <p:nvPr/>
          </p:nvSpPr>
          <p:spPr>
            <a:xfrm>
              <a:off x="0" y="130110"/>
              <a:ext cx="450980" cy="45098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50" name="تجميع"/>
          <p:cNvGrpSpPr/>
          <p:nvPr/>
        </p:nvGrpSpPr>
        <p:grpSpPr>
          <a:xfrm>
            <a:off x="329625" y="14359380"/>
            <a:ext cx="2185715" cy="1339481"/>
            <a:chOff x="0" y="92991"/>
            <a:chExt cx="2185713" cy="1339479"/>
          </a:xfrm>
        </p:grpSpPr>
        <p:sp>
          <p:nvSpPr>
            <p:cNvPr id="48" name="يتبع"/>
            <p:cNvSpPr/>
            <p:nvPr/>
          </p:nvSpPr>
          <p:spPr>
            <a:xfrm>
              <a:off x="915713" y="162470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tabLst>
                  <a:tab pos="1574800" algn="l"/>
                </a:tabLst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defTabSz="914400" rtl="0">
                <a:defRPr/>
              </a:pPr>
              <a:r>
                <a:t>يتبع </a:t>
              </a:r>
            </a:p>
          </p:txBody>
        </p:sp>
        <p:sp>
          <p:nvSpPr>
            <p:cNvPr id="49" name="سهم"/>
            <p:cNvSpPr/>
            <p:nvPr/>
          </p:nvSpPr>
          <p:spPr>
            <a:xfrm flipH="1">
              <a:off x="0" y="92991"/>
              <a:ext cx="673100" cy="203201"/>
            </a:xfrm>
            <a:prstGeom prst="rightArrow">
              <a:avLst>
                <a:gd name="adj1" fmla="val 32000"/>
                <a:gd name="adj2" fmla="val 204385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29517" tIns="29517" rIns="29517" bIns="29517" numCol="1" anchor="ctr">
              <a:noAutofit/>
            </a:bodyPr>
            <a:lstStyle/>
            <a:p>
              <a:pPr defTabSz="640490" rtl="0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الجدول ٢"/>
          <p:cNvGraphicFramePr/>
          <p:nvPr/>
        </p:nvGraphicFramePr>
        <p:xfrm>
          <a:off x="10260138" y="196495"/>
          <a:ext cx="10030077" cy="56007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423800"/>
                <a:gridCol w="411618"/>
                <a:gridCol w="2081311"/>
                <a:gridCol w="411618"/>
                <a:gridCol w="1902288"/>
                <a:gridCol w="411618"/>
                <a:gridCol w="1979343"/>
                <a:gridCol w="411618"/>
                <a:gridCol w="1984158"/>
              </a:tblGrid>
              <a:tr h="533400">
                <a:tc gridSpan="9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b="1" u="sng">
                          <a:solidFill>
                            <a:srgbClr val="0042A9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السؤال الأول: اختر الإجابة الصحيحة لكل مما يلي بتظليل الحرف الدال عليها: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34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>
                        <a:tabLst>
                          <a:tab pos="7073900" algn="l"/>
                        </a:tabLst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ناتج جمع                       في أبسط صورة هو 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34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457200" rtl="1">
                        <a:defRPr b="1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١٢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>
                        <a:tabLst>
                          <a:tab pos="7073900" algn="l"/>
                        </a:tabLst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قدر ناتج الضرب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34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457200" rtl="1">
                        <a:defRPr b="1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صفر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>
                        <a:tabLst>
                          <a:tab pos="7073900" algn="l"/>
                        </a:tabLst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اكتب العدد الكسري           على صورة كسر غير فعلي ؟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34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457200" rtl="1">
                        <a:defRPr b="1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١٤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>
                        <a:tabLst>
                          <a:tab pos="7073900" algn="l"/>
                        </a:tabLst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مع هند ١٣ فطيرة ، أرادت توزيعها على ٤ طالبات بالتساوي ، فما نصيب كل طالبة ؟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34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457200" rtl="1">
                        <a:defRPr b="1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١٥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>
                        <a:tabLst>
                          <a:tab pos="7073900" algn="l"/>
                        </a:tabLst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إذا كانت س =        ، ص =           فاحسب قيمة العبارة التالية س - ص           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34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457200" rtl="1">
                        <a:defRPr b="1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457200" rtl="1">
                        <a:defRPr sz="1800"/>
                      </a:pPr>
                      <a:r>
                        <a:rPr b="1" sz="24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081439">
                        <a:defRPr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pSp>
        <p:nvGrpSpPr>
          <p:cNvPr id="62" name="تجميع"/>
          <p:cNvGrpSpPr/>
          <p:nvPr/>
        </p:nvGrpSpPr>
        <p:grpSpPr>
          <a:xfrm>
            <a:off x="7482737" y="653695"/>
            <a:ext cx="1420518" cy="599267"/>
            <a:chOff x="0" y="0"/>
            <a:chExt cx="1420517" cy="599266"/>
          </a:xfrm>
        </p:grpSpPr>
        <p:grpSp>
          <p:nvGrpSpPr>
            <p:cNvPr id="57" name="تجميع"/>
            <p:cNvGrpSpPr/>
            <p:nvPr/>
          </p:nvGrpSpPr>
          <p:grpSpPr>
            <a:xfrm>
              <a:off x="580505" y="0"/>
              <a:ext cx="840013" cy="599267"/>
              <a:chOff x="0" y="0"/>
              <a:chExt cx="840012" cy="599266"/>
            </a:xfrm>
          </p:grpSpPr>
          <p:sp>
            <p:nvSpPr>
              <p:cNvPr id="53" name="٥"/>
              <p:cNvSpPr txBox="1"/>
              <p:nvPr/>
            </p:nvSpPr>
            <p:spPr>
              <a:xfrm>
                <a:off x="269459" y="242032"/>
                <a:ext cx="570554" cy="357235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0981" tIns="40981" rIns="40981" bIns="40981" numCol="1" anchor="ctr">
                <a:noAutofit/>
              </a:bodyPr>
              <a:lstStyle>
                <a:lvl1pPr>
                  <a:defRPr sz="2300"/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54" name="١"/>
              <p:cNvSpPr txBox="1"/>
              <p:nvPr/>
            </p:nvSpPr>
            <p:spPr>
              <a:xfrm>
                <a:off x="246384" y="0"/>
                <a:ext cx="570554" cy="35723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0981" tIns="40981" rIns="40981" bIns="40981" numCol="1" anchor="ctr">
                <a:noAutofit/>
              </a:bodyPr>
              <a:lstStyle>
                <a:lvl1pPr>
                  <a:defRPr sz="2300"/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55" name="خط"/>
              <p:cNvSpPr/>
              <p:nvPr/>
            </p:nvSpPr>
            <p:spPr>
              <a:xfrm>
                <a:off x="369936" y="326534"/>
                <a:ext cx="359050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" name="+"/>
              <p:cNvSpPr txBox="1"/>
              <p:nvPr/>
            </p:nvSpPr>
            <p:spPr>
              <a:xfrm>
                <a:off x="0" y="50713"/>
                <a:ext cx="369937" cy="3699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0981" tIns="40981" rIns="40981" bIns="40981" numCol="1" anchor="ctr">
                <a:noAutofit/>
              </a:bodyPr>
              <a:lstStyle>
                <a:lvl1pPr>
                  <a:defRPr sz="2300"/>
                </a:lvl1pPr>
              </a:lstStyle>
              <a:p>
                <a:pPr rtl="0">
                  <a:defRPr/>
                </a:pPr>
                <a:r>
                  <a:t>+</a:t>
                </a:r>
              </a:p>
            </p:txBody>
          </p:sp>
        </p:grpSp>
        <p:grpSp>
          <p:nvGrpSpPr>
            <p:cNvPr id="61" name="تجميع"/>
            <p:cNvGrpSpPr/>
            <p:nvPr/>
          </p:nvGrpSpPr>
          <p:grpSpPr>
            <a:xfrm>
              <a:off x="0" y="0"/>
              <a:ext cx="593628" cy="599267"/>
              <a:chOff x="0" y="0"/>
              <a:chExt cx="593627" cy="599266"/>
            </a:xfrm>
          </p:grpSpPr>
          <p:sp>
            <p:nvSpPr>
              <p:cNvPr id="58" name="٥"/>
              <p:cNvSpPr txBox="1"/>
              <p:nvPr/>
            </p:nvSpPr>
            <p:spPr>
              <a:xfrm>
                <a:off x="23074" y="242032"/>
                <a:ext cx="570554" cy="357235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0981" tIns="40981" rIns="40981" bIns="40981" numCol="1" anchor="ctr">
                <a:noAutofit/>
              </a:bodyPr>
              <a:lstStyle>
                <a:lvl1pPr>
                  <a:defRPr sz="2300"/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59" name="٢"/>
              <p:cNvSpPr txBox="1"/>
              <p:nvPr/>
            </p:nvSpPr>
            <p:spPr>
              <a:xfrm>
                <a:off x="0" y="0"/>
                <a:ext cx="570553" cy="35723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0981" tIns="40981" rIns="40981" bIns="40981" numCol="1" anchor="ctr">
                <a:noAutofit/>
              </a:bodyPr>
              <a:lstStyle>
                <a:lvl1pPr>
                  <a:defRPr sz="2300"/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60" name="خط"/>
              <p:cNvSpPr/>
              <p:nvPr/>
            </p:nvSpPr>
            <p:spPr>
              <a:xfrm>
                <a:off x="123551" y="326534"/>
                <a:ext cx="354090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72" name="تجميع"/>
          <p:cNvGrpSpPr/>
          <p:nvPr/>
        </p:nvGrpSpPr>
        <p:grpSpPr>
          <a:xfrm>
            <a:off x="6906388" y="1711419"/>
            <a:ext cx="1284838" cy="618677"/>
            <a:chOff x="0" y="0"/>
            <a:chExt cx="1284836" cy="618675"/>
          </a:xfrm>
        </p:grpSpPr>
        <p:grpSp>
          <p:nvGrpSpPr>
            <p:cNvPr id="67" name="تجميع"/>
            <p:cNvGrpSpPr/>
            <p:nvPr/>
          </p:nvGrpSpPr>
          <p:grpSpPr>
            <a:xfrm>
              <a:off x="505894" y="0"/>
              <a:ext cx="778943" cy="599267"/>
              <a:chOff x="0" y="0"/>
              <a:chExt cx="778942" cy="599266"/>
            </a:xfrm>
          </p:grpSpPr>
          <p:sp>
            <p:nvSpPr>
              <p:cNvPr id="63" name="٨"/>
              <p:cNvSpPr txBox="1"/>
              <p:nvPr/>
            </p:nvSpPr>
            <p:spPr>
              <a:xfrm>
                <a:off x="208389" y="242032"/>
                <a:ext cx="570554" cy="357235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0981" tIns="40981" rIns="40981" bIns="40981" numCol="1" anchor="ctr">
                <a:noAutofit/>
              </a:bodyPr>
              <a:lstStyle>
                <a:lvl1pPr>
                  <a:defRPr sz="2300"/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  <p:sp>
            <p:nvSpPr>
              <p:cNvPr id="64" name="٧"/>
              <p:cNvSpPr txBox="1"/>
              <p:nvPr/>
            </p:nvSpPr>
            <p:spPr>
              <a:xfrm>
                <a:off x="185314" y="0"/>
                <a:ext cx="570554" cy="35723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0981" tIns="40981" rIns="40981" bIns="40981" numCol="1" anchor="ctr">
                <a:noAutofit/>
              </a:bodyPr>
              <a:lstStyle>
                <a:lvl1pPr>
                  <a:defRPr sz="2300"/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  <p:sp>
            <p:nvSpPr>
              <p:cNvPr id="65" name="خط"/>
              <p:cNvSpPr/>
              <p:nvPr/>
            </p:nvSpPr>
            <p:spPr>
              <a:xfrm>
                <a:off x="321566" y="339234"/>
                <a:ext cx="359050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" name="×"/>
              <p:cNvSpPr txBox="1"/>
              <p:nvPr/>
            </p:nvSpPr>
            <p:spPr>
              <a:xfrm>
                <a:off x="0" y="32291"/>
                <a:ext cx="370629" cy="52288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0981" tIns="40981" rIns="40981" bIns="40981" numCol="1" anchor="ctr">
                <a:noAutofit/>
              </a:bodyPr>
              <a:lstStyle>
                <a:lvl1pPr>
                  <a:defRPr sz="2300"/>
                </a:lvl1pPr>
              </a:lstStyle>
              <a:p>
                <a:pPr rtl="0">
                  <a:defRPr/>
                </a:pPr>
                <a:r>
                  <a:t>× </a:t>
                </a:r>
              </a:p>
            </p:txBody>
          </p:sp>
        </p:grpSp>
        <p:grpSp>
          <p:nvGrpSpPr>
            <p:cNvPr id="71" name="تجميع"/>
            <p:cNvGrpSpPr/>
            <p:nvPr/>
          </p:nvGrpSpPr>
          <p:grpSpPr>
            <a:xfrm>
              <a:off x="0" y="6709"/>
              <a:ext cx="580928" cy="611967"/>
              <a:chOff x="0" y="0"/>
              <a:chExt cx="580927" cy="611966"/>
            </a:xfrm>
          </p:grpSpPr>
          <p:sp>
            <p:nvSpPr>
              <p:cNvPr id="68" name="٩"/>
              <p:cNvSpPr txBox="1"/>
              <p:nvPr/>
            </p:nvSpPr>
            <p:spPr>
              <a:xfrm>
                <a:off x="10374" y="254732"/>
                <a:ext cx="570554" cy="357235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0981" tIns="40981" rIns="40981" bIns="40981" numCol="1" anchor="ctr">
                <a:noAutofit/>
              </a:bodyPr>
              <a:lstStyle>
                <a:lvl1pPr>
                  <a:defRPr sz="2300"/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  <p:sp>
            <p:nvSpPr>
              <p:cNvPr id="69" name="١"/>
              <p:cNvSpPr txBox="1"/>
              <p:nvPr/>
            </p:nvSpPr>
            <p:spPr>
              <a:xfrm>
                <a:off x="0" y="0"/>
                <a:ext cx="570553" cy="35723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0981" tIns="40981" rIns="40981" bIns="40981" numCol="1" anchor="ctr">
                <a:noAutofit/>
              </a:bodyPr>
              <a:lstStyle>
                <a:lvl1pPr>
                  <a:defRPr sz="2300"/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70" name="خط"/>
              <p:cNvSpPr/>
              <p:nvPr/>
            </p:nvSpPr>
            <p:spPr>
              <a:xfrm>
                <a:off x="123551" y="326534"/>
                <a:ext cx="359051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77" name="تجميع"/>
          <p:cNvGrpSpPr/>
          <p:nvPr/>
        </p:nvGrpSpPr>
        <p:grpSpPr>
          <a:xfrm>
            <a:off x="7368806" y="2778933"/>
            <a:ext cx="552418" cy="599268"/>
            <a:chOff x="0" y="0"/>
            <a:chExt cx="552416" cy="599266"/>
          </a:xfrm>
        </p:grpSpPr>
        <p:sp>
          <p:nvSpPr>
            <p:cNvPr id="73" name="٤"/>
            <p:cNvSpPr txBox="1"/>
            <p:nvPr/>
          </p:nvSpPr>
          <p:spPr>
            <a:xfrm>
              <a:off x="114476" y="242032"/>
              <a:ext cx="395929" cy="35723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74" name="٣"/>
            <p:cNvSpPr txBox="1"/>
            <p:nvPr/>
          </p:nvSpPr>
          <p:spPr>
            <a:xfrm>
              <a:off x="91401" y="0"/>
              <a:ext cx="461016" cy="35723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75" name="خط"/>
            <p:cNvSpPr/>
            <p:nvPr/>
          </p:nvSpPr>
          <p:spPr>
            <a:xfrm>
              <a:off x="214952" y="326534"/>
              <a:ext cx="238486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  <p:sp>
          <p:nvSpPr>
            <p:cNvPr id="76" name="٢"/>
            <p:cNvSpPr txBox="1"/>
            <p:nvPr/>
          </p:nvSpPr>
          <p:spPr>
            <a:xfrm>
              <a:off x="0" y="88815"/>
              <a:ext cx="265753" cy="35723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81" name="تجميع"/>
          <p:cNvGrpSpPr/>
          <p:nvPr/>
        </p:nvGrpSpPr>
        <p:grpSpPr>
          <a:xfrm>
            <a:off x="6787374" y="4905829"/>
            <a:ext cx="593629" cy="599267"/>
            <a:chOff x="0" y="0"/>
            <a:chExt cx="593627" cy="599266"/>
          </a:xfrm>
        </p:grpSpPr>
        <p:sp>
          <p:nvSpPr>
            <p:cNvPr id="78" name="٨"/>
            <p:cNvSpPr txBox="1"/>
            <p:nvPr/>
          </p:nvSpPr>
          <p:spPr>
            <a:xfrm>
              <a:off x="23074" y="242032"/>
              <a:ext cx="570554" cy="35723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  <p:sp>
          <p:nvSpPr>
            <p:cNvPr id="79" name="٢"/>
            <p:cNvSpPr txBox="1"/>
            <p:nvPr/>
          </p:nvSpPr>
          <p:spPr>
            <a:xfrm>
              <a:off x="0" y="0"/>
              <a:ext cx="570553" cy="35723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80" name="خط"/>
            <p:cNvSpPr/>
            <p:nvPr/>
          </p:nvSpPr>
          <p:spPr>
            <a:xfrm>
              <a:off x="123551" y="326534"/>
              <a:ext cx="35905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5" name="تجميع"/>
          <p:cNvGrpSpPr/>
          <p:nvPr/>
        </p:nvGrpSpPr>
        <p:grpSpPr>
          <a:xfrm>
            <a:off x="7972024" y="4918529"/>
            <a:ext cx="593629" cy="599267"/>
            <a:chOff x="0" y="0"/>
            <a:chExt cx="593627" cy="599266"/>
          </a:xfrm>
        </p:grpSpPr>
        <p:sp>
          <p:nvSpPr>
            <p:cNvPr id="82" name="٨"/>
            <p:cNvSpPr txBox="1"/>
            <p:nvPr/>
          </p:nvSpPr>
          <p:spPr>
            <a:xfrm>
              <a:off x="23074" y="242032"/>
              <a:ext cx="570554" cy="35723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  <p:sp>
          <p:nvSpPr>
            <p:cNvPr id="83" name="٧"/>
            <p:cNvSpPr txBox="1"/>
            <p:nvPr/>
          </p:nvSpPr>
          <p:spPr>
            <a:xfrm>
              <a:off x="0" y="0"/>
              <a:ext cx="570553" cy="35723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  <p:sp>
          <p:nvSpPr>
            <p:cNvPr id="84" name="خط"/>
            <p:cNvSpPr/>
            <p:nvPr/>
          </p:nvSpPr>
          <p:spPr>
            <a:xfrm>
              <a:off x="136251" y="326534"/>
              <a:ext cx="35905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</p:grpSp>
      <p:sp>
        <p:nvSpPr>
          <p:cNvPr id="86" name="السؤال الثاني:"/>
          <p:cNvSpPr txBox="1"/>
          <p:nvPr/>
        </p:nvSpPr>
        <p:spPr>
          <a:xfrm>
            <a:off x="8797745" y="6377677"/>
            <a:ext cx="1462394" cy="3829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0981" tIns="40981" rIns="40981" bIns="40981" anchor="ctr">
            <a:spAutoFit/>
          </a:bodyPr>
          <a:lstStyle>
            <a:lvl1pPr marR="314734" algn="r" defTabSz="634758">
              <a:tabLst>
                <a:tab pos="7073900" algn="l"/>
              </a:tabLst>
              <a:defRPr sz="2400" u="sng">
                <a:solidFill>
                  <a:srgbClr val="0042A9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السؤال الثاني:</a:t>
            </a:r>
          </a:p>
        </p:txBody>
      </p:sp>
      <p:grpSp>
        <p:nvGrpSpPr>
          <p:cNvPr id="117" name="تجميع"/>
          <p:cNvGrpSpPr/>
          <p:nvPr/>
        </p:nvGrpSpPr>
        <p:grpSpPr>
          <a:xfrm>
            <a:off x="290642" y="6862269"/>
            <a:ext cx="17876896" cy="7351858"/>
            <a:chOff x="0" y="0"/>
            <a:chExt cx="17876895" cy="7351856"/>
          </a:xfrm>
        </p:grpSpPr>
        <p:sp>
          <p:nvSpPr>
            <p:cNvPr id="87" name="مستطيل"/>
            <p:cNvSpPr/>
            <p:nvPr/>
          </p:nvSpPr>
          <p:spPr>
            <a:xfrm>
              <a:off x="0" y="0"/>
              <a:ext cx="9921616" cy="7351857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0981" tIns="40981" rIns="40981" bIns="40981" numCol="1" anchor="ctr">
              <a:noAutofit/>
            </a:bodyPr>
            <a:lstStyle/>
            <a:p>
              <a:pPr rtl="0"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grpSp>
          <p:nvGrpSpPr>
            <p:cNvPr id="106" name="تجميع"/>
            <p:cNvGrpSpPr/>
            <p:nvPr/>
          </p:nvGrpSpPr>
          <p:grpSpPr>
            <a:xfrm>
              <a:off x="1634040" y="5071898"/>
              <a:ext cx="9327900" cy="2146242"/>
              <a:chOff x="0" y="202794"/>
              <a:chExt cx="9327899" cy="2146240"/>
            </a:xfrm>
          </p:grpSpPr>
          <p:sp>
            <p:nvSpPr>
              <p:cNvPr id="88" name="(ب) قارن بين كل من الكسرين فيما يلي مستعملا ( &gt; ، &lt; ، = ) :"/>
              <p:cNvSpPr/>
              <p:nvPr/>
            </p:nvSpPr>
            <p:spPr>
              <a:xfrm>
                <a:off x="8057899" y="202794"/>
                <a:ext cx="1270001" cy="1270001"/>
              </a:xfrm>
              <a:prstGeom prst="line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0981" tIns="40981" rIns="40981" bIns="40981" numCol="1" anchor="ctr">
                <a:spAutoFit/>
              </a:bodyPr>
              <a:lstStyle>
                <a:lvl1pPr marR="314734" algn="r" defTabSz="634758">
                  <a:tabLst>
                    <a:tab pos="7073900" algn="l"/>
                  </a:tabLst>
                  <a:defRPr sz="2500" u="sng">
                    <a:solidFill>
                      <a:srgbClr val="0042A9"/>
                    </a:solidFill>
                    <a:uFill>
                      <a:solidFill>
                        <a:srgbClr val="000000"/>
                      </a:solidFill>
                    </a:u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(ب) قارن بين كل من الكسرين فيما يلي مستعملا ( &gt; ، &lt; ، = ) :</a:t>
                </a:r>
              </a:p>
            </p:txBody>
          </p:sp>
          <p:grpSp>
            <p:nvGrpSpPr>
              <p:cNvPr id="105" name="تجميع"/>
              <p:cNvGrpSpPr/>
              <p:nvPr/>
            </p:nvGrpSpPr>
            <p:grpSpPr>
              <a:xfrm>
                <a:off x="-1" y="488133"/>
                <a:ext cx="7129183" cy="1860902"/>
                <a:chOff x="0" y="0"/>
                <a:chExt cx="7129181" cy="1860901"/>
              </a:xfrm>
            </p:grpSpPr>
            <p:grpSp>
              <p:nvGrpSpPr>
                <p:cNvPr id="92" name="تجميع"/>
                <p:cNvGrpSpPr/>
                <p:nvPr/>
              </p:nvGrpSpPr>
              <p:grpSpPr>
                <a:xfrm>
                  <a:off x="5452572" y="0"/>
                  <a:ext cx="1604331" cy="807608"/>
                  <a:chOff x="0" y="0"/>
                  <a:chExt cx="1604330" cy="807607"/>
                </a:xfrm>
              </p:grpSpPr>
              <p:pic>
                <p:nvPicPr>
                  <p:cNvPr id="89" name="IMG_6650.jpeg" descr="IMG_6650.jpeg"/>
                  <p:cNvPicPr>
                    <a:picLocks noChangeAspect="1"/>
                  </p:cNvPicPr>
                  <p:nvPr/>
                </p:nvPicPr>
                <p:blipFill>
                  <a:blip r:embed="rId19">
                    <a:extLst/>
                  </a:blip>
                  <a:srcRect l="71910" t="36608" r="24138" b="46328"/>
                  <a:stretch>
                    <a:fillRect/>
                  </a:stretch>
                </p:blipFill>
                <p:spPr>
                  <a:xfrm>
                    <a:off x="1180680" y="0"/>
                    <a:ext cx="423651" cy="807608"/>
                  </a:xfrm>
                  <a:prstGeom prst="rect">
                    <a:avLst/>
                  </a:prstGeom>
                  <a:ln w="3175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0" name="IMG_6650.jpeg" descr="IMG_6650.jpeg"/>
                  <p:cNvPicPr>
                    <a:picLocks noChangeAspect="1"/>
                  </p:cNvPicPr>
                  <p:nvPr/>
                </p:nvPicPr>
                <p:blipFill>
                  <a:blip r:embed="rId19">
                    <a:extLst/>
                  </a:blip>
                  <a:srcRect l="63309" t="36608" r="31335" b="46527"/>
                  <a:stretch>
                    <a:fillRect/>
                  </a:stretch>
                </p:blipFill>
                <p:spPr>
                  <a:xfrm>
                    <a:off x="0" y="6739"/>
                    <a:ext cx="570059" cy="792385"/>
                  </a:xfrm>
                  <a:prstGeom prst="rect">
                    <a:avLst/>
                  </a:prstGeom>
                  <a:ln w="3175" cap="flat">
                    <a:noFill/>
                    <a:miter lim="400000"/>
                  </a:ln>
                  <a:effectLst/>
                </p:spPr>
              </p:pic>
              <p:sp>
                <p:nvSpPr>
                  <p:cNvPr id="91" name="دائرة"/>
                  <p:cNvSpPr/>
                  <p:nvPr/>
                </p:nvSpPr>
                <p:spPr>
                  <a:xfrm>
                    <a:off x="617324" y="137506"/>
                    <a:ext cx="532734" cy="532734"/>
                  </a:xfrm>
                  <a:prstGeom prst="ellips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0981" tIns="40981" rIns="40981" bIns="40981" numCol="1" anchor="ctr">
                    <a:noAutofit/>
                  </a:bodyPr>
                  <a:lstStyle/>
                  <a:p>
                    <a:pPr rtl="0">
                      <a:defRPr b="0" sz="30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Geeza Pro Regular"/>
                      </a:defRPr>
                    </a:pPr>
                  </a:p>
                </p:txBody>
              </p:sp>
            </p:grpSp>
            <p:grpSp>
              <p:nvGrpSpPr>
                <p:cNvPr id="96" name="تجميع"/>
                <p:cNvGrpSpPr/>
                <p:nvPr/>
              </p:nvGrpSpPr>
              <p:grpSpPr>
                <a:xfrm>
                  <a:off x="-1" y="1098885"/>
                  <a:ext cx="1968638" cy="762017"/>
                  <a:chOff x="0" y="0"/>
                  <a:chExt cx="1968636" cy="762016"/>
                </a:xfrm>
              </p:grpSpPr>
              <p:pic>
                <p:nvPicPr>
                  <p:cNvPr id="93" name="IMG_6650.jpeg" descr="IMG_6650.jpeg"/>
                  <p:cNvPicPr>
                    <a:picLocks noChangeAspect="1"/>
                  </p:cNvPicPr>
                  <p:nvPr/>
                </p:nvPicPr>
                <p:blipFill>
                  <a:blip r:embed="rId19">
                    <a:extLst/>
                  </a:blip>
                  <a:srcRect l="42029" t="37779" r="51481" b="47518"/>
                  <a:stretch>
                    <a:fillRect/>
                  </a:stretch>
                </p:blipFill>
                <p:spPr>
                  <a:xfrm>
                    <a:off x="1264542" y="57921"/>
                    <a:ext cx="704095" cy="704096"/>
                  </a:xfrm>
                  <a:prstGeom prst="rect">
                    <a:avLst/>
                  </a:prstGeom>
                  <a:ln w="3175" cap="flat">
                    <a:noFill/>
                    <a:miter lim="400000"/>
                  </a:ln>
                  <a:effectLst/>
                </p:spPr>
              </p:pic>
              <p:sp>
                <p:nvSpPr>
                  <p:cNvPr id="94" name="دائرة"/>
                  <p:cNvSpPr/>
                  <p:nvPr/>
                </p:nvSpPr>
                <p:spPr>
                  <a:xfrm>
                    <a:off x="714305" y="169666"/>
                    <a:ext cx="559240" cy="559240"/>
                  </a:xfrm>
                  <a:prstGeom prst="ellips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0981" tIns="40981" rIns="40981" bIns="40981" numCol="1" anchor="ctr">
                    <a:noAutofit/>
                  </a:bodyPr>
                  <a:lstStyle/>
                  <a:p>
                    <a:pPr rtl="0">
                      <a:defRPr b="0" sz="30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Geeza Pro Regular"/>
                      </a:defRPr>
                    </a:pPr>
                  </a:p>
                </p:txBody>
              </p:sp>
              <p:pic>
                <p:nvPicPr>
                  <p:cNvPr id="95" name="IMG_6650.jpeg" descr="IMG_6650.jpeg"/>
                  <p:cNvPicPr>
                    <a:picLocks noChangeAspect="1"/>
                  </p:cNvPicPr>
                  <p:nvPr/>
                </p:nvPicPr>
                <p:blipFill>
                  <a:blip r:embed="rId19">
                    <a:extLst/>
                  </a:blip>
                  <a:srcRect l="33132" t="36883" r="61274" b="47169"/>
                  <a:stretch>
                    <a:fillRect/>
                  </a:stretch>
                </p:blipFill>
                <p:spPr>
                  <a:xfrm>
                    <a:off x="0" y="0"/>
                    <a:ext cx="603186" cy="759120"/>
                  </a:xfrm>
                  <a:prstGeom prst="rect">
                    <a:avLst/>
                  </a:prstGeom>
                  <a:ln w="3175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100" name="تجميع"/>
                <p:cNvGrpSpPr/>
                <p:nvPr/>
              </p:nvGrpSpPr>
              <p:grpSpPr>
                <a:xfrm>
                  <a:off x="103673" y="95189"/>
                  <a:ext cx="1761291" cy="792321"/>
                  <a:chOff x="0" y="0"/>
                  <a:chExt cx="1761289" cy="792319"/>
                </a:xfrm>
              </p:grpSpPr>
              <p:pic>
                <p:nvPicPr>
                  <p:cNvPr id="97" name="IMG_6650.jpeg" descr="IMG_6650.jpeg"/>
                  <p:cNvPicPr>
                    <a:picLocks noChangeAspect="1"/>
                  </p:cNvPicPr>
                  <p:nvPr/>
                </p:nvPicPr>
                <p:blipFill>
                  <a:blip r:embed="rId19">
                    <a:extLst/>
                  </a:blip>
                  <a:srcRect l="15361" t="36994" r="79090" b="46036"/>
                  <a:stretch>
                    <a:fillRect/>
                  </a:stretch>
                </p:blipFill>
                <p:spPr>
                  <a:xfrm>
                    <a:off x="1174379" y="0"/>
                    <a:ext cx="586911" cy="792320"/>
                  </a:xfrm>
                  <a:prstGeom prst="rect">
                    <a:avLst/>
                  </a:prstGeom>
                  <a:ln w="3175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8" name="IMG_6650.jpeg" descr="IMG_6650.jpeg"/>
                  <p:cNvPicPr>
                    <a:picLocks noChangeAspect="1"/>
                  </p:cNvPicPr>
                  <p:nvPr/>
                </p:nvPicPr>
                <p:blipFill>
                  <a:blip r:embed="rId19">
                    <a:extLst/>
                  </a:blip>
                  <a:srcRect l="6603" t="37368" r="87849" b="45662"/>
                  <a:stretch>
                    <a:fillRect/>
                  </a:stretch>
                </p:blipFill>
                <p:spPr>
                  <a:xfrm>
                    <a:off x="0" y="0"/>
                    <a:ext cx="586910" cy="792320"/>
                  </a:xfrm>
                  <a:prstGeom prst="rect">
                    <a:avLst/>
                  </a:prstGeom>
                  <a:ln w="3175" cap="flat">
                    <a:noFill/>
                    <a:miter lim="400000"/>
                  </a:ln>
                  <a:effectLst/>
                </p:spPr>
              </p:pic>
              <p:sp>
                <p:nvSpPr>
                  <p:cNvPr id="99" name="دائرة"/>
                  <p:cNvSpPr/>
                  <p:nvPr/>
                </p:nvSpPr>
                <p:spPr>
                  <a:xfrm>
                    <a:off x="610581" y="91816"/>
                    <a:ext cx="548888" cy="548888"/>
                  </a:xfrm>
                  <a:prstGeom prst="ellips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0981" tIns="40981" rIns="40981" bIns="40981" numCol="1" anchor="ctr">
                    <a:noAutofit/>
                  </a:bodyPr>
                  <a:lstStyle/>
                  <a:p>
                    <a:pPr rtl="0">
                      <a:defRPr b="0" sz="30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Geeza Pro Regular"/>
                      </a:defRPr>
                    </a:pPr>
                  </a:p>
                </p:txBody>
              </p:sp>
            </p:grpSp>
            <p:grpSp>
              <p:nvGrpSpPr>
                <p:cNvPr id="104" name="تجميع"/>
                <p:cNvGrpSpPr/>
                <p:nvPr/>
              </p:nvGrpSpPr>
              <p:grpSpPr>
                <a:xfrm>
                  <a:off x="5380293" y="1064346"/>
                  <a:ext cx="1748889" cy="796556"/>
                  <a:chOff x="0" y="0"/>
                  <a:chExt cx="1748888" cy="796554"/>
                </a:xfrm>
              </p:grpSpPr>
              <p:pic>
                <p:nvPicPr>
                  <p:cNvPr id="101" name="IMG_6651.png" descr="IMG_6651.png"/>
                  <p:cNvPicPr>
                    <a:picLocks noChangeAspect="1"/>
                  </p:cNvPicPr>
                  <p:nvPr/>
                </p:nvPicPr>
                <p:blipFill>
                  <a:blip r:embed="rId20">
                    <a:extLst/>
                  </a:blip>
                  <a:srcRect l="61606" t="33994" r="34240" b="56883"/>
                  <a:stretch>
                    <a:fillRect/>
                  </a:stretch>
                </p:blipFill>
                <p:spPr>
                  <a:xfrm>
                    <a:off x="1269986" y="0"/>
                    <a:ext cx="478903" cy="734716"/>
                  </a:xfrm>
                  <a:prstGeom prst="rect">
                    <a:avLst/>
                  </a:prstGeom>
                  <a:ln w="3175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2" name="IMG_6651.png" descr="IMG_6651.png"/>
                  <p:cNvPicPr>
                    <a:picLocks noChangeAspect="1"/>
                  </p:cNvPicPr>
                  <p:nvPr/>
                </p:nvPicPr>
                <p:blipFill>
                  <a:blip r:embed="rId20">
                    <a:extLst/>
                  </a:blip>
                  <a:srcRect l="54224" t="33994" r="41447" b="56883"/>
                  <a:stretch>
                    <a:fillRect/>
                  </a:stretch>
                </p:blipFill>
                <p:spPr>
                  <a:xfrm>
                    <a:off x="0" y="0"/>
                    <a:ext cx="541009" cy="796555"/>
                  </a:xfrm>
                  <a:prstGeom prst="rect">
                    <a:avLst/>
                  </a:prstGeom>
                  <a:ln w="3175" cap="flat">
                    <a:noFill/>
                    <a:miter lim="400000"/>
                  </a:ln>
                  <a:effectLst/>
                </p:spPr>
              </p:pic>
              <p:sp>
                <p:nvSpPr>
                  <p:cNvPr id="103" name="دائرة"/>
                  <p:cNvSpPr/>
                  <p:nvPr/>
                </p:nvSpPr>
                <p:spPr>
                  <a:xfrm>
                    <a:off x="650034" y="83931"/>
                    <a:ext cx="537823" cy="537823"/>
                  </a:xfrm>
                  <a:prstGeom prst="ellips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0981" tIns="40981" rIns="40981" bIns="40981" numCol="1" anchor="ctr">
                    <a:noAutofit/>
                  </a:bodyPr>
                  <a:lstStyle/>
                  <a:p>
                    <a:pPr rtl="0">
                      <a:defRPr b="0" sz="30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Geeza Pro Regular"/>
                      </a:defRPr>
                    </a:pPr>
                  </a:p>
                </p:txBody>
              </p:sp>
            </p:grpSp>
          </p:grpSp>
        </p:grpSp>
        <p:sp>
          <p:nvSpPr>
            <p:cNvPr id="107" name="(أ) ضع علامة  ✔️  أمام العبارة الصحيحة وعلامة ✖️ أمام العبارة الخاطئة :"/>
            <p:cNvSpPr/>
            <p:nvPr/>
          </p:nvSpPr>
          <p:spPr>
            <a:xfrm>
              <a:off x="1815059" y="339215"/>
              <a:ext cx="800595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spAutoFit/>
            </a:bodyPr>
            <a:lstStyle>
              <a:lvl1pPr marR="314734" algn="r" defTabSz="634758">
                <a:tabLst>
                  <a:tab pos="7073900" algn="l"/>
                </a:tabLst>
                <a:defRPr sz="2500" u="sng">
                  <a:solidFill>
                    <a:srgbClr val="0042A9"/>
                  </a:solidFill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(أ) ضع علامة  ✔️  أمام العبارة الصحيحة وعلامة ✖️ أمام العبارة الخاطئة :</a:t>
              </a:r>
            </a:p>
          </p:txBody>
        </p:sp>
        <p:grpSp>
          <p:nvGrpSpPr>
            <p:cNvPr id="115" name="تجميع"/>
            <p:cNvGrpSpPr/>
            <p:nvPr/>
          </p:nvGrpSpPr>
          <p:grpSpPr>
            <a:xfrm>
              <a:off x="3703340" y="678429"/>
              <a:ext cx="14173556" cy="3810001"/>
              <a:chOff x="2514244" y="0"/>
              <a:chExt cx="14173555" cy="3810000"/>
            </a:xfrm>
          </p:grpSpPr>
          <p:graphicFrame>
            <p:nvGraphicFramePr>
              <p:cNvPr id="108" name="الجدول ١"/>
              <p:cNvGraphicFramePr/>
              <p:nvPr/>
            </p:nvGraphicFramePr>
            <p:xfrm>
              <a:off x="8331200" y="0"/>
              <a:ext cx="8356600" cy="3810000"/>
            </p:xfrm>
            <a:graphic xmlns:a="http://schemas.openxmlformats.org/drawingml/2006/main">
              <a:graphicData uri="http://schemas.openxmlformats.org/drawingml/2006/table">
                <a:tbl>
                  <a:tblPr firstCol="0" firstRow="0" lastCol="0" lastRow="0" bandCol="0" bandRow="0" rtl="1">
                    <a:tableStyleId>{2708684C-4D16-4618-839F-0558EEFCDFE6}</a:tableStyleId>
                  </a:tblPr>
                  <a:tblGrid>
                    <a:gridCol w="823172"/>
                    <a:gridCol w="6518184"/>
                    <a:gridCol w="958744"/>
                  </a:tblGrid>
                  <a:tr h="627324">
                    <a:tc>
                      <a:txBody>
                        <a:bodyPr/>
                        <a:lstStyle/>
                        <a:p>
                          <a:pPr defTabSz="914400" rtl="0">
                            <a:defRPr sz="1800"/>
                          </a:pPr>
                          <a:r>
                            <a: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١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  <a:solidFill>
                          <a:srgbClr val="EFEF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 rtl="0">
                            <a:defRPr sz="1800"/>
                          </a:pPr>
                          <a:r>
                            <a: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الكسر              في أبسط صورة 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defTabSz="914400" rtl="0">
                            <a:def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defRPr>
                          </a:pP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  <a:solidFill>
                          <a:srgbClr val="FFFFFF"/>
                        </a:solidFill>
                      </a:tcPr>
                    </a:tc>
                  </a:tr>
                  <a:tr h="627324">
                    <a:tc>
                      <a:txBody>
                        <a:bodyPr/>
                        <a:lstStyle/>
                        <a:p>
                          <a:pPr defTabSz="914400" rtl="0">
                            <a:defRPr sz="1800"/>
                          </a:pPr>
                          <a:r>
                            <a: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٢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  <a:solidFill>
                          <a:srgbClr val="EFEF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 rtl="0">
                            <a:defRPr sz="1800"/>
                          </a:pPr>
                          <a:r>
                            <a: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         المتر أطول من          المتر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defTabSz="914400" rtl="0">
                            <a:def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defRPr>
                          </a:pP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  <a:solidFill>
                          <a:srgbClr val="FFFFFF"/>
                        </a:solidFill>
                      </a:tcPr>
                    </a:tc>
                  </a:tr>
                  <a:tr h="627324">
                    <a:tc>
                      <a:txBody>
                        <a:bodyPr/>
                        <a:lstStyle/>
                        <a:p>
                          <a:pPr defTabSz="914400" rtl="0">
                            <a:defRPr sz="1800"/>
                          </a:pPr>
                          <a:r>
                            <a: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٣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  <a:solidFill>
                          <a:srgbClr val="EFEF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 rtl="0">
                            <a:defRPr sz="1800"/>
                          </a:pPr>
                          <a:r>
                            <a: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الكسران          ،           متكافئين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defTabSz="914400" rtl="0">
                            <a:def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defRPr>
                          </a:pP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  <a:solidFill>
                          <a:srgbClr val="FFFFFF"/>
                        </a:solidFill>
                      </a:tcPr>
                    </a:tc>
                  </a:tr>
                  <a:tr h="627324">
                    <a:tc>
                      <a:txBody>
                        <a:bodyPr/>
                        <a:lstStyle/>
                        <a:p>
                          <a:pPr defTabSz="914400" rtl="0">
                            <a:defRPr sz="1800"/>
                          </a:pPr>
                          <a:r>
                            <a: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٤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  <a:solidFill>
                          <a:srgbClr val="EFEF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 rtl="0">
                            <a:defRPr sz="1800"/>
                          </a:pPr>
                          <a:r>
                            <a: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تقدر المسافة بين مدينتي الرياض وجدة بالسم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defTabSz="914400" rtl="0">
                            <a:def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defRPr>
                          </a:pP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  <a:solidFill>
                          <a:srgbClr val="FFFFFF"/>
                        </a:solidFill>
                      </a:tcPr>
                    </a:tc>
                  </a:tr>
                  <a:tr h="627324">
                    <a:tc>
                      <a:txBody>
                        <a:bodyPr/>
                        <a:lstStyle/>
                        <a:p>
                          <a:pPr defTabSz="914400" rtl="0">
                            <a:defRPr sz="1800"/>
                          </a:pPr>
                          <a:r>
                            <a: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٥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  <a:solidFill>
                          <a:srgbClr val="EFEF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 rtl="0">
                            <a:defRPr sz="1800"/>
                          </a:pPr>
                          <a:r>
                            <a: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العدد  ٧ هو مقلوب الكسر   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defTabSz="914400" rtl="0">
                            <a:def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defRPr>
                          </a:pP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  <a:solidFill>
                          <a:srgbClr val="FFFFFF"/>
                        </a:solidFill>
                      </a:tcPr>
                    </a:tc>
                  </a:tr>
                  <a:tr h="627324">
                    <a:tc>
                      <a:txBody>
                        <a:bodyPr/>
                        <a:lstStyle/>
                        <a:p>
                          <a:pPr defTabSz="914400" rtl="0">
                            <a:defRPr sz="1800"/>
                          </a:pPr>
                          <a:r>
                            <a: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٦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  <a:solidFill>
                          <a:srgbClr val="EFEF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 rtl="0">
                            <a:defRPr sz="1800"/>
                          </a:pPr>
                          <a:r>
                            <a: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( م . م . أ ) للعددين ٦ ، ٢ هو ٦٠</a:t>
                          </a: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defTabSz="914400" rtl="0">
                            <a:defRPr b="1" sz="2200">
                              <a:latin typeface="Calibri"/>
                              <a:ea typeface="Calibri"/>
                              <a:cs typeface="Calibri"/>
                              <a:sym typeface="Calibri"/>
                            </a:defRPr>
                          </a:pPr>
                        </a:p>
                      </a:txBody>
                      <a:tcPr marL="50800" marR="50800" marT="50800" marB="50800" anchor="ctr" anchorCtr="0" horzOverflow="overflow">
                        <a:lnL w="12700">
                          <a:solidFill>
                            <a:srgbClr val="000000"/>
                          </a:solidFill>
                          <a:miter lim="400000"/>
                        </a:lnL>
                        <a:lnR w="12700">
                          <a:solidFill>
                            <a:srgbClr val="000000"/>
                          </a:solidFill>
                          <a:miter lim="400000"/>
                        </a:lnR>
                        <a:lnT w="12700">
                          <a:solidFill>
                            <a:srgbClr val="000000"/>
                          </a:solidFill>
                          <a:miter lim="400000"/>
                        </a:lnT>
                        <a:lnB w="12700">
                          <a:solidFill>
                            <a:srgbClr val="000000"/>
                          </a:solidFill>
                          <a:miter lim="400000"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  <p:pic>
            <p:nvPicPr>
              <p:cNvPr id="109" name="IMG_6634.png" descr="IMG_6634.png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rcRect l="53964" t="39828" r="40144" b="52758"/>
              <a:stretch>
                <a:fillRect/>
              </a:stretch>
            </p:blipFill>
            <p:spPr>
              <a:xfrm>
                <a:off x="4441027" y="60151"/>
                <a:ext cx="532513" cy="467982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110" name="IMG_6647.png" descr="IMG_6647.png"/>
              <p:cNvPicPr>
                <a:picLocks noChangeAspect="1"/>
              </p:cNvPicPr>
              <p:nvPr/>
            </p:nvPicPr>
            <p:blipFill>
              <a:blip r:embed="rId22">
                <a:extLst/>
              </a:blip>
              <a:srcRect l="23158" t="36020" r="72089" b="57216"/>
              <a:stretch>
                <a:fillRect/>
              </a:stretch>
            </p:blipFill>
            <p:spPr>
              <a:xfrm>
                <a:off x="5362070" y="662175"/>
                <a:ext cx="501471" cy="498424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111" name="IMG_6643.png" descr="IMG_6643.png"/>
              <p:cNvPicPr>
                <a:picLocks noChangeAspect="1"/>
              </p:cNvPicPr>
              <p:nvPr/>
            </p:nvPicPr>
            <p:blipFill>
              <a:blip r:embed="rId23">
                <a:extLst/>
              </a:blip>
              <a:srcRect l="3527" t="65199" r="86604" b="26959"/>
              <a:stretch>
                <a:fillRect/>
              </a:stretch>
            </p:blipFill>
            <p:spPr>
              <a:xfrm>
                <a:off x="3151980" y="661890"/>
                <a:ext cx="473792" cy="538996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112" name="IMG_6648.png" descr="IMG_6648.png"/>
              <p:cNvPicPr>
                <a:picLocks noChangeAspect="1"/>
              </p:cNvPicPr>
              <p:nvPr/>
            </p:nvPicPr>
            <p:blipFill>
              <a:blip r:embed="rId24">
                <a:extLst/>
              </a:blip>
              <a:srcRect l="75557" t="35784" r="19752" b="56416"/>
              <a:stretch>
                <a:fillRect/>
              </a:stretch>
            </p:blipFill>
            <p:spPr>
              <a:xfrm>
                <a:off x="2514244" y="2628617"/>
                <a:ext cx="423118" cy="491392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113" name="IMG_6648.png" descr="IMG_6648.png"/>
              <p:cNvPicPr>
                <a:picLocks noChangeAspect="1"/>
              </p:cNvPicPr>
              <p:nvPr/>
            </p:nvPicPr>
            <p:blipFill>
              <a:blip r:embed="rId24">
                <a:extLst/>
              </a:blip>
              <a:srcRect l="60513" t="54424" r="35113" b="37322"/>
              <a:stretch>
                <a:fillRect/>
              </a:stretch>
            </p:blipFill>
            <p:spPr>
              <a:xfrm>
                <a:off x="3626006" y="1297539"/>
                <a:ext cx="445076" cy="58666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114" name="IMG_6648.png" descr="IMG_6648.png"/>
              <p:cNvPicPr>
                <a:picLocks noChangeAspect="1"/>
              </p:cNvPicPr>
              <p:nvPr/>
            </p:nvPicPr>
            <p:blipFill>
              <a:blip r:embed="rId24">
                <a:extLst/>
              </a:blip>
              <a:srcRect l="66456" t="10637" r="28611" b="80602"/>
              <a:stretch>
                <a:fillRect/>
              </a:stretch>
            </p:blipFill>
            <p:spPr>
              <a:xfrm>
                <a:off x="4458402" y="1305240"/>
                <a:ext cx="445085" cy="552185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  <p:sp>
          <p:nvSpPr>
            <p:cNvPr id="116" name="خط"/>
            <p:cNvSpPr/>
            <p:nvPr/>
          </p:nvSpPr>
          <p:spPr>
            <a:xfrm>
              <a:off x="34549" y="4703914"/>
              <a:ext cx="9852517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0981" tIns="40981" rIns="40981" bIns="40981" numCol="1" anchor="ctr">
              <a:noAutofit/>
            </a:bodyPr>
            <a:lstStyle/>
            <a:p>
              <a:pPr rtl="0">
                <a:defRPr sz="3200"/>
              </a:pPr>
            </a:p>
          </p:txBody>
        </p:sp>
      </p:grpSp>
      <p:grpSp>
        <p:nvGrpSpPr>
          <p:cNvPr id="122" name="تجميع"/>
          <p:cNvGrpSpPr/>
          <p:nvPr/>
        </p:nvGrpSpPr>
        <p:grpSpPr>
          <a:xfrm>
            <a:off x="8192995" y="6212824"/>
            <a:ext cx="510538" cy="569347"/>
            <a:chOff x="0" y="0"/>
            <a:chExt cx="510537" cy="569346"/>
          </a:xfrm>
        </p:grpSpPr>
        <p:grpSp>
          <p:nvGrpSpPr>
            <p:cNvPr id="120" name="تجميع"/>
            <p:cNvGrpSpPr/>
            <p:nvPr/>
          </p:nvGrpSpPr>
          <p:grpSpPr>
            <a:xfrm>
              <a:off x="0" y="0"/>
              <a:ext cx="510538" cy="537159"/>
              <a:chOff x="0" y="0"/>
              <a:chExt cx="510537" cy="537158"/>
            </a:xfrm>
          </p:grpSpPr>
          <p:sp>
            <p:nvSpPr>
              <p:cNvPr id="118" name="مستطيل 11"/>
              <p:cNvSpPr/>
              <p:nvPr/>
            </p:nvSpPr>
            <p:spPr>
              <a:xfrm>
                <a:off x="0" y="0"/>
                <a:ext cx="505341" cy="5371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8792" tIns="58792" rIns="58792" bIns="58792" numCol="1" anchor="ctr">
                <a:noAutofit/>
              </a:bodyPr>
              <a:lstStyle/>
              <a:p>
                <a:pPr algn="r" defTabSz="1269517" rtl="0">
                  <a:defRPr b="0" sz="2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9" name="رابط مستقيم 13"/>
              <p:cNvSpPr/>
              <p:nvPr/>
            </p:nvSpPr>
            <p:spPr>
              <a:xfrm flipH="1" flipV="1">
                <a:off x="0" y="268579"/>
                <a:ext cx="510538" cy="1"/>
              </a:xfrm>
              <a:prstGeom prst="line">
                <a:avLst/>
              </a:prstGeom>
              <a:noFill/>
              <a:ln w="9525" cap="flat">
                <a:solidFill>
                  <a:srgbClr val="0D0D0D"/>
                </a:solidFill>
                <a:prstDash val="solid"/>
                <a:round/>
              </a:ln>
              <a:effectLst/>
            </p:spPr>
            <p:txBody>
              <a:bodyPr wrap="square" lIns="58792" tIns="58792" rIns="58792" bIns="58792" numCol="1" anchor="ctr">
                <a:noAutofit/>
              </a:bodyPr>
              <a:lstStyle/>
              <a:p>
                <a:pPr algn="r" defTabSz="1269517" rtl="0">
                  <a:defRPr b="0" sz="2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121" name="١٠"/>
            <p:cNvSpPr txBox="1"/>
            <p:nvPr/>
          </p:nvSpPr>
          <p:spPr>
            <a:xfrm>
              <a:off x="97656" y="248151"/>
              <a:ext cx="315225" cy="32119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1026" tIns="41026" rIns="41026" bIns="41026" numCol="1" anchor="ctr">
              <a:spAutoFit/>
            </a:bodyPr>
            <a:lstStyle>
              <a:lvl1pPr>
                <a:defRPr sz="1600">
                  <a:solidFill>
                    <a:srgbClr val="99244F"/>
                  </a:solidFill>
                </a:defRPr>
              </a:lvl1pPr>
            </a:lstStyle>
            <a:p>
              <a:pPr rtl="0">
                <a:defRPr/>
              </a:pPr>
              <a:r>
                <a:t>١٠</a:t>
              </a:r>
            </a:p>
          </p:txBody>
        </p:sp>
      </p:grpSp>
      <p:grpSp>
        <p:nvGrpSpPr>
          <p:cNvPr id="125" name="تجميع"/>
          <p:cNvGrpSpPr/>
          <p:nvPr/>
        </p:nvGrpSpPr>
        <p:grpSpPr>
          <a:xfrm>
            <a:off x="329625" y="14359380"/>
            <a:ext cx="2185715" cy="1339481"/>
            <a:chOff x="0" y="92991"/>
            <a:chExt cx="2185713" cy="1339479"/>
          </a:xfrm>
        </p:grpSpPr>
        <p:sp>
          <p:nvSpPr>
            <p:cNvPr id="123" name="يتبع"/>
            <p:cNvSpPr/>
            <p:nvPr/>
          </p:nvSpPr>
          <p:spPr>
            <a:xfrm>
              <a:off x="915713" y="162470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tabLst>
                  <a:tab pos="1574800" algn="l"/>
                </a:tabLst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defTabSz="914400" rtl="0">
                <a:defRPr/>
              </a:pPr>
              <a:r>
                <a:t>يتبع </a:t>
              </a:r>
            </a:p>
          </p:txBody>
        </p:sp>
        <p:sp>
          <p:nvSpPr>
            <p:cNvPr id="124" name="سهم"/>
            <p:cNvSpPr/>
            <p:nvPr/>
          </p:nvSpPr>
          <p:spPr>
            <a:xfrm flipH="1">
              <a:off x="0" y="92991"/>
              <a:ext cx="673100" cy="203201"/>
            </a:xfrm>
            <a:prstGeom prst="rightArrow">
              <a:avLst>
                <a:gd name="adj1" fmla="val 32000"/>
                <a:gd name="adj2" fmla="val 204385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29517" tIns="29517" rIns="29517" bIns="29517" numCol="1" anchor="ctr">
              <a:noAutofit/>
            </a:bodyPr>
            <a:lstStyle/>
            <a:p>
              <a:pPr defTabSz="640490" rtl="0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الجدول ١-١"/>
          <p:cNvGraphicFramePr/>
          <p:nvPr/>
        </p:nvGraphicFramePr>
        <p:xfrm>
          <a:off x="10197727" y="290312"/>
          <a:ext cx="9905257" cy="523868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1">
                <a:tableStyleId>{2708684C-4D16-4618-839F-0558EEFCDFE6}</a:tableStyleId>
              </a:tblPr>
              <a:tblGrid>
                <a:gridCol w="527850"/>
                <a:gridCol w="9364706"/>
              </a:tblGrid>
              <a:tr h="469900">
                <a:tc gridSpan="2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b="0" sz="1800"/>
                      </a:pPr>
                      <a:r>
                        <a:rPr b="1" sz="2400" u="sng">
                          <a:solidFill>
                            <a:srgbClr val="0042A9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السؤال الثالث : 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</a:tr>
              <a:tr h="1585756">
                <a:tc>
                  <a:txBody>
                    <a:bodyPr/>
                    <a:lstStyle/>
                    <a:p>
                      <a:pPr defTabSz="914400">
                        <a:tabLst>
                          <a:tab pos="1790700" algn="l"/>
                        </a:tabLst>
                        <a:defRPr b="0" sz="1800"/>
                      </a:pPr>
                      <a:r>
                        <a:rPr b="1" sz="2500">
                          <a:solidFill>
                            <a:srgbClr val="9924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b="1" sz="3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b="1" sz="23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اكتب العدد المناسب في الفراغ ؟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1723174">
                <a:tc>
                  <a:txBody>
                    <a:bodyPr/>
                    <a:lstStyle/>
                    <a:p>
                      <a:pPr defTabSz="914400">
                        <a:tabLst>
                          <a:tab pos="1790700" algn="l"/>
                        </a:tabLst>
                        <a:defRPr b="0" sz="1800"/>
                      </a:pPr>
                      <a:r>
                        <a:rPr b="1" sz="2500">
                          <a:solidFill>
                            <a:srgbClr val="9924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b="1" sz="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دخلت ٥ طالبات إلى الفصل ، فإذا أنظم إليهن ٣ طالبات وغادرت طالبة واحدة منهم . فما عدد الطالبات المتواجدات في الفصل الآن ؟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949982">
                <a:tc>
                  <a:txBody>
                    <a:bodyPr/>
                    <a:lstStyle/>
                    <a:p>
                      <a:pPr defTabSz="914400">
                        <a:tabLst>
                          <a:tab pos="1790700" algn="l"/>
                        </a:tabLst>
                        <a:defRPr b="0" sz="1800"/>
                      </a:pPr>
                      <a:r>
                        <a:rPr b="1" sz="2500">
                          <a:solidFill>
                            <a:srgbClr val="9924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b="1" sz="23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قُسمت          قطعة أرض زراعية إلى ٣ قطع متساوية المساحة . أوجد الكسر الذي يدل على كل </a:t>
                      </a:r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b="1" sz="1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b="1" sz="23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قطعة منها؟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132" name="تجميع"/>
          <p:cNvGrpSpPr/>
          <p:nvPr/>
        </p:nvGrpSpPr>
        <p:grpSpPr>
          <a:xfrm>
            <a:off x="7340396" y="188712"/>
            <a:ext cx="1525269" cy="1704150"/>
            <a:chOff x="0" y="0"/>
            <a:chExt cx="1525268" cy="1704148"/>
          </a:xfrm>
        </p:grpSpPr>
        <p:grpSp>
          <p:nvGrpSpPr>
            <p:cNvPr id="130" name="تجميع"/>
            <p:cNvGrpSpPr/>
            <p:nvPr/>
          </p:nvGrpSpPr>
          <p:grpSpPr>
            <a:xfrm>
              <a:off x="0" y="0"/>
              <a:ext cx="510538" cy="537159"/>
              <a:chOff x="0" y="0"/>
              <a:chExt cx="510537" cy="537158"/>
            </a:xfrm>
          </p:grpSpPr>
          <p:sp>
            <p:nvSpPr>
              <p:cNvPr id="128" name="مستطيل 11"/>
              <p:cNvSpPr/>
              <p:nvPr/>
            </p:nvSpPr>
            <p:spPr>
              <a:xfrm>
                <a:off x="0" y="0"/>
                <a:ext cx="505341" cy="5371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8792" tIns="58792" rIns="58792" bIns="58792" numCol="1" anchor="ctr">
                <a:noAutofit/>
              </a:bodyPr>
              <a:lstStyle/>
              <a:p>
                <a:pPr algn="r" defTabSz="1269517" rtl="0">
                  <a:defRPr b="0" sz="2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9" name="رابط مستقيم 13"/>
              <p:cNvSpPr/>
              <p:nvPr/>
            </p:nvSpPr>
            <p:spPr>
              <a:xfrm flipH="1" flipV="1">
                <a:off x="0" y="268579"/>
                <a:ext cx="510538" cy="1"/>
              </a:xfrm>
              <a:prstGeom prst="line">
                <a:avLst/>
              </a:prstGeom>
              <a:noFill/>
              <a:ln w="9525" cap="flat">
                <a:solidFill>
                  <a:srgbClr val="0D0D0D"/>
                </a:solidFill>
                <a:prstDash val="solid"/>
                <a:round/>
              </a:ln>
              <a:effectLst/>
            </p:spPr>
            <p:txBody>
              <a:bodyPr wrap="square" lIns="58792" tIns="58792" rIns="58792" bIns="58792" numCol="1" anchor="ctr">
                <a:noAutofit/>
              </a:bodyPr>
              <a:lstStyle/>
              <a:p>
                <a:pPr algn="r" defTabSz="1269517" rtl="0">
                  <a:defRPr b="0" sz="2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131" name="٧"/>
            <p:cNvSpPr/>
            <p:nvPr/>
          </p:nvSpPr>
          <p:spPr>
            <a:xfrm>
              <a:off x="255268" y="434148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1026" tIns="41026" rIns="41026" bIns="41026" numCol="1" anchor="ctr">
              <a:spAutoFit/>
            </a:bodyPr>
            <a:lstStyle>
              <a:lvl1pPr>
                <a:defRPr sz="1800">
                  <a:solidFill>
                    <a:srgbClr val="99244F"/>
                  </a:solidFill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grpSp>
        <p:nvGrpSpPr>
          <p:cNvPr id="147" name="تجميع"/>
          <p:cNvGrpSpPr/>
          <p:nvPr/>
        </p:nvGrpSpPr>
        <p:grpSpPr>
          <a:xfrm>
            <a:off x="1035123" y="1045239"/>
            <a:ext cx="7769855" cy="1262630"/>
            <a:chOff x="0" y="0"/>
            <a:chExt cx="7769854" cy="1262628"/>
          </a:xfrm>
        </p:grpSpPr>
        <p:grpSp>
          <p:nvGrpSpPr>
            <p:cNvPr id="136" name="تجميع"/>
            <p:cNvGrpSpPr/>
            <p:nvPr/>
          </p:nvGrpSpPr>
          <p:grpSpPr>
            <a:xfrm>
              <a:off x="4980097" y="43310"/>
              <a:ext cx="2718981" cy="679109"/>
              <a:chOff x="0" y="0"/>
              <a:chExt cx="2718979" cy="679108"/>
            </a:xfrm>
          </p:grpSpPr>
          <p:pic>
            <p:nvPicPr>
              <p:cNvPr id="133" name="IMG_6652.png" descr="IMG_665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6393" t="39056" r="18408" b="55243"/>
              <a:stretch>
                <a:fillRect/>
              </a:stretch>
            </p:blipFill>
            <p:spPr>
              <a:xfrm>
                <a:off x="1832378" y="0"/>
                <a:ext cx="886602" cy="679109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134" name="IMG_6652.png" descr="IMG_665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0161" t="40092" r="26185" b="55901"/>
              <a:stretch>
                <a:fillRect/>
              </a:stretch>
            </p:blipFill>
            <p:spPr>
              <a:xfrm>
                <a:off x="0" y="85108"/>
                <a:ext cx="646951" cy="495545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135" name="خط"/>
              <p:cNvSpPr/>
              <p:nvPr/>
            </p:nvSpPr>
            <p:spPr>
              <a:xfrm>
                <a:off x="762724" y="339558"/>
                <a:ext cx="1003921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40981" tIns="40981" rIns="40981" bIns="40981" numCol="1" anchor="ctr">
                <a:noAutofit/>
              </a:bodyPr>
              <a:lstStyle/>
              <a:p>
                <a:pPr rtl="0">
                  <a:defRPr sz="3200"/>
                </a:pPr>
              </a:p>
            </p:txBody>
          </p:sp>
        </p:grpSp>
        <p:grpSp>
          <p:nvGrpSpPr>
            <p:cNvPr id="140" name="تجميع"/>
            <p:cNvGrpSpPr/>
            <p:nvPr/>
          </p:nvGrpSpPr>
          <p:grpSpPr>
            <a:xfrm>
              <a:off x="0" y="574036"/>
              <a:ext cx="2645131" cy="688593"/>
              <a:chOff x="0" y="0"/>
              <a:chExt cx="2645130" cy="688592"/>
            </a:xfrm>
          </p:grpSpPr>
          <p:pic>
            <p:nvPicPr>
              <p:cNvPr id="137" name="IMG_6652.png" descr="IMG_665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4623" t="81046" r="21143" b="12892"/>
              <a:stretch>
                <a:fillRect/>
              </a:stretch>
            </p:blipFill>
            <p:spPr>
              <a:xfrm>
                <a:off x="1956538" y="0"/>
                <a:ext cx="688593" cy="68859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138" name="IMG_6652.png" descr="IMG_665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67483" t="81982" r="29821" b="13629"/>
              <a:stretch>
                <a:fillRect/>
              </a:stretch>
            </p:blipFill>
            <p:spPr>
              <a:xfrm>
                <a:off x="0" y="146921"/>
                <a:ext cx="438343" cy="498599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139" name="خط"/>
              <p:cNvSpPr/>
              <p:nvPr/>
            </p:nvSpPr>
            <p:spPr>
              <a:xfrm>
                <a:off x="605919" y="389605"/>
                <a:ext cx="1124614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40981" tIns="40981" rIns="40981" bIns="40981" numCol="1" anchor="ctr">
                <a:noAutofit/>
              </a:bodyPr>
              <a:lstStyle/>
              <a:p>
                <a:pPr rtl="0">
                  <a:defRPr sz="3200"/>
                </a:pPr>
              </a:p>
            </p:txBody>
          </p:sp>
        </p:grpSp>
        <p:grpSp>
          <p:nvGrpSpPr>
            <p:cNvPr id="143" name="تجميع"/>
            <p:cNvGrpSpPr/>
            <p:nvPr/>
          </p:nvGrpSpPr>
          <p:grpSpPr>
            <a:xfrm>
              <a:off x="146734" y="0"/>
              <a:ext cx="2893121" cy="773219"/>
              <a:chOff x="0" y="0"/>
              <a:chExt cx="2893119" cy="773218"/>
            </a:xfrm>
          </p:grpSpPr>
          <p:pic>
            <p:nvPicPr>
              <p:cNvPr id="141" name="IMG_6652.png" descr="IMG_665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67716" t="55487" r="20658" b="37406"/>
              <a:stretch>
                <a:fillRect/>
              </a:stretch>
            </p:blipFill>
            <p:spPr>
              <a:xfrm>
                <a:off x="0" y="0"/>
                <a:ext cx="1810905" cy="773219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142" name="خط"/>
              <p:cNvSpPr/>
              <p:nvPr/>
            </p:nvSpPr>
            <p:spPr>
              <a:xfrm>
                <a:off x="1821994" y="372723"/>
                <a:ext cx="1071126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40981" tIns="40981" rIns="40981" bIns="40981" numCol="1" anchor="ctr">
                <a:noAutofit/>
              </a:bodyPr>
              <a:lstStyle/>
              <a:p>
                <a:pPr rtl="0">
                  <a:defRPr sz="3200"/>
                </a:pPr>
              </a:p>
            </p:txBody>
          </p:sp>
        </p:grpSp>
        <p:grpSp>
          <p:nvGrpSpPr>
            <p:cNvPr id="146" name="تجميع"/>
            <p:cNvGrpSpPr/>
            <p:nvPr/>
          </p:nvGrpSpPr>
          <p:grpSpPr>
            <a:xfrm>
              <a:off x="4424598" y="692389"/>
              <a:ext cx="3345257" cy="557540"/>
              <a:chOff x="0" y="0"/>
              <a:chExt cx="3345255" cy="557539"/>
            </a:xfrm>
          </p:grpSpPr>
          <p:pic>
            <p:nvPicPr>
              <p:cNvPr id="144" name="IMG_6652.png" descr="IMG_665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63037" t="90552" r="20688" b="3921"/>
              <a:stretch>
                <a:fillRect/>
              </a:stretch>
            </p:blipFill>
            <p:spPr>
              <a:xfrm>
                <a:off x="0" y="0"/>
                <a:ext cx="2350762" cy="557540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145" name="خط"/>
              <p:cNvSpPr/>
              <p:nvPr/>
            </p:nvSpPr>
            <p:spPr>
              <a:xfrm>
                <a:off x="2421857" y="235962"/>
                <a:ext cx="923399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40981" tIns="40981" rIns="40981" bIns="40981" numCol="1" anchor="ctr">
                <a:noAutofit/>
              </a:bodyPr>
              <a:lstStyle/>
              <a:p>
                <a:pPr rtl="0">
                  <a:defRPr sz="3200"/>
                </a:pPr>
              </a:p>
            </p:txBody>
          </p:sp>
        </p:grpSp>
      </p:grpSp>
      <p:sp>
        <p:nvSpPr>
          <p:cNvPr id="148" name="خط"/>
          <p:cNvSpPr/>
          <p:nvPr/>
        </p:nvSpPr>
        <p:spPr>
          <a:xfrm>
            <a:off x="570272" y="3636331"/>
            <a:ext cx="8750356" cy="1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40981" tIns="40981" rIns="40981" bIns="40981" anchor="ctr"/>
          <a:lstStyle/>
          <a:p>
            <a:pPr rtl="0">
              <a:defRPr sz="3200"/>
            </a:pPr>
          </a:p>
        </p:txBody>
      </p:sp>
      <p:grpSp>
        <p:nvGrpSpPr>
          <p:cNvPr id="152" name="تجميع"/>
          <p:cNvGrpSpPr/>
          <p:nvPr/>
        </p:nvGrpSpPr>
        <p:grpSpPr>
          <a:xfrm>
            <a:off x="8287549" y="3972233"/>
            <a:ext cx="593629" cy="599267"/>
            <a:chOff x="0" y="0"/>
            <a:chExt cx="593627" cy="599266"/>
          </a:xfrm>
        </p:grpSpPr>
        <p:sp>
          <p:nvSpPr>
            <p:cNvPr id="149" name="٤"/>
            <p:cNvSpPr txBox="1"/>
            <p:nvPr/>
          </p:nvSpPr>
          <p:spPr>
            <a:xfrm>
              <a:off x="23074" y="242032"/>
              <a:ext cx="570554" cy="35723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150" name="٣"/>
            <p:cNvSpPr txBox="1"/>
            <p:nvPr/>
          </p:nvSpPr>
          <p:spPr>
            <a:xfrm>
              <a:off x="0" y="0"/>
              <a:ext cx="570553" cy="35723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>
                <a:defRPr sz="2300"/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51" name="خط"/>
            <p:cNvSpPr/>
            <p:nvPr/>
          </p:nvSpPr>
          <p:spPr>
            <a:xfrm>
              <a:off x="136251" y="326534"/>
              <a:ext cx="35905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</p:grpSp>
      <p:sp>
        <p:nvSpPr>
          <p:cNvPr id="153" name="خط"/>
          <p:cNvSpPr/>
          <p:nvPr/>
        </p:nvSpPr>
        <p:spPr>
          <a:xfrm>
            <a:off x="671872" y="5478900"/>
            <a:ext cx="8750356" cy="1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40981" tIns="40981" rIns="40981" bIns="40981" anchor="ctr"/>
          <a:lstStyle/>
          <a:p>
            <a:pPr rtl="0">
              <a:defRPr sz="3200"/>
            </a:pPr>
          </a:p>
        </p:txBody>
      </p:sp>
      <p:graphicFrame>
        <p:nvGraphicFramePr>
          <p:cNvPr id="154" name="الجدول ١-١-١"/>
          <p:cNvGraphicFramePr/>
          <p:nvPr/>
        </p:nvGraphicFramePr>
        <p:xfrm>
          <a:off x="10197727" y="6277675"/>
          <a:ext cx="9905257" cy="523868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1">
                <a:tableStyleId>{2708684C-4D16-4618-839F-0558EEFCDFE6}</a:tableStyleId>
              </a:tblPr>
              <a:tblGrid>
                <a:gridCol w="527850"/>
                <a:gridCol w="9364706"/>
              </a:tblGrid>
              <a:tr h="393700">
                <a:tc gridSpan="2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b="0" sz="1800"/>
                      </a:pPr>
                      <a:r>
                        <a:rPr b="1" sz="2400" u="sng">
                          <a:solidFill>
                            <a:srgbClr val="0042A9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السؤال الرابع : 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</a:tr>
              <a:tr h="1366112">
                <a:tc>
                  <a:txBody>
                    <a:bodyPr/>
                    <a:lstStyle/>
                    <a:p>
                      <a:pPr defTabSz="914400">
                        <a:tabLst>
                          <a:tab pos="1790700" algn="l"/>
                        </a:tabLst>
                        <a:defRPr b="0" sz="1800"/>
                      </a:pPr>
                      <a:r>
                        <a:rPr b="1" sz="2500">
                          <a:solidFill>
                            <a:srgbClr val="9924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b="1" sz="3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b="1" sz="23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ظلل خالد ٥٠ ٫ ٠ من الشكل المقابل  </a:t>
                      </a:r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b="1" sz="23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اكتب الكسر العشري في صورة كسر اعتيادي ؟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1881973">
                <a:tc>
                  <a:txBody>
                    <a:bodyPr/>
                    <a:lstStyle/>
                    <a:p>
                      <a:pPr defTabSz="914400">
                        <a:tabLst>
                          <a:tab pos="1790700" algn="l"/>
                        </a:tabLst>
                        <a:defRPr b="0" sz="1800"/>
                      </a:pPr>
                      <a:r>
                        <a:rPr b="1" sz="2500">
                          <a:solidFill>
                            <a:srgbClr val="9924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b="1" sz="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301900">
                <a:tc>
                  <a:txBody>
                    <a:bodyPr/>
                    <a:lstStyle/>
                    <a:p>
                      <a:pPr defTabSz="914400">
                        <a:tabLst>
                          <a:tab pos="1790700" algn="l"/>
                        </a:tabLst>
                        <a:defRPr b="0" sz="1800"/>
                      </a:pPr>
                      <a:r>
                        <a:rPr b="1" sz="2500">
                          <a:solidFill>
                            <a:srgbClr val="9924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sz="1800"/>
                      </a:pPr>
                      <a:r>
                        <a:rPr b="1" sz="23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استعمل التقريب لترتيب  الكسور الآتية تصاعدياً :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3100989">
                <a:tc>
                  <a:txBody>
                    <a:bodyPr/>
                    <a:lstStyle/>
                    <a:p>
                      <a:pPr defTabSz="914400">
                        <a:tabLst>
                          <a:tab pos="1790700" algn="l"/>
                        </a:tabLst>
                        <a:defRPr b="0" sz="1800"/>
                      </a:pPr>
                      <a:r>
                        <a:rPr b="1" sz="2500">
                          <a:solidFill>
                            <a:srgbClr val="9924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314734" algn="r" defTabSz="634758" rtl="1">
                        <a:lnSpc>
                          <a:spcPct val="125000"/>
                        </a:lnSpc>
                        <a:tabLst>
                          <a:tab pos="7073900" algn="l"/>
                        </a:tabLst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ضع المفردة المناسبة في الفراغ المناسب  :</a:t>
                      </a:r>
                    </a:p>
                    <a:p>
                      <a:pPr marR="314734" defTabSz="634758" rtl="1">
                        <a:lnSpc>
                          <a:spcPct val="125000"/>
                        </a:lnSpc>
                        <a:tabLst>
                          <a:tab pos="7073900" algn="l"/>
                        </a:tabLst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 ( </a:t>
                      </a:r>
                      <a:r>
                        <a:rPr sz="2400"/>
                        <a:t>كسور متشابهة ، القواسم المشتركة ، المتكافئة ، أبسط صورة</a:t>
                      </a:r>
                      <a:r>
                        <a:t> )</a:t>
                      </a:r>
                    </a:p>
                    <a:p>
                      <a:pPr marR="314734" algn="r" defTabSz="634758" rtl="1">
                        <a:lnSpc>
                          <a:spcPct val="125000"/>
                        </a:lnSpc>
                        <a:tabLst>
                          <a:tab pos="7073900" algn="l"/>
                        </a:tabLst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١- القواسم التي يشترك فيها عددان أو أكثر تسمى </a:t>
                      </a:r>
                      <a:r>
                        <a:rPr b="0" sz="900"/>
                        <a:t> ……………………………………………………………………………………………</a:t>
                      </a:r>
                      <a:endParaRPr b="0" sz="900"/>
                    </a:p>
                    <a:p>
                      <a:pPr marR="314734" algn="r" defTabSz="634758" rtl="1">
                        <a:lnSpc>
                          <a:spcPct val="125000"/>
                        </a:lnSpc>
                        <a:tabLst>
                          <a:tab pos="7073900" algn="l"/>
                        </a:tabLst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٢- الكسور </a:t>
                      </a:r>
                      <a:r>
                        <a:rPr b="0" sz="900"/>
                        <a:t>…………………………………………………………</a:t>
                      </a:r>
                      <a:r>
                        <a:t>هي الكسور التي لها القيمة نفسها</a:t>
                      </a:r>
                    </a:p>
                    <a:p>
                      <a:pPr marR="314734" algn="r" defTabSz="634758" rtl="1">
                        <a:lnSpc>
                          <a:spcPct val="125000"/>
                        </a:lnSpc>
                        <a:tabLst>
                          <a:tab pos="7073900" algn="l"/>
                        </a:tabLst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٣-  يقال عن الكسر أنه في </a:t>
                      </a:r>
                      <a:r>
                        <a:rPr b="0" sz="900"/>
                        <a:t>………………………………………………..………………………………</a:t>
                      </a:r>
                      <a:r>
                        <a:t> إذا كان القاسم المشترك الأكبر لبسطه ومقامه هو ١</a:t>
                      </a:r>
                    </a:p>
                    <a:p>
                      <a:pPr marR="314734" algn="r" defTabSz="634758" rtl="1">
                        <a:lnSpc>
                          <a:spcPct val="125000"/>
                        </a:lnSpc>
                        <a:tabLst>
                          <a:tab pos="7073900" algn="l"/>
                        </a:tabLst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٤- تسمى الكسور التي لها المقامات نفسها  </a:t>
                      </a:r>
                      <a:r>
                        <a:rPr b="0" sz="900"/>
                        <a:t> ……………………………………………………………………………………………</a:t>
                      </a:r>
                      <a:endParaRPr b="0" sz="900"/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159" name="تجميع"/>
          <p:cNvGrpSpPr/>
          <p:nvPr/>
        </p:nvGrpSpPr>
        <p:grpSpPr>
          <a:xfrm>
            <a:off x="7340396" y="6074475"/>
            <a:ext cx="1525269" cy="1704150"/>
            <a:chOff x="0" y="0"/>
            <a:chExt cx="1525268" cy="1704148"/>
          </a:xfrm>
        </p:grpSpPr>
        <p:grpSp>
          <p:nvGrpSpPr>
            <p:cNvPr id="157" name="تجميع"/>
            <p:cNvGrpSpPr/>
            <p:nvPr/>
          </p:nvGrpSpPr>
          <p:grpSpPr>
            <a:xfrm>
              <a:off x="0" y="0"/>
              <a:ext cx="510538" cy="537159"/>
              <a:chOff x="0" y="0"/>
              <a:chExt cx="510537" cy="537158"/>
            </a:xfrm>
          </p:grpSpPr>
          <p:sp>
            <p:nvSpPr>
              <p:cNvPr id="155" name="مستطيل 11"/>
              <p:cNvSpPr/>
              <p:nvPr/>
            </p:nvSpPr>
            <p:spPr>
              <a:xfrm>
                <a:off x="0" y="0"/>
                <a:ext cx="505341" cy="5371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8792" tIns="58792" rIns="58792" bIns="58792" numCol="1" anchor="ctr">
                <a:noAutofit/>
              </a:bodyPr>
              <a:lstStyle/>
              <a:p>
                <a:pPr algn="r" defTabSz="1269517" rtl="0">
                  <a:defRPr b="0" sz="2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56" name="رابط مستقيم 13"/>
              <p:cNvSpPr/>
              <p:nvPr/>
            </p:nvSpPr>
            <p:spPr>
              <a:xfrm flipH="1" flipV="1">
                <a:off x="0" y="268579"/>
                <a:ext cx="510538" cy="1"/>
              </a:xfrm>
              <a:prstGeom prst="line">
                <a:avLst/>
              </a:prstGeom>
              <a:noFill/>
              <a:ln w="9525" cap="flat">
                <a:solidFill>
                  <a:srgbClr val="0D0D0D"/>
                </a:solidFill>
                <a:prstDash val="solid"/>
                <a:round/>
              </a:ln>
              <a:effectLst/>
            </p:spPr>
            <p:txBody>
              <a:bodyPr wrap="square" lIns="58792" tIns="58792" rIns="58792" bIns="58792" numCol="1" anchor="ctr">
                <a:noAutofit/>
              </a:bodyPr>
              <a:lstStyle/>
              <a:p>
                <a:pPr algn="r" defTabSz="1269517" rtl="0">
                  <a:defRPr b="0" sz="2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158" name="٨"/>
            <p:cNvSpPr/>
            <p:nvPr/>
          </p:nvSpPr>
          <p:spPr>
            <a:xfrm>
              <a:off x="255268" y="434148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1026" tIns="41026" rIns="41026" bIns="41026" numCol="1" anchor="ctr">
              <a:spAutoFit/>
            </a:bodyPr>
            <a:lstStyle>
              <a:lvl1pPr>
                <a:defRPr sz="1800">
                  <a:solidFill>
                    <a:srgbClr val="99244F"/>
                  </a:solidFill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grpSp>
        <p:nvGrpSpPr>
          <p:cNvPr id="165" name="تجميع"/>
          <p:cNvGrpSpPr/>
          <p:nvPr/>
        </p:nvGrpSpPr>
        <p:grpSpPr>
          <a:xfrm>
            <a:off x="675002" y="8646668"/>
            <a:ext cx="9607979" cy="1130301"/>
            <a:chOff x="247222" y="0"/>
            <a:chExt cx="9607977" cy="1130300"/>
          </a:xfrm>
        </p:grpSpPr>
        <p:graphicFrame>
          <p:nvGraphicFramePr>
            <p:cNvPr id="160" name="الجدول ١"/>
            <p:cNvGraphicFramePr/>
            <p:nvPr/>
          </p:nvGraphicFramePr>
          <p:xfrm>
            <a:off x="4914900" y="0"/>
            <a:ext cx="4940300" cy="1130300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1">
                  <a:tableStyleId>{2708684C-4D16-4618-839F-0558EEFCDFE6}</a:tableStyleId>
                </a:tblPr>
                <a:tblGrid>
                  <a:gridCol w="1759261"/>
                  <a:gridCol w="783277"/>
                  <a:gridCol w="783277"/>
                  <a:gridCol w="783277"/>
                  <a:gridCol w="783277"/>
                </a:tblGrid>
                <a:tr h="469069">
                  <a:tc>
                    <a:txBody>
                      <a:bodyPr/>
                      <a:lstStyle/>
                      <a:p>
                        <a:pPr defTabSz="914400" rtl="0">
                          <a:defRPr sz="1800"/>
                        </a:pPr>
                        <a:r>
                          <a:rPr b="1" sz="16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الطالب</a:t>
                        </a:r>
                      </a:p>
                    </a:txBody>
                    <a:tcPr marL="50800" marR="50800" marT="50800" marB="50800" anchor="ctr" anchorCtr="0" horzOverflow="overflow">
                      <a:lnL w="3175">
                        <a:solidFill>
                          <a:srgbClr val="000000"/>
                        </a:solidFill>
                        <a:miter lim="400000"/>
                      </a:lnL>
                      <a:lnR w="3175">
                        <a:solidFill>
                          <a:srgbClr val="000000"/>
                        </a:solidFill>
                        <a:miter lim="400000"/>
                      </a:lnR>
                      <a:lnT w="3175">
                        <a:solidFill>
                          <a:srgbClr val="000000"/>
                        </a:solidFill>
                        <a:miter lim="400000"/>
                      </a:lnT>
                      <a:lnB w="3175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CECE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 rtl="0">
                          <a:defRPr sz="1800"/>
                        </a:pPr>
                        <a:r>
                          <a:rPr b="1" sz="16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حمد</a:t>
                        </a:r>
                      </a:p>
                    </a:txBody>
                    <a:tcPr marL="50800" marR="50800" marT="50800" marB="50800" anchor="ctr" anchorCtr="0" horzOverflow="overflow">
                      <a:lnL w="3175">
                        <a:solidFill>
                          <a:srgbClr val="000000"/>
                        </a:solidFill>
                        <a:miter lim="400000"/>
                      </a:lnL>
                      <a:lnR w="3175">
                        <a:solidFill>
                          <a:srgbClr val="000000"/>
                        </a:solidFill>
                        <a:miter lim="400000"/>
                      </a:lnR>
                      <a:lnT w="3175">
                        <a:solidFill>
                          <a:srgbClr val="000000"/>
                        </a:solidFill>
                        <a:miter lim="400000"/>
                      </a:lnT>
                      <a:lnB w="3175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CECE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 rtl="0">
                          <a:defRPr sz="1800"/>
                        </a:pPr>
                        <a:r>
                          <a:rPr b="1" sz="16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سعيد</a:t>
                        </a:r>
                      </a:p>
                    </a:txBody>
                    <a:tcPr marL="50800" marR="50800" marT="50800" marB="50800" anchor="ctr" anchorCtr="0" horzOverflow="overflow">
                      <a:lnL w="3175">
                        <a:solidFill>
                          <a:srgbClr val="000000"/>
                        </a:solidFill>
                        <a:miter lim="400000"/>
                      </a:lnL>
                      <a:lnR w="3175">
                        <a:solidFill>
                          <a:srgbClr val="000000"/>
                        </a:solidFill>
                        <a:miter lim="400000"/>
                      </a:lnR>
                      <a:lnT w="3175">
                        <a:solidFill>
                          <a:srgbClr val="000000"/>
                        </a:solidFill>
                        <a:miter lim="400000"/>
                      </a:lnT>
                      <a:lnB w="3175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CECE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 rtl="0">
                          <a:defRPr sz="1800"/>
                        </a:pPr>
                        <a:r>
                          <a:rPr b="1" sz="16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عمر</a:t>
                        </a:r>
                      </a:p>
                    </a:txBody>
                    <a:tcPr marL="50800" marR="50800" marT="50800" marB="50800" anchor="ctr" anchorCtr="0" horzOverflow="overflow">
                      <a:lnL w="3175">
                        <a:solidFill>
                          <a:srgbClr val="000000"/>
                        </a:solidFill>
                        <a:miter lim="400000"/>
                      </a:lnL>
                      <a:lnR w="3175">
                        <a:solidFill>
                          <a:srgbClr val="000000"/>
                        </a:solidFill>
                        <a:miter lim="400000"/>
                      </a:lnR>
                      <a:lnT w="3175">
                        <a:solidFill>
                          <a:srgbClr val="000000"/>
                        </a:solidFill>
                        <a:miter lim="400000"/>
                      </a:lnT>
                      <a:lnB w="3175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CECE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 rtl="0">
                          <a:defRPr sz="1800"/>
                        </a:pPr>
                        <a:r>
                          <a:rPr b="1" sz="16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بلال</a:t>
                        </a:r>
                      </a:p>
                    </a:txBody>
                    <a:tcPr marL="50800" marR="50800" marT="50800" marB="50800" anchor="ctr" anchorCtr="0" horzOverflow="overflow">
                      <a:lnL w="3175">
                        <a:solidFill>
                          <a:srgbClr val="000000"/>
                        </a:solidFill>
                        <a:miter lim="400000"/>
                      </a:lnL>
                      <a:lnR w="3175">
                        <a:solidFill>
                          <a:srgbClr val="000000"/>
                        </a:solidFill>
                        <a:miter lim="400000"/>
                      </a:lnR>
                      <a:lnT w="3175">
                        <a:solidFill>
                          <a:srgbClr val="000000"/>
                        </a:solidFill>
                        <a:miter lim="400000"/>
                      </a:lnT>
                      <a:lnB w="3175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CECEC"/>
                      </a:solidFill>
                    </a:tcPr>
                  </a:tc>
                </a:tr>
                <a:tr h="615654">
                  <a:tc>
                    <a:txBody>
                      <a:bodyPr/>
                      <a:lstStyle/>
                      <a:p>
                        <a:pPr defTabSz="914400" rtl="0">
                          <a:defRPr sz="1800"/>
                        </a:pPr>
                        <a:r>
                          <a:rPr b="1" sz="16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مقدار ما قرأ</a:t>
                        </a:r>
                      </a:p>
                    </a:txBody>
                    <a:tcPr marL="50800" marR="50800" marT="50800" marB="50800" anchor="ctr" anchorCtr="0" horzOverflow="overflow">
                      <a:lnL w="3175">
                        <a:solidFill>
                          <a:srgbClr val="000000"/>
                        </a:solidFill>
                        <a:miter lim="400000"/>
                      </a:lnL>
                      <a:lnR w="3175">
                        <a:solidFill>
                          <a:srgbClr val="000000"/>
                        </a:solidFill>
                        <a:miter lim="400000"/>
                      </a:lnR>
                      <a:lnT w="3175">
                        <a:solidFill>
                          <a:srgbClr val="000000"/>
                        </a:solidFill>
                        <a:miter lim="400000"/>
                      </a:lnT>
                      <a:lnB w="3175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CECE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 rtl="0">
                          <a:defRPr b="1" sz="1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3175">
                        <a:solidFill>
                          <a:srgbClr val="000000"/>
                        </a:solidFill>
                        <a:miter lim="400000"/>
                      </a:lnL>
                      <a:lnR w="3175">
                        <a:solidFill>
                          <a:srgbClr val="000000"/>
                        </a:solidFill>
                        <a:miter lim="400000"/>
                      </a:lnR>
                      <a:lnT w="3175">
                        <a:solidFill>
                          <a:srgbClr val="000000"/>
                        </a:solidFill>
                        <a:miter lim="400000"/>
                      </a:lnT>
                      <a:lnB w="3175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 rtl="0">
                          <a:defRPr b="1" sz="1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3175">
                        <a:solidFill>
                          <a:srgbClr val="000000"/>
                        </a:solidFill>
                        <a:miter lim="400000"/>
                      </a:lnL>
                      <a:lnR w="3175">
                        <a:solidFill>
                          <a:srgbClr val="000000"/>
                        </a:solidFill>
                        <a:miter lim="400000"/>
                      </a:lnR>
                      <a:lnT w="3175">
                        <a:solidFill>
                          <a:srgbClr val="000000"/>
                        </a:solidFill>
                        <a:miter lim="400000"/>
                      </a:lnT>
                      <a:lnB w="3175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 rtl="0">
                          <a:defRPr b="1" sz="1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3175">
                        <a:solidFill>
                          <a:srgbClr val="000000"/>
                        </a:solidFill>
                        <a:miter lim="400000"/>
                      </a:lnL>
                      <a:lnR w="3175">
                        <a:solidFill>
                          <a:srgbClr val="000000"/>
                        </a:solidFill>
                        <a:miter lim="400000"/>
                      </a:lnR>
                      <a:lnT w="3175">
                        <a:solidFill>
                          <a:srgbClr val="000000"/>
                        </a:solidFill>
                        <a:miter lim="400000"/>
                      </a:lnT>
                      <a:lnB w="3175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 rtl="0">
                          <a:defRPr b="1" sz="1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3175">
                        <a:solidFill>
                          <a:srgbClr val="000000"/>
                        </a:solidFill>
                        <a:miter lim="400000"/>
                      </a:lnL>
                      <a:lnR w="3175">
                        <a:solidFill>
                          <a:srgbClr val="000000"/>
                        </a:solidFill>
                        <a:miter lim="400000"/>
                      </a:lnR>
                      <a:lnT w="3175">
                        <a:solidFill>
                          <a:srgbClr val="000000"/>
                        </a:solidFill>
                        <a:miter lim="400000"/>
                      </a:lnT>
                      <a:lnB w="3175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</a:tbl>
            </a:graphicData>
          </a:graphic>
        </p:graphicFrame>
        <p:pic>
          <p:nvPicPr>
            <p:cNvPr id="161" name="IMG_6643.png" descr="IMG_664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7815" t="65605" r="13815" b="27141"/>
            <a:stretch>
              <a:fillRect/>
            </a:stretch>
          </p:blipFill>
          <p:spPr>
            <a:xfrm>
              <a:off x="2573325" y="556842"/>
              <a:ext cx="354868" cy="44029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62" name="IMG_6643.png" descr="IMG_664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7977" t="65426" r="43653" b="27320"/>
            <a:stretch>
              <a:fillRect/>
            </a:stretch>
          </p:blipFill>
          <p:spPr>
            <a:xfrm>
              <a:off x="1830537" y="556842"/>
              <a:ext cx="354868" cy="44029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63" name="IMG_6643.png" descr="IMG_664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87726" t="30105" r="2636" b="61595"/>
            <a:stretch>
              <a:fillRect/>
            </a:stretch>
          </p:blipFill>
          <p:spPr>
            <a:xfrm>
              <a:off x="1033993" y="525077"/>
              <a:ext cx="408624" cy="50382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64" name="IMG_6649.png" descr="IMG_6649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8111" t="35406" r="57785" b="58719"/>
            <a:stretch>
              <a:fillRect/>
            </a:stretch>
          </p:blipFill>
          <p:spPr>
            <a:xfrm>
              <a:off x="247222" y="538516"/>
              <a:ext cx="477260" cy="47726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168" name="تجميع"/>
          <p:cNvGrpSpPr/>
          <p:nvPr/>
        </p:nvGrpSpPr>
        <p:grpSpPr>
          <a:xfrm>
            <a:off x="1780549" y="7781333"/>
            <a:ext cx="7863929" cy="1236943"/>
            <a:chOff x="0" y="0"/>
            <a:chExt cx="7863928" cy="1236941"/>
          </a:xfrm>
        </p:grpSpPr>
        <p:sp>
          <p:nvSpPr>
            <p:cNvPr id="166" name="قرأ فهد           قصة قصيرة .فأي طالب قرأ مقدار ما قرأه فهد من القصة ؟"/>
            <p:cNvSpPr txBox="1"/>
            <p:nvPr/>
          </p:nvSpPr>
          <p:spPr>
            <a:xfrm>
              <a:off x="0" y="0"/>
              <a:ext cx="7863929" cy="123694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 marR="314734" algn="r" defTabSz="634758">
                <a:lnSpc>
                  <a:spcPct val="150000"/>
                </a:lnSpc>
                <a:tabLst>
                  <a:tab pos="7073900" algn="l"/>
                </a:tabLst>
                <a:defRPr sz="2200"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 قرأ فهد           قصة قصيرة .فأي طالب قرأ مقدار ما قرأه فهد من القصة ؟</a:t>
              </a:r>
            </a:p>
          </p:txBody>
        </p:sp>
        <p:pic>
          <p:nvPicPr>
            <p:cNvPr id="167" name="IMG_6643.png" descr="IMG_664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068" t="65257" r="86290" b="26387"/>
            <a:stretch>
              <a:fillRect/>
            </a:stretch>
          </p:blipFill>
          <p:spPr>
            <a:xfrm>
              <a:off x="6530017" y="307916"/>
              <a:ext cx="479147" cy="59449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169" name="IMG_5456.jpeg" descr="IMG_5456.jpeg"/>
          <p:cNvPicPr>
            <a:picLocks noChangeAspect="1"/>
          </p:cNvPicPr>
          <p:nvPr/>
        </p:nvPicPr>
        <p:blipFill>
          <a:blip r:embed="rId5">
            <a:extLst/>
          </a:blip>
          <a:srcRect l="2064" t="6857" r="4540" b="4571"/>
          <a:stretch>
            <a:fillRect/>
          </a:stretch>
        </p:blipFill>
        <p:spPr>
          <a:xfrm>
            <a:off x="1668807" y="6723459"/>
            <a:ext cx="2227431" cy="1271518"/>
          </a:xfrm>
          <a:prstGeom prst="rect">
            <a:avLst/>
          </a:prstGeom>
          <a:ln w="3175">
            <a:miter lim="400000"/>
          </a:ln>
        </p:spPr>
      </p:pic>
      <p:pic>
        <p:nvPicPr>
          <p:cNvPr id="170" name="تجميع" descr="تجميع"/>
          <p:cNvPicPr>
            <a:picLocks noChangeAspect="1"/>
          </p:cNvPicPr>
          <p:nvPr/>
        </p:nvPicPr>
        <p:blipFill>
          <a:blip r:embed="rId6">
            <a:extLst/>
          </a:blip>
          <a:srcRect l="39671" t="54798" r="37358" b="38631"/>
          <a:stretch>
            <a:fillRect/>
          </a:stretch>
        </p:blipFill>
        <p:spPr>
          <a:xfrm>
            <a:off x="7085103" y="10309411"/>
            <a:ext cx="1719875" cy="830394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76" name="تجميع"/>
          <p:cNvGrpSpPr/>
          <p:nvPr/>
        </p:nvGrpSpPr>
        <p:grpSpPr>
          <a:xfrm>
            <a:off x="2197482" y="10511371"/>
            <a:ext cx="3860086" cy="578874"/>
            <a:chOff x="0" y="0"/>
            <a:chExt cx="3860085" cy="578873"/>
          </a:xfrm>
        </p:grpSpPr>
        <p:grpSp>
          <p:nvGrpSpPr>
            <p:cNvPr id="174" name="تجميع"/>
            <p:cNvGrpSpPr/>
            <p:nvPr/>
          </p:nvGrpSpPr>
          <p:grpSpPr>
            <a:xfrm>
              <a:off x="-1" y="289436"/>
              <a:ext cx="3860087" cy="1"/>
              <a:chOff x="0" y="0"/>
              <a:chExt cx="3860085" cy="0"/>
            </a:xfrm>
          </p:grpSpPr>
          <p:sp>
            <p:nvSpPr>
              <p:cNvPr id="171" name="خط"/>
              <p:cNvSpPr/>
              <p:nvPr/>
            </p:nvSpPr>
            <p:spPr>
              <a:xfrm>
                <a:off x="2841069" y="0"/>
                <a:ext cx="1019017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0981" tIns="40981" rIns="40981" bIns="40981" numCol="1" anchor="ctr">
                <a:noAutofit/>
              </a:bodyPr>
              <a:lstStyle/>
              <a:p>
                <a:pPr rtl="0">
                  <a:defRPr sz="3200"/>
                </a:pPr>
              </a:p>
            </p:txBody>
          </p:sp>
          <p:sp>
            <p:nvSpPr>
              <p:cNvPr id="172" name="خط"/>
              <p:cNvSpPr/>
              <p:nvPr/>
            </p:nvSpPr>
            <p:spPr>
              <a:xfrm>
                <a:off x="1420534" y="0"/>
                <a:ext cx="1019017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0981" tIns="40981" rIns="40981" bIns="40981" numCol="1" anchor="ctr">
                <a:noAutofit/>
              </a:bodyPr>
              <a:lstStyle/>
              <a:p>
                <a:pPr rtl="0">
                  <a:defRPr sz="3200"/>
                </a:pPr>
              </a:p>
            </p:txBody>
          </p:sp>
          <p:sp>
            <p:nvSpPr>
              <p:cNvPr id="173" name="خط"/>
              <p:cNvSpPr/>
              <p:nvPr/>
            </p:nvSpPr>
            <p:spPr>
              <a:xfrm>
                <a:off x="0" y="0"/>
                <a:ext cx="1019016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0981" tIns="40981" rIns="40981" bIns="40981" numCol="1" anchor="ctr">
                <a:noAutofit/>
              </a:bodyPr>
              <a:lstStyle/>
              <a:p>
                <a:pPr rtl="0">
                  <a:defRPr sz="3200"/>
                </a:pPr>
              </a:p>
            </p:txBody>
          </p:sp>
        </p:grpSp>
        <p:sp>
          <p:nvSpPr>
            <p:cNvPr id="175" name="تجميع"/>
            <p:cNvSpPr txBox="1"/>
            <p:nvPr/>
          </p:nvSpPr>
          <p:spPr>
            <a:xfrm>
              <a:off x="803272" y="-1"/>
              <a:ext cx="1925207" cy="5788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981" tIns="40981" rIns="40981" bIns="40981" numCol="1" anchor="ctr">
              <a:noAutofit/>
            </a:bodyPr>
            <a:lstStyle>
              <a:lvl1pPr marR="314734" algn="r" defTabSz="634758">
                <a:lnSpc>
                  <a:spcPct val="150000"/>
                </a:lnSpc>
                <a:tabLst>
                  <a:tab pos="7073900" algn="l"/>
                </a:tabLst>
                <a:defRPr sz="2200"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،                    ،</a:t>
              </a:r>
            </a:p>
          </p:txBody>
        </p:sp>
      </p:grpSp>
      <p:sp>
        <p:nvSpPr>
          <p:cNvPr id="177" name="تمت الأسئلة مع تمنياتي لكم بالتوفيق"/>
          <p:cNvSpPr txBox="1"/>
          <p:nvPr/>
        </p:nvSpPr>
        <p:spPr>
          <a:xfrm>
            <a:off x="3194885" y="14344203"/>
            <a:ext cx="3603353" cy="3759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26" tIns="41026" rIns="41026" bIns="41026" anchor="ctr">
            <a:spAutoFit/>
          </a:bodyPr>
          <a:lstStyle>
            <a:lvl1pPr algn="r" defTabSz="1269517">
              <a:tabLst>
                <a:tab pos="2184400" algn="l"/>
              </a:tabLst>
              <a:defRPr sz="2200">
                <a:solidFill>
                  <a:srgbClr val="371A9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تمت الأسئلة مع تمنياتي لكم بالتوفيق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