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0" r:id="rId2"/>
    <p:sldId id="281" r:id="rId3"/>
    <p:sldId id="282" r:id="rId4"/>
    <p:sldId id="256" r:id="rId5"/>
    <p:sldId id="265" r:id="rId6"/>
    <p:sldId id="266" r:id="rId7"/>
    <p:sldId id="267" r:id="rId8"/>
    <p:sldId id="283" r:id="rId9"/>
    <p:sldId id="284" r:id="rId10"/>
    <p:sldId id="257" r:id="rId11"/>
    <p:sldId id="285" r:id="rId12"/>
    <p:sldId id="278" r:id="rId13"/>
    <p:sldId id="286" r:id="rId14"/>
    <p:sldId id="258" r:id="rId15"/>
    <p:sldId id="287" r:id="rId16"/>
    <p:sldId id="288" r:id="rId17"/>
    <p:sldId id="279" r:id="rId18"/>
    <p:sldId id="289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C85B-A309-4A3F-892E-8EF9290BD380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431-54C9-435F-A3AA-3A7D374BE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C85B-A309-4A3F-892E-8EF9290BD380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431-54C9-435F-A3AA-3A7D374BE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C85B-A309-4A3F-892E-8EF9290BD380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431-54C9-435F-A3AA-3A7D374BE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C85B-A309-4A3F-892E-8EF9290BD380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431-54C9-435F-A3AA-3A7D374BE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C85B-A309-4A3F-892E-8EF9290BD380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431-54C9-435F-A3AA-3A7D374BE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C85B-A309-4A3F-892E-8EF9290BD380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431-54C9-435F-A3AA-3A7D374BE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C85B-A309-4A3F-892E-8EF9290BD380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431-54C9-435F-A3AA-3A7D374BE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C85B-A309-4A3F-892E-8EF9290BD380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431-54C9-435F-A3AA-3A7D374BE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C85B-A309-4A3F-892E-8EF9290BD380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431-54C9-435F-A3AA-3A7D374BE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C85B-A309-4A3F-892E-8EF9290BD380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431-54C9-435F-A3AA-3A7D374BE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C85B-A309-4A3F-892E-8EF9290BD380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8431-54C9-435F-A3AA-3A7D374BE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1C85B-A309-4A3F-892E-8EF9290BD380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A8431-54C9-435F-A3AA-3A7D374BE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290"/>
            <a:ext cx="771530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endParaRPr lang="ar-SA" sz="5400" dirty="0">
              <a:solidFill>
                <a:srgbClr val="CC0066"/>
              </a:solidFill>
              <a:cs typeface="FS_Diwany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5668971"/>
          </a:xfrm>
        </p:spPr>
        <p:txBody>
          <a:bodyPr>
            <a:noAutofit/>
          </a:bodyPr>
          <a:lstStyle/>
          <a:p>
            <a:pPr algn="ctr"/>
            <a:r>
              <a:rPr lang="ar-SA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كيف نقيس </a:t>
            </a:r>
            <a:r>
              <a:rPr lang="ar-SA" sz="40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المادة ؟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القياس وعد المربعات من وسائل المقارنة بين </a:t>
            </a:r>
            <a:r>
              <a:rPr lang="ar-SA" sz="40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المساحات </a:t>
            </a:r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ويستخدم العلماء وحدات قياس متفق عليها </a:t>
            </a:r>
            <a:r>
              <a:rPr lang="ar-SA" sz="40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عالمياً </a:t>
            </a:r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ولكل وحدة قياس مضاعفات </a:t>
            </a:r>
            <a:r>
              <a:rPr lang="ar-SA" sz="40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وأجزاء </a:t>
            </a:r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ولذلك تستخدم بعض المقاطع للتعبير عن مضاعفات الوحدة مثل </a:t>
            </a:r>
            <a:r>
              <a:rPr lang="ar-SA" sz="40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كلمة </a:t>
            </a:r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 </a:t>
            </a:r>
            <a:r>
              <a:rPr lang="ar-SA" sz="40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كيلو </a:t>
            </a:r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 وتعني </a:t>
            </a:r>
            <a:r>
              <a:rPr lang="ar-SA" sz="40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1000 </a:t>
            </a:r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ومقاطع أخرى للتعبير عن أجزاء الوحدة </a:t>
            </a:r>
            <a:r>
              <a:rPr lang="ar-SA" sz="40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مثل </a:t>
            </a:r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 </a:t>
            </a:r>
            <a:r>
              <a:rPr lang="ar-SA" sz="40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سنتي </a:t>
            </a:r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 و( </a:t>
            </a:r>
            <a:r>
              <a:rPr lang="ar-SA" sz="40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ملي ) </a:t>
            </a:r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وعلى سبيل المثال فإن المتر </a:t>
            </a:r>
            <a:r>
              <a:rPr lang="ar-SA" sz="40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الواحد </a:t>
            </a:r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(م) يتألف من 100 </a:t>
            </a:r>
            <a:r>
              <a:rPr lang="ar-SA" sz="40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سنتيمتر </a:t>
            </a:r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(سم) ويتألف الكيلومتر </a:t>
            </a:r>
            <a:r>
              <a:rPr lang="ar-SA" sz="40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الواحد </a:t>
            </a:r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(كم) من </a:t>
            </a:r>
            <a:r>
              <a:rPr lang="ar-SA" sz="40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1000متر</a:t>
            </a:r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ar-SA" sz="4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66"/>
            <a:ext cx="757242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Autofit/>
          </a:bodyPr>
          <a:lstStyle/>
          <a:p>
            <a:pPr algn="ctr"/>
            <a:r>
              <a:rPr lang="ar-SA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الطول </a:t>
            </a:r>
            <a:r>
              <a:rPr lang="ar-SA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والعرض :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طول</a:t>
            </a:r>
            <a:r>
              <a:rPr lang="ar-SA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جسم ما عبارة عن عدد وحدات القياس من أحد طرفيه طوليا إلى الطرف الآخر , وعرض الجسم عدد الوحدات عبر الجسم عرضياً .   </a:t>
            </a:r>
            <a:endParaRPr lang="en-US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algn="ctr"/>
            <a:r>
              <a:rPr lang="ar-SA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المساحة :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تبين </a:t>
            </a:r>
            <a:r>
              <a:rPr lang="ar-SA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المساحة</a:t>
            </a:r>
            <a:r>
              <a:rPr lang="ar-SA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عدد المربعات التي تغطي سطحاً ما , ومن أسهل الطرائق لإيجاد مساحة جسم على شكل مستطيل ضرب طوله في عرضه .</a:t>
            </a:r>
            <a:endParaRPr lang="en-US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الحجم :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يصف الحجم عدد المكعبات التي تملأ جسماً ما , ولإيجاد حجم جسم على شكل متوازي مستطيلات أضرب طوله في عرضه في ارتفاعه , وإذا كان الجسم الصلب ليس على شكل متوازي مستطيلات فيمكن قياس حجمه باستخدام الماء .</a:t>
            </a:r>
            <a:endParaRPr lang="en-US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835824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800" dirty="0" smtClean="0">
                <a:solidFill>
                  <a:srgbClr val="CC0066"/>
                </a:solidFill>
                <a:cs typeface="FS_Diwany" pitchFamily="2" charset="-78"/>
              </a:rPr>
              <a:t> </a:t>
            </a:r>
            <a:endParaRPr lang="ar-SA" sz="8800" dirty="0">
              <a:solidFill>
                <a:srgbClr val="CC0066"/>
              </a:solidFill>
              <a:cs typeface="FS_Diwany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4857403"/>
          </a:xfrm>
        </p:spPr>
        <p:txBody>
          <a:bodyPr>
            <a:noAutofit/>
          </a:bodyPr>
          <a:lstStyle/>
          <a:p>
            <a:pPr algn="ctr"/>
            <a:r>
              <a:rPr lang="ar-SA" sz="36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الكثافة :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sz="3600" u="sng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الكتلة </a:t>
            </a:r>
            <a:r>
              <a:rPr lang="ar-SA" sz="3600" u="sng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والحجم :</a:t>
            </a:r>
            <a:endParaRPr lang="en-US" sz="36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تسمى العلاقة بين الكتلة والحجم الكثافة وتعرف الكتلة على أنها كمية المادة التي تشغل حيزاً </a:t>
            </a:r>
            <a:r>
              <a:rPr lang="ar-SA" sz="36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ما .</a:t>
            </a:r>
            <a:endParaRPr lang="en-US" sz="3600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600" b="1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الكثافة </a:t>
            </a:r>
            <a:r>
              <a:rPr lang="ar-SA" sz="36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</a:t>
            </a:r>
            <a:r>
              <a:rPr lang="ar-SA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هي كمية الكتلة في وحدة حجم </a:t>
            </a:r>
            <a:r>
              <a:rPr lang="ar-SA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واحدة </a:t>
            </a:r>
            <a:r>
              <a:rPr lang="ar-SA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تصف الكثافة مدى تقارب أجزاء المادة بعضها من </a:t>
            </a:r>
            <a:r>
              <a:rPr lang="ar-SA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بعض .</a:t>
            </a:r>
            <a:endParaRPr lang="en-US" sz="36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الطفو أم </a:t>
            </a:r>
            <a:r>
              <a:rPr lang="ar-SA" sz="36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الغمر ؟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تؤثر كثافة الجسم أيضاً في طفوه على سطح السائل وانغماره </a:t>
            </a:r>
            <a:r>
              <a:rPr lang="ar-SA" sz="36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فيه </a:t>
            </a:r>
            <a:r>
              <a:rPr lang="ar-SA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والطفو سببه قوة السائل التي يؤثر </a:t>
            </a:r>
            <a:r>
              <a:rPr lang="ar-SA" sz="36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بها</a:t>
            </a:r>
            <a:r>
              <a:rPr lang="ar-SA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في الجسم من أسفل إلى </a:t>
            </a:r>
            <a:r>
              <a:rPr lang="ar-SA" sz="36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أعلى </a:t>
            </a:r>
            <a:r>
              <a:rPr lang="ar-SA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يطفو الجسم عندما تكون كثافته أقل من كثافة السائل أو الغاز الموجود </a:t>
            </a:r>
            <a:r>
              <a:rPr lang="ar-SA" sz="36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فيه .</a:t>
            </a:r>
            <a:endParaRPr lang="en-US" sz="3600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144001" cy="550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0049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0"/>
            <a:ext cx="51435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800" dirty="0" smtClean="0">
                <a:solidFill>
                  <a:srgbClr val="CC0066"/>
                </a:solidFill>
                <a:cs typeface="FS_Diwany" pitchFamily="2" charset="-78"/>
              </a:rPr>
              <a:t> </a:t>
            </a:r>
            <a:endParaRPr lang="ar-SA" sz="8800" dirty="0">
              <a:solidFill>
                <a:srgbClr val="CC0066"/>
              </a:solidFill>
              <a:cs typeface="FS_Diwany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5649491"/>
          </a:xfrm>
        </p:spPr>
        <p:txBody>
          <a:bodyPr>
            <a:noAutofit/>
          </a:bodyPr>
          <a:lstStyle/>
          <a:p>
            <a:pPr algn="ctr"/>
            <a:r>
              <a:rPr lang="ar-SA" sz="6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الوزن :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الوزن طريقة أخرى لقياس المادة ،وهو يصف عدد المكعبات التي تملأ جسم ما.</a:t>
            </a:r>
            <a:endParaRPr lang="en-US" sz="36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الكتلة هي كمية المادة في الجسم , </a:t>
            </a:r>
            <a:r>
              <a:rPr lang="ar-SA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والوزن</a:t>
            </a:r>
            <a:r>
              <a:rPr lang="ar-SA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يقيس قوة الجذب بين الجسم وكوكب مثل الأرض , </a:t>
            </a:r>
            <a:r>
              <a:rPr lang="ar-SA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والجاذبية</a:t>
            </a:r>
            <a:r>
              <a:rPr lang="ar-SA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هي القوة أو التجاذب بين جميع الأجسام .</a:t>
            </a:r>
            <a:endParaRPr lang="en-US" sz="36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* تقاس الكتلة بالميزان ذي الكفتين , ويقاس الوزن بالميزان </a:t>
            </a:r>
            <a:r>
              <a:rPr lang="ar-SA" sz="36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النابضي</a:t>
            </a:r>
            <a:r>
              <a:rPr lang="ar-SA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, ووحدة قياس الوزن هي </a:t>
            </a:r>
            <a:r>
              <a:rPr lang="ar-SA" sz="36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النيوتن</a:t>
            </a:r>
            <a:r>
              <a:rPr lang="ar-SA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.</a:t>
            </a:r>
            <a:endParaRPr lang="en-US" sz="3600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ar-SA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7286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66"/>
            <a:ext cx="742955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771530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232248"/>
          </a:xfrm>
        </p:spPr>
        <p:txBody>
          <a:bodyPr>
            <a:noAutofit/>
          </a:bodyPr>
          <a:lstStyle/>
          <a:p>
            <a:r>
              <a:rPr lang="ar-SA" sz="13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cs typeface="DecoType Naskh" pitchFamily="2" charset="-78"/>
              </a:rPr>
              <a:t>القياس</a:t>
            </a:r>
            <a:endParaRPr lang="ar-SA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cs typeface="DecoType Naskh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000" dirty="0" err="1" smtClean="0">
                <a:solidFill>
                  <a:srgbClr val="CC0066"/>
                </a:solidFill>
                <a:cs typeface="DecoType Naskh" pitchFamily="2" charset="-78"/>
              </a:rPr>
              <a:t>الأهداف:</a:t>
            </a:r>
            <a:endParaRPr lang="ar-SA" sz="8000" dirty="0">
              <a:solidFill>
                <a:srgbClr val="CC0066"/>
              </a:solidFill>
              <a:cs typeface="DecoType Naskh" pitchFamily="2" charset="-78"/>
            </a:endParaRPr>
          </a:p>
        </p:txBody>
      </p:sp>
      <p:pic>
        <p:nvPicPr>
          <p:cNvPr id="7" name="عنصر نائب للمحتوى 6" descr="9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916832"/>
            <a:ext cx="3419872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683568" y="2276872"/>
            <a:ext cx="547260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ar-SA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يصف بعض خواص المادة التي يمكن </a:t>
            </a:r>
            <a:r>
              <a:rPr lang="ar-SA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قياسها .</a:t>
            </a:r>
            <a:endParaRPr lang="ar-SA" sz="48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يقيس خواص المادة مستخدما وحدات قياس صحيحة.</a:t>
            </a:r>
            <a:endParaRPr lang="ar-SA" sz="4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8800" dirty="0" err="1" smtClean="0">
                <a:solidFill>
                  <a:srgbClr val="CC0066"/>
                </a:solidFill>
                <a:cs typeface="DecoType Naskh" pitchFamily="2" charset="-78"/>
              </a:rPr>
              <a:t>التهيئة:</a:t>
            </a:r>
            <a:endParaRPr lang="ar-SA" sz="8800" dirty="0">
              <a:solidFill>
                <a:srgbClr val="CC0066"/>
              </a:solidFill>
              <a:cs typeface="DecoType Naskh" pitchFamily="2" charset="-78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395535" y="1700807"/>
          <a:ext cx="8496945" cy="468052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832315"/>
                <a:gridCol w="2832315"/>
                <a:gridCol w="2832315"/>
              </a:tblGrid>
              <a:tr h="156017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/>
                        <a:t>ماذا </a:t>
                      </a:r>
                      <a:r>
                        <a:rPr lang="ar-SA" sz="4400" dirty="0" err="1" smtClean="0"/>
                        <a:t>أعرف؟</a:t>
                      </a:r>
                      <a:endParaRPr lang="ar-S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/>
                        <a:t>ماذا أريد أن </a:t>
                      </a:r>
                      <a:r>
                        <a:rPr lang="ar-SA" sz="4400" dirty="0" err="1" smtClean="0"/>
                        <a:t>أعرف؟</a:t>
                      </a:r>
                      <a:endParaRPr lang="ar-S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/>
                        <a:t>ماذا </a:t>
                      </a:r>
                      <a:r>
                        <a:rPr lang="ar-SA" sz="4400" dirty="0" err="1" smtClean="0"/>
                        <a:t>تعلمت؟</a:t>
                      </a:r>
                      <a:endParaRPr lang="ar-SA" sz="4400" dirty="0"/>
                    </a:p>
                  </a:txBody>
                  <a:tcPr/>
                </a:tc>
              </a:tr>
              <a:tr h="156017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6017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000" dirty="0" smtClean="0">
                <a:solidFill>
                  <a:srgbClr val="CC0066"/>
                </a:solidFill>
                <a:cs typeface="DecoType Naskh" pitchFamily="2" charset="-78"/>
              </a:rPr>
              <a:t>تقويم المعرفة </a:t>
            </a:r>
            <a:r>
              <a:rPr lang="ar-SA" sz="8000" dirty="0" err="1" smtClean="0">
                <a:solidFill>
                  <a:srgbClr val="CC0066"/>
                </a:solidFill>
                <a:cs typeface="DecoType Naskh" pitchFamily="2" charset="-78"/>
              </a:rPr>
              <a:t>السابقة:</a:t>
            </a:r>
            <a:endParaRPr lang="ar-SA" sz="8000" dirty="0">
              <a:solidFill>
                <a:srgbClr val="CC0066"/>
              </a:solidFill>
              <a:cs typeface="DecoType Naskh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72816"/>
            <a:ext cx="2854821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611560" y="2420888"/>
            <a:ext cx="4392488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*اذكر بعض الأشياء التي يمكن </a:t>
            </a:r>
            <a:r>
              <a:rPr lang="ar-SA" sz="40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قياسها؟</a:t>
            </a:r>
            <a:endParaRPr lang="ar-SA" sz="4000" dirty="0" smtClean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40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*كيف يتم التعبير عن </a:t>
            </a:r>
            <a:r>
              <a:rPr lang="ar-SA" sz="40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القياس؟</a:t>
            </a:r>
            <a:endParaRPr lang="ar-SA" sz="4000" dirty="0" smtClean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40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*</a:t>
            </a:r>
            <a:r>
              <a:rPr lang="ar-SA" sz="40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مابعض</a:t>
            </a:r>
            <a:r>
              <a:rPr lang="ar-SA" sz="40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الأدوات التي يمكن استخدامها في عملية </a:t>
            </a:r>
            <a:r>
              <a:rPr lang="ar-SA" sz="40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القياس؟</a:t>
            </a:r>
            <a:endParaRPr lang="ar-SA" sz="40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807249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44.photobucket.com/albums/gg1/Shapes2008/ScrapsJan28200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814393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384</Words>
  <Application>Microsoft Office PowerPoint</Application>
  <PresentationFormat>عرض على الشاشة (3:4)‏</PresentationFormat>
  <Paragraphs>33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الشريحة 1</vt:lpstr>
      <vt:lpstr>الشريحة 2</vt:lpstr>
      <vt:lpstr>الشريحة 3</vt:lpstr>
      <vt:lpstr>القياس</vt:lpstr>
      <vt:lpstr>الأهداف:</vt:lpstr>
      <vt:lpstr>التهيئة:</vt:lpstr>
      <vt:lpstr>تقويم المعرفة السابقة:</vt:lpstr>
      <vt:lpstr>الشريحة 8</vt:lpstr>
      <vt:lpstr>الشريحة 9</vt:lpstr>
      <vt:lpstr> </vt:lpstr>
      <vt:lpstr>الشريحة 11</vt:lpstr>
      <vt:lpstr>الشريحة 12</vt:lpstr>
      <vt:lpstr>الشريحة 13</vt:lpstr>
      <vt:lpstr> </vt:lpstr>
      <vt:lpstr>الشريحة 15</vt:lpstr>
      <vt:lpstr>الشريحة 16</vt:lpstr>
      <vt:lpstr> </vt:lpstr>
      <vt:lpstr>الشريحة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روان</dc:creator>
  <cp:lastModifiedBy>aja</cp:lastModifiedBy>
  <cp:revision>43</cp:revision>
  <dcterms:created xsi:type="dcterms:W3CDTF">2014-08-10T02:56:45Z</dcterms:created>
  <dcterms:modified xsi:type="dcterms:W3CDTF">2015-01-22T12:15:20Z</dcterms:modified>
</cp:coreProperties>
</file>