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65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72" r:id="rId12"/>
    <p:sldId id="261" r:id="rId13"/>
    <p:sldId id="273" r:id="rId14"/>
    <p:sldId id="274" r:id="rId15"/>
    <p:sldId id="275" r:id="rId16"/>
    <p:sldId id="276" r:id="rId17"/>
    <p:sldId id="277" r:id="rId18"/>
    <p:sldId id="262" r:id="rId19"/>
    <p:sldId id="263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CC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3" autoAdjust="0"/>
    <p:restoredTop sz="91353" autoAdjust="0"/>
  </p:normalViewPr>
  <p:slideViewPr>
    <p:cSldViewPr>
      <p:cViewPr varScale="1">
        <p:scale>
          <a:sx n="73" d="100"/>
          <a:sy n="73" d="100"/>
        </p:scale>
        <p:origin x="12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725785-3A23-4BF9-9DCE-85C9280A8284}" type="datetimeFigureOut">
              <a:rPr lang="ar-SA" smtClean="0"/>
              <a:t>10/08/43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E8B166-979F-4FAD-8016-40C29D77FCCE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8B166-979F-4FAD-8016-40C29D77FCCE}" type="slidenum">
              <a:rPr lang="ar-SA" smtClean="0"/>
              <a:t>18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F3FE-DFAE-4291-9E68-60953E922FFE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9A6F-0603-4BBA-9814-61EAF82FDF2A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77000" y="533400"/>
            <a:ext cx="1752600" cy="53340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219200" y="533400"/>
            <a:ext cx="5105400" cy="53340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D7C4-AA16-4852-8871-B5495A931FEE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5FE5-38D9-4A9B-A45A-055C00B209B0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0988-A070-46A3-A5D9-985B5A3D39D7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41F22-B4F7-4FED-833D-ABD3A4137C79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27808-7ED7-4592-BE5E-713F97ECCFA5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FA32-6B00-40D6-B935-DF19A504536A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32DC-DD25-4AF6-AC07-436B14CB7064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4B1E-730F-4439-A316-7E5871CA50BE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C57A-D1A0-4254-874C-8436040CC1FF}" type="slidenum">
              <a:rPr lang="ar-SA"/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5334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D1F609C5-CC6E-49F1-AFD8-D004F855EE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8101012" cy="2087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MA" sz="80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tx1">
                      <a:alpha val="70000"/>
                    </a:schemeClr>
                  </a:outerShdw>
                </a:effectLst>
                <a:latin typeface="Arial"/>
                <a:cs typeface="Arial"/>
              </a:rPr>
              <a:t>القياس</a:t>
            </a:r>
            <a:endParaRPr lang="fr-FR" sz="8000" b="1" kern="1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chemeClr val="tx1">
                    <a:alpha val="7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349500"/>
            <a:ext cx="7600950" cy="3113088"/>
          </a:xfrm>
        </p:spPr>
        <p:txBody>
          <a:bodyPr/>
          <a:lstStyle/>
          <a:p>
            <a:pPr algn="ctr" eaLnBrk="1" hangingPunct="1"/>
            <a:r>
              <a:rPr lang="ar-SA" sz="4000" b="1">
                <a:cs typeface="Times New Roman" pitchFamily="18" charset="0"/>
              </a:rPr>
              <a:t>ق</a:t>
            </a:r>
            <a:r>
              <a:rPr lang="ar-SA" sz="4000" b="1"/>
              <a:t>تبين مساحة عدد المربعات التى تغطى سطحا ما ومن الطرائق السهلة لإيجاد مساحة جسم على شكل مستطيل ضرب طوله فى عرضه 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122" name="AutoShape 2" descr="نتيجة بحث الصور عن قياس المساح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123" name="Picture 3" descr="C:\Users\ProBook\Desktop\تنزيل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3397052" cy="1916832"/>
          </a:xfrm>
          <a:prstGeom prst="rect">
            <a:avLst/>
          </a:prstGeom>
          <a:noFill/>
        </p:spPr>
      </p:pic>
      <p:sp>
        <p:nvSpPr>
          <p:cNvPr id="5125" name="AutoShape 5" descr="نتيجة بحث الصور عن قياس المساح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7" name="AutoShape 7" descr="نتيجة بحث الصور عن قياس المساحة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47813" y="765175"/>
            <a:ext cx="70104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9" name="AutoShape 9" descr="نتيجة بحث الصور عن الطول في العرض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130" name="Picture 10" descr="C:\Users\ProBook\Desktop\تنزيل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157192"/>
            <a:ext cx="550810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851920" y="332656"/>
            <a:ext cx="43924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FF0000"/>
                </a:solidFill>
              </a:rPr>
              <a:t>الكتلة</a:t>
            </a:r>
          </a:p>
        </p:txBody>
      </p:sp>
      <p:sp>
        <p:nvSpPr>
          <p:cNvPr id="26626" name="AutoShape 2" descr="نتيجة بحث الصور عن كورة قد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6627" name="Picture 3" descr="C:\Users\ProBook\Desktop\تنزيل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20689"/>
            <a:ext cx="2335688" cy="1584176"/>
          </a:xfrm>
          <a:prstGeom prst="rect">
            <a:avLst/>
          </a:prstGeom>
          <a:noFill/>
        </p:spPr>
      </p:pic>
      <p:sp>
        <p:nvSpPr>
          <p:cNvPr id="26629" name="AutoShape 5" descr="نتيجة بحث الصور عن كورةولنج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6630" name="Picture 6" descr="C:\Users\ProBook\Desktop\تنزيل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1656184" cy="1424755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4932040" y="1340768"/>
            <a:ext cx="338437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كمية المادة المكونة للجسم تقاس بالجرام والكيلو جرام</a:t>
            </a:r>
          </a:p>
        </p:txBody>
      </p:sp>
      <p:pic>
        <p:nvPicPr>
          <p:cNvPr id="26631" name="Picture 7" descr="C:\Users\ProBook\Desktop\تنزيل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609206" cy="2088232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6012160" y="5534561"/>
            <a:ext cx="23762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ميزان ذو كفتين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7010400" cy="1143000"/>
          </a:xfrm>
        </p:spPr>
        <p:txBody>
          <a:bodyPr/>
          <a:lstStyle/>
          <a:p>
            <a:pPr eaLnBrk="1" hangingPunct="1"/>
            <a:r>
              <a:rPr lang="ar-SA" sz="5400" b="1">
                <a:solidFill>
                  <a:srgbClr val="FF00FF"/>
                </a:solidFill>
                <a:cs typeface="Times New Roman" pitchFamily="18" charset="0"/>
              </a:rPr>
              <a:t>الحجم </a:t>
            </a:r>
            <a:endParaRPr lang="en-US" sz="5400" b="1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351837" cy="2590800"/>
          </a:xfrm>
        </p:spPr>
        <p:txBody>
          <a:bodyPr/>
          <a:lstStyle/>
          <a:p>
            <a:pPr algn="ctr" eaLnBrk="1" hangingPunct="1"/>
            <a:r>
              <a:rPr lang="ar-SA" b="1">
                <a:cs typeface="Times New Roman" pitchFamily="18" charset="0"/>
              </a:rPr>
              <a:t>يصف الحجم عدد المكعبات التى تلأ جسما ما . ولإيجاد حجم جسم على شكل متوازى مستطيلات أضرب طوله فى عرضه فى ارتفاعه .</a:t>
            </a:r>
          </a:p>
        </p:txBody>
      </p:sp>
      <p:pic>
        <p:nvPicPr>
          <p:cNvPr id="4097" name="Picture 1" descr="C:\Users\ProBoo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3744416" cy="2808312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 bwMode="auto">
          <a:xfrm>
            <a:off x="4932040" y="3789040"/>
            <a:ext cx="1224136" cy="3068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098" name="Picture 2" descr="C:\Users\ProBook\Desktop\تنزيل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9457"/>
            <a:ext cx="3672408" cy="2988543"/>
          </a:xfrm>
          <a:prstGeom prst="rect">
            <a:avLst/>
          </a:prstGeom>
          <a:noFill/>
        </p:spPr>
      </p:pic>
      <p:cxnSp>
        <p:nvCxnSpPr>
          <p:cNvPr id="10" name="رابط كسهم مستقيم 9"/>
          <p:cNvCxnSpPr/>
          <p:nvPr/>
        </p:nvCxnSpPr>
        <p:spPr bwMode="auto">
          <a:xfrm>
            <a:off x="2411760" y="4725144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رابط كسهم مستقيم 11"/>
          <p:cNvCxnSpPr/>
          <p:nvPr/>
        </p:nvCxnSpPr>
        <p:spPr bwMode="auto">
          <a:xfrm flipH="1">
            <a:off x="539552" y="6381328"/>
            <a:ext cx="15841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رابط كسهم مستقيم 13"/>
          <p:cNvCxnSpPr/>
          <p:nvPr/>
        </p:nvCxnSpPr>
        <p:spPr bwMode="auto">
          <a:xfrm flipV="1">
            <a:off x="827584" y="5949280"/>
            <a:ext cx="43204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roBook\Desktop\تنزيل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2857500" cy="3312368"/>
          </a:xfrm>
          <a:prstGeom prst="rect">
            <a:avLst/>
          </a:prstGeom>
          <a:noFill/>
        </p:spPr>
      </p:pic>
      <p:pic>
        <p:nvPicPr>
          <p:cNvPr id="27651" name="Picture 3" descr="C:\Users\ProBook\Desktop\تنزيل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75" y="4509120"/>
            <a:ext cx="2724125" cy="2155349"/>
          </a:xfrm>
          <a:prstGeom prst="rect">
            <a:avLst/>
          </a:prstGeom>
          <a:noFill/>
        </p:spPr>
      </p:pic>
      <p:pic>
        <p:nvPicPr>
          <p:cNvPr id="27652" name="Picture 4" descr="C:\Users\ProBook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 bwMode="auto">
          <a:xfrm>
            <a:off x="0" y="0"/>
            <a:ext cx="2771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 bwMode="auto">
          <a:xfrm flipH="1">
            <a:off x="3131840" y="2564904"/>
            <a:ext cx="201622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0" y="0"/>
            <a:ext cx="27718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حجم الماء بعد وضع </a:t>
            </a:r>
            <a:r>
              <a:rPr lang="ar-SA" dirty="0" err="1"/>
              <a:t>الحجر  </a:t>
            </a:r>
            <a:r>
              <a:rPr lang="ar-SA" dirty="0"/>
              <a:t>- حجم الماء قبل وضع </a:t>
            </a:r>
            <a:r>
              <a:rPr lang="ar-SA" dirty="0" err="1"/>
              <a:t>الحجر </a:t>
            </a:r>
            <a:r>
              <a:rPr lang="ar-SA" dirty="0"/>
              <a:t>= حجم الحجر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75856" y="620688"/>
            <a:ext cx="3384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قياس الحجم </a:t>
            </a:r>
          </a:p>
        </p:txBody>
      </p:sp>
      <p:pic>
        <p:nvPicPr>
          <p:cNvPr id="28674" name="Picture 2" descr="C:\Users\ProBook\Desktop\تنزيل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2" y="1628800"/>
            <a:ext cx="4880372" cy="2600300"/>
          </a:xfrm>
          <a:prstGeom prst="rect">
            <a:avLst/>
          </a:prstGeom>
          <a:noFill/>
        </p:spPr>
      </p:pic>
      <p:pic>
        <p:nvPicPr>
          <p:cNvPr id="28675" name="Picture 3" descr="C:\Users\ProBook\Desktop\تنزيل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203848" cy="4357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620688"/>
            <a:ext cx="568863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لماذا بعض المواد تطفو على الماء وبعضها </a:t>
            </a:r>
            <a:r>
              <a:rPr lang="ar-SA" dirty="0" err="1"/>
              <a:t>تغوص ؟</a:t>
            </a:r>
            <a:endParaRPr lang="ar-SA" dirty="0"/>
          </a:p>
        </p:txBody>
      </p:sp>
      <p:pic>
        <p:nvPicPr>
          <p:cNvPr id="29698" name="Picture 2" descr="C:\Users\ProBook\Desktop\تنزيل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509837"/>
            <a:ext cx="6624736" cy="372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roBook\Desktop\تنزيل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563888" y="1196752"/>
            <a:ext cx="360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ماذا </a:t>
            </a:r>
            <a:r>
              <a:rPr lang="ar-SA" dirty="0" err="1"/>
              <a:t>تلاحظين؟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 bwMode="auto">
          <a:xfrm>
            <a:off x="0" y="332656"/>
            <a:ext cx="2771800" cy="6525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932040" y="620688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الكتلة والحجم </a:t>
            </a:r>
          </a:p>
        </p:txBody>
      </p:sp>
      <p:pic>
        <p:nvPicPr>
          <p:cNvPr id="31746" name="Picture 2" descr="C:\Users\ProBook\Desktop\تنزيل (2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64904"/>
            <a:ext cx="4386783" cy="3657748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 bwMode="auto">
          <a:xfrm>
            <a:off x="4139952" y="2564904"/>
            <a:ext cx="1512168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Narrow" pitchFamily="34" charset="0"/>
                <a:cs typeface="Arial" pitchFamily="34" charset="0"/>
              </a:rPr>
              <a:t>كتلة كرة الحديد</a:t>
            </a:r>
          </a:p>
        </p:txBody>
      </p:sp>
      <p:pic>
        <p:nvPicPr>
          <p:cNvPr id="31747" name="Picture 3" descr="C:\Users\ProBook\Desktop\تنزيل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664296" cy="3933056"/>
          </a:xfrm>
          <a:prstGeom prst="rect">
            <a:avLst/>
          </a:prstGeom>
          <a:noFill/>
        </p:spPr>
      </p:pic>
      <p:pic>
        <p:nvPicPr>
          <p:cNvPr id="31748" name="Picture 4" descr="C:\Users\ProBook\Desktop\تنزيل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653136"/>
            <a:ext cx="1440160" cy="1152128"/>
          </a:xfrm>
          <a:prstGeom prst="rect">
            <a:avLst/>
          </a:prstGeom>
          <a:noFill/>
        </p:spPr>
      </p:pic>
      <p:pic>
        <p:nvPicPr>
          <p:cNvPr id="31749" name="Picture 5" descr="C:\Users\ProBook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612796"/>
            <a:ext cx="1296144" cy="1245204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1187624" y="836712"/>
            <a:ext cx="32403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الحجم ثابت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z="6600" b="1">
                <a:solidFill>
                  <a:srgbClr val="FF00FF"/>
                </a:solidFill>
                <a:cs typeface="Times New Roman" pitchFamily="18" charset="0"/>
              </a:rPr>
              <a:t>ما الكثافة </a:t>
            </a:r>
            <a:endParaRPr lang="en-US" sz="6600" b="1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7961312" cy="3240088"/>
          </a:xfrm>
        </p:spPr>
        <p:txBody>
          <a:bodyPr/>
          <a:lstStyle/>
          <a:p>
            <a:pPr algn="ctr" eaLnBrk="1" hangingPunct="1"/>
            <a:r>
              <a:rPr lang="ar-SA" sz="4000" b="1" dirty="0">
                <a:cs typeface="Times New Roman" pitchFamily="18" charset="0"/>
              </a:rPr>
              <a:t>هى كمية الكتلة فى وحدة حجم </a:t>
            </a:r>
            <a:r>
              <a:rPr lang="ar-SA" sz="4000" b="1" dirty="0" err="1">
                <a:cs typeface="Times New Roman" pitchFamily="18" charset="0"/>
              </a:rPr>
              <a:t>واحدة </a:t>
            </a:r>
            <a:r>
              <a:rPr lang="ar-SA" sz="4000" b="1" dirty="0">
                <a:cs typeface="Times New Roman" pitchFamily="18" charset="0"/>
              </a:rPr>
              <a:t>.وهى العلاقة بين الكتلة والحجم وتعرف الكتلة على أنها كمية المادة التى تشغل حيزا </a:t>
            </a:r>
            <a:r>
              <a:rPr lang="ar-SA" sz="4000" b="1" dirty="0" err="1">
                <a:cs typeface="Times New Roman" pitchFamily="18" charset="0"/>
              </a:rPr>
              <a:t>ما .</a:t>
            </a:r>
            <a:endParaRPr lang="ar-SA" sz="4000" b="1" dirty="0"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579214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7010400" cy="1143000"/>
          </a:xfrm>
        </p:spPr>
        <p:txBody>
          <a:bodyPr/>
          <a:lstStyle/>
          <a:p>
            <a:pPr eaLnBrk="1" hangingPunct="1"/>
            <a:r>
              <a:rPr lang="ar-SA" sz="6600" b="1">
                <a:solidFill>
                  <a:srgbClr val="FF00FF"/>
                </a:solidFill>
                <a:cs typeface="Times New Roman" pitchFamily="18" charset="0"/>
              </a:rPr>
              <a:t>الطفو والغمر </a:t>
            </a:r>
            <a:endParaRPr lang="en-US" sz="6600" b="1">
              <a:solidFill>
                <a:srgbClr val="FF00FF"/>
              </a:solidFill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618412" cy="3230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SA" sz="4400" b="1"/>
              <a:t>تؤثر كثافة جسم فى طفوه على سطح السائل وانغماره أو الغاز الموجود فيه . ولأن كثافة الفلين أقل من كثافة الماء فإن قطعة الفلين تطفو على السطح .</a:t>
            </a:r>
            <a:r>
              <a:rPr lang="ar-SA" sz="4400" b="1">
                <a:cs typeface="Times New Roman" pitchFamily="18" charset="0"/>
              </a:rPr>
              <a:t>.</a:t>
            </a:r>
            <a:endParaRPr lang="en-US" sz="4400" b="1">
              <a:cs typeface="Times New Roman" pitchFamily="18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 bwMode="auto">
          <a:xfrm flipV="1">
            <a:off x="8748464" y="4221088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مربع نص 5"/>
          <p:cNvSpPr txBox="1"/>
          <p:nvPr/>
        </p:nvSpPr>
        <p:spPr>
          <a:xfrm>
            <a:off x="5652120" y="5877272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قوة الطفو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765175"/>
            <a:ext cx="5975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5400" b="1">
                <a:solidFill>
                  <a:srgbClr val="FF00FF"/>
                </a:solidFill>
              </a:rPr>
              <a:t>كيف نقيس المادة ؟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71550" y="1916113"/>
            <a:ext cx="76327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rtl="1">
              <a:defRPr/>
            </a:pPr>
            <a:r>
              <a:rPr lang="ar-SA" sz="2800" b="1" dirty="0"/>
              <a:t>لكل وحدة قياس مضاعفات وأجزاء ولذلك تستخدم بعض المقاطع للتعبير عن مضاعفات الوحدة مثل كلمة كيلو وتعنى 1000 .</a:t>
            </a:r>
            <a:endParaRPr lang="en-US" sz="28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0" y="3500438"/>
            <a:ext cx="54133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GB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roBook\Desktop\تنزيل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563888" y="1196752"/>
            <a:ext cx="360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ماذا </a:t>
            </a:r>
            <a:r>
              <a:rPr lang="ar-SA" dirty="0" err="1"/>
              <a:t>تلاحظين؟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43808" y="908720"/>
            <a:ext cx="36724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الوزن </a:t>
            </a:r>
          </a:p>
          <a:p>
            <a:r>
              <a:rPr lang="ar-SA" dirty="0"/>
              <a:t>قوة سحب جسم للجاذبية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C401F-067B-4230-841B-A53176820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5929"/>
          <a:stretch/>
        </p:blipFill>
        <p:spPr bwMode="auto">
          <a:xfrm>
            <a:off x="107504" y="-99392"/>
            <a:ext cx="3211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الماد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203848" y="4653136"/>
            <a:ext cx="338437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b="1" dirty="0">
                <a:solidFill>
                  <a:srgbClr val="FF0000"/>
                </a:solidFill>
              </a:rPr>
              <a:t>المادة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5013176"/>
            <a:ext cx="42484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هل تعتبر الصلب والسائل والغاز  </a:t>
            </a:r>
            <a:r>
              <a:rPr lang="ar-SA" u="sng" dirty="0">
                <a:solidFill>
                  <a:srgbClr val="FF0000"/>
                </a:solidFill>
              </a:rPr>
              <a:t>مادة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نتيجة بحث الصور عن صندو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392488" cy="3511277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539552" y="692696"/>
            <a:ext cx="280831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هل الصندوق </a:t>
            </a:r>
            <a:r>
              <a:rPr lang="ar-SA" dirty="0" err="1"/>
              <a:t>مادة ؟</a:t>
            </a:r>
            <a:endParaRPr lang="ar-SA" dirty="0"/>
          </a:p>
        </p:txBody>
      </p:sp>
      <p:sp>
        <p:nvSpPr>
          <p:cNvPr id="21508" name="AutoShape 4" descr="نتيجة بحث الصور عن صندوق على الكرس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نتيجة بحث الصور عن صندوق على الكرس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2531" name="Picture 3" descr="C:\Users\ProBook\Desktop\تنزي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0"/>
            <a:ext cx="4904556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475656" y="1412776"/>
            <a:ext cx="18002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هل نستطيع الجلوس على </a:t>
            </a:r>
            <a:r>
              <a:rPr lang="ar-SA" dirty="0" err="1"/>
              <a:t>الكرسي؟</a:t>
            </a:r>
            <a:r>
              <a:rPr lang="ar-SA" dirty="0"/>
              <a:t> لماذا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1412776"/>
            <a:ext cx="78488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err="1">
                <a:solidFill>
                  <a:srgbClr val="FF0000"/>
                </a:solidFill>
              </a:rPr>
              <a:t>المادة </a:t>
            </a:r>
            <a:r>
              <a:rPr lang="ar-SA" sz="7200" dirty="0">
                <a:solidFill>
                  <a:srgbClr val="FF0000"/>
                </a:solidFill>
              </a:rPr>
              <a:t>: </a:t>
            </a:r>
            <a:r>
              <a:rPr lang="ar-SA" sz="4400" b="1" dirty="0"/>
              <a:t>هي كل </a:t>
            </a:r>
            <a:r>
              <a:rPr lang="ar-SA" sz="4400" b="1" dirty="0" err="1"/>
              <a:t>مايشغل</a:t>
            </a:r>
            <a:r>
              <a:rPr lang="ar-SA" sz="4400" b="1" dirty="0"/>
              <a:t> حيز وله كتلة</a:t>
            </a:r>
            <a:endParaRPr lang="ar-S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980728"/>
            <a:ext cx="7488832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كيف نستطيع معرفة </a:t>
            </a:r>
            <a:r>
              <a:rPr lang="ar-SA" b="1" u="sng" dirty="0">
                <a:solidFill>
                  <a:srgbClr val="FF0000"/>
                </a:solidFill>
              </a:rPr>
              <a:t>خواص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ar-SA" b="1" dirty="0" err="1">
                <a:solidFill>
                  <a:srgbClr val="FF0000"/>
                </a:solidFill>
              </a:rPr>
              <a:t>المواد؟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ar-SA" b="1" dirty="0">
                <a:solidFill>
                  <a:srgbClr val="FF0000"/>
                </a:solidFill>
              </a:rPr>
              <a:t> من </a:t>
            </a:r>
            <a:r>
              <a:rPr lang="ar-SA" b="1" dirty="0" err="1">
                <a:solidFill>
                  <a:srgbClr val="FF0000"/>
                </a:solidFill>
              </a:rPr>
              <a:t>خلال :</a:t>
            </a:r>
            <a:endParaRPr lang="ar-SA" b="1" dirty="0">
              <a:solidFill>
                <a:srgbClr val="FF0000"/>
              </a:solidFill>
            </a:endParaRPr>
          </a:p>
          <a:p>
            <a:r>
              <a:rPr lang="ar-SA" b="1" dirty="0">
                <a:solidFill>
                  <a:srgbClr val="FF0000"/>
                </a:solidFill>
              </a:rPr>
              <a:t>الشكل</a:t>
            </a:r>
          </a:p>
          <a:p>
            <a:r>
              <a:rPr lang="ar-SA" b="1" dirty="0">
                <a:solidFill>
                  <a:srgbClr val="FF0000"/>
                </a:solidFill>
              </a:rPr>
              <a:t>الألوان</a:t>
            </a:r>
          </a:p>
          <a:p>
            <a:r>
              <a:rPr lang="ar-SA" b="1" dirty="0">
                <a:solidFill>
                  <a:srgbClr val="FF0000"/>
                </a:solidFill>
              </a:rPr>
              <a:t>الحجم</a:t>
            </a:r>
          </a:p>
          <a:p>
            <a:r>
              <a:rPr lang="ar-SA" b="1" dirty="0">
                <a:solidFill>
                  <a:srgbClr val="FF0000"/>
                </a:solidFill>
              </a:rPr>
              <a:t>الخاصية هي صفة نستطيع </a:t>
            </a:r>
            <a:r>
              <a:rPr lang="ar-SA" b="1" dirty="0" err="1">
                <a:solidFill>
                  <a:srgbClr val="FF0000"/>
                </a:solidFill>
              </a:rPr>
              <a:t>ملاحظتها.</a:t>
            </a:r>
            <a:r>
              <a:rPr lang="ar-SA" b="1" dirty="0">
                <a:solidFill>
                  <a:srgbClr val="FF0000"/>
                </a:solidFill>
              </a:rPr>
              <a:t>         </a:t>
            </a:r>
            <a:r>
              <a:rPr lang="ar-SA" b="1" u="sng" dirty="0">
                <a:solidFill>
                  <a:schemeClr val="accent2"/>
                </a:solidFill>
              </a:rPr>
              <a:t>( الشكل اللون </a:t>
            </a:r>
            <a:r>
              <a:rPr lang="ar-SA" b="1" u="sng" dirty="0" err="1">
                <a:solidFill>
                  <a:schemeClr val="accent2"/>
                </a:solidFill>
              </a:rPr>
              <a:t>الحجم </a:t>
            </a:r>
            <a:r>
              <a:rPr lang="ar-SA" b="1" u="sng" dirty="0">
                <a:solidFill>
                  <a:schemeClr val="accent2"/>
                </a:solidFill>
              </a:rPr>
              <a:t>)من خواص المادة  </a:t>
            </a:r>
          </a:p>
        </p:txBody>
      </p:sp>
      <p:sp>
        <p:nvSpPr>
          <p:cNvPr id="23554" name="AutoShape 2" descr="نتيجة بحث الصور عن الشكل المواد كروي مخروط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3555" name="Picture 3" descr="C:\Users\ProBook\Desktop\تنزيل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43608" y="620688"/>
            <a:ext cx="65527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solidFill>
                  <a:srgbClr val="FF0000"/>
                </a:solidFill>
              </a:rPr>
              <a:t>هل نستطيع قياسها  </a:t>
            </a:r>
            <a:r>
              <a:rPr lang="ar-SA" sz="4800" b="1" dirty="0" err="1">
                <a:solidFill>
                  <a:srgbClr val="FF0000"/>
                </a:solidFill>
              </a:rPr>
              <a:t>المادة؟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25602" name="AutoShape 2" descr="نتيجة بحث الصور عن الوحدات القياس علوم رابع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5605" name="AutoShape 5" descr="نتيجة بحث الصور عن مسطرة القياس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07" name="Picture 7" descr="نتيجة بحث الصور عن مسطرة القيا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195736" cy="1656184"/>
          </a:xfrm>
          <a:prstGeom prst="rect">
            <a:avLst/>
          </a:prstGeom>
          <a:noFill/>
        </p:spPr>
      </p:pic>
      <p:sp>
        <p:nvSpPr>
          <p:cNvPr id="25611" name="AutoShape 11" descr="نتيجة بحث الصور عن متر قياس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12" name="Picture 12" descr="C:\Users\ProBook\Desktop\تنزيل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143125" cy="2143125"/>
          </a:xfrm>
          <a:prstGeom prst="rect">
            <a:avLst/>
          </a:prstGeom>
          <a:noFill/>
        </p:spPr>
      </p:pic>
      <p:sp>
        <p:nvSpPr>
          <p:cNvPr id="25614" name="AutoShape 14" descr="نتيجة بحث الصور عن أبها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15" name="Picture 15" descr="C:\Users\ProBook\Desktop\تنزيل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556792"/>
            <a:ext cx="1531210" cy="1369690"/>
          </a:xfrm>
          <a:prstGeom prst="rect">
            <a:avLst/>
          </a:prstGeom>
          <a:noFill/>
        </p:spPr>
      </p:pic>
      <p:sp>
        <p:nvSpPr>
          <p:cNvPr id="25617" name="AutoShape 17" descr="نتيجة بحث الصور عن قل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18" name="Picture 18" descr="C:\Users\ProBook\Desktop\تنزيل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996952"/>
            <a:ext cx="1737370" cy="1313128"/>
          </a:xfrm>
          <a:prstGeom prst="rect">
            <a:avLst/>
          </a:prstGeom>
          <a:noFill/>
        </p:spPr>
      </p:pic>
      <p:pic>
        <p:nvPicPr>
          <p:cNvPr id="25619" name="Picture 19" descr="C:\Users\ProBook\Desktop\تنزيل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81128"/>
            <a:ext cx="2448694" cy="1552575"/>
          </a:xfrm>
          <a:prstGeom prst="rect">
            <a:avLst/>
          </a:prstGeom>
          <a:noFill/>
        </p:spPr>
      </p:pic>
      <p:pic>
        <p:nvPicPr>
          <p:cNvPr id="25621" name="Picture 21" descr="C:\Users\ProBook\Desktop\تنزيل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484784"/>
            <a:ext cx="1800225" cy="2533650"/>
          </a:xfrm>
          <a:prstGeom prst="rect">
            <a:avLst/>
          </a:prstGeom>
          <a:noFill/>
        </p:spPr>
      </p:pic>
      <p:sp>
        <p:nvSpPr>
          <p:cNvPr id="25623" name="AutoShape 23" descr="نتيجة بحث الصور عن سنتمتر و الديسيمتر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5624" name="Picture 24" descr="C:\Users\ProBook\Desktop\تنزيل (1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589240"/>
            <a:ext cx="4343400" cy="104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714500" y="500063"/>
            <a:ext cx="5029200" cy="1439862"/>
          </a:xfrm>
          <a:prstGeom prst="ribbon">
            <a:avLst>
              <a:gd name="adj1" fmla="val 12500"/>
              <a:gd name="adj2" fmla="val 75000"/>
            </a:avLst>
          </a:prstGeom>
          <a:gradFill rotWithShape="1">
            <a:gsLst>
              <a:gs pos="0">
                <a:srgbClr val="CC9900"/>
              </a:gs>
              <a:gs pos="100000">
                <a:srgbClr val="CC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 rtl="1">
              <a:lnSpc>
                <a:spcPct val="115000"/>
              </a:lnSpc>
            </a:pPr>
            <a:r>
              <a:rPr lang="ar-SA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الطول والعرض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7848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ar-SA" sz="2800" b="1"/>
              <a:t>طول جسم ما عبارة عن عدد وحدات القياس من أحد طرفيه الى الطرف الآخر . عرض الجسم عدد الوحدات عبر الجسم عرضيا .</a:t>
            </a:r>
            <a:endParaRPr lang="en-US" sz="280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276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ProBook\Desktop\تنزيل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6840760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build="p"/>
      <p:bldP spid="12293" grpId="1" build="allAtOnce"/>
    </p:bldLst>
  </p:timing>
</p:sld>
</file>

<file path=ppt/theme/theme1.xml><?xml version="1.0" encoding="utf-8"?>
<a:theme xmlns:a="http://schemas.openxmlformats.org/drawingml/2006/main" name="PF25">
  <a:themeElements>
    <a:clrScheme name="PF2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F2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PF2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2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2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2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2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2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2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PF25</Template>
  <TotalTime>219</TotalTime>
  <Words>266</Words>
  <Application>Microsoft Office PowerPoint</Application>
  <PresentationFormat>عرض على الشاشة (4:3)</PresentationFormat>
  <Paragraphs>39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PF25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الحجم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 الكثافة </vt:lpstr>
      <vt:lpstr>الطفو والغمر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Abdelhafid</dc:creator>
  <cp:lastModifiedBy>wafa rajeh</cp:lastModifiedBy>
  <cp:revision>128</cp:revision>
  <dcterms:created xsi:type="dcterms:W3CDTF">1601-01-01T00:00:00Z</dcterms:created>
  <dcterms:modified xsi:type="dcterms:W3CDTF">2022-03-13T13:54:26Z</dcterms:modified>
</cp:coreProperties>
</file>