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44" r:id="rId1"/>
  </p:sldMasterIdLst>
  <p:notesMasterIdLst>
    <p:notesMasterId r:id="rId46"/>
  </p:notesMasterIdLst>
  <p:sldIdLst>
    <p:sldId id="458" r:id="rId2"/>
    <p:sldId id="343" r:id="rId3"/>
    <p:sldId id="342" r:id="rId4"/>
    <p:sldId id="361" r:id="rId5"/>
    <p:sldId id="358" r:id="rId6"/>
    <p:sldId id="359" r:id="rId7"/>
    <p:sldId id="303" r:id="rId8"/>
    <p:sldId id="356" r:id="rId9"/>
    <p:sldId id="357" r:id="rId10"/>
    <p:sldId id="355" r:id="rId11"/>
    <p:sldId id="466" r:id="rId12"/>
    <p:sldId id="467" r:id="rId13"/>
    <p:sldId id="468" r:id="rId14"/>
    <p:sldId id="469" r:id="rId15"/>
    <p:sldId id="470" r:id="rId16"/>
    <p:sldId id="434" r:id="rId17"/>
    <p:sldId id="487" r:id="rId18"/>
    <p:sldId id="441" r:id="rId19"/>
    <p:sldId id="430" r:id="rId20"/>
    <p:sldId id="471" r:id="rId21"/>
    <p:sldId id="490" r:id="rId22"/>
    <p:sldId id="481" r:id="rId23"/>
    <p:sldId id="403" r:id="rId24"/>
    <p:sldId id="492" r:id="rId25"/>
    <p:sldId id="491" r:id="rId26"/>
    <p:sldId id="493" r:id="rId27"/>
    <p:sldId id="472" r:id="rId28"/>
    <p:sldId id="473" r:id="rId29"/>
    <p:sldId id="484" r:id="rId30"/>
    <p:sldId id="483" r:id="rId31"/>
    <p:sldId id="474" r:id="rId32"/>
    <p:sldId id="495" r:id="rId33"/>
    <p:sldId id="496" r:id="rId34"/>
    <p:sldId id="497" r:id="rId35"/>
    <p:sldId id="498" r:id="rId36"/>
    <p:sldId id="499" r:id="rId37"/>
    <p:sldId id="500" r:id="rId38"/>
    <p:sldId id="494" r:id="rId39"/>
    <p:sldId id="475" r:id="rId40"/>
    <p:sldId id="453" r:id="rId41"/>
    <p:sldId id="489" r:id="rId42"/>
    <p:sldId id="419" r:id="rId43"/>
    <p:sldId id="502" r:id="rId44"/>
    <p:sldId id="324" r:id="rId45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A125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3234" autoAdjust="0"/>
    <p:restoredTop sz="94660"/>
  </p:normalViewPr>
  <p:slideViewPr>
    <p:cSldViewPr>
      <p:cViewPr varScale="1">
        <p:scale>
          <a:sx n="32" d="100"/>
          <a:sy n="32" d="100"/>
        </p:scale>
        <p:origin x="-67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3569686-8906-472D-B0AF-6E1EE2CFFB6F}" type="datetimeFigureOut">
              <a:rPr lang="ar-SA" smtClean="0"/>
              <a:pPr/>
              <a:t>27/04/37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99B6622-FBE6-4786-B51F-704DC550BD1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1499753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B6622-FBE6-4786-B51F-704DC550BD14}" type="slidenum">
              <a:rPr lang="ar-SA" smtClean="0"/>
              <a:pPr/>
              <a:t>5</a:t>
            </a:fld>
            <a:endParaRPr lang="ar-S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عنوان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25" name="عنوان فرعي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31" name="عنصر نائب للتاريخ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4AFFEB37-08B0-42BC-A982-07300FFB1EA0}" type="datetimeFigureOut">
              <a:rPr lang="ar-SA" smtClean="0"/>
              <a:pPr/>
              <a:t>27/04/37</a:t>
            </a:fld>
            <a:endParaRPr lang="ar-SA"/>
          </a:p>
        </p:txBody>
      </p:sp>
      <p:sp>
        <p:nvSpPr>
          <p:cNvPr id="18" name="عنصر نائب للتذييل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ar-SA"/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E27DA616-7B68-42BC-BB20-AAF93F1156C2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FFEB37-08B0-42BC-A982-07300FFB1EA0}" type="datetimeFigureOut">
              <a:rPr lang="ar-SA" smtClean="0"/>
              <a:pPr/>
              <a:t>27/04/37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DA616-7B68-42BC-BB20-AAF93F1156C2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4AFFEB37-08B0-42BC-A982-07300FFB1EA0}" type="datetimeFigureOut">
              <a:rPr lang="ar-SA" smtClean="0"/>
              <a:pPr/>
              <a:t>27/04/37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27DA616-7B68-42BC-BB20-AAF93F1156C2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FFEB37-08B0-42BC-A982-07300FFB1EA0}" type="datetimeFigureOut">
              <a:rPr lang="ar-SA" smtClean="0"/>
              <a:pPr/>
              <a:t>27/04/37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DA616-7B68-42BC-BB20-AAF93F1156C2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AFFEB37-08B0-42BC-A982-07300FFB1EA0}" type="datetimeFigureOut">
              <a:rPr lang="ar-SA" smtClean="0"/>
              <a:pPr/>
              <a:t>27/04/37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E27DA616-7B68-42BC-BB20-AAF93F1156C2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FFEB37-08B0-42BC-A982-07300FFB1EA0}" type="datetimeFigureOut">
              <a:rPr lang="ar-SA" smtClean="0"/>
              <a:pPr/>
              <a:t>27/04/37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DA616-7B68-42BC-BB20-AAF93F1156C2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FFEB37-08B0-42BC-A982-07300FFB1EA0}" type="datetimeFigureOut">
              <a:rPr lang="ar-SA" smtClean="0"/>
              <a:pPr/>
              <a:t>27/04/37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DA616-7B68-42BC-BB20-AAF93F1156C2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FFEB37-08B0-42BC-A982-07300FFB1EA0}" type="datetimeFigureOut">
              <a:rPr lang="ar-SA" smtClean="0"/>
              <a:pPr/>
              <a:t>27/04/37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DA616-7B68-42BC-BB20-AAF93F1156C2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AFFEB37-08B0-42BC-A982-07300FFB1EA0}" type="datetimeFigureOut">
              <a:rPr lang="ar-SA" smtClean="0"/>
              <a:pPr/>
              <a:t>27/04/37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DA616-7B68-42BC-BB20-AAF93F1156C2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FFEB37-08B0-42BC-A982-07300FFB1EA0}" type="datetimeFigureOut">
              <a:rPr lang="ar-SA" smtClean="0"/>
              <a:pPr/>
              <a:t>27/04/37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DA616-7B68-42BC-BB20-AAF93F1156C2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مستطيل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FFEB37-08B0-42BC-A982-07300FFB1EA0}" type="datetimeFigureOut">
              <a:rPr lang="ar-SA" smtClean="0"/>
              <a:pPr/>
              <a:t>27/04/37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7DA616-7B68-42BC-BB20-AAF93F1156C2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0" name="عنصر نائب للصورة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ar-SA" smtClean="0"/>
              <a:t>انقر فوق الرمز لإضافة صورة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عنصر نائب للعنوان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1" name="عنصر نائب للنص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27" name="عنصر نائب للتاريخ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4AFFEB37-08B0-42BC-A982-07300FFB1EA0}" type="datetimeFigureOut">
              <a:rPr lang="ar-SA" smtClean="0"/>
              <a:pPr/>
              <a:t>27/04/37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ar-SA"/>
          </a:p>
        </p:txBody>
      </p:sp>
      <p:sp>
        <p:nvSpPr>
          <p:cNvPr id="16" name="عنصر نائب لرقم الشريحة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E27DA616-7B68-42BC-BB20-AAF93F1156C2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14412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ههه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908720"/>
            <a:ext cx="5400600" cy="4247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شكل بيضاوي 3"/>
          <p:cNvSpPr/>
          <p:nvPr/>
        </p:nvSpPr>
        <p:spPr>
          <a:xfrm>
            <a:off x="-428660" y="2928934"/>
            <a:ext cx="1785982" cy="26432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Toshiba\My Documents\My Pictures\get-5-2009-sez_ae_jknmz1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8215370" cy="6429420"/>
          </a:xfrm>
          <a:prstGeom prst="rect">
            <a:avLst/>
          </a:prstGeom>
          <a:noFill/>
        </p:spPr>
      </p:pic>
      <p:sp>
        <p:nvSpPr>
          <p:cNvPr id="3" name="مستطيل 2"/>
          <p:cNvSpPr/>
          <p:nvPr/>
        </p:nvSpPr>
        <p:spPr>
          <a:xfrm>
            <a:off x="5580112" y="1124744"/>
            <a:ext cx="159210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b="1" dirty="0" smtClean="0">
                <a:solidFill>
                  <a:srgbClr val="3A1898"/>
                </a:solidFill>
              </a:rPr>
              <a:t>المفردات والمفاهيم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1475656" y="1916832"/>
            <a:ext cx="5414376" cy="286232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txBody>
          <a:bodyPr wrap="square" rtlCol="1">
            <a:spAutoFit/>
          </a:bodyPr>
          <a:lstStyle/>
          <a:p>
            <a:r>
              <a:rPr lang="ar-SA" sz="3600" dirty="0" smtClean="0">
                <a:solidFill>
                  <a:srgbClr val="FF0000"/>
                </a:solidFill>
              </a:rPr>
              <a:t>العرض</a:t>
            </a:r>
          </a:p>
          <a:p>
            <a:r>
              <a:rPr lang="ar-SA" sz="3600" dirty="0" smtClean="0">
                <a:solidFill>
                  <a:schemeClr val="accent4">
                    <a:lumMod val="50000"/>
                  </a:schemeClr>
                </a:solidFill>
              </a:rPr>
              <a:t>عدد </a:t>
            </a:r>
            <a:r>
              <a:rPr lang="ar-SA" sz="3600" dirty="0" err="1" smtClean="0">
                <a:solidFill>
                  <a:schemeClr val="accent4">
                    <a:lumMod val="50000"/>
                  </a:schemeClr>
                </a:solidFill>
              </a:rPr>
              <a:t>الوحداتعبر</a:t>
            </a:r>
            <a:r>
              <a:rPr lang="ar-SA" sz="3600" dirty="0" smtClean="0">
                <a:solidFill>
                  <a:schemeClr val="accent4">
                    <a:lumMod val="50000"/>
                  </a:schemeClr>
                </a:solidFill>
              </a:rPr>
              <a:t> الجسم عرضيا</a:t>
            </a:r>
          </a:p>
          <a:p>
            <a:endParaRPr lang="ar-SA" sz="360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ar-SA" sz="36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Toshiba\My Documents\My Pictures\get-5-2009-sez_ae_jknmz1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8215370" cy="6429420"/>
          </a:xfrm>
          <a:prstGeom prst="rect">
            <a:avLst/>
          </a:prstGeom>
          <a:noFill/>
        </p:spPr>
      </p:pic>
      <p:sp>
        <p:nvSpPr>
          <p:cNvPr id="3" name="مستطيل 2"/>
          <p:cNvSpPr/>
          <p:nvPr/>
        </p:nvSpPr>
        <p:spPr>
          <a:xfrm>
            <a:off x="5580112" y="1124744"/>
            <a:ext cx="159210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b="1" dirty="0" smtClean="0">
                <a:solidFill>
                  <a:srgbClr val="3A1898"/>
                </a:solidFill>
              </a:rPr>
              <a:t>المفردات والمفاهيم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1475656" y="1916832"/>
            <a:ext cx="5414376" cy="286232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txBody>
          <a:bodyPr wrap="square" rtlCol="1">
            <a:spAutoFit/>
          </a:bodyPr>
          <a:lstStyle/>
          <a:p>
            <a:r>
              <a:rPr lang="ar-SA" sz="3600" dirty="0" err="1" smtClean="0">
                <a:solidFill>
                  <a:srgbClr val="FF0000"/>
                </a:solidFill>
              </a:rPr>
              <a:t>المساحه</a:t>
            </a:r>
            <a:endParaRPr lang="ar-SA" sz="3600" dirty="0" smtClean="0">
              <a:solidFill>
                <a:srgbClr val="FF0000"/>
              </a:solidFill>
            </a:endParaRPr>
          </a:p>
          <a:p>
            <a:r>
              <a:rPr lang="ar-SA" sz="3600" dirty="0" smtClean="0">
                <a:solidFill>
                  <a:schemeClr val="accent4">
                    <a:lumMod val="50000"/>
                  </a:schemeClr>
                </a:solidFill>
              </a:rPr>
              <a:t>عدد المربعات التي تغطي سطح ما</a:t>
            </a:r>
          </a:p>
          <a:p>
            <a:endParaRPr lang="ar-SA" sz="360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ar-SA" sz="36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Toshiba\My Documents\My Pictures\get-5-2009-sez_ae_jknmz1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8215370" cy="6429420"/>
          </a:xfrm>
          <a:prstGeom prst="rect">
            <a:avLst/>
          </a:prstGeom>
          <a:noFill/>
        </p:spPr>
      </p:pic>
      <p:sp>
        <p:nvSpPr>
          <p:cNvPr id="3" name="مستطيل 2"/>
          <p:cNvSpPr/>
          <p:nvPr/>
        </p:nvSpPr>
        <p:spPr>
          <a:xfrm>
            <a:off x="5580112" y="1124744"/>
            <a:ext cx="159210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b="1" dirty="0" smtClean="0">
                <a:solidFill>
                  <a:srgbClr val="3A1898"/>
                </a:solidFill>
              </a:rPr>
              <a:t>المفردات والمفاهيم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1475656" y="1916832"/>
            <a:ext cx="5414376" cy="2308324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txBody>
          <a:bodyPr wrap="square" rtlCol="1">
            <a:spAutoFit/>
          </a:bodyPr>
          <a:lstStyle/>
          <a:p>
            <a:r>
              <a:rPr lang="ar-SA" sz="3600" dirty="0" err="1" smtClean="0">
                <a:solidFill>
                  <a:srgbClr val="FF0000"/>
                </a:solidFill>
              </a:rPr>
              <a:t>الكتله</a:t>
            </a:r>
            <a:endParaRPr lang="ar-SA" sz="3600" dirty="0" smtClean="0">
              <a:solidFill>
                <a:srgbClr val="FF0000"/>
              </a:solidFill>
            </a:endParaRPr>
          </a:p>
          <a:p>
            <a:r>
              <a:rPr lang="ar-SA" sz="3600" dirty="0" smtClean="0">
                <a:solidFill>
                  <a:schemeClr val="accent4">
                    <a:lumMod val="50000"/>
                  </a:schemeClr>
                </a:solidFill>
              </a:rPr>
              <a:t>كميه </a:t>
            </a:r>
            <a:r>
              <a:rPr lang="ar-SA" sz="3600" dirty="0" err="1" smtClean="0">
                <a:solidFill>
                  <a:schemeClr val="accent4">
                    <a:lumMod val="50000"/>
                  </a:schemeClr>
                </a:solidFill>
              </a:rPr>
              <a:t>الماده</a:t>
            </a:r>
            <a:r>
              <a:rPr lang="ar-SA" sz="3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ar-SA" sz="3600" dirty="0" err="1" smtClean="0">
                <a:solidFill>
                  <a:schemeClr val="accent4">
                    <a:lumMod val="50000"/>
                  </a:schemeClr>
                </a:solidFill>
              </a:rPr>
              <a:t>المكونه</a:t>
            </a:r>
            <a:r>
              <a:rPr lang="ar-SA" sz="3600" dirty="0" smtClean="0">
                <a:solidFill>
                  <a:schemeClr val="accent4">
                    <a:lumMod val="50000"/>
                  </a:schemeClr>
                </a:solidFill>
              </a:rPr>
              <a:t> للجسم</a:t>
            </a:r>
          </a:p>
          <a:p>
            <a:endParaRPr lang="ar-SA" sz="360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ar-SA" sz="36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Toshiba\My Documents\My Pictures\get-5-2009-sez_ae_jknmz1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8215370" cy="6429420"/>
          </a:xfrm>
          <a:prstGeom prst="rect">
            <a:avLst/>
          </a:prstGeom>
          <a:noFill/>
        </p:spPr>
      </p:pic>
      <p:sp>
        <p:nvSpPr>
          <p:cNvPr id="3" name="مستطيل 2"/>
          <p:cNvSpPr/>
          <p:nvPr/>
        </p:nvSpPr>
        <p:spPr>
          <a:xfrm>
            <a:off x="5580112" y="1124744"/>
            <a:ext cx="159210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b="1" dirty="0" smtClean="0">
                <a:solidFill>
                  <a:srgbClr val="3A1898"/>
                </a:solidFill>
              </a:rPr>
              <a:t>المفردات والمفاهيم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1475656" y="1916832"/>
            <a:ext cx="5414376" cy="286232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txBody>
          <a:bodyPr wrap="square" rtlCol="1">
            <a:spAutoFit/>
          </a:bodyPr>
          <a:lstStyle/>
          <a:p>
            <a:r>
              <a:rPr lang="ar-SA" sz="3600" dirty="0" smtClean="0">
                <a:solidFill>
                  <a:srgbClr val="FF0000"/>
                </a:solidFill>
              </a:rPr>
              <a:t>الحجم</a:t>
            </a:r>
          </a:p>
          <a:p>
            <a:r>
              <a:rPr lang="ar-SA" sz="3600" dirty="0" smtClean="0">
                <a:solidFill>
                  <a:schemeClr val="accent4">
                    <a:lumMod val="50000"/>
                  </a:schemeClr>
                </a:solidFill>
              </a:rPr>
              <a:t>عدد المكعبات التي تملأ جسم ما</a:t>
            </a:r>
          </a:p>
          <a:p>
            <a:endParaRPr lang="ar-SA" sz="360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ar-SA" sz="36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0"/>
            <a:ext cx="7696200" cy="1463040"/>
          </a:xfrm>
        </p:spPr>
        <p:txBody>
          <a:bodyPr/>
          <a:lstStyle/>
          <a:p>
            <a:endParaRPr lang="ar-SA" dirty="0"/>
          </a:p>
        </p:txBody>
      </p:sp>
      <p:pic>
        <p:nvPicPr>
          <p:cNvPr id="4" name="عنصر نائب للمحتوى 3" descr="imagesCAROO1V9ونتالبي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7158" y="428604"/>
            <a:ext cx="8358246" cy="6215106"/>
          </a:xfrm>
        </p:spPr>
      </p:pic>
      <p:graphicFrame>
        <p:nvGraphicFramePr>
          <p:cNvPr id="5" name="جدول 4"/>
          <p:cNvGraphicFramePr>
            <a:graphicFrameLocks noGrp="1"/>
          </p:cNvGraphicFramePr>
          <p:nvPr/>
        </p:nvGraphicFramePr>
        <p:xfrm>
          <a:off x="0" y="1214422"/>
          <a:ext cx="8643965" cy="564357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701260"/>
                <a:gridCol w="3061384"/>
                <a:gridCol w="2881321"/>
              </a:tblGrid>
              <a:tr h="1785517"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 smtClean="0"/>
                        <a:t>ماذا  نعرف ؟</a:t>
                      </a:r>
                      <a:endParaRPr lang="ar-SA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 smtClean="0"/>
                        <a:t>ماذا نريد أن نعرف؟</a:t>
                      </a:r>
                      <a:endParaRPr lang="ar-SA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 smtClean="0"/>
                        <a:t>ماذا تعلمنا ؟</a:t>
                      </a:r>
                      <a:endParaRPr lang="ar-SA" sz="2000" b="1" dirty="0"/>
                    </a:p>
                  </a:txBody>
                  <a:tcPr/>
                </a:tc>
              </a:tr>
              <a:tr h="1430037"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 smtClean="0"/>
                        <a:t> </a:t>
                      </a:r>
                      <a:endParaRPr lang="ar-SA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14012"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 smtClean="0"/>
                        <a:t> </a:t>
                      </a:r>
                      <a:endParaRPr lang="ar-SA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14012">
                <a:tc>
                  <a:txBody>
                    <a:bodyPr/>
                    <a:lstStyle/>
                    <a:p>
                      <a:pPr rtl="1"/>
                      <a:endParaRPr lang="ar-SA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مستطيل 6"/>
          <p:cNvSpPr/>
          <p:nvPr/>
        </p:nvSpPr>
        <p:spPr>
          <a:xfrm>
            <a:off x="1857356" y="500042"/>
            <a:ext cx="564360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جدول التعلم</a:t>
            </a:r>
          </a:p>
          <a:p>
            <a:pPr algn="ctr"/>
            <a:endParaRPr lang="ar-SA" sz="3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ndAc>
      <p:stSnd>
        <p:snd r:embed="rId2" name="click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520" y="0"/>
            <a:ext cx="9361039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357290" y="571480"/>
            <a:ext cx="6286544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" name="مستطيل 3"/>
          <p:cNvSpPr/>
          <p:nvPr/>
        </p:nvSpPr>
        <p:spPr>
          <a:xfrm>
            <a:off x="1214414" y="285728"/>
            <a:ext cx="6643734" cy="142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rgbClr val="FF3300"/>
                </a:solidFill>
              </a:rPr>
              <a:t> </a:t>
            </a:r>
            <a:r>
              <a:rPr lang="ar-SA" sz="3200" b="1" dirty="0" smtClean="0">
                <a:solidFill>
                  <a:schemeClr val="bg1"/>
                </a:solidFill>
              </a:rPr>
              <a:t>القياس</a:t>
            </a:r>
          </a:p>
          <a:p>
            <a:pPr algn="ctr"/>
            <a:r>
              <a:rPr lang="ar-SA" sz="3200" b="1" dirty="0" smtClean="0">
                <a:solidFill>
                  <a:schemeClr val="bg1"/>
                </a:solidFill>
              </a:rPr>
              <a:t> باستراتيجيات التفكير بواسطة القبعات الست للتعلم النشط</a:t>
            </a:r>
            <a:endParaRPr lang="ar-S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123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My Documents\My Pictures\PIC-389-131322561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مستطيل 2"/>
          <p:cNvSpPr/>
          <p:nvPr/>
        </p:nvSpPr>
        <p:spPr>
          <a:xfrm>
            <a:off x="2500298" y="1772816"/>
            <a:ext cx="462747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600" dirty="0" smtClean="0"/>
              <a:t>من خلال استراتيجيه قل لي قصة هيا </a:t>
            </a:r>
            <a:r>
              <a:rPr lang="ar-SA" sz="3600" dirty="0" err="1" smtClean="0"/>
              <a:t>الى</a:t>
            </a:r>
            <a:r>
              <a:rPr lang="ar-SA" sz="3600" dirty="0" smtClean="0"/>
              <a:t> رحله في مملكه العلوم </a:t>
            </a:r>
            <a:r>
              <a:rPr lang="ar-SA" sz="3600" dirty="0" err="1" smtClean="0"/>
              <a:t>العجيبه</a:t>
            </a:r>
            <a:r>
              <a:rPr lang="ar-SA" sz="3600" dirty="0" smtClean="0"/>
              <a:t> </a:t>
            </a:r>
          </a:p>
          <a:p>
            <a:pPr algn="ctr"/>
            <a:r>
              <a:rPr lang="ar-SA" sz="3600" b="1" dirty="0" smtClean="0">
                <a:solidFill>
                  <a:srgbClr val="FF0000"/>
                </a:solidFill>
              </a:rPr>
              <a:t>هيا بنا</a:t>
            </a: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52" y="4572008"/>
            <a:ext cx="6500858" cy="1357322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sz="2800" dirty="0" smtClean="0">
                <a:solidFill>
                  <a:srgbClr val="C00000"/>
                </a:solidFill>
              </a:rPr>
              <a:t>تمثل اللون الأحمر التفكير العاطفي والمشاعر</a:t>
            </a:r>
            <a:endParaRPr lang="ar-SA" sz="2800" dirty="0">
              <a:solidFill>
                <a:srgbClr val="C00000"/>
              </a:solidFill>
            </a:endParaRPr>
          </a:p>
        </p:txBody>
      </p:sp>
      <p:pic>
        <p:nvPicPr>
          <p:cNvPr id="5" name="عنصر نائب للصورة 4" descr="Screenshot_٢٠١٤-١٢-٢٢-٠٠-٥٠-٥٨.pn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28906" b="28906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عنوان 1"/>
          <p:cNvSpPr txBox="1">
            <a:spLocks/>
          </p:cNvSpPr>
          <p:nvPr/>
        </p:nvSpPr>
        <p:spPr>
          <a:xfrm>
            <a:off x="1792288" y="4357694"/>
            <a:ext cx="5486400" cy="1009644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تمثل اللون الأحمر  وتهتم بالتفكير العاطفي والمشاعر</a:t>
            </a:r>
            <a:endParaRPr kumimoji="0" lang="ar-SA" sz="2800" b="1" i="0" u="none" strike="noStrike" kern="1200" cap="all" spc="0" normalizeH="0" baseline="0" noProof="0" dirty="0">
              <a:ln w="500">
                <a:solidFill>
                  <a:schemeClr val="tx2">
                    <a:shade val="10000"/>
                    <a:satMod val="135000"/>
                  </a:schemeClr>
                </a:solidFill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pull dir="d"/>
    <p:sndAc>
      <p:stSnd>
        <p:snd r:embed="rId2" name="1186 - synthetic bas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مستدير الزوايا 5"/>
          <p:cNvSpPr/>
          <p:nvPr/>
        </p:nvSpPr>
        <p:spPr>
          <a:xfrm>
            <a:off x="2143125" y="2143125"/>
            <a:ext cx="5357813" cy="2786063"/>
          </a:xfrm>
          <a:prstGeom prst="roundRect">
            <a:avLst/>
          </a:prstGeom>
          <a:solidFill>
            <a:srgbClr val="F76A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000" dirty="0"/>
              <a:t>صفي </a:t>
            </a:r>
            <a:r>
              <a:rPr lang="ar-SA" sz="4000" dirty="0" smtClean="0"/>
              <a:t>لنا شعورك عندما دخلت </a:t>
            </a:r>
            <a:r>
              <a:rPr lang="ar-SA" sz="4000" dirty="0" err="1" smtClean="0"/>
              <a:t>نعومي</a:t>
            </a:r>
            <a:r>
              <a:rPr lang="ar-SA" sz="4000" dirty="0" smtClean="0"/>
              <a:t> </a:t>
            </a:r>
            <a:r>
              <a:rPr lang="ar-SA" sz="4000" dirty="0" err="1" smtClean="0"/>
              <a:t>الى</a:t>
            </a:r>
            <a:r>
              <a:rPr lang="ar-SA" sz="4000" dirty="0" smtClean="0"/>
              <a:t> مملكه العلوم </a:t>
            </a:r>
            <a:r>
              <a:rPr lang="ar-SA" sz="4000" dirty="0" err="1" smtClean="0"/>
              <a:t>العجيبه</a:t>
            </a:r>
            <a:r>
              <a:rPr lang="ar-SA" sz="4000" dirty="0" smtClean="0"/>
              <a:t>؟</a:t>
            </a:r>
            <a:endParaRPr lang="ar-SA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وسيلة شرح مستطيلة مستديرة الزوايا 6"/>
          <p:cNvSpPr/>
          <p:nvPr/>
        </p:nvSpPr>
        <p:spPr>
          <a:xfrm>
            <a:off x="214313" y="357188"/>
            <a:ext cx="4929187" cy="5286375"/>
          </a:xfrm>
          <a:prstGeom prst="wedgeRoundRectCallout">
            <a:avLst>
              <a:gd name="adj1" fmla="val 70513"/>
              <a:gd name="adj2" fmla="val 14853"/>
              <a:gd name="adj3" fmla="val 16667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3200" dirty="0" smtClean="0">
                <a:solidFill>
                  <a:srgbClr val="FF0000"/>
                </a:solidFill>
                <a:latin typeface="Book Antiqua" pitchFamily="18" charset="0"/>
                <a:cs typeface="Times New Roman" pitchFamily="18" charset="0"/>
              </a:rPr>
              <a:t>ماذا تعلمنا من </a:t>
            </a:r>
            <a:r>
              <a:rPr lang="ar-SA" sz="3200" dirty="0" err="1" smtClean="0">
                <a:solidFill>
                  <a:srgbClr val="FF0000"/>
                </a:solidFill>
                <a:latin typeface="Book Antiqua" pitchFamily="18" charset="0"/>
                <a:cs typeface="Times New Roman" pitchFamily="18" charset="0"/>
              </a:rPr>
              <a:t>القصه</a:t>
            </a:r>
            <a:r>
              <a:rPr lang="ar-SA" sz="3200" dirty="0" smtClean="0">
                <a:solidFill>
                  <a:srgbClr val="FF0000"/>
                </a:solidFill>
                <a:latin typeface="Book Antiqua" pitchFamily="18" charset="0"/>
                <a:cs typeface="Times New Roman" pitchFamily="18" charset="0"/>
              </a:rPr>
              <a:t> ؟؟؟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Al asvor\Desktop\01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04664"/>
            <a:ext cx="7286676" cy="5143536"/>
          </a:xfrm>
          <a:prstGeom prst="rect">
            <a:avLst/>
          </a:prstGeom>
          <a:noFill/>
        </p:spPr>
      </p:pic>
      <p:pic>
        <p:nvPicPr>
          <p:cNvPr id="4" name="Picture 2" descr="C:\Documents and Settings\Administrator\My Documents\خاص\Others\w6w20050412135013679b030e6[1]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27980" y="4940977"/>
            <a:ext cx="1285884" cy="121444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3.05273E-6 L 5.55556E-7 3.05273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813" t="-2580" r="-801" b="913"/>
          <a:stretch/>
        </p:blipFill>
        <p:spPr bwMode="auto">
          <a:xfrm>
            <a:off x="4068448" y="2296230"/>
            <a:ext cx="4536000" cy="219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86" y="2428868"/>
            <a:ext cx="3384376" cy="324036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683567" y="5877272"/>
            <a:ext cx="82089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/>
              <a:t>عدد وحدات القياس من أحد طرفي الجسم إلى الطرف </a:t>
            </a:r>
            <a:r>
              <a:rPr lang="ar-SA" sz="3200" b="1" dirty="0" smtClean="0"/>
              <a:t>الآخر . </a:t>
            </a:r>
            <a:endParaRPr lang="ar-SA" sz="3200" b="1" dirty="0"/>
          </a:p>
        </p:txBody>
      </p:sp>
      <p:sp>
        <p:nvSpPr>
          <p:cNvPr id="5" name="مربع نص 4"/>
          <p:cNvSpPr txBox="1"/>
          <p:nvPr/>
        </p:nvSpPr>
        <p:spPr>
          <a:xfrm>
            <a:off x="6084168" y="5013176"/>
            <a:ext cx="252028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C00000"/>
                </a:solidFill>
              </a:rPr>
              <a:t>الطول :</a:t>
            </a:r>
            <a:r>
              <a:rPr lang="ar-SA" sz="4000" b="1" dirty="0" smtClean="0">
                <a:solidFill>
                  <a:srgbClr val="FF0000"/>
                </a:solidFill>
              </a:rPr>
              <a:t> </a:t>
            </a:r>
            <a:endParaRPr lang="ar-SA" sz="4000" b="1" dirty="0">
              <a:solidFill>
                <a:srgbClr val="FF0000"/>
              </a:solidFill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047" y="655457"/>
            <a:ext cx="2819400" cy="1619250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3492400" y="82463"/>
            <a:ext cx="2844048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1">
            <a:spAutoFit/>
          </a:bodyPr>
          <a:lstStyle/>
          <a:p>
            <a:r>
              <a:rPr lang="ar-SA" sz="4000" b="1" dirty="0" smtClean="0">
                <a:solidFill>
                  <a:schemeClr val="accent4">
                    <a:lumMod val="50000"/>
                  </a:schemeClr>
                </a:solidFill>
              </a:rPr>
              <a:t>الطول والعرض </a:t>
            </a:r>
            <a:endParaRPr lang="ar-SA" sz="4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وسيلة شرح على شكل سحابة 7"/>
          <p:cNvSpPr/>
          <p:nvPr/>
        </p:nvSpPr>
        <p:spPr>
          <a:xfrm rot="20581949">
            <a:off x="-17062" y="431101"/>
            <a:ext cx="3275856" cy="1186297"/>
          </a:xfrm>
          <a:prstGeom prst="cloudCallout">
            <a:avLst>
              <a:gd name="adj1" fmla="val -34125"/>
              <a:gd name="adj2" fmla="val 9675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C00000"/>
                </a:solidFill>
              </a:rPr>
              <a:t>كيف نقيس المادة ؟ </a:t>
            </a:r>
            <a:endParaRPr lang="ar-SA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ar-SA" dirty="0" smtClean="0"/>
              <a:t>نشاط  ( 1 )                </a:t>
            </a:r>
            <a:br>
              <a:rPr lang="ar-SA" dirty="0" smtClean="0"/>
            </a:br>
            <a:r>
              <a:rPr lang="ar-SA" dirty="0" smtClean="0"/>
              <a:t>استراتيجيه المدرب            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ar-SA" dirty="0" smtClean="0"/>
              <a:t>     قومي باستخدام </a:t>
            </a:r>
            <a:r>
              <a:rPr lang="ar-SA" dirty="0" err="1" smtClean="0"/>
              <a:t>ادوات</a:t>
            </a:r>
            <a:r>
              <a:rPr lang="ar-SA" dirty="0" smtClean="0"/>
              <a:t> القياس </a:t>
            </a:r>
            <a:r>
              <a:rPr lang="ar-SA" dirty="0" err="1" smtClean="0"/>
              <a:t>المناسبه</a:t>
            </a:r>
            <a:r>
              <a:rPr lang="ar-SA" dirty="0" smtClean="0"/>
              <a:t> لكلا من:                      </a:t>
            </a:r>
          </a:p>
          <a:p>
            <a:pPr>
              <a:buNone/>
            </a:pPr>
            <a:r>
              <a:rPr lang="ar-SA" dirty="0" smtClean="0"/>
              <a:t>1- طول الكتاب وعرضه باستخدام أدوات القياس التي أمامك                                                       </a:t>
            </a:r>
          </a:p>
          <a:p>
            <a:pPr>
              <a:buNone/>
            </a:pPr>
            <a:endParaRPr lang="ar-SA" dirty="0" smtClean="0"/>
          </a:p>
          <a:p>
            <a:pPr>
              <a:buNone/>
            </a:pPr>
            <a:r>
              <a:rPr lang="ar-SA" dirty="0" smtClean="0"/>
              <a:t>2- زميلتك التي بجانبك                                      </a:t>
            </a:r>
          </a:p>
          <a:p>
            <a:pPr>
              <a:buNone/>
            </a:pPr>
            <a:r>
              <a:rPr lang="ar-SA" dirty="0" smtClean="0"/>
              <a:t>                            </a:t>
            </a:r>
            <a:endParaRPr lang="ar-SA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dirty="0" smtClean="0"/>
              <a:t>تمثل اللون الأبيض وتهتم بجمع المعلومات والحقائق</a:t>
            </a:r>
            <a:endParaRPr lang="ar-SA" dirty="0"/>
          </a:p>
        </p:txBody>
      </p:sp>
      <p:pic>
        <p:nvPicPr>
          <p:cNvPr id="5" name="عنصر نائب للصورة 4" descr="Screenshot_٢٠١٤-١٢-٢٢-٠٠-٤٨-١٤.pn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28906" b="28906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عنوان 1"/>
          <p:cNvSpPr>
            <a:spLocks noGrp="1"/>
          </p:cNvSpPr>
          <p:nvPr>
            <p:ph type="body" sz="half" idx="2"/>
          </p:nvPr>
        </p:nvSpPr>
        <p:spPr>
          <a:xfrm>
            <a:off x="1928794" y="2214554"/>
            <a:ext cx="4357687" cy="3214692"/>
          </a:xfrm>
        </p:spPr>
        <p:txBody>
          <a:bodyPr>
            <a:normAutofit/>
          </a:bodyPr>
          <a:lstStyle/>
          <a:p>
            <a:pPr algn="ctr"/>
            <a:r>
              <a:rPr lang="ar-SA" sz="4000" dirty="0" smtClean="0">
                <a:solidFill>
                  <a:srgbClr val="002060"/>
                </a:solidFill>
              </a:rPr>
              <a:t>تمثل اللون الأبيض وتهتم بجمع المعلومات والحقائق</a:t>
            </a:r>
            <a:endParaRPr lang="ar-SA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pull dir="d"/>
    <p:sndAc>
      <p:stSnd>
        <p:snd r:embed="rId2" name="1186 - synthetic bas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مستدير الزوايا 5"/>
          <p:cNvSpPr/>
          <p:nvPr/>
        </p:nvSpPr>
        <p:spPr>
          <a:xfrm>
            <a:off x="500034" y="2143125"/>
            <a:ext cx="7786741" cy="2786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sz="4000" dirty="0"/>
          </a:p>
        </p:txBody>
      </p:sp>
      <p:sp>
        <p:nvSpPr>
          <p:cNvPr id="5" name="عنصر نائب للنص 3"/>
          <p:cNvSpPr txBox="1">
            <a:spLocks/>
          </p:cNvSpPr>
          <p:nvPr/>
        </p:nvSpPr>
        <p:spPr>
          <a:xfrm>
            <a:off x="714348" y="2714620"/>
            <a:ext cx="7358114" cy="92869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r>
              <a:rPr kumimoji="0" lang="ar-S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ما لمقصود</a:t>
            </a:r>
            <a:r>
              <a:rPr kumimoji="0" lang="ar-SA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بالطول والعرض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813" t="-2580" r="-801" b="913"/>
          <a:stretch/>
        </p:blipFill>
        <p:spPr bwMode="auto">
          <a:xfrm>
            <a:off x="4068448" y="2296230"/>
            <a:ext cx="4536000" cy="219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86" y="2428868"/>
            <a:ext cx="3384376" cy="324036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683567" y="5877272"/>
            <a:ext cx="82089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/>
              <a:t>عدد وحدات القياس من أحد طرفي الجسم إلى الطرف </a:t>
            </a:r>
            <a:r>
              <a:rPr lang="ar-SA" sz="3200" b="1" dirty="0" smtClean="0"/>
              <a:t>الآخر . </a:t>
            </a:r>
            <a:endParaRPr lang="ar-SA" sz="3200" b="1" dirty="0"/>
          </a:p>
        </p:txBody>
      </p:sp>
      <p:sp>
        <p:nvSpPr>
          <p:cNvPr id="5" name="مربع نص 4"/>
          <p:cNvSpPr txBox="1"/>
          <p:nvPr/>
        </p:nvSpPr>
        <p:spPr>
          <a:xfrm>
            <a:off x="6084168" y="5013176"/>
            <a:ext cx="252028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C00000"/>
                </a:solidFill>
              </a:rPr>
              <a:t>الطول :</a:t>
            </a:r>
            <a:r>
              <a:rPr lang="ar-SA" sz="4000" b="1" dirty="0" smtClean="0">
                <a:solidFill>
                  <a:srgbClr val="FF0000"/>
                </a:solidFill>
              </a:rPr>
              <a:t> </a:t>
            </a:r>
            <a:endParaRPr lang="ar-SA" sz="4000" b="1" dirty="0">
              <a:solidFill>
                <a:srgbClr val="FF0000"/>
              </a:solidFill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047" y="655457"/>
            <a:ext cx="2819400" cy="1619250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3492400" y="82463"/>
            <a:ext cx="2844048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1">
            <a:spAutoFit/>
          </a:bodyPr>
          <a:lstStyle/>
          <a:p>
            <a:r>
              <a:rPr lang="ar-SA" sz="4000" b="1" dirty="0" smtClean="0">
                <a:solidFill>
                  <a:schemeClr val="accent4">
                    <a:lumMod val="50000"/>
                  </a:schemeClr>
                </a:solidFill>
              </a:rPr>
              <a:t>الطول والعرض </a:t>
            </a:r>
            <a:endParaRPr lang="ar-SA" sz="4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وسيلة شرح على شكل سحابة 7"/>
          <p:cNvSpPr/>
          <p:nvPr/>
        </p:nvSpPr>
        <p:spPr>
          <a:xfrm rot="20581949">
            <a:off x="-17062" y="431101"/>
            <a:ext cx="3275856" cy="1186297"/>
          </a:xfrm>
          <a:prstGeom prst="cloudCallout">
            <a:avLst>
              <a:gd name="adj1" fmla="val -34125"/>
              <a:gd name="adj2" fmla="val 9675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C00000"/>
                </a:solidFill>
              </a:rPr>
              <a:t>كيف نقيس المادة ؟ </a:t>
            </a:r>
            <a:endParaRPr lang="ar-SA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ar-SA" dirty="0" smtClean="0"/>
              <a:t>نشاط  ( 1 )                </a:t>
            </a:r>
            <a:br>
              <a:rPr lang="ar-SA" dirty="0" smtClean="0"/>
            </a:br>
            <a:r>
              <a:rPr lang="ar-SA" dirty="0" smtClean="0"/>
              <a:t>استراتيجيه المدرب            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ar-SA" dirty="0" smtClean="0"/>
              <a:t>     قومي باستخدام </a:t>
            </a:r>
            <a:r>
              <a:rPr lang="ar-SA" dirty="0" err="1" smtClean="0"/>
              <a:t>ادوات</a:t>
            </a:r>
            <a:r>
              <a:rPr lang="ar-SA" dirty="0" smtClean="0"/>
              <a:t> القياس </a:t>
            </a:r>
            <a:r>
              <a:rPr lang="ar-SA" dirty="0" err="1" smtClean="0"/>
              <a:t>المناسبه</a:t>
            </a:r>
            <a:r>
              <a:rPr lang="ar-SA" dirty="0" smtClean="0"/>
              <a:t> لكلا من:                      </a:t>
            </a:r>
          </a:p>
          <a:p>
            <a:pPr>
              <a:buNone/>
            </a:pPr>
            <a:r>
              <a:rPr lang="ar-SA" dirty="0" smtClean="0"/>
              <a:t>1- طول الكتاب وعرضه باستخدام أدوات القياس التي أمامك                                                       </a:t>
            </a:r>
          </a:p>
          <a:p>
            <a:pPr>
              <a:buNone/>
            </a:pPr>
            <a:endParaRPr lang="ar-SA" dirty="0" smtClean="0"/>
          </a:p>
          <a:p>
            <a:pPr>
              <a:buNone/>
            </a:pPr>
            <a:r>
              <a:rPr lang="ar-SA" dirty="0" smtClean="0"/>
              <a:t>2- زميلتك التي بجانبك                                      </a:t>
            </a:r>
          </a:p>
          <a:p>
            <a:pPr>
              <a:buNone/>
            </a:pPr>
            <a:r>
              <a:rPr lang="ar-SA" dirty="0" smtClean="0"/>
              <a:t>                            </a:t>
            </a:r>
            <a:endParaRPr lang="ar-SA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SA" dirty="0" smtClean="0"/>
              <a:t>استراتيجيه تفكير الأقران في حل المشكلات بصوت مسموع           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dirty="0" smtClean="0"/>
              <a:t>ورث رجل أرض زراعيه مستطيله الشكل ويريد التأكد من </a:t>
            </a:r>
            <a:r>
              <a:rPr lang="ar-SA" dirty="0" err="1" smtClean="0"/>
              <a:t>اجمالي</a:t>
            </a:r>
            <a:r>
              <a:rPr lang="ar-SA" dirty="0" smtClean="0"/>
              <a:t> مساحتها </a:t>
            </a:r>
            <a:r>
              <a:rPr lang="ar-SA" dirty="0" err="1" smtClean="0"/>
              <a:t>فماهي</a:t>
            </a:r>
            <a:r>
              <a:rPr lang="ar-SA" dirty="0" smtClean="0"/>
              <a:t> </a:t>
            </a:r>
            <a:r>
              <a:rPr lang="ar-SA" dirty="0" err="1" smtClean="0"/>
              <a:t>الطريقه</a:t>
            </a:r>
            <a:r>
              <a:rPr lang="ar-SA" dirty="0" smtClean="0"/>
              <a:t> </a:t>
            </a:r>
            <a:r>
              <a:rPr lang="ar-SA" dirty="0" err="1" smtClean="0"/>
              <a:t>المناسبه</a:t>
            </a:r>
            <a:r>
              <a:rPr lang="ar-SA" dirty="0" smtClean="0"/>
              <a:t> التي يستخدمها </a:t>
            </a:r>
            <a:r>
              <a:rPr lang="ar-SA" dirty="0" err="1" smtClean="0"/>
              <a:t>لايجاد</a:t>
            </a:r>
            <a:r>
              <a:rPr lang="ar-SA" dirty="0" smtClean="0"/>
              <a:t> مساحه هذه الأرض </a:t>
            </a:r>
            <a:r>
              <a:rPr lang="ar-SA" dirty="0" err="1" smtClean="0"/>
              <a:t>الزراعيه</a:t>
            </a:r>
            <a:r>
              <a:rPr lang="ar-SA" dirty="0" smtClean="0"/>
              <a:t> ؟                    </a:t>
            </a:r>
            <a:endParaRPr lang="ar-SA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-1044624" y="6021288"/>
            <a:ext cx="82089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/>
              <a:t>عدد المربعات التي تغطي سطحا  ما </a:t>
            </a:r>
            <a:r>
              <a:rPr lang="ar-SA" sz="3200" b="1" dirty="0" smtClean="0"/>
              <a:t> .</a:t>
            </a:r>
            <a:endParaRPr lang="ar-SA" sz="3200" b="1" dirty="0"/>
          </a:p>
        </p:txBody>
      </p:sp>
      <p:sp>
        <p:nvSpPr>
          <p:cNvPr id="5" name="مربع نص 4"/>
          <p:cNvSpPr txBox="1"/>
          <p:nvPr/>
        </p:nvSpPr>
        <p:spPr>
          <a:xfrm>
            <a:off x="6163996" y="5898177"/>
            <a:ext cx="252028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C00000"/>
                </a:solidFill>
              </a:rPr>
              <a:t>المساحة </a:t>
            </a:r>
            <a:r>
              <a:rPr lang="ar-SA" sz="4000" b="1" dirty="0" smtClean="0">
                <a:solidFill>
                  <a:srgbClr val="FF0000"/>
                </a:solidFill>
              </a:rPr>
              <a:t> </a:t>
            </a:r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3873349" y="308426"/>
            <a:ext cx="1829348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1">
            <a:spAutoFit/>
          </a:bodyPr>
          <a:lstStyle/>
          <a:p>
            <a:r>
              <a:rPr lang="ar-SA" sz="4000" b="1" dirty="0" smtClean="0">
                <a:solidFill>
                  <a:schemeClr val="accent4">
                    <a:lumMod val="50000"/>
                  </a:schemeClr>
                </a:solidFill>
              </a:rPr>
              <a:t>المساحة  </a:t>
            </a:r>
            <a:endParaRPr lang="ar-SA" sz="4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21" y="1261674"/>
            <a:ext cx="4896544" cy="2808312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841918"/>
            <a:ext cx="2781300" cy="1647825"/>
          </a:xfrm>
          <a:prstGeom prst="rect">
            <a:avLst/>
          </a:prstGeom>
        </p:spPr>
      </p:pic>
      <p:sp>
        <p:nvSpPr>
          <p:cNvPr id="10" name="مربع نص 9"/>
          <p:cNvSpPr txBox="1"/>
          <p:nvPr/>
        </p:nvSpPr>
        <p:spPr>
          <a:xfrm>
            <a:off x="5220072" y="2370748"/>
            <a:ext cx="11746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 smtClean="0"/>
              <a:t>الطول </a:t>
            </a:r>
            <a:endParaRPr lang="ar-SA" sz="2400" dirty="0"/>
          </a:p>
        </p:txBody>
      </p:sp>
      <p:sp>
        <p:nvSpPr>
          <p:cNvPr id="11" name="مربع نص 10"/>
          <p:cNvSpPr txBox="1"/>
          <p:nvPr/>
        </p:nvSpPr>
        <p:spPr>
          <a:xfrm>
            <a:off x="6668052" y="1544576"/>
            <a:ext cx="151216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 smtClean="0"/>
              <a:t>العرض</a:t>
            </a:r>
            <a:endParaRPr lang="ar-SA" sz="2400" dirty="0"/>
          </a:p>
        </p:txBody>
      </p:sp>
      <p:sp>
        <p:nvSpPr>
          <p:cNvPr id="12" name="مربع نص 11"/>
          <p:cNvSpPr txBox="1"/>
          <p:nvPr/>
        </p:nvSpPr>
        <p:spPr>
          <a:xfrm>
            <a:off x="5702697" y="3933056"/>
            <a:ext cx="344287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لحساب مساحة جسم على شكل مستطيل , نضرب </a:t>
            </a:r>
            <a:r>
              <a:rPr lang="ar-SA" sz="2400" b="1" dirty="0" smtClean="0"/>
              <a:t> الطول في العرض .</a:t>
            </a:r>
            <a:endParaRPr lang="ar-SA" sz="2400" b="1" dirty="0"/>
          </a:p>
        </p:txBody>
      </p:sp>
      <p:sp>
        <p:nvSpPr>
          <p:cNvPr id="13" name="مربع نص 12"/>
          <p:cNvSpPr txBox="1"/>
          <p:nvPr/>
        </p:nvSpPr>
        <p:spPr>
          <a:xfrm>
            <a:off x="373037" y="4089347"/>
            <a:ext cx="460851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لحساب مساحة جسم غير مستطيل الشكل , نقسم الشكل </a:t>
            </a:r>
            <a:r>
              <a:rPr lang="ar-SA" sz="2400" b="1" dirty="0" smtClean="0"/>
              <a:t>إلى مربعات صغيرة . </a:t>
            </a:r>
            <a:endParaRPr lang="ar-SA" sz="2400" b="1" dirty="0"/>
          </a:p>
        </p:txBody>
      </p:sp>
    </p:spTree>
    <p:extLst>
      <p:ext uri="{BB962C8B-B14F-4D97-AF65-F5344CB8AC3E}">
        <p14:creationId xmlns="" xmlns:p14="http://schemas.microsoft.com/office/powerpoint/2010/main" val="274338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10" grpId="0"/>
      <p:bldP spid="11" grpId="0"/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3849678" y="308426"/>
            <a:ext cx="1882203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 smtClean="0">
                <a:solidFill>
                  <a:schemeClr val="accent4">
                    <a:lumMod val="50000"/>
                  </a:schemeClr>
                </a:solidFill>
              </a:rPr>
              <a:t>الكتلة   </a:t>
            </a:r>
            <a:endParaRPr lang="ar-SA" sz="4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204865"/>
            <a:ext cx="4248472" cy="1990898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755576" y="5373216"/>
            <a:ext cx="792088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/>
              <a:t>كمية المادة المكونة للجسم وتقاس بوحدة الجرام أو الكيلو جرام </a:t>
            </a:r>
            <a:r>
              <a:rPr lang="ar-SA" sz="2800" b="1" dirty="0" smtClean="0"/>
              <a:t>.</a:t>
            </a:r>
            <a:endParaRPr lang="ar-SA" sz="2800" b="1" dirty="0"/>
          </a:p>
        </p:txBody>
      </p:sp>
      <p:sp>
        <p:nvSpPr>
          <p:cNvPr id="7" name="مربع نص 6"/>
          <p:cNvSpPr txBox="1"/>
          <p:nvPr/>
        </p:nvSpPr>
        <p:spPr>
          <a:xfrm>
            <a:off x="3563888" y="4195763"/>
            <a:ext cx="216024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</a:rPr>
              <a:t>ميزان ذو كفتين </a:t>
            </a:r>
            <a:endParaRPr lang="ar-SA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274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071538" y="4143380"/>
            <a:ext cx="6072230" cy="1071570"/>
          </a:xfrm>
        </p:spPr>
        <p:txBody>
          <a:bodyPr/>
          <a:lstStyle/>
          <a:p>
            <a:pPr algn="ctr"/>
            <a:r>
              <a:rPr lang="ar-SA" sz="2400" dirty="0" smtClean="0">
                <a:solidFill>
                  <a:srgbClr val="002060"/>
                </a:solidFill>
              </a:rPr>
              <a:t>تمثل اللون الأصفر وهي تهتم بالجوانب الايجابية المشرقة</a:t>
            </a:r>
            <a:endParaRPr lang="ar-SA" sz="2400" dirty="0">
              <a:solidFill>
                <a:srgbClr val="002060"/>
              </a:solidFill>
            </a:endParaRPr>
          </a:p>
        </p:txBody>
      </p:sp>
      <p:pic>
        <p:nvPicPr>
          <p:cNvPr id="5" name="عنصر نائب للصورة 4" descr="Screenshot_٢٠١٤-١٢-٢٢-٠٠-٥٢-٤٨.pn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28906" b="28906"/>
          <a:stretch>
            <a:fillRect/>
          </a:stretch>
        </p:blipFill>
        <p:spPr>
          <a:xfrm>
            <a:off x="0" y="0"/>
            <a:ext cx="9144000" cy="4000503"/>
          </a:xfrm>
        </p:spPr>
      </p:pic>
    </p:spTree>
  </p:cSld>
  <p:clrMapOvr>
    <a:masterClrMapping/>
  </p:clrMapOvr>
  <p:transition>
    <p:pull dir="d"/>
    <p:sndAc>
      <p:stSnd>
        <p:snd r:embed="rId2" name="1186 - synthetic bas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2050" name="Picture 2" descr="C:\Documents and Settings\fifa\My Documents\My Pictures\12_21296920181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981325" y="2937669"/>
            <a:ext cx="2190750" cy="2190750"/>
          </a:xfrm>
          <a:prstGeom prst="rect">
            <a:avLst/>
          </a:prstGeom>
          <a:noFill/>
        </p:spPr>
      </p:pic>
      <p:sp>
        <p:nvSpPr>
          <p:cNvPr id="4" name="مربع نص 3"/>
          <p:cNvSpPr txBox="1"/>
          <p:nvPr/>
        </p:nvSpPr>
        <p:spPr>
          <a:xfrm>
            <a:off x="1643042" y="1928802"/>
            <a:ext cx="600079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 smtClean="0"/>
              <a:t>اللهم  أنا نسألك علماً نافعاً</a:t>
            </a:r>
            <a:endParaRPr lang="ar-SA" sz="3600" dirty="0"/>
          </a:p>
        </p:txBody>
      </p:sp>
      <p:sp>
        <p:nvSpPr>
          <p:cNvPr id="5" name="مربع نص 4"/>
          <p:cNvSpPr txBox="1"/>
          <p:nvPr/>
        </p:nvSpPr>
        <p:spPr>
          <a:xfrm>
            <a:off x="2071670" y="3071810"/>
            <a:ext cx="5572164" cy="104644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 smtClean="0"/>
              <a:t>ورزقاً طيباً وعملاً متقبلا </a:t>
            </a:r>
            <a:r>
              <a:rPr lang="ar-SA" dirty="0" err="1" smtClean="0"/>
              <a:t>ً</a:t>
            </a:r>
            <a:endParaRPr lang="ar-SA" dirty="0"/>
          </a:p>
        </p:txBody>
      </p:sp>
    </p:spTree>
  </p:cSld>
  <p:clrMapOvr>
    <a:masterClrMapping/>
  </p:clrMapOvr>
  <p:transition advClick="0" advTm="8000">
    <p:sndAc>
      <p:stSnd loop="1"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مستدير الزوايا 5"/>
          <p:cNvSpPr/>
          <p:nvPr/>
        </p:nvSpPr>
        <p:spPr>
          <a:xfrm>
            <a:off x="500034" y="2143125"/>
            <a:ext cx="7786741" cy="278606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sz="4000" dirty="0"/>
          </a:p>
        </p:txBody>
      </p:sp>
      <p:sp>
        <p:nvSpPr>
          <p:cNvPr id="5" name="عنصر نائب للنص 3"/>
          <p:cNvSpPr txBox="1">
            <a:spLocks/>
          </p:cNvSpPr>
          <p:nvPr/>
        </p:nvSpPr>
        <p:spPr>
          <a:xfrm>
            <a:off x="714348" y="2714620"/>
            <a:ext cx="7358114" cy="92869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r>
              <a:rPr kumimoji="0" lang="ar-S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للميزان</a:t>
            </a:r>
            <a:r>
              <a:rPr kumimoji="0" lang="ar-SA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ar-S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فوائد </a:t>
            </a:r>
            <a:r>
              <a:rPr kumimoji="0" lang="ar-SA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عديده</a:t>
            </a:r>
            <a:r>
              <a:rPr kumimoji="0" lang="ar-S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أذكريها        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/>
          <p:cNvSpPr txBox="1"/>
          <p:nvPr/>
        </p:nvSpPr>
        <p:spPr>
          <a:xfrm>
            <a:off x="3849678" y="308426"/>
            <a:ext cx="1882203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 smtClean="0">
                <a:solidFill>
                  <a:schemeClr val="accent4">
                    <a:lumMod val="50000"/>
                  </a:schemeClr>
                </a:solidFill>
              </a:rPr>
              <a:t>الحجم    </a:t>
            </a:r>
            <a:endParaRPr lang="ar-SA" sz="4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-8182" y="6273332"/>
            <a:ext cx="555317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/>
              <a:t>عدد المكعبات التي تملأ جسم ما </a:t>
            </a:r>
            <a:r>
              <a:rPr lang="ar-SA" sz="2800" b="1" dirty="0" smtClean="0"/>
              <a:t>.</a:t>
            </a:r>
            <a:endParaRPr lang="ar-SA" sz="2800" b="1" dirty="0"/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593" t="1151" r="-30956" b="-1724"/>
          <a:stretch/>
        </p:blipFill>
        <p:spPr>
          <a:xfrm>
            <a:off x="4865916" y="1503916"/>
            <a:ext cx="5544000" cy="2376000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5671741" y="3932792"/>
            <a:ext cx="324036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حجم متوازي المستطيلات =</a:t>
            </a:r>
          </a:p>
          <a:p>
            <a:r>
              <a:rPr lang="ar-SA" sz="2400" b="1" dirty="0" smtClean="0"/>
              <a:t>الطول  </a:t>
            </a:r>
            <a:r>
              <a:rPr lang="en-US" sz="2400" b="1" dirty="0" smtClean="0"/>
              <a:t>x</a:t>
            </a:r>
            <a:r>
              <a:rPr lang="ar-SA" sz="2400" b="1" dirty="0" smtClean="0"/>
              <a:t> العرض  </a:t>
            </a:r>
            <a:r>
              <a:rPr lang="en-US" sz="2400" b="1" dirty="0" smtClean="0"/>
              <a:t>x</a:t>
            </a:r>
            <a:r>
              <a:rPr lang="ar-SA" sz="2400" b="1" dirty="0" smtClean="0"/>
              <a:t>  الارتفاع </a:t>
            </a:r>
            <a:endParaRPr lang="ar-SA" sz="2400" b="1" dirty="0"/>
          </a:p>
        </p:txBody>
      </p:sp>
      <p:sp>
        <p:nvSpPr>
          <p:cNvPr id="12" name="مربع نص 11"/>
          <p:cNvSpPr txBox="1"/>
          <p:nvPr/>
        </p:nvSpPr>
        <p:spPr>
          <a:xfrm rot="19396751">
            <a:off x="7113718" y="2175725"/>
            <a:ext cx="104839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solidFill>
                  <a:schemeClr val="bg1"/>
                </a:solidFill>
              </a:rPr>
              <a:t>الطول</a:t>
            </a:r>
            <a:r>
              <a:rPr lang="ar-SA" dirty="0" smtClean="0"/>
              <a:t> </a:t>
            </a:r>
            <a:endParaRPr lang="ar-SA" dirty="0"/>
          </a:p>
        </p:txBody>
      </p:sp>
      <p:sp>
        <p:nvSpPr>
          <p:cNvPr id="13" name="مربع نص 12"/>
          <p:cNvSpPr txBox="1"/>
          <p:nvPr/>
        </p:nvSpPr>
        <p:spPr>
          <a:xfrm rot="1308856">
            <a:off x="5922608" y="2412554"/>
            <a:ext cx="111111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solidFill>
                  <a:schemeClr val="bg1"/>
                </a:solidFill>
              </a:rPr>
              <a:t>العرض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 rot="15915597">
            <a:off x="6337923" y="3347300"/>
            <a:ext cx="133739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solidFill>
                  <a:schemeClr val="bg1"/>
                </a:solidFill>
              </a:rPr>
              <a:t>الارتفاع</a:t>
            </a:r>
            <a:endParaRPr lang="ar-SA" sz="2400" b="1" dirty="0">
              <a:solidFill>
                <a:schemeClr val="bg1"/>
              </a:solidFill>
            </a:endParaRPr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85" t="281" r="-1227" b="5214"/>
          <a:stretch/>
        </p:blipFill>
        <p:spPr>
          <a:xfrm>
            <a:off x="163035" y="1407350"/>
            <a:ext cx="4608000" cy="3096000"/>
          </a:xfrm>
          <a:prstGeom prst="rect">
            <a:avLst/>
          </a:prstGeom>
        </p:spPr>
      </p:pic>
      <p:sp>
        <p:nvSpPr>
          <p:cNvPr id="16" name="مربع نص 15"/>
          <p:cNvSpPr txBox="1"/>
          <p:nvPr/>
        </p:nvSpPr>
        <p:spPr>
          <a:xfrm>
            <a:off x="0" y="4763789"/>
            <a:ext cx="500404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إذا لم يكن الجسم الصلب على شكل متوازي مستطيلات فيمكن قياس حجمه باستخدام </a:t>
            </a:r>
            <a:r>
              <a:rPr lang="ar-SA" sz="2400" b="1" dirty="0" smtClean="0"/>
              <a:t>الماء .</a:t>
            </a:r>
            <a:endParaRPr lang="ar-SA" sz="24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4771035" y="6150221"/>
            <a:ext cx="209292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C00000"/>
                </a:solidFill>
              </a:rPr>
              <a:t>الحجم :</a:t>
            </a:r>
            <a:r>
              <a:rPr lang="ar-SA" b="1" dirty="0" smtClean="0"/>
              <a:t> </a:t>
            </a:r>
            <a:endParaRPr lang="ar-SA" b="1" dirty="0"/>
          </a:p>
        </p:txBody>
      </p:sp>
    </p:spTree>
    <p:extLst>
      <p:ext uri="{BB962C8B-B14F-4D97-AF65-F5344CB8AC3E}">
        <p14:creationId xmlns="" xmlns:p14="http://schemas.microsoft.com/office/powerpoint/2010/main" val="245793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1" grpId="0"/>
      <p:bldP spid="12" grpId="0"/>
      <p:bldP spid="13" grpId="0"/>
      <p:bldP spid="14" grpId="0"/>
      <p:bldP spid="16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نشاط                    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ar-SA" dirty="0" smtClean="0"/>
              <a:t>تعاوني مع أفراد مجموعتك لحساب حجم الحجر ومتوازي المستطيلات الذي أمامك التي                           </a:t>
            </a:r>
            <a:endParaRPr lang="ar-SA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/>
          <p:cNvSpPr txBox="1"/>
          <p:nvPr/>
        </p:nvSpPr>
        <p:spPr>
          <a:xfrm>
            <a:off x="3849678" y="308426"/>
            <a:ext cx="1882203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 smtClean="0">
                <a:solidFill>
                  <a:schemeClr val="accent4">
                    <a:lumMod val="50000"/>
                  </a:schemeClr>
                </a:solidFill>
              </a:rPr>
              <a:t>الحجم    </a:t>
            </a:r>
            <a:endParaRPr lang="ar-SA" sz="4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-8182" y="6273332"/>
            <a:ext cx="555317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/>
              <a:t>عدد المكعبات التي تملأ جسم ما </a:t>
            </a:r>
            <a:r>
              <a:rPr lang="ar-SA" sz="2800" b="1" dirty="0" smtClean="0"/>
              <a:t>.</a:t>
            </a:r>
            <a:endParaRPr lang="ar-SA" sz="2800" b="1" dirty="0"/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593" t="1151" r="-30956" b="-1724"/>
          <a:stretch/>
        </p:blipFill>
        <p:spPr>
          <a:xfrm>
            <a:off x="4865916" y="1503916"/>
            <a:ext cx="5544000" cy="2376000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5671741" y="3932792"/>
            <a:ext cx="324036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حجم متوازي المستطيلات =</a:t>
            </a:r>
          </a:p>
          <a:p>
            <a:r>
              <a:rPr lang="ar-SA" sz="2400" b="1" dirty="0" smtClean="0"/>
              <a:t>الطول  </a:t>
            </a:r>
            <a:r>
              <a:rPr lang="en-US" sz="2400" b="1" dirty="0" smtClean="0"/>
              <a:t>x</a:t>
            </a:r>
            <a:r>
              <a:rPr lang="ar-SA" sz="2400" b="1" dirty="0" smtClean="0"/>
              <a:t> العرض  </a:t>
            </a:r>
            <a:r>
              <a:rPr lang="en-US" sz="2400" b="1" dirty="0" smtClean="0"/>
              <a:t>x</a:t>
            </a:r>
            <a:r>
              <a:rPr lang="ar-SA" sz="2400" b="1" dirty="0" smtClean="0"/>
              <a:t>  الارتفاع </a:t>
            </a:r>
            <a:endParaRPr lang="ar-SA" sz="2400" b="1" dirty="0"/>
          </a:p>
        </p:txBody>
      </p:sp>
      <p:sp>
        <p:nvSpPr>
          <p:cNvPr id="12" name="مربع نص 11"/>
          <p:cNvSpPr txBox="1"/>
          <p:nvPr/>
        </p:nvSpPr>
        <p:spPr>
          <a:xfrm rot="19396751">
            <a:off x="7113718" y="2175725"/>
            <a:ext cx="104839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solidFill>
                  <a:schemeClr val="bg1"/>
                </a:solidFill>
              </a:rPr>
              <a:t>الطول</a:t>
            </a:r>
            <a:r>
              <a:rPr lang="ar-SA" dirty="0" smtClean="0"/>
              <a:t> </a:t>
            </a:r>
            <a:endParaRPr lang="ar-SA" dirty="0"/>
          </a:p>
        </p:txBody>
      </p:sp>
      <p:sp>
        <p:nvSpPr>
          <p:cNvPr id="13" name="مربع نص 12"/>
          <p:cNvSpPr txBox="1"/>
          <p:nvPr/>
        </p:nvSpPr>
        <p:spPr>
          <a:xfrm rot="1308856">
            <a:off x="5922608" y="2412554"/>
            <a:ext cx="111111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solidFill>
                  <a:schemeClr val="bg1"/>
                </a:solidFill>
              </a:rPr>
              <a:t>العرض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 rot="15915597">
            <a:off x="6337923" y="3347300"/>
            <a:ext cx="133739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solidFill>
                  <a:schemeClr val="bg1"/>
                </a:solidFill>
              </a:rPr>
              <a:t>الارتفاع</a:t>
            </a:r>
            <a:endParaRPr lang="ar-SA" sz="2400" b="1" dirty="0">
              <a:solidFill>
                <a:schemeClr val="bg1"/>
              </a:solidFill>
            </a:endParaRPr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85" t="281" r="-1227" b="5214"/>
          <a:stretch/>
        </p:blipFill>
        <p:spPr>
          <a:xfrm>
            <a:off x="163035" y="1407350"/>
            <a:ext cx="4608000" cy="3096000"/>
          </a:xfrm>
          <a:prstGeom prst="rect">
            <a:avLst/>
          </a:prstGeom>
        </p:spPr>
      </p:pic>
      <p:sp>
        <p:nvSpPr>
          <p:cNvPr id="16" name="مربع نص 15"/>
          <p:cNvSpPr txBox="1"/>
          <p:nvPr/>
        </p:nvSpPr>
        <p:spPr>
          <a:xfrm>
            <a:off x="0" y="4763789"/>
            <a:ext cx="500404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إذا لم يكن الجسم الصلب على شكل متوازي مستطيلات فيمكن قياس حجمه باستخدام </a:t>
            </a:r>
            <a:r>
              <a:rPr lang="ar-SA" sz="2400" b="1" dirty="0" smtClean="0"/>
              <a:t>الماء .</a:t>
            </a:r>
            <a:endParaRPr lang="ar-SA" sz="24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4771035" y="6150221"/>
            <a:ext cx="209292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C00000"/>
                </a:solidFill>
              </a:rPr>
              <a:t>الحجم :</a:t>
            </a:r>
            <a:r>
              <a:rPr lang="ar-SA" b="1" dirty="0" smtClean="0"/>
              <a:t> </a:t>
            </a:r>
            <a:endParaRPr lang="ar-SA" b="1" dirty="0"/>
          </a:p>
        </p:txBody>
      </p:sp>
    </p:spTree>
    <p:extLst>
      <p:ext uri="{BB962C8B-B14F-4D97-AF65-F5344CB8AC3E}">
        <p14:creationId xmlns="" xmlns:p14="http://schemas.microsoft.com/office/powerpoint/2010/main" val="245793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1" grpId="0"/>
      <p:bldP spid="12" grpId="0"/>
      <p:bldP spid="13" grpId="0"/>
      <p:bldP spid="14" grpId="0"/>
      <p:bldP spid="16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dirty="0" smtClean="0">
                <a:solidFill>
                  <a:srgbClr val="008000"/>
                </a:solidFill>
              </a:rPr>
              <a:t>تمثل اللون الأخضر وهي التفكير الإبداعي وإيجاد البديل</a:t>
            </a:r>
            <a:endParaRPr lang="ar-SA" dirty="0">
              <a:solidFill>
                <a:srgbClr val="008000"/>
              </a:solidFill>
            </a:endParaRPr>
          </a:p>
        </p:txBody>
      </p:sp>
      <p:pic>
        <p:nvPicPr>
          <p:cNvPr id="7" name="عنصر نائب للصورة 6" descr="Screenshot_٢٠١٤-١٢-٢٢-٠٠-٥١-٢٠.pn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28906" b="28906"/>
          <a:stretch>
            <a:fillRect/>
          </a:stretch>
        </p:blipFill>
        <p:spPr>
          <a:xfrm>
            <a:off x="0" y="-71462"/>
            <a:ext cx="9144000" cy="7429528"/>
          </a:xfrm>
        </p:spPr>
      </p:pic>
      <p:sp>
        <p:nvSpPr>
          <p:cNvPr id="5" name="عنوان 3"/>
          <p:cNvSpPr txBox="1">
            <a:spLocks/>
          </p:cNvSpPr>
          <p:nvPr/>
        </p:nvSpPr>
        <p:spPr>
          <a:xfrm>
            <a:off x="1643042" y="2643182"/>
            <a:ext cx="5486400" cy="1357322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0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تمثل اللون الأخضر وهي التفكير الإبداعي وإيجاد البديل</a:t>
            </a:r>
            <a:endParaRPr kumimoji="0" lang="ar-SA" sz="3000" b="1" i="0" u="none" strike="noStrike" kern="1200" cap="all" spc="0" normalizeH="0" baseline="0" noProof="0" dirty="0">
              <a:ln w="500">
                <a:solidFill>
                  <a:schemeClr val="tx2">
                    <a:shade val="10000"/>
                    <a:satMod val="135000"/>
                  </a:schemeClr>
                </a:solidFill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pull dir="d"/>
    <p:sndAc>
      <p:stSnd>
        <p:snd r:embed="rId2" name="1186 - synthetic bas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مستدير الزوايا 5"/>
          <p:cNvSpPr/>
          <p:nvPr/>
        </p:nvSpPr>
        <p:spPr>
          <a:xfrm>
            <a:off x="285720" y="1500174"/>
            <a:ext cx="7786741" cy="342900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000" dirty="0" smtClean="0"/>
              <a:t>لجسم </a:t>
            </a:r>
            <a:r>
              <a:rPr lang="ar-SA" sz="4000" dirty="0" err="1" smtClean="0"/>
              <a:t>الأنسان</a:t>
            </a:r>
            <a:r>
              <a:rPr lang="ar-SA" sz="4000" dirty="0" smtClean="0"/>
              <a:t> حجم</a:t>
            </a:r>
          </a:p>
          <a:p>
            <a:pPr algn="ctr">
              <a:defRPr/>
            </a:pPr>
            <a:r>
              <a:rPr lang="ar-SA" sz="4000" dirty="0" smtClean="0"/>
              <a:t>غير منتظم</a:t>
            </a:r>
          </a:p>
          <a:p>
            <a:pPr algn="ctr">
              <a:defRPr/>
            </a:pPr>
            <a:r>
              <a:rPr lang="ar-SA" sz="4000" dirty="0" smtClean="0"/>
              <a:t> كيف يمكنك قياس حجم جسمك</a:t>
            </a:r>
            <a:endParaRPr lang="ar-SA" sz="4000" dirty="0"/>
          </a:p>
        </p:txBody>
      </p:sp>
      <p:sp>
        <p:nvSpPr>
          <p:cNvPr id="5" name="عنصر نائب للنص 3"/>
          <p:cNvSpPr txBox="1">
            <a:spLocks/>
          </p:cNvSpPr>
          <p:nvPr/>
        </p:nvSpPr>
        <p:spPr>
          <a:xfrm>
            <a:off x="714348" y="2714620"/>
            <a:ext cx="7358114" cy="157163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r>
              <a:rPr kumimoji="0" lang="ar-S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85918" y="4857760"/>
            <a:ext cx="5486400" cy="1143008"/>
          </a:xfrm>
        </p:spPr>
        <p:txBody>
          <a:bodyPr/>
          <a:lstStyle/>
          <a:p>
            <a:pPr algn="ctr"/>
            <a:r>
              <a:rPr lang="ar-SA" sz="2400" dirty="0" smtClean="0">
                <a:solidFill>
                  <a:schemeClr val="bg1"/>
                </a:solidFill>
              </a:rPr>
              <a:t>تمثل اللون الأسود وهي رمز الحذر وتهتم بإظهار السلبيات</a:t>
            </a:r>
            <a:endParaRPr lang="ar-SA" sz="2400" dirty="0">
              <a:solidFill>
                <a:schemeClr val="bg1"/>
              </a:solidFill>
            </a:endParaRPr>
          </a:p>
        </p:txBody>
      </p:sp>
      <p:pic>
        <p:nvPicPr>
          <p:cNvPr id="5" name="عنصر نائب للصورة 4" descr="Screenshot_٢٠١٤-١٢-٢٢-٠٠-٥٥-٥٨.pn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28906" b="28906"/>
          <a:stretch>
            <a:fillRect/>
          </a:stretch>
        </p:blipFill>
        <p:spPr>
          <a:xfrm>
            <a:off x="0" y="0"/>
            <a:ext cx="9144000" cy="4727575"/>
          </a:xfrm>
        </p:spPr>
      </p:pic>
    </p:spTree>
  </p:cSld>
  <p:clrMapOvr>
    <a:masterClrMapping/>
  </p:clrMapOvr>
  <p:transition>
    <p:pull dir="d"/>
    <p:sndAc>
      <p:stSnd>
        <p:snd r:embed="rId2" name="1186 - synthetic bas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وسيلة شرح مستطيلة مستديرة الزوايا 6"/>
          <p:cNvSpPr/>
          <p:nvPr/>
        </p:nvSpPr>
        <p:spPr>
          <a:xfrm>
            <a:off x="214313" y="357188"/>
            <a:ext cx="4929187" cy="5286375"/>
          </a:xfrm>
          <a:prstGeom prst="wedgeRoundRectCallout">
            <a:avLst>
              <a:gd name="adj1" fmla="val 70513"/>
              <a:gd name="adj2" fmla="val 14853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3200" dirty="0" err="1" smtClean="0">
                <a:solidFill>
                  <a:srgbClr val="FF0000"/>
                </a:solidFill>
                <a:latin typeface="Book Antiqua" pitchFamily="18" charset="0"/>
                <a:cs typeface="Times New Roman" pitchFamily="18" charset="0"/>
              </a:rPr>
              <a:t>ماهي</a:t>
            </a:r>
            <a:r>
              <a:rPr lang="ar-SA" sz="3200" dirty="0" smtClean="0">
                <a:solidFill>
                  <a:srgbClr val="FF0000"/>
                </a:solidFill>
                <a:latin typeface="Book Antiqua" pitchFamily="18" charset="0"/>
                <a:cs typeface="Times New Roman" pitchFamily="18" charset="0"/>
              </a:rPr>
              <a:t> النتائج </a:t>
            </a:r>
            <a:r>
              <a:rPr lang="ar-SA" sz="3200" dirty="0" err="1" smtClean="0">
                <a:solidFill>
                  <a:srgbClr val="FF0000"/>
                </a:solidFill>
                <a:latin typeface="Book Antiqua" pitchFamily="18" charset="0"/>
                <a:cs typeface="Times New Roman" pitchFamily="18" charset="0"/>
              </a:rPr>
              <a:t>السلبيه</a:t>
            </a:r>
            <a:r>
              <a:rPr lang="ar-SA" sz="3200" dirty="0" smtClean="0">
                <a:solidFill>
                  <a:srgbClr val="FF0000"/>
                </a:solidFill>
                <a:latin typeface="Book Antiqua" pitchFamily="18" charset="0"/>
                <a:cs typeface="Times New Roman" pitchFamily="18" charset="0"/>
              </a:rPr>
              <a:t> </a:t>
            </a:r>
            <a:r>
              <a:rPr lang="ar-SA" sz="3200" dirty="0" err="1" smtClean="0">
                <a:solidFill>
                  <a:srgbClr val="FF0000"/>
                </a:solidFill>
                <a:latin typeface="Book Antiqua" pitchFamily="18" charset="0"/>
                <a:cs typeface="Times New Roman" pitchFamily="18" charset="0"/>
              </a:rPr>
              <a:t>المترتبه</a:t>
            </a:r>
            <a:r>
              <a:rPr lang="ar-SA" sz="3200" dirty="0" smtClean="0">
                <a:solidFill>
                  <a:srgbClr val="FF0000"/>
                </a:solidFill>
                <a:latin typeface="Book Antiqua" pitchFamily="18" charset="0"/>
                <a:cs typeface="Times New Roman" pitchFamily="18" charset="0"/>
              </a:rPr>
              <a:t> من عدم استخدام بعض الأدوات </a:t>
            </a:r>
            <a:r>
              <a:rPr lang="ar-SA" sz="3200" dirty="0" err="1" smtClean="0">
                <a:solidFill>
                  <a:srgbClr val="FF0000"/>
                </a:solidFill>
                <a:latin typeface="Book Antiqua" pitchFamily="18" charset="0"/>
                <a:cs typeface="Times New Roman" pitchFamily="18" charset="0"/>
              </a:rPr>
              <a:t>المألوفه</a:t>
            </a:r>
            <a:r>
              <a:rPr lang="ar-SA" sz="3200" dirty="0" smtClean="0">
                <a:solidFill>
                  <a:srgbClr val="FF0000"/>
                </a:solidFill>
                <a:latin typeface="Book Antiqua" pitchFamily="18" charset="0"/>
                <a:cs typeface="Times New Roman" pitchFamily="18" charset="0"/>
              </a:rPr>
              <a:t> في المطبخ لقياس الحجم؟</a:t>
            </a:r>
            <a:endParaRPr lang="ar-SA" sz="3200" dirty="0">
              <a:solidFill>
                <a:srgbClr val="FF0000"/>
              </a:solidFill>
              <a:latin typeface="Book Antiqu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مستدير الزوايا 5"/>
          <p:cNvSpPr/>
          <p:nvPr/>
        </p:nvSpPr>
        <p:spPr>
          <a:xfrm>
            <a:off x="1331640" y="2204864"/>
            <a:ext cx="5357813" cy="2786063"/>
          </a:xfrm>
          <a:prstGeom prst="roundRect">
            <a:avLst/>
          </a:prstGeom>
          <a:solidFill>
            <a:srgbClr val="F76A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000" dirty="0" smtClean="0"/>
              <a:t>كيف يمكن قياس مساحه وحجم غرفه الصف</a:t>
            </a:r>
            <a:endParaRPr lang="ar-SA" sz="4000" dirty="0"/>
          </a:p>
        </p:txBody>
      </p:sp>
      <p:sp>
        <p:nvSpPr>
          <p:cNvPr id="4" name="مستطيل 3"/>
          <p:cNvSpPr/>
          <p:nvPr/>
        </p:nvSpPr>
        <p:spPr>
          <a:xfrm>
            <a:off x="1907704" y="908720"/>
            <a:ext cx="424847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 smtClean="0"/>
              <a:t>اختبر نفسي </a:t>
            </a:r>
            <a:endParaRPr lang="ar-SA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/>
          <p:cNvSpPr txBox="1"/>
          <p:nvPr/>
        </p:nvSpPr>
        <p:spPr>
          <a:xfrm>
            <a:off x="3849678" y="308426"/>
            <a:ext cx="1882203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 smtClean="0">
                <a:solidFill>
                  <a:schemeClr val="accent4">
                    <a:lumMod val="50000"/>
                  </a:schemeClr>
                </a:solidFill>
              </a:rPr>
              <a:t>الحجم    </a:t>
            </a:r>
            <a:endParaRPr lang="ar-SA" sz="4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98" y="1844822"/>
            <a:ext cx="2143125" cy="214312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700808"/>
            <a:ext cx="2503165" cy="2143125"/>
          </a:xfrm>
          <a:prstGeom prst="rect">
            <a:avLst/>
          </a:prstGeom>
        </p:spPr>
      </p:pic>
      <p:sp>
        <p:nvSpPr>
          <p:cNvPr id="2" name="مربع نص 1"/>
          <p:cNvSpPr txBox="1"/>
          <p:nvPr/>
        </p:nvSpPr>
        <p:spPr>
          <a:xfrm>
            <a:off x="6012160" y="3843933"/>
            <a:ext cx="280831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/>
              <a:t>لقياس حجم السائل </a:t>
            </a:r>
            <a:endParaRPr lang="ar-SA" sz="2800" b="1" dirty="0"/>
          </a:p>
        </p:txBody>
      </p:sp>
      <p:sp>
        <p:nvSpPr>
          <p:cNvPr id="3" name="مربع نص 2"/>
          <p:cNvSpPr txBox="1"/>
          <p:nvPr/>
        </p:nvSpPr>
        <p:spPr>
          <a:xfrm>
            <a:off x="395536" y="4105543"/>
            <a:ext cx="482453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/>
              <a:t>تستخدم الملعقة لقياس الحجم في المطبخ </a:t>
            </a:r>
            <a:endParaRPr lang="ar-SA" sz="2800" b="1" dirty="0"/>
          </a:p>
        </p:txBody>
      </p:sp>
    </p:spTree>
    <p:extLst>
      <p:ext uri="{BB962C8B-B14F-4D97-AF65-F5344CB8AC3E}">
        <p14:creationId xmlns="" xmlns:p14="http://schemas.microsoft.com/office/powerpoint/2010/main" val="108860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SA" dirty="0" smtClean="0"/>
              <a:t>م</a:t>
            </a:r>
            <a:endParaRPr lang="ar-SA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026" name="Picture 2" descr="C:\Documents and Settings\fifa\My Documents\My Pictures\12_1129692018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215214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4071934" y="3000372"/>
            <a:ext cx="465896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0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endParaRPr lang="ar-SA" sz="20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2357422" y="3071810"/>
            <a:ext cx="514353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استراتيجيات التعلم النشط </a:t>
            </a:r>
            <a:endParaRPr lang="ar-SA" sz="2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2000232" y="3571876"/>
            <a:ext cx="557216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ar-SA" sz="3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المادة / </a:t>
            </a:r>
            <a:r>
              <a:rPr lang="ar-SA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علوم</a:t>
            </a:r>
            <a:r>
              <a:rPr lang="ar-SA" sz="3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    الصف/الرابع</a:t>
            </a:r>
          </a:p>
          <a:p>
            <a:pPr algn="ctr"/>
            <a:endParaRPr lang="ar-SA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endParaRPr lang="ar-SA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1857356" y="5143512"/>
            <a:ext cx="4257896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ar-SA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الدرس : القياس</a:t>
            </a:r>
          </a:p>
          <a:p>
            <a:pPr algn="ctr"/>
            <a:endParaRPr lang="ar-SA" sz="28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r>
              <a:rPr lang="ar-S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باستخدام القبعات الست</a:t>
            </a:r>
            <a:endParaRPr lang="ar-SA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50"/>
              </a:solidFill>
              <a:effectLst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3000364" y="500042"/>
            <a:ext cx="360868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المملكة </a:t>
            </a:r>
            <a:r>
              <a:rPr lang="ar-SA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العربية السعودية </a:t>
            </a:r>
          </a:p>
          <a:p>
            <a:pPr algn="ctr"/>
            <a:r>
              <a:rPr lang="ar-SA" sz="1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وزارة التربية والتعليم </a:t>
            </a:r>
          </a:p>
          <a:p>
            <a:pPr algn="ctr"/>
            <a:r>
              <a:rPr lang="ar-SA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الإدارة العامة لتعليم البنات بمنطقة جازان </a:t>
            </a:r>
          </a:p>
          <a:p>
            <a:pPr algn="ctr"/>
            <a:r>
              <a:rPr lang="ar-SA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المدرسة / ابتدائية الحادية عشر</a:t>
            </a:r>
            <a:endParaRPr lang="ar-SA" sz="1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3" name="Picture 2" descr="D:\051154f40cc2d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844260" cy="3571876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 loop="1"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SA" sz="5400" dirty="0" smtClean="0"/>
              <a:t>التفكير الناقد</a:t>
            </a:r>
            <a:endParaRPr lang="ar-SA" sz="5400" dirty="0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2431382"/>
          </a:xfrm>
        </p:spPr>
        <p:txBody>
          <a:bodyPr>
            <a:noAutofit/>
          </a:bodyPr>
          <a:lstStyle/>
          <a:p>
            <a:pPr algn="ctr"/>
            <a:r>
              <a:rPr lang="ar-SA" sz="4800" dirty="0" smtClean="0"/>
              <a:t>كيف يمكن </a:t>
            </a:r>
            <a:r>
              <a:rPr lang="ar-SA" sz="4800" dirty="0" err="1" smtClean="0"/>
              <a:t>ايجاد</a:t>
            </a:r>
            <a:r>
              <a:rPr lang="ar-SA" sz="4800" dirty="0" smtClean="0"/>
              <a:t> مساحه المثلث ؟</a:t>
            </a:r>
            <a:endParaRPr lang="ar-SA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dirty="0" smtClean="0">
                <a:solidFill>
                  <a:srgbClr val="002060"/>
                </a:solidFill>
              </a:rPr>
              <a:t>تمثل اللون الأزرق وهي ضبط عملية التفكير واتخاذ القرار</a:t>
            </a:r>
            <a:endParaRPr lang="ar-SA" dirty="0">
              <a:solidFill>
                <a:srgbClr val="002060"/>
              </a:solidFill>
            </a:endParaRPr>
          </a:p>
        </p:txBody>
      </p:sp>
      <p:pic>
        <p:nvPicPr>
          <p:cNvPr id="5" name="عنصر نائب للصورة 4" descr="Screenshot_٢٠١٤-١٢-٢٢-٠٠-٤٩-١٠.pn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28906" b="28906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عنوان 1"/>
          <p:cNvSpPr txBox="1">
            <a:spLocks/>
          </p:cNvSpPr>
          <p:nvPr/>
        </p:nvSpPr>
        <p:spPr>
          <a:xfrm>
            <a:off x="1285852" y="2857496"/>
            <a:ext cx="5486400" cy="785818"/>
          </a:xfrm>
          <a:prstGeom prst="rect">
            <a:avLst/>
          </a:prstGeom>
        </p:spPr>
        <p:txBody>
          <a:bodyPr vert="horz" lIns="45720" tIns="0" rIns="45720" bIns="0" anchor="b" anchorCtr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0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تمثل اللون الأزرق وهي ضبط عملية التفكير واتخاذ القرار</a:t>
            </a:r>
            <a:endParaRPr kumimoji="0" lang="ar-SA" sz="3000" b="1" i="0" u="none" strike="noStrike" kern="1200" cap="all" spc="0" normalizeH="0" baseline="0" noProof="0" dirty="0">
              <a:ln w="500">
                <a:solidFill>
                  <a:schemeClr val="tx2">
                    <a:shade val="10000"/>
                    <a:satMod val="135000"/>
                  </a:schemeClr>
                </a:solidFill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pull dir="d"/>
    <p:sndAc>
      <p:stSnd>
        <p:snd r:embed="rId2" name="1186 - synthetic bas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مستدير الزوايا 5"/>
          <p:cNvSpPr/>
          <p:nvPr/>
        </p:nvSpPr>
        <p:spPr>
          <a:xfrm>
            <a:off x="285720" y="1500174"/>
            <a:ext cx="7786741" cy="3429005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sz="4000" dirty="0"/>
          </a:p>
        </p:txBody>
      </p:sp>
      <p:sp>
        <p:nvSpPr>
          <p:cNvPr id="5" name="عنصر نائب للنص 3"/>
          <p:cNvSpPr txBox="1">
            <a:spLocks/>
          </p:cNvSpPr>
          <p:nvPr/>
        </p:nvSpPr>
        <p:spPr>
          <a:xfrm>
            <a:off x="714348" y="2714620"/>
            <a:ext cx="7358114" cy="157163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r>
              <a:rPr kumimoji="0" lang="ar-S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عنصر نائب للنص 3"/>
          <p:cNvSpPr txBox="1">
            <a:spLocks/>
          </p:cNvSpPr>
          <p:nvPr/>
        </p:nvSpPr>
        <p:spPr>
          <a:xfrm>
            <a:off x="1000100" y="2357430"/>
            <a:ext cx="6255488" cy="209550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r>
              <a:rPr kumimoji="0" lang="ar-S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ما هو القرار الذي تتخذينه بعد معرفة </a:t>
            </a:r>
            <a:r>
              <a:rPr kumimoji="0" lang="ar-SA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فائده</a:t>
            </a:r>
            <a:r>
              <a:rPr kumimoji="0" lang="ar-SA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أدوات القياس في حياتك </a:t>
            </a:r>
            <a:r>
              <a:rPr kumimoji="0" lang="ar-SA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اليوميه</a:t>
            </a:r>
            <a:r>
              <a:rPr kumimoji="0" lang="ar-SA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؟</a:t>
            </a:r>
            <a:r>
              <a:rPr kumimoji="0" lang="ar-S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ar-SA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4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مستدير الزوايا 5"/>
          <p:cNvSpPr/>
          <p:nvPr/>
        </p:nvSpPr>
        <p:spPr>
          <a:xfrm>
            <a:off x="1331640" y="2204864"/>
            <a:ext cx="5357813" cy="2786063"/>
          </a:xfrm>
          <a:prstGeom prst="roundRect">
            <a:avLst/>
          </a:prstGeom>
          <a:solidFill>
            <a:srgbClr val="F76A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000" dirty="0" smtClean="0"/>
              <a:t>باستخدام برنامج </a:t>
            </a:r>
            <a:r>
              <a:rPr lang="ar-SA" sz="4000" dirty="0" err="1" smtClean="0"/>
              <a:t>الباركود</a:t>
            </a:r>
            <a:r>
              <a:rPr lang="ar-SA" sz="4000" dirty="0" smtClean="0"/>
              <a:t> </a:t>
            </a:r>
            <a:endParaRPr lang="ar-SA" sz="4000" dirty="0"/>
          </a:p>
        </p:txBody>
      </p:sp>
      <p:sp>
        <p:nvSpPr>
          <p:cNvPr id="4" name="مستطيل 3"/>
          <p:cNvSpPr/>
          <p:nvPr/>
        </p:nvSpPr>
        <p:spPr>
          <a:xfrm>
            <a:off x="1907704" y="908720"/>
            <a:ext cx="424847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 smtClean="0"/>
              <a:t>التطبيق </a:t>
            </a:r>
            <a:endParaRPr lang="ar-SA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 descr="imagesCANXI6ZW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786314" y="2428868"/>
            <a:ext cx="2857520" cy="4143404"/>
          </a:xfrm>
        </p:spPr>
      </p:pic>
      <p:sp>
        <p:nvSpPr>
          <p:cNvPr id="5" name="مستطيل 4"/>
          <p:cNvSpPr/>
          <p:nvPr/>
        </p:nvSpPr>
        <p:spPr>
          <a:xfrm>
            <a:off x="0" y="1000108"/>
            <a:ext cx="70009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انتهى الدرس</a:t>
            </a:r>
          </a:p>
          <a:p>
            <a:pPr algn="ctr"/>
            <a:r>
              <a:rPr lang="ar-SA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مع تمنياتي </a:t>
            </a:r>
            <a:r>
              <a:rPr lang="ar-SA" sz="6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لكن</a:t>
            </a:r>
            <a:r>
              <a:rPr lang="ar-SA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 بالتوفيق</a:t>
            </a:r>
            <a:endParaRPr lang="ar-SA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857224" y="3214686"/>
            <a:ext cx="51764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معلمة المادة / </a:t>
            </a:r>
            <a:r>
              <a:rPr lang="ar-SA" sz="24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نهى </a:t>
            </a:r>
            <a:r>
              <a:rPr lang="ar-SA" sz="24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محمد</a:t>
            </a:r>
            <a:endParaRPr lang="ar-SA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ar-SA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3567113" y="3186113"/>
          <a:ext cx="2009775" cy="485775"/>
        </p:xfrm>
        <a:graphic>
          <a:graphicData uri="http://schemas.openxmlformats.org/presentationml/2006/ole">
            <p:oleObj spid="_x0000_s98324" name="حزمة" r:id="rId5" imgW="2021305" imgH="481263" progId="Package">
              <p:embed/>
            </p:oleObj>
          </a:graphicData>
        </a:graphic>
      </p:graphicFrame>
    </p:spTree>
  </p:cSld>
  <p:clrMapOvr>
    <a:masterClrMapping/>
  </p:clrMapOvr>
  <p:transition>
    <p:sndAc>
      <p:stSnd loop="1">
        <p:snd r:embed="rId3" name="صوت عصفور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1214414" y="4500570"/>
            <a:ext cx="5357850" cy="114300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accent4">
                    <a:lumMod val="75000"/>
                  </a:schemeClr>
                </a:solidFill>
              </a:rPr>
              <a:t>كيف تقاس </a:t>
            </a:r>
            <a:r>
              <a:rPr lang="ar-SA" sz="2400" b="1" dirty="0" err="1" smtClean="0">
                <a:solidFill>
                  <a:schemeClr val="accent4">
                    <a:lumMod val="75000"/>
                  </a:schemeClr>
                </a:solidFill>
              </a:rPr>
              <a:t>الماده</a:t>
            </a:r>
            <a:r>
              <a:rPr lang="ar-SA" sz="2400" b="1" dirty="0" smtClean="0">
                <a:solidFill>
                  <a:schemeClr val="accent4">
                    <a:lumMod val="75000"/>
                  </a:schemeClr>
                </a:solidFill>
              </a:rPr>
              <a:t> وكيف تتغير ؟</a:t>
            </a:r>
            <a:endParaRPr lang="ar-SA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شكل بيضاوي 9"/>
          <p:cNvSpPr/>
          <p:nvPr/>
        </p:nvSpPr>
        <p:spPr>
          <a:xfrm>
            <a:off x="6643702" y="4000504"/>
            <a:ext cx="1357322" cy="178595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الفكرة العامة </a:t>
            </a:r>
            <a:endParaRPr lang="ar-SA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38" y="857232"/>
            <a:ext cx="5857916" cy="2643206"/>
          </a:xfrm>
          <a:prstGeom prst="rect">
            <a:avLst/>
          </a:prstGeom>
        </p:spPr>
      </p:pic>
      <p:sp>
        <p:nvSpPr>
          <p:cNvPr id="12" name="عنصر نائب للمحتوى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</p:spTree>
  </p:cSld>
  <p:clrMapOvr>
    <a:masterClrMapping/>
  </p:clrMapOvr>
  <p:transition>
    <p:dissolve/>
    <p:sndAc>
      <p:stSnd loop="1">
        <p:snd r:embed="rId3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10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571472" y="4429132"/>
            <a:ext cx="5072098" cy="19288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 err="1" smtClean="0">
                <a:solidFill>
                  <a:schemeClr val="accent4">
                    <a:lumMod val="75000"/>
                  </a:schemeClr>
                </a:solidFill>
              </a:rPr>
              <a:t>ماالأدوات</a:t>
            </a:r>
            <a:r>
              <a:rPr lang="ar-SA" sz="2400" b="1" dirty="0" smtClean="0">
                <a:solidFill>
                  <a:schemeClr val="accent4">
                    <a:lumMod val="75000"/>
                  </a:schemeClr>
                </a:solidFill>
              </a:rPr>
              <a:t> التي يمكن </a:t>
            </a:r>
            <a:r>
              <a:rPr lang="ar-SA" sz="2400" b="1" dirty="0" err="1" smtClean="0">
                <a:solidFill>
                  <a:schemeClr val="accent4">
                    <a:lumMod val="75000"/>
                  </a:schemeClr>
                </a:solidFill>
              </a:rPr>
              <a:t>أستخدامها</a:t>
            </a:r>
            <a:r>
              <a:rPr lang="ar-SA" sz="2400" b="1" dirty="0" smtClean="0">
                <a:solidFill>
                  <a:schemeClr val="accent4">
                    <a:lumMod val="75000"/>
                  </a:schemeClr>
                </a:solidFill>
              </a:rPr>
              <a:t> لقياس </a:t>
            </a:r>
            <a:r>
              <a:rPr lang="ar-SA" sz="2400" b="1" dirty="0" err="1" smtClean="0">
                <a:solidFill>
                  <a:schemeClr val="accent4">
                    <a:lumMod val="75000"/>
                  </a:schemeClr>
                </a:solidFill>
              </a:rPr>
              <a:t>الماده</a:t>
            </a:r>
            <a:endParaRPr lang="ar-SA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شكل بيضاوي 9"/>
          <p:cNvSpPr/>
          <p:nvPr/>
        </p:nvSpPr>
        <p:spPr>
          <a:xfrm>
            <a:off x="5929322" y="4143380"/>
            <a:ext cx="2000264" cy="178595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الفكرة </a:t>
            </a:r>
            <a:r>
              <a:rPr lang="ar-SA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الرئيسيه</a:t>
            </a:r>
            <a:r>
              <a:rPr lang="ar-SA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endParaRPr lang="ar-SA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" name="عنصر نائب للمحتوى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24" y="714357"/>
            <a:ext cx="6000792" cy="2857520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 loop="1"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10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0"/>
            <a:ext cx="8001024" cy="6858000"/>
          </a:xfrm>
        </p:spPr>
        <p:txBody>
          <a:bodyPr>
            <a:normAutofit/>
          </a:bodyPr>
          <a:lstStyle/>
          <a:p>
            <a:pPr algn="ctr"/>
            <a:endParaRPr lang="en-US" dirty="0" smtClean="0">
              <a:solidFill>
                <a:srgbClr val="FF0000"/>
              </a:solidFill>
            </a:endParaRPr>
          </a:p>
          <a:p>
            <a:pPr algn="ctr"/>
            <a:r>
              <a:rPr lang="ar-SA" sz="6000" dirty="0" smtClean="0">
                <a:solidFill>
                  <a:srgbClr val="FF0000"/>
                </a:solidFill>
              </a:rPr>
              <a:t>الاهداف</a:t>
            </a:r>
            <a:endParaRPr lang="ar-SA" sz="4200" dirty="0" smtClean="0">
              <a:solidFill>
                <a:srgbClr val="0000FF"/>
              </a:solidFill>
            </a:endParaRPr>
          </a:p>
          <a:p>
            <a:pPr algn="ctr"/>
            <a:r>
              <a:rPr lang="ar-SA" sz="4200" dirty="0" smtClean="0">
                <a:solidFill>
                  <a:srgbClr val="0000FF"/>
                </a:solidFill>
              </a:rPr>
              <a:t>1 –تصف بعض خواص </a:t>
            </a:r>
            <a:r>
              <a:rPr lang="ar-SA" sz="4200" dirty="0" err="1" smtClean="0">
                <a:solidFill>
                  <a:srgbClr val="0000FF"/>
                </a:solidFill>
              </a:rPr>
              <a:t>الماده</a:t>
            </a:r>
            <a:r>
              <a:rPr lang="ar-SA" sz="4200" dirty="0" smtClean="0">
                <a:solidFill>
                  <a:srgbClr val="0000FF"/>
                </a:solidFill>
              </a:rPr>
              <a:t> التي يمكن قياسها </a:t>
            </a:r>
            <a:r>
              <a:rPr lang="ar-SA" sz="3200" dirty="0" smtClean="0">
                <a:solidFill>
                  <a:srgbClr val="0000FF"/>
                </a:solidFill>
              </a:rPr>
              <a:t>-</a:t>
            </a:r>
          </a:p>
          <a:p>
            <a:pPr algn="r"/>
            <a:r>
              <a:rPr lang="ar-SA" sz="4400" dirty="0" smtClean="0">
                <a:solidFill>
                  <a:srgbClr val="0000FF"/>
                </a:solidFill>
              </a:rPr>
              <a:t>2-تقيس خواص </a:t>
            </a:r>
            <a:r>
              <a:rPr lang="ar-SA" sz="4400" dirty="0" err="1" smtClean="0">
                <a:solidFill>
                  <a:srgbClr val="0000FF"/>
                </a:solidFill>
              </a:rPr>
              <a:t>الماده</a:t>
            </a:r>
            <a:r>
              <a:rPr lang="ar-SA" sz="4400" dirty="0" smtClean="0">
                <a:solidFill>
                  <a:srgbClr val="0000FF"/>
                </a:solidFill>
              </a:rPr>
              <a:t> مستخدمه وحدات قياس </a:t>
            </a:r>
            <a:r>
              <a:rPr lang="ar-SA" sz="4400" dirty="0" err="1" smtClean="0">
                <a:solidFill>
                  <a:srgbClr val="0000FF"/>
                </a:solidFill>
              </a:rPr>
              <a:t>صحيحه</a:t>
            </a:r>
            <a:r>
              <a:rPr lang="ar-SA" sz="4400" dirty="0" smtClean="0">
                <a:solidFill>
                  <a:srgbClr val="0000FF"/>
                </a:solidFill>
              </a:rPr>
              <a:t> </a:t>
            </a:r>
            <a:endParaRPr lang="en-US" sz="4400" dirty="0">
              <a:solidFill>
                <a:srgbClr val="0000FF"/>
              </a:solidFill>
            </a:endParaRPr>
          </a:p>
        </p:txBody>
      </p:sp>
      <p:pic>
        <p:nvPicPr>
          <p:cNvPr id="4" name="Picture 2" descr="C:\Documents and Settings\fifa\My Documents\My Pictures\we1%20(190)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143380"/>
            <a:ext cx="3500461" cy="27146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fifa\My Documents\My Pictures\12_01296920181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862262" y="2699544"/>
            <a:ext cx="2428875" cy="2667000"/>
          </a:xfrm>
          <a:prstGeom prst="rect">
            <a:avLst/>
          </a:prstGeom>
          <a:noFill/>
        </p:spPr>
      </p:pic>
      <p:sp>
        <p:nvSpPr>
          <p:cNvPr id="3" name="نجمة ذات 5 نقاط 2"/>
          <p:cNvSpPr/>
          <p:nvPr/>
        </p:nvSpPr>
        <p:spPr>
          <a:xfrm>
            <a:off x="1071538" y="1214422"/>
            <a:ext cx="6215106" cy="1357322"/>
          </a:xfrm>
          <a:prstGeom prst="star5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المفردات</a:t>
            </a:r>
            <a:r>
              <a:rPr lang="ar-SA" dirty="0" smtClean="0"/>
              <a:t> </a:t>
            </a:r>
            <a:endParaRPr lang="ar-SA" dirty="0"/>
          </a:p>
        </p:txBody>
      </p:sp>
      <p:sp>
        <p:nvSpPr>
          <p:cNvPr id="5" name="مستطيل 4"/>
          <p:cNvSpPr/>
          <p:nvPr/>
        </p:nvSpPr>
        <p:spPr>
          <a:xfrm>
            <a:off x="3000364" y="2786058"/>
            <a:ext cx="3286148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ar-SA" sz="3200" b="1" dirty="0" smtClean="0">
                <a:ln/>
                <a:solidFill>
                  <a:schemeClr val="accent3"/>
                </a:solidFill>
              </a:rPr>
              <a:t>الطول</a:t>
            </a:r>
          </a:p>
          <a:p>
            <a:pPr algn="ctr"/>
            <a:r>
              <a:rPr lang="ar-SA" sz="3200" b="1" dirty="0" smtClean="0">
                <a:ln/>
                <a:solidFill>
                  <a:schemeClr val="accent3"/>
                </a:solidFill>
              </a:rPr>
              <a:t>العرض</a:t>
            </a:r>
          </a:p>
          <a:p>
            <a:pPr algn="ctr"/>
            <a:r>
              <a:rPr lang="ar-SA" sz="3200" b="1" dirty="0" err="1" smtClean="0">
                <a:ln/>
                <a:solidFill>
                  <a:schemeClr val="accent3"/>
                </a:solidFill>
              </a:rPr>
              <a:t>المساحه</a:t>
            </a:r>
            <a:endParaRPr lang="ar-SA" sz="3200" b="1" dirty="0" smtClean="0">
              <a:ln/>
              <a:solidFill>
                <a:schemeClr val="accent3"/>
              </a:solidFill>
            </a:endParaRPr>
          </a:p>
          <a:p>
            <a:pPr algn="ctr"/>
            <a:r>
              <a:rPr lang="ar-SA" sz="3200" b="1" dirty="0" err="1" smtClean="0">
                <a:ln/>
                <a:solidFill>
                  <a:schemeClr val="accent3"/>
                </a:solidFill>
              </a:rPr>
              <a:t>الكتله</a:t>
            </a:r>
            <a:endParaRPr lang="ar-SA" sz="3200" b="1" dirty="0" smtClean="0">
              <a:ln/>
              <a:solidFill>
                <a:schemeClr val="accent3"/>
              </a:solidFill>
            </a:endParaRPr>
          </a:p>
          <a:p>
            <a:pPr algn="ctr"/>
            <a:r>
              <a:rPr lang="ar-SA" sz="3200" b="1" dirty="0" smtClean="0">
                <a:ln/>
                <a:solidFill>
                  <a:schemeClr val="accent3"/>
                </a:solidFill>
              </a:rPr>
              <a:t>الحجم</a:t>
            </a:r>
          </a:p>
          <a:p>
            <a:pPr algn="ctr"/>
            <a:endParaRPr lang="ar-SA" sz="3200" b="1" cap="none" spc="0" dirty="0" smtClean="0">
              <a:ln/>
              <a:solidFill>
                <a:schemeClr val="accent3"/>
              </a:solidFill>
              <a:effectLst/>
            </a:endParaRPr>
          </a:p>
          <a:p>
            <a:pPr algn="ctr"/>
            <a:r>
              <a:rPr lang="ar-SA" sz="3200" b="1" dirty="0" smtClean="0">
                <a:ln/>
                <a:solidFill>
                  <a:schemeClr val="accent3"/>
                </a:solidFill>
              </a:rPr>
              <a:t> </a:t>
            </a:r>
            <a:endParaRPr lang="ar-SA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6" name="Picture 2" descr="C:\Documents and Settings\fifa\My Documents\My Pictures\we1%20(190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57628"/>
            <a:ext cx="2786050" cy="3000372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 loop="1"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Toshiba\My Documents\My Pictures\get-5-2009-sez_ae_jknmz1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8215370" cy="6429420"/>
          </a:xfrm>
          <a:prstGeom prst="rect">
            <a:avLst/>
          </a:prstGeom>
          <a:noFill/>
        </p:spPr>
      </p:pic>
      <p:sp>
        <p:nvSpPr>
          <p:cNvPr id="3" name="مستطيل 2"/>
          <p:cNvSpPr/>
          <p:nvPr/>
        </p:nvSpPr>
        <p:spPr>
          <a:xfrm>
            <a:off x="5580112" y="1124744"/>
            <a:ext cx="159210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b="1" dirty="0" smtClean="0">
                <a:solidFill>
                  <a:srgbClr val="3A1898"/>
                </a:solidFill>
              </a:rPr>
              <a:t>المفردات والمفاهيم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1475656" y="1916832"/>
            <a:ext cx="5414376" cy="286232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txBody>
          <a:bodyPr wrap="square" rtlCol="1">
            <a:spAutoFit/>
          </a:bodyPr>
          <a:lstStyle/>
          <a:p>
            <a:r>
              <a:rPr lang="ar-SA" sz="3600" dirty="0" smtClean="0">
                <a:solidFill>
                  <a:srgbClr val="FF0000"/>
                </a:solidFill>
              </a:rPr>
              <a:t>الطول</a:t>
            </a:r>
          </a:p>
          <a:p>
            <a:r>
              <a:rPr lang="ar-SA" sz="3600" dirty="0" err="1" smtClean="0">
                <a:solidFill>
                  <a:schemeClr val="accent1">
                    <a:lumMod val="50000"/>
                  </a:schemeClr>
                </a:solidFill>
              </a:rPr>
              <a:t>عباره</a:t>
            </a:r>
            <a:r>
              <a:rPr lang="ar-SA" sz="3600" dirty="0" smtClean="0">
                <a:solidFill>
                  <a:schemeClr val="accent1">
                    <a:lumMod val="50000"/>
                  </a:schemeClr>
                </a:solidFill>
              </a:rPr>
              <a:t> عن عدد وحدات القياس من أحد طرفيه طوليا </a:t>
            </a:r>
            <a:r>
              <a:rPr lang="ar-SA" sz="3600" dirty="0" err="1" smtClean="0">
                <a:solidFill>
                  <a:schemeClr val="accent1">
                    <a:lumMod val="50000"/>
                  </a:schemeClr>
                </a:solidFill>
              </a:rPr>
              <a:t>الى</a:t>
            </a:r>
            <a:r>
              <a:rPr lang="ar-SA" sz="3600" dirty="0" smtClean="0">
                <a:solidFill>
                  <a:schemeClr val="accent1">
                    <a:lumMod val="50000"/>
                  </a:schemeClr>
                </a:solidFill>
              </a:rPr>
              <a:t> الطرف </a:t>
            </a:r>
            <a:r>
              <a:rPr lang="ar-SA" sz="3600" dirty="0" err="1" smtClean="0">
                <a:solidFill>
                  <a:schemeClr val="accent1">
                    <a:lumMod val="50000"/>
                  </a:schemeClr>
                </a:solidFill>
              </a:rPr>
              <a:t>الاخر</a:t>
            </a:r>
            <a:endParaRPr lang="ar-SA" sz="360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ar-SA" sz="36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وافر">
  <a:themeElements>
    <a:clrScheme name="وافر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وافر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وافر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1761</TotalTime>
  <Words>621</Words>
  <Application>Microsoft Office PowerPoint</Application>
  <PresentationFormat>عرض على الشاشة (3:4)‏</PresentationFormat>
  <Paragraphs>140</Paragraphs>
  <Slides>44</Slides>
  <Notes>1</Notes>
  <HiddenSlides>0</HiddenSlides>
  <MMClips>0</MMClips>
  <ScaleCrop>false</ScaleCrop>
  <HeadingPairs>
    <vt:vector size="6" baseType="variant">
      <vt:variant>
        <vt:lpstr>سمة</vt:lpstr>
      </vt:variant>
      <vt:variant>
        <vt:i4>1</vt:i4>
      </vt:variant>
      <vt:variant>
        <vt:lpstr>خوادم OLE مضمنة</vt:lpstr>
      </vt:variant>
      <vt:variant>
        <vt:i4>1</vt:i4>
      </vt:variant>
      <vt:variant>
        <vt:lpstr>عناوين الشرائح</vt:lpstr>
      </vt:variant>
      <vt:variant>
        <vt:i4>44</vt:i4>
      </vt:variant>
    </vt:vector>
  </HeadingPairs>
  <TitlesOfParts>
    <vt:vector size="46" baseType="lpstr">
      <vt:lpstr>وافر</vt:lpstr>
      <vt:lpstr>حزمة</vt:lpstr>
      <vt:lpstr>الشريحة 1</vt:lpstr>
      <vt:lpstr>الشريحة 2</vt:lpstr>
      <vt:lpstr>الشريحة 3</vt:lpstr>
      <vt:lpstr>م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تمثل اللون الأحمر التفكير العاطفي والمشاعر</vt:lpstr>
      <vt:lpstr>الشريحة 18</vt:lpstr>
      <vt:lpstr>الشريحة 19</vt:lpstr>
      <vt:lpstr>الشريحة 20</vt:lpstr>
      <vt:lpstr>نشاط  ( 1 )                 استراتيجيه المدرب            </vt:lpstr>
      <vt:lpstr>تمثل اللون الأبيض وتهتم بجمع المعلومات والحقائق</vt:lpstr>
      <vt:lpstr>الشريحة 23</vt:lpstr>
      <vt:lpstr>الشريحة 24</vt:lpstr>
      <vt:lpstr>نشاط  ( 1 )                 استراتيجيه المدرب            </vt:lpstr>
      <vt:lpstr>استراتيجيه تفكير الأقران في حل المشكلات بصوت مسموع           </vt:lpstr>
      <vt:lpstr>الشريحة 27</vt:lpstr>
      <vt:lpstr>الشريحة 28</vt:lpstr>
      <vt:lpstr>تمثل اللون الأصفر وهي تهتم بالجوانب الايجابية المشرقة</vt:lpstr>
      <vt:lpstr>الشريحة 30</vt:lpstr>
      <vt:lpstr>الشريحة 31</vt:lpstr>
      <vt:lpstr>نشاط                    </vt:lpstr>
      <vt:lpstr>الشريحة 33</vt:lpstr>
      <vt:lpstr>تمثل اللون الأخضر وهي التفكير الإبداعي وإيجاد البديل</vt:lpstr>
      <vt:lpstr>الشريحة 35</vt:lpstr>
      <vt:lpstr>تمثل اللون الأسود وهي رمز الحذر وتهتم بإظهار السلبيات</vt:lpstr>
      <vt:lpstr>الشريحة 37</vt:lpstr>
      <vt:lpstr>الشريحة 38</vt:lpstr>
      <vt:lpstr>الشريحة 39</vt:lpstr>
      <vt:lpstr>التفكير الناقد</vt:lpstr>
      <vt:lpstr>تمثل اللون الأزرق وهي ضبط عملية التفكير واتخاذ القرار</vt:lpstr>
      <vt:lpstr>الشريحة 42</vt:lpstr>
      <vt:lpstr>الشريحة 43</vt:lpstr>
      <vt:lpstr>الشريحة 44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fifa</dc:creator>
  <cp:lastModifiedBy>toshiba</cp:lastModifiedBy>
  <cp:revision>281</cp:revision>
  <dcterms:created xsi:type="dcterms:W3CDTF">2013-02-14T21:01:42Z</dcterms:created>
  <dcterms:modified xsi:type="dcterms:W3CDTF">2016-02-06T08:17:43Z</dcterms:modified>
</cp:coreProperties>
</file>