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12192000" cy="6858000"/>
  <p:notesSz cx="6858000" cy="9144000"/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2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05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656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932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477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93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665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4AC3A2-F190-4C25-8ACA-6669EC65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8F1EBA-A5BB-4303-A6A0-F8D8F8310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B51DF4-2E4C-4E34-BB56-100E43CA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680549-B923-4B8D-B5A8-A27D7E7B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E8404B-F412-483D-842A-E508CCD3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484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B35999-B0C0-46F6-915B-CC795013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2994A2-1E5D-49C9-A93C-A34601B0D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D0ED08-E1F1-470E-BEC8-76D9C25B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92170E-A7F5-485F-B07F-79EBA16A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B640E-7580-440F-8E51-4A857B6B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593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97E1C7-255B-4484-8E46-FEB3ED31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6C611C-0454-403F-9F8C-DCC9C548C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5C475C7-33C6-4852-9E9E-DF2D0C1CB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935C49A-7808-4580-B0BA-BE7F4BFB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60CC478-812D-4E03-AD50-865BCD55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C4699ED-D6E3-4EFE-91B8-BE25D493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7621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478C6B-BF3C-4957-987D-6E2C6DD5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33B6CA-E100-48F3-B959-EC98F7F4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90A8E32-BBFD-482E-87A1-6839EA2E9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0C98F28-A543-4DA2-960D-F656B82C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13D722A-49CE-402E-95B8-1A79C589D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2003F03-D945-4787-9E6D-8E815484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F969D88-5EB0-4104-A4BB-D81949E9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E750D60-66E2-4AE6-95E1-AA5825B5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904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1389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40F346-29CB-4787-B74F-202B0B05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69DD731-31E7-4596-ACC2-C7C3FF6C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C08F225-9D37-4E4C-88B4-262CE6FA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3D6BCCE-537E-438A-83D7-37A6E16A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707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60EB366-4E59-4BDF-8B34-73CF7C23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82D7312-3FBB-419C-A6C7-10F8E0D4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AB309D-18C4-4FC7-815F-07485969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8746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775C51-CDC2-4779-8D27-9063952D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CC133B-523E-4AC3-9A68-E923683A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57B9E0D-22B3-4096-A807-F241B7A07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16CA5F2-E695-4FDA-B22D-70FDE0F4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B3EBDC-78CD-4A01-A40F-972FDCD56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49EA74B-F409-4836-81F5-04EDBC9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9584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197CA8-E739-41CC-A268-EC6BD209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4BC2D27-B61A-4D13-9218-185C4D806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FB24F50-FC0B-48D0-A28B-8C039D79C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987D8B-FFB3-457C-BB5E-4709AF39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8EAA289-8908-48F0-A86D-DB0C8881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ED8CD0-A8B6-4386-8972-D79C4133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347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C55B7F-082E-48A6-B714-B5B029CA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9329C6A-A723-446A-B60D-2897C11C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DD0FDD-3C63-49FF-9CA1-C0AAF609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13BFF6-2A1A-4D56-A8E4-15E78E9F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70069-10A2-4288-97AC-2EFFAE50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0650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C44A4BC-4392-4924-B2CB-FDB7F01C4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88979B9-B431-4EED-8BBC-2B5B269D1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C07B2F-A5B7-4297-B04D-A73D212C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406B66-BA63-4DD1-B49C-8236C29B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B778ED-4201-4480-AC15-DFB25ADF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015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922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148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762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202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898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964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B72E5-F8EC-4DBE-AFEE-E2DE176B1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0CC682-D50F-4C55-B0BA-5228E158E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31037-D639-4EB7-9A86-5158BA92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01EBC5-5236-4B72-8D5A-A8E313B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F3E1C-CC60-4D39-B34A-54994479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696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C89273-B687-4744-B718-DCEA49DC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84138B-822C-4072-9DB8-9608FB3C4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C94254-CFC3-4714-AE57-CC721D7BF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56485-1C60-433E-9B13-30A4EBB557BD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9AF7EA-2436-45C4-8D4F-6F46634F7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A5C485-123F-4B8F-8C3E-94C46E68A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36FA-0D9E-4923-9EF9-BB8096F0B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71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0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73E5A5-C7DE-48B1-B777-CC0B425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1"/>
          <a:stretch/>
        </p:blipFill>
        <p:spPr>
          <a:xfrm>
            <a:off x="0" y="5982970"/>
            <a:ext cx="12192000" cy="87503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7518CC-1612-4A6E-A074-48F50111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-609600" y="5749925"/>
            <a:ext cx="8648700" cy="134112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7E093-F6B8-42D5-BAC3-58385BDD9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3" t="66074" r="4584" b="19111"/>
          <a:stretch/>
        </p:blipFill>
        <p:spPr>
          <a:xfrm>
            <a:off x="8859520" y="5404485"/>
            <a:ext cx="741680" cy="1016000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A1ADD61-A2FE-49CE-B446-45956F74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6719570" y="5749925"/>
            <a:ext cx="8648700" cy="13411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F8B55B-73EF-4E16-B988-3AEA4F43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-325120" y="5120640"/>
            <a:ext cx="2560320" cy="20929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71BEDE8-8966-4EF9-BF98-179C9AFE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10024110" y="5119370"/>
            <a:ext cx="2560320" cy="209296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4AFE52-886D-4873-A6E0-C5F06C44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6779895" y="5657850"/>
            <a:ext cx="741680" cy="101600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1C8E34-C22F-411F-BD7A-E1B64F10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68107" r="31704" b="17078"/>
          <a:stretch/>
        </p:blipFill>
        <p:spPr>
          <a:xfrm>
            <a:off x="4455795" y="5661343"/>
            <a:ext cx="741680" cy="1016000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04D61A-0AD4-4465-ADA3-83E401D5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2480945" y="5657850"/>
            <a:ext cx="741680" cy="1016000"/>
          </a:xfrm>
          <a:prstGeom prst="rect">
            <a:avLst/>
          </a:prstGeom>
        </p:spPr>
      </p:pic>
      <p:sp>
        <p:nvSpPr>
          <p:cNvPr id="18" name="سحابة 17">
            <a:extLst>
              <a:ext uri="{FF2B5EF4-FFF2-40B4-BE49-F238E27FC236}">
                <a16:creationId xmlns:a16="http://schemas.microsoft.com/office/drawing/2014/main" id="{E66FD275-297E-4EB6-BD54-BA0965131BD1}"/>
              </a:ext>
            </a:extLst>
          </p:cNvPr>
          <p:cNvSpPr/>
          <p:nvPr/>
        </p:nvSpPr>
        <p:spPr>
          <a:xfrm>
            <a:off x="502920" y="303212"/>
            <a:ext cx="11186160" cy="5679758"/>
          </a:xfrm>
          <a:prstGeom prst="cloud">
            <a:avLst/>
          </a:prstGeom>
          <a:solidFill>
            <a:schemeClr val="bg1"/>
          </a:solidFill>
          <a:ln>
            <a:solidFill>
              <a:srgbClr val="CADBE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1B7004E3-89F5-49BE-AC2C-0CCEEB0BA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14" y="1968000"/>
            <a:ext cx="2207100" cy="1765680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0B5B92A-38A6-4E99-8605-91C19D26C055}"/>
              </a:ext>
            </a:extLst>
          </p:cNvPr>
          <p:cNvSpPr txBox="1"/>
          <p:nvPr/>
        </p:nvSpPr>
        <p:spPr>
          <a:xfrm>
            <a:off x="4573365" y="1007841"/>
            <a:ext cx="3465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 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7EC81A6-E543-480C-8D59-D6E014D439D1}"/>
              </a:ext>
            </a:extLst>
          </p:cNvPr>
          <p:cNvSpPr txBox="1"/>
          <p:nvPr/>
        </p:nvSpPr>
        <p:spPr>
          <a:xfrm>
            <a:off x="7415121" y="1676440"/>
            <a:ext cx="346573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>
                <a:solidFill>
                  <a:srgbClr val="6E968E"/>
                </a:solidFill>
                <a:effectLst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 / الثاني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>
                <a:solidFill>
                  <a:srgbClr val="6E968E"/>
                </a:solidFill>
                <a:effectLst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التاريخ/</a:t>
            </a:r>
            <a:endParaRPr kumimoji="0" lang="ar-SA" sz="4000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7D1E8ED-FA1E-475D-B7ED-C209C2714084}"/>
              </a:ext>
            </a:extLst>
          </p:cNvPr>
          <p:cNvSpPr txBox="1"/>
          <p:nvPr/>
        </p:nvSpPr>
        <p:spPr>
          <a:xfrm>
            <a:off x="4382207" y="4237067"/>
            <a:ext cx="46747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المادة/ مباركة الزبيدي.</a:t>
            </a:r>
            <a:endParaRPr kumimoji="0" lang="ar-SA" sz="4000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24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73E5A5-C7DE-48B1-B777-CC0B425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1"/>
          <a:stretch/>
        </p:blipFill>
        <p:spPr>
          <a:xfrm>
            <a:off x="0" y="5982970"/>
            <a:ext cx="12192000" cy="87503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7518CC-1612-4A6E-A074-48F50111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-609600" y="5749925"/>
            <a:ext cx="8648700" cy="134112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7E093-F6B8-42D5-BAC3-58385BDD9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3" t="66074" r="4584" b="19111"/>
          <a:stretch/>
        </p:blipFill>
        <p:spPr>
          <a:xfrm>
            <a:off x="8859520" y="5404485"/>
            <a:ext cx="741680" cy="1016000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A1ADD61-A2FE-49CE-B446-45956F74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6719570" y="5749925"/>
            <a:ext cx="8648700" cy="13411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F8B55B-73EF-4E16-B988-3AEA4F43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-325120" y="5120640"/>
            <a:ext cx="2560320" cy="20929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71BEDE8-8966-4EF9-BF98-179C9AFE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10024110" y="5119370"/>
            <a:ext cx="2560320" cy="209296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4AFE52-886D-4873-A6E0-C5F06C44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6779895" y="5657850"/>
            <a:ext cx="741680" cy="101600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1C8E34-C22F-411F-BD7A-E1B64F10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68107" r="31704" b="17078"/>
          <a:stretch/>
        </p:blipFill>
        <p:spPr>
          <a:xfrm>
            <a:off x="4455795" y="5661343"/>
            <a:ext cx="741680" cy="1016000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04D61A-0AD4-4465-ADA3-83E401D5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2480945" y="5657850"/>
            <a:ext cx="741680" cy="1016000"/>
          </a:xfrm>
          <a:prstGeom prst="rect">
            <a:avLst/>
          </a:prstGeom>
        </p:spPr>
      </p:pic>
      <p:sp>
        <p:nvSpPr>
          <p:cNvPr id="18" name="سحابة 17">
            <a:extLst>
              <a:ext uri="{FF2B5EF4-FFF2-40B4-BE49-F238E27FC236}">
                <a16:creationId xmlns:a16="http://schemas.microsoft.com/office/drawing/2014/main" id="{E66FD275-297E-4EB6-BD54-BA0965131BD1}"/>
              </a:ext>
            </a:extLst>
          </p:cNvPr>
          <p:cNvSpPr/>
          <p:nvPr/>
        </p:nvSpPr>
        <p:spPr>
          <a:xfrm>
            <a:off x="502920" y="303212"/>
            <a:ext cx="11186160" cy="5679758"/>
          </a:xfrm>
          <a:prstGeom prst="cloud">
            <a:avLst/>
          </a:prstGeom>
          <a:solidFill>
            <a:schemeClr val="bg1"/>
          </a:solidFill>
          <a:ln>
            <a:solidFill>
              <a:srgbClr val="CADBE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E18A740-C9AC-4CB9-AEE0-42ED62A9C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33" y="1247964"/>
            <a:ext cx="1227811" cy="982249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E8460B9A-4E43-49AF-B179-D0452EBA1ADA}"/>
              </a:ext>
            </a:extLst>
          </p:cNvPr>
          <p:cNvSpPr/>
          <p:nvPr/>
        </p:nvSpPr>
        <p:spPr>
          <a:xfrm>
            <a:off x="2879323" y="1008490"/>
            <a:ext cx="738535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 بلال 12 طائرة ورقية ، وجمعت أخته سارة 9 طائرات .</a:t>
            </a:r>
          </a:p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كم يزيد عدد الطائرات التي جمعها بلال على عدد الطائرات التي جمعتها سارة ؟</a:t>
            </a:r>
            <a:endParaRPr lang="ar-SA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وسيلة الشرح: خطية 22">
            <a:extLst>
              <a:ext uri="{FF2B5EF4-FFF2-40B4-BE49-F238E27FC236}">
                <a16:creationId xmlns:a16="http://schemas.microsoft.com/office/drawing/2014/main" id="{AA679E26-0818-43C4-842E-457EA4011036}"/>
              </a:ext>
            </a:extLst>
          </p:cNvPr>
          <p:cNvSpPr/>
          <p:nvPr/>
        </p:nvSpPr>
        <p:spPr>
          <a:xfrm>
            <a:off x="7995785" y="2140676"/>
            <a:ext cx="2560320" cy="1077218"/>
          </a:xfrm>
          <a:prstGeom prst="borderCallout1">
            <a:avLst>
              <a:gd name="adj1" fmla="val 48065"/>
              <a:gd name="adj2" fmla="val -15"/>
              <a:gd name="adj3" fmla="val -10168"/>
              <a:gd name="adj4" fmla="val -1627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معطيات المسألة ؟ أضع خطاً تحتها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المطلوب في المسألة ؟ أحوطه 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6767851-BF48-4699-918C-E2DDC002841F}"/>
              </a:ext>
            </a:extLst>
          </p:cNvPr>
          <p:cNvCxnSpPr/>
          <p:nvPr/>
        </p:nvCxnSpPr>
        <p:spPr>
          <a:xfrm flipH="1">
            <a:off x="6719570" y="1435296"/>
            <a:ext cx="2651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472DC47D-BBAF-4D13-A29F-7C32D574C735}"/>
              </a:ext>
            </a:extLst>
          </p:cNvPr>
          <p:cNvCxnSpPr>
            <a:cxnSpLocks/>
          </p:cNvCxnSpPr>
          <p:nvPr/>
        </p:nvCxnSpPr>
        <p:spPr>
          <a:xfrm flipH="1">
            <a:off x="3835399" y="1430412"/>
            <a:ext cx="27241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A6EA92F-4AAB-4A9B-911D-1775651E422E}"/>
              </a:ext>
            </a:extLst>
          </p:cNvPr>
          <p:cNvSpPr/>
          <p:nvPr/>
        </p:nvSpPr>
        <p:spPr>
          <a:xfrm>
            <a:off x="2879322" y="1539362"/>
            <a:ext cx="7304807" cy="3515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وسيلة الشرح: خطية 25">
            <a:extLst>
              <a:ext uri="{FF2B5EF4-FFF2-40B4-BE49-F238E27FC236}">
                <a16:creationId xmlns:a16="http://schemas.microsoft.com/office/drawing/2014/main" id="{6ED55831-B5D9-4698-A4D6-0E8EDACD8181}"/>
              </a:ext>
            </a:extLst>
          </p:cNvPr>
          <p:cNvSpPr/>
          <p:nvPr/>
        </p:nvSpPr>
        <p:spPr>
          <a:xfrm>
            <a:off x="4827330" y="2780980"/>
            <a:ext cx="2560320" cy="1077218"/>
          </a:xfrm>
          <a:prstGeom prst="borderCallout1">
            <a:avLst>
              <a:gd name="adj1" fmla="val 51248"/>
              <a:gd name="adj2" fmla="val 100432"/>
              <a:gd name="adj3" fmla="val -71710"/>
              <a:gd name="adj4" fmla="val 1056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عددية </a:t>
            </a:r>
          </a:p>
        </p:txBody>
      </p:sp>
      <p:sp>
        <p:nvSpPr>
          <p:cNvPr id="27" name="وسيلة الشرح: خطية 26">
            <a:extLst>
              <a:ext uri="{FF2B5EF4-FFF2-40B4-BE49-F238E27FC236}">
                <a16:creationId xmlns:a16="http://schemas.microsoft.com/office/drawing/2014/main" id="{D5EF9DD1-1D29-43B1-A5C8-21E7587E4185}"/>
              </a:ext>
            </a:extLst>
          </p:cNvPr>
          <p:cNvSpPr/>
          <p:nvPr/>
        </p:nvSpPr>
        <p:spPr>
          <a:xfrm>
            <a:off x="4637682" y="4077597"/>
            <a:ext cx="4356373" cy="1077218"/>
          </a:xfrm>
          <a:prstGeom prst="borderCallout1">
            <a:avLst>
              <a:gd name="adj1" fmla="val 317"/>
              <a:gd name="adj2" fmla="val 74326"/>
              <a:gd name="adj3" fmla="val -189488"/>
              <a:gd name="adj4" fmla="val 670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/</a:t>
            </a:r>
          </a:p>
          <a:p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7A15DE1-7A70-47FA-877E-CD929BC73600}"/>
              </a:ext>
            </a:extLst>
          </p:cNvPr>
          <p:cNvSpPr/>
          <p:nvPr/>
        </p:nvSpPr>
        <p:spPr>
          <a:xfrm>
            <a:off x="7135512" y="4481429"/>
            <a:ext cx="1587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12 - 9 =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2182812-2523-42AC-93DB-5E1D0A737399}"/>
              </a:ext>
            </a:extLst>
          </p:cNvPr>
          <p:cNvSpPr/>
          <p:nvPr/>
        </p:nvSpPr>
        <p:spPr>
          <a:xfrm>
            <a:off x="6678578" y="4476499"/>
            <a:ext cx="510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3</a:t>
            </a:r>
          </a:p>
        </p:txBody>
      </p:sp>
      <p:sp>
        <p:nvSpPr>
          <p:cNvPr id="30" name="وسيلة الشرح: خطية 29">
            <a:extLst>
              <a:ext uri="{FF2B5EF4-FFF2-40B4-BE49-F238E27FC236}">
                <a16:creationId xmlns:a16="http://schemas.microsoft.com/office/drawing/2014/main" id="{F184676D-C9A9-4CD8-90C6-F4AD7BD12028}"/>
              </a:ext>
            </a:extLst>
          </p:cNvPr>
          <p:cNvSpPr/>
          <p:nvPr/>
        </p:nvSpPr>
        <p:spPr>
          <a:xfrm>
            <a:off x="1391072" y="2851049"/>
            <a:ext cx="2560320" cy="1077218"/>
          </a:xfrm>
          <a:prstGeom prst="borderCallout1">
            <a:avLst>
              <a:gd name="adj1" fmla="val 13050"/>
              <a:gd name="adj2" fmla="val 100878"/>
              <a:gd name="adj3" fmla="val -77016"/>
              <a:gd name="adj4" fmla="val 2390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إجابتي معقولة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00AB607-5B84-47E1-B47F-C4344B1228EF}"/>
              </a:ext>
            </a:extLst>
          </p:cNvPr>
          <p:cNvSpPr/>
          <p:nvPr/>
        </p:nvSpPr>
        <p:spPr>
          <a:xfrm>
            <a:off x="5570794" y="4476499"/>
            <a:ext cx="1257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طائرات  </a:t>
            </a:r>
          </a:p>
        </p:txBody>
      </p:sp>
    </p:spTree>
    <p:extLst>
      <p:ext uri="{BB962C8B-B14F-4D97-AF65-F5344CB8AC3E}">
        <p14:creationId xmlns:p14="http://schemas.microsoft.com/office/powerpoint/2010/main" val="9507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73E5A5-C7DE-48B1-B777-CC0B425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1"/>
          <a:stretch/>
        </p:blipFill>
        <p:spPr>
          <a:xfrm>
            <a:off x="0" y="5982970"/>
            <a:ext cx="12192000" cy="87503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7518CC-1612-4A6E-A074-48F50111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-609600" y="5749925"/>
            <a:ext cx="8648700" cy="134112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7E093-F6B8-42D5-BAC3-58385BDD9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3" t="66074" r="4584" b="19111"/>
          <a:stretch/>
        </p:blipFill>
        <p:spPr>
          <a:xfrm>
            <a:off x="8859520" y="5404485"/>
            <a:ext cx="741680" cy="1016000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A1ADD61-A2FE-49CE-B446-45956F74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6719570" y="5749925"/>
            <a:ext cx="8648700" cy="13411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F8B55B-73EF-4E16-B988-3AEA4F43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-325120" y="5120640"/>
            <a:ext cx="2560320" cy="20929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71BEDE8-8966-4EF9-BF98-179C9AFE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10024110" y="5119370"/>
            <a:ext cx="2560320" cy="209296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4AFE52-886D-4873-A6E0-C5F06C44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6779895" y="5657850"/>
            <a:ext cx="741680" cy="101600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1C8E34-C22F-411F-BD7A-E1B64F10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68107" r="31704" b="17078"/>
          <a:stretch/>
        </p:blipFill>
        <p:spPr>
          <a:xfrm>
            <a:off x="4455795" y="5661343"/>
            <a:ext cx="741680" cy="1016000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04D61A-0AD4-4465-ADA3-83E401D5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2480945" y="5657850"/>
            <a:ext cx="741680" cy="1016000"/>
          </a:xfrm>
          <a:prstGeom prst="rect">
            <a:avLst/>
          </a:prstGeom>
        </p:spPr>
      </p:pic>
      <p:sp>
        <p:nvSpPr>
          <p:cNvPr id="18" name="سحابة 17">
            <a:extLst>
              <a:ext uri="{FF2B5EF4-FFF2-40B4-BE49-F238E27FC236}">
                <a16:creationId xmlns:a16="http://schemas.microsoft.com/office/drawing/2014/main" id="{E66FD275-297E-4EB6-BD54-BA0965131BD1}"/>
              </a:ext>
            </a:extLst>
          </p:cNvPr>
          <p:cNvSpPr/>
          <p:nvPr/>
        </p:nvSpPr>
        <p:spPr>
          <a:xfrm>
            <a:off x="502920" y="303212"/>
            <a:ext cx="11186160" cy="5679758"/>
          </a:xfrm>
          <a:prstGeom prst="cloud">
            <a:avLst/>
          </a:prstGeom>
          <a:solidFill>
            <a:schemeClr val="bg1"/>
          </a:solidFill>
          <a:ln>
            <a:solidFill>
              <a:srgbClr val="CADBE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E18A740-C9AC-4CB9-AEE0-42ED62A9C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39" y="969948"/>
            <a:ext cx="1227811" cy="98224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5A5580B-22EA-458D-8A21-2D89B9C1A0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7" b="49178"/>
          <a:stretch/>
        </p:blipFill>
        <p:spPr>
          <a:xfrm>
            <a:off x="3280410" y="755226"/>
            <a:ext cx="5990206" cy="4649259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876214CD-E3E4-46C0-904D-D5C8BE267EB9}"/>
              </a:ext>
            </a:extLst>
          </p:cNvPr>
          <p:cNvSpPr/>
          <p:nvPr/>
        </p:nvSpPr>
        <p:spPr>
          <a:xfrm>
            <a:off x="5280005" y="1366846"/>
            <a:ext cx="2478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20" name="صورة 19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1D64B972-E196-41AB-B418-BE21FD467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33" y="2074732"/>
            <a:ext cx="1661044" cy="8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8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73E5A5-C7DE-48B1-B777-CC0B425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1"/>
          <a:stretch/>
        </p:blipFill>
        <p:spPr>
          <a:xfrm>
            <a:off x="0" y="5982970"/>
            <a:ext cx="12192000" cy="87503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7518CC-1612-4A6E-A074-48F50111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-609600" y="5749925"/>
            <a:ext cx="8648700" cy="134112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7E093-F6B8-42D5-BAC3-58385BDD9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3" t="66074" r="4584" b="19111"/>
          <a:stretch/>
        </p:blipFill>
        <p:spPr>
          <a:xfrm>
            <a:off x="8859520" y="5404485"/>
            <a:ext cx="741680" cy="1016000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A1ADD61-A2FE-49CE-B446-45956F74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6719570" y="5749925"/>
            <a:ext cx="8648700" cy="13411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F8B55B-73EF-4E16-B988-3AEA4F43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-325120" y="5120640"/>
            <a:ext cx="2560320" cy="20929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71BEDE8-8966-4EF9-BF98-179C9AFE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10024110" y="5119370"/>
            <a:ext cx="2560320" cy="209296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4AFE52-886D-4873-A6E0-C5F06C44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6779895" y="5657850"/>
            <a:ext cx="741680" cy="101600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1C8E34-C22F-411F-BD7A-E1B64F10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68107" r="31704" b="17078"/>
          <a:stretch/>
        </p:blipFill>
        <p:spPr>
          <a:xfrm>
            <a:off x="4455795" y="5661343"/>
            <a:ext cx="741680" cy="1016000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04D61A-0AD4-4465-ADA3-83E401D5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2480945" y="5657850"/>
            <a:ext cx="741680" cy="1016000"/>
          </a:xfrm>
          <a:prstGeom prst="rect">
            <a:avLst/>
          </a:prstGeom>
        </p:spPr>
      </p:pic>
      <p:sp>
        <p:nvSpPr>
          <p:cNvPr id="18" name="سحابة 17">
            <a:extLst>
              <a:ext uri="{FF2B5EF4-FFF2-40B4-BE49-F238E27FC236}">
                <a16:creationId xmlns:a16="http://schemas.microsoft.com/office/drawing/2014/main" id="{E66FD275-297E-4EB6-BD54-BA0965131BD1}"/>
              </a:ext>
            </a:extLst>
          </p:cNvPr>
          <p:cNvSpPr/>
          <p:nvPr/>
        </p:nvSpPr>
        <p:spPr>
          <a:xfrm>
            <a:off x="502920" y="303212"/>
            <a:ext cx="11186160" cy="5679758"/>
          </a:xfrm>
          <a:prstGeom prst="cloud">
            <a:avLst/>
          </a:prstGeom>
          <a:solidFill>
            <a:schemeClr val="bg1"/>
          </a:solidFill>
          <a:ln>
            <a:solidFill>
              <a:srgbClr val="CADBE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3B046AA-EB7D-43F8-8FE9-0ADC94983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39" y="969948"/>
            <a:ext cx="1227811" cy="982249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5CF9EAE-4875-4967-9E9B-9B099ED89F6F}"/>
              </a:ext>
            </a:extLst>
          </p:cNvPr>
          <p:cNvSpPr txBox="1"/>
          <p:nvPr/>
        </p:nvSpPr>
        <p:spPr>
          <a:xfrm>
            <a:off x="8062417" y="709890"/>
            <a:ext cx="21314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55B6934-55F0-49EC-A470-FBA5070A2B9F}"/>
              </a:ext>
            </a:extLst>
          </p:cNvPr>
          <p:cNvSpPr txBox="1"/>
          <p:nvPr/>
        </p:nvSpPr>
        <p:spPr>
          <a:xfrm>
            <a:off x="5846491" y="1060551"/>
            <a:ext cx="19930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67" name="جدول 2">
            <a:extLst>
              <a:ext uri="{FF2B5EF4-FFF2-40B4-BE49-F238E27FC236}">
                <a16:creationId xmlns:a16="http://schemas.microsoft.com/office/drawing/2014/main" id="{6925E443-CCD1-4E74-8438-1E094BC61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3437"/>
              </p:ext>
            </p:extLst>
          </p:nvPr>
        </p:nvGraphicFramePr>
        <p:xfrm>
          <a:off x="1633591" y="2111396"/>
          <a:ext cx="9067081" cy="202717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755">
                  <a:extLst>
                    <a:ext uri="{9D8B030D-6E8A-4147-A177-3AD203B41FA5}">
                      <a16:colId xmlns:a16="http://schemas.microsoft.com/office/drawing/2014/main" val="716156389"/>
                    </a:ext>
                  </a:extLst>
                </a:gridCol>
                <a:gridCol w="3678244">
                  <a:extLst>
                    <a:ext uri="{9D8B030D-6E8A-4147-A177-3AD203B41FA5}">
                      <a16:colId xmlns:a16="http://schemas.microsoft.com/office/drawing/2014/main" val="3849807258"/>
                    </a:ext>
                  </a:extLst>
                </a:gridCol>
                <a:gridCol w="3080082">
                  <a:extLst>
                    <a:ext uri="{9D8B030D-6E8A-4147-A177-3AD203B41FA5}">
                      <a16:colId xmlns:a16="http://schemas.microsoft.com/office/drawing/2014/main" val="1848003017"/>
                    </a:ext>
                  </a:extLst>
                </a:gridCol>
              </a:tblGrid>
              <a:tr h="867499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أطرح الآحاد . هل هناك ضرورة لإعادة التجميع ؟</a:t>
                      </a:r>
                    </a:p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 أحوط الإجابة )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أكتب ناتج الطرح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0165"/>
                  </a:ext>
                </a:extLst>
              </a:tr>
              <a:tr h="579838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411728"/>
                  </a:ext>
                </a:extLst>
              </a:tr>
              <a:tr h="579838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093239"/>
                  </a:ext>
                </a:extLst>
              </a:tr>
            </a:tbl>
          </a:graphicData>
        </a:graphic>
      </p:graphicFrame>
      <p:sp>
        <p:nvSpPr>
          <p:cNvPr id="68" name="مستطيل 67">
            <a:extLst>
              <a:ext uri="{FF2B5EF4-FFF2-40B4-BE49-F238E27FC236}">
                <a16:creationId xmlns:a16="http://schemas.microsoft.com/office/drawing/2014/main" id="{A8D01ABD-5607-4065-9865-9BF3F38D2767}"/>
              </a:ext>
            </a:extLst>
          </p:cNvPr>
          <p:cNvSpPr/>
          <p:nvPr/>
        </p:nvSpPr>
        <p:spPr>
          <a:xfrm>
            <a:off x="10193877" y="3056328"/>
            <a:ext cx="466852" cy="356858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4555AE6D-F182-4A71-B968-67A6192AAF1A}"/>
              </a:ext>
            </a:extLst>
          </p:cNvPr>
          <p:cNvSpPr/>
          <p:nvPr/>
        </p:nvSpPr>
        <p:spPr>
          <a:xfrm>
            <a:off x="10193877" y="3679488"/>
            <a:ext cx="466852" cy="356858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C2F2CD8D-66AB-4C6A-AE5A-4C849C99460B}"/>
              </a:ext>
            </a:extLst>
          </p:cNvPr>
          <p:cNvSpPr txBox="1"/>
          <p:nvPr/>
        </p:nvSpPr>
        <p:spPr>
          <a:xfrm>
            <a:off x="8721524" y="3084942"/>
            <a:ext cx="11546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31 - 4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F533A84A-5AA1-411D-92D9-2483A1AF3CE9}"/>
              </a:ext>
            </a:extLst>
          </p:cNvPr>
          <p:cNvSpPr txBox="1"/>
          <p:nvPr/>
        </p:nvSpPr>
        <p:spPr>
          <a:xfrm>
            <a:off x="5220480" y="2984959"/>
            <a:ext cx="18545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72" name="شكل بيضاوي 71">
            <a:extLst>
              <a:ext uri="{FF2B5EF4-FFF2-40B4-BE49-F238E27FC236}">
                <a16:creationId xmlns:a16="http://schemas.microsoft.com/office/drawing/2014/main" id="{15C4FE3E-D93B-4DA0-AE64-C9EA04BA3154}"/>
              </a:ext>
            </a:extLst>
          </p:cNvPr>
          <p:cNvSpPr/>
          <p:nvPr/>
        </p:nvSpPr>
        <p:spPr>
          <a:xfrm>
            <a:off x="9597227" y="3173377"/>
            <a:ext cx="212958" cy="322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42D9017E-38AF-453A-977E-D3285B72BF09}"/>
              </a:ext>
            </a:extLst>
          </p:cNvPr>
          <p:cNvSpPr/>
          <p:nvPr/>
        </p:nvSpPr>
        <p:spPr>
          <a:xfrm>
            <a:off x="3041085" y="2837568"/>
            <a:ext cx="5127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7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C5523704-38C3-43D0-9518-20CFACFD19EE}"/>
              </a:ext>
            </a:extLst>
          </p:cNvPr>
          <p:cNvSpPr/>
          <p:nvPr/>
        </p:nvSpPr>
        <p:spPr>
          <a:xfrm>
            <a:off x="2644867" y="2837568"/>
            <a:ext cx="5127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0A889B68-40B5-498C-95D7-75BA2F5758B1}"/>
              </a:ext>
            </a:extLst>
          </p:cNvPr>
          <p:cNvSpPr txBox="1"/>
          <p:nvPr/>
        </p:nvSpPr>
        <p:spPr>
          <a:xfrm>
            <a:off x="8724942" y="3640925"/>
            <a:ext cx="11546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27 - 5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DECD5C05-BC95-48C4-B3C7-F9AA01203C4D}"/>
              </a:ext>
            </a:extLst>
          </p:cNvPr>
          <p:cNvSpPr txBox="1"/>
          <p:nvPr/>
        </p:nvSpPr>
        <p:spPr>
          <a:xfrm>
            <a:off x="5220480" y="3561765"/>
            <a:ext cx="18545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B5829EFE-4DFB-443B-BA07-9453B39F30B0}"/>
              </a:ext>
            </a:extLst>
          </p:cNvPr>
          <p:cNvSpPr/>
          <p:nvPr/>
        </p:nvSpPr>
        <p:spPr>
          <a:xfrm>
            <a:off x="6593309" y="3104448"/>
            <a:ext cx="465993" cy="3810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67CB255B-7A06-4F4B-8E37-8653C81B6577}"/>
              </a:ext>
            </a:extLst>
          </p:cNvPr>
          <p:cNvSpPr/>
          <p:nvPr/>
        </p:nvSpPr>
        <p:spPr>
          <a:xfrm>
            <a:off x="3057803" y="3448286"/>
            <a:ext cx="5127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EA4D1C94-FADB-4241-BCB2-690C6054262E}"/>
              </a:ext>
            </a:extLst>
          </p:cNvPr>
          <p:cNvSpPr/>
          <p:nvPr/>
        </p:nvSpPr>
        <p:spPr>
          <a:xfrm>
            <a:off x="2661585" y="3448286"/>
            <a:ext cx="5127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49DD6AA3-4944-45D8-857E-B60788F06BF4}"/>
              </a:ext>
            </a:extLst>
          </p:cNvPr>
          <p:cNvSpPr/>
          <p:nvPr/>
        </p:nvSpPr>
        <p:spPr>
          <a:xfrm>
            <a:off x="8837820" y="3163210"/>
            <a:ext cx="212958" cy="322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سهم: منحني لأعلى 80">
            <a:extLst>
              <a:ext uri="{FF2B5EF4-FFF2-40B4-BE49-F238E27FC236}">
                <a16:creationId xmlns:a16="http://schemas.microsoft.com/office/drawing/2014/main" id="{CE7F5D91-3C5A-41FA-B422-9AD537EEB324}"/>
              </a:ext>
            </a:extLst>
          </p:cNvPr>
          <p:cNvSpPr/>
          <p:nvPr/>
        </p:nvSpPr>
        <p:spPr>
          <a:xfrm rot="21153104" flipV="1">
            <a:off x="9487012" y="3001203"/>
            <a:ext cx="267642" cy="157865"/>
          </a:xfrm>
          <a:prstGeom prst="curvedUpArrow">
            <a:avLst>
              <a:gd name="adj1" fmla="val 15037"/>
              <a:gd name="adj2" fmla="val 38352"/>
              <a:gd name="adj3" fmla="val 23761"/>
            </a:avLst>
          </a:prstGeom>
          <a:solidFill>
            <a:srgbClr val="F9A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82" name="رابط مستقيم 81">
            <a:extLst>
              <a:ext uri="{FF2B5EF4-FFF2-40B4-BE49-F238E27FC236}">
                <a16:creationId xmlns:a16="http://schemas.microsoft.com/office/drawing/2014/main" id="{A13A7C70-7F70-441A-B20C-B187EEB56E00}"/>
              </a:ext>
            </a:extLst>
          </p:cNvPr>
          <p:cNvCxnSpPr>
            <a:cxnSpLocks/>
            <a:endCxn id="83" idx="2"/>
          </p:cNvCxnSpPr>
          <p:nvPr/>
        </p:nvCxnSpPr>
        <p:spPr>
          <a:xfrm flipH="1">
            <a:off x="9419728" y="3324362"/>
            <a:ext cx="147930" cy="1395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928DD9FC-3619-444B-BD9F-51A59054C137}"/>
              </a:ext>
            </a:extLst>
          </p:cNvPr>
          <p:cNvSpPr txBox="1"/>
          <p:nvPr/>
        </p:nvSpPr>
        <p:spPr>
          <a:xfrm>
            <a:off x="9254455" y="2879183"/>
            <a:ext cx="3305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721F0CDF-37F0-403A-AA06-7AE39FE2D096}"/>
              </a:ext>
            </a:extLst>
          </p:cNvPr>
          <p:cNvSpPr txBox="1"/>
          <p:nvPr/>
        </p:nvSpPr>
        <p:spPr>
          <a:xfrm>
            <a:off x="9638206" y="2921993"/>
            <a:ext cx="6129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cxnSp>
        <p:nvCxnSpPr>
          <p:cNvPr id="85" name="رابط مستقيم 84">
            <a:extLst>
              <a:ext uri="{FF2B5EF4-FFF2-40B4-BE49-F238E27FC236}">
                <a16:creationId xmlns:a16="http://schemas.microsoft.com/office/drawing/2014/main" id="{07B5F60F-51BC-4CAA-AE95-BDC800A1FA67}"/>
              </a:ext>
            </a:extLst>
          </p:cNvPr>
          <p:cNvCxnSpPr>
            <a:cxnSpLocks/>
          </p:cNvCxnSpPr>
          <p:nvPr/>
        </p:nvCxnSpPr>
        <p:spPr>
          <a:xfrm flipH="1">
            <a:off x="9647952" y="3271461"/>
            <a:ext cx="134876" cy="153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شكل بيضاوي 85">
            <a:extLst>
              <a:ext uri="{FF2B5EF4-FFF2-40B4-BE49-F238E27FC236}">
                <a16:creationId xmlns:a16="http://schemas.microsoft.com/office/drawing/2014/main" id="{54FDEACE-72C9-4ED9-A04C-7BE26B0E4EBC}"/>
              </a:ext>
            </a:extLst>
          </p:cNvPr>
          <p:cNvSpPr/>
          <p:nvPr/>
        </p:nvSpPr>
        <p:spPr>
          <a:xfrm>
            <a:off x="9605972" y="3750376"/>
            <a:ext cx="212958" cy="322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شكل بيضاوي 86">
            <a:extLst>
              <a:ext uri="{FF2B5EF4-FFF2-40B4-BE49-F238E27FC236}">
                <a16:creationId xmlns:a16="http://schemas.microsoft.com/office/drawing/2014/main" id="{08716F91-FC75-4D0C-9B13-068962C762DE}"/>
              </a:ext>
            </a:extLst>
          </p:cNvPr>
          <p:cNvSpPr/>
          <p:nvPr/>
        </p:nvSpPr>
        <p:spPr>
          <a:xfrm>
            <a:off x="8844273" y="3740592"/>
            <a:ext cx="212958" cy="322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بيضاوي 87">
            <a:extLst>
              <a:ext uri="{FF2B5EF4-FFF2-40B4-BE49-F238E27FC236}">
                <a16:creationId xmlns:a16="http://schemas.microsoft.com/office/drawing/2014/main" id="{C43CCB24-C3D9-4F6D-B746-E202892F69A0}"/>
              </a:ext>
            </a:extLst>
          </p:cNvPr>
          <p:cNvSpPr/>
          <p:nvPr/>
        </p:nvSpPr>
        <p:spPr>
          <a:xfrm>
            <a:off x="5380498" y="3660335"/>
            <a:ext cx="465993" cy="3810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62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/>
      <p:bldP spid="77" grpId="0" animBg="1"/>
      <p:bldP spid="78" grpId="0"/>
      <p:bldP spid="80" grpId="0" animBg="1"/>
      <p:bldP spid="81" grpId="0" animBg="1"/>
      <p:bldP spid="83" grpId="0"/>
      <p:bldP spid="84" grpId="0"/>
      <p:bldP spid="86" grpId="0" animBg="1"/>
      <p:bldP spid="87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73E5A5-C7DE-48B1-B777-CC0B425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1"/>
          <a:stretch/>
        </p:blipFill>
        <p:spPr>
          <a:xfrm>
            <a:off x="0" y="5982970"/>
            <a:ext cx="12192000" cy="87503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7518CC-1612-4A6E-A074-48F50111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-609600" y="5749925"/>
            <a:ext cx="8648700" cy="134112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7E093-F6B8-42D5-BAC3-58385BDD9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3" t="66074" r="4584" b="19111"/>
          <a:stretch/>
        </p:blipFill>
        <p:spPr>
          <a:xfrm>
            <a:off x="8859520" y="5404485"/>
            <a:ext cx="741680" cy="1016000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A1ADD61-A2FE-49CE-B446-45956F74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6719570" y="5749925"/>
            <a:ext cx="8648700" cy="13411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F8B55B-73EF-4E16-B988-3AEA4F43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-325120" y="5120640"/>
            <a:ext cx="2560320" cy="20929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71BEDE8-8966-4EF9-BF98-179C9AFE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10024110" y="5119370"/>
            <a:ext cx="2560320" cy="209296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4AFE52-886D-4873-A6E0-C5F06C44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6779895" y="5657850"/>
            <a:ext cx="741680" cy="101600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1C8E34-C22F-411F-BD7A-E1B64F10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68107" r="31704" b="17078"/>
          <a:stretch/>
        </p:blipFill>
        <p:spPr>
          <a:xfrm>
            <a:off x="4455795" y="5661343"/>
            <a:ext cx="741680" cy="1016000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04D61A-0AD4-4465-ADA3-83E401D5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2480945" y="5657850"/>
            <a:ext cx="741680" cy="1016000"/>
          </a:xfrm>
          <a:prstGeom prst="rect">
            <a:avLst/>
          </a:prstGeom>
        </p:spPr>
      </p:pic>
      <p:sp>
        <p:nvSpPr>
          <p:cNvPr id="18" name="سحابة 17">
            <a:extLst>
              <a:ext uri="{FF2B5EF4-FFF2-40B4-BE49-F238E27FC236}">
                <a16:creationId xmlns:a16="http://schemas.microsoft.com/office/drawing/2014/main" id="{E66FD275-297E-4EB6-BD54-BA0965131BD1}"/>
              </a:ext>
            </a:extLst>
          </p:cNvPr>
          <p:cNvSpPr/>
          <p:nvPr/>
        </p:nvSpPr>
        <p:spPr>
          <a:xfrm>
            <a:off x="502920" y="303212"/>
            <a:ext cx="11186160" cy="5679758"/>
          </a:xfrm>
          <a:prstGeom prst="cloud">
            <a:avLst/>
          </a:prstGeom>
          <a:solidFill>
            <a:schemeClr val="bg1"/>
          </a:solidFill>
          <a:ln>
            <a:solidFill>
              <a:srgbClr val="CADBE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8D7035C-5FA6-4FF9-8F99-F99008AAF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21" y="964491"/>
            <a:ext cx="1093574" cy="874859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E0C5DF8-E476-4FC1-9AE9-AE4B69487FC5}"/>
              </a:ext>
            </a:extLst>
          </p:cNvPr>
          <p:cNvSpPr txBox="1"/>
          <p:nvPr/>
        </p:nvSpPr>
        <p:spPr>
          <a:xfrm>
            <a:off x="8039100" y="700762"/>
            <a:ext cx="1859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درس اليوم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52AF4BD-76F4-4CD7-8DC9-1C1715D4E222}"/>
              </a:ext>
            </a:extLst>
          </p:cNvPr>
          <p:cNvSpPr txBox="1"/>
          <p:nvPr/>
        </p:nvSpPr>
        <p:spPr>
          <a:xfrm>
            <a:off x="2904827" y="1900106"/>
            <a:ext cx="676260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9A0A0"/>
                </a:solidFill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أحل المسألة ( أكتب جملة عددية )</a:t>
            </a:r>
            <a:endParaRPr kumimoji="0" lang="ar-SA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9A0A0"/>
              </a:solidFill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A00A07E-D082-4B4E-939D-F0CBFF9C4181}"/>
              </a:ext>
            </a:extLst>
          </p:cNvPr>
          <p:cNvSpPr txBox="1"/>
          <p:nvPr/>
        </p:nvSpPr>
        <p:spPr>
          <a:xfrm>
            <a:off x="8513563" y="3036203"/>
            <a:ext cx="25566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98D"/>
                </a:solidFill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فكرة الدرس:</a:t>
            </a:r>
            <a:endParaRPr kumimoji="0" lang="ar-SA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98D"/>
              </a:solidFill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37FAB07-47EF-4978-ABF9-E9393D91560D}"/>
              </a:ext>
            </a:extLst>
          </p:cNvPr>
          <p:cNvSpPr txBox="1"/>
          <p:nvPr/>
        </p:nvSpPr>
        <p:spPr>
          <a:xfrm>
            <a:off x="1913201" y="3009386"/>
            <a:ext cx="676260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86BCB5"/>
                </a:solidFill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أكتب جملة عددية لأحل المسألة .</a:t>
            </a:r>
            <a:endParaRPr kumimoji="0" lang="ar-SA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86BCB5"/>
              </a:solidFill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127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73E5A5-C7DE-48B1-B777-CC0B425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1"/>
          <a:stretch/>
        </p:blipFill>
        <p:spPr>
          <a:xfrm>
            <a:off x="0" y="5982970"/>
            <a:ext cx="12192000" cy="87503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7518CC-1612-4A6E-A074-48F50111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-609600" y="5749925"/>
            <a:ext cx="8648700" cy="134112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7E093-F6B8-42D5-BAC3-58385BDD9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3" t="66074" r="4584" b="19111"/>
          <a:stretch/>
        </p:blipFill>
        <p:spPr>
          <a:xfrm>
            <a:off x="8859520" y="5404485"/>
            <a:ext cx="741680" cy="1016000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A1ADD61-A2FE-49CE-B446-45956F74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7" r="55115" b="40148"/>
          <a:stretch/>
        </p:blipFill>
        <p:spPr>
          <a:xfrm>
            <a:off x="6719570" y="5749925"/>
            <a:ext cx="5472430" cy="13411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F8B55B-73EF-4E16-B988-3AEA4F43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-325120" y="5120640"/>
            <a:ext cx="2560320" cy="20929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71BEDE8-8966-4EF9-BF98-179C9AFE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10024110" y="5119370"/>
            <a:ext cx="2560320" cy="209296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4AFE52-886D-4873-A6E0-C5F06C44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6779895" y="5657850"/>
            <a:ext cx="741680" cy="101600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1C8E34-C22F-411F-BD7A-E1B64F10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68107" r="31704" b="17078"/>
          <a:stretch/>
        </p:blipFill>
        <p:spPr>
          <a:xfrm>
            <a:off x="4455795" y="5661343"/>
            <a:ext cx="741680" cy="1016000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04D61A-0AD4-4465-ADA3-83E401D5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2480945" y="5657850"/>
            <a:ext cx="741680" cy="1016000"/>
          </a:xfrm>
          <a:prstGeom prst="rect">
            <a:avLst/>
          </a:prstGeom>
        </p:spPr>
      </p:pic>
      <p:sp>
        <p:nvSpPr>
          <p:cNvPr id="18" name="سحابة 17">
            <a:extLst>
              <a:ext uri="{FF2B5EF4-FFF2-40B4-BE49-F238E27FC236}">
                <a16:creationId xmlns:a16="http://schemas.microsoft.com/office/drawing/2014/main" id="{E66FD275-297E-4EB6-BD54-BA0965131BD1}"/>
              </a:ext>
            </a:extLst>
          </p:cNvPr>
          <p:cNvSpPr/>
          <p:nvPr/>
        </p:nvSpPr>
        <p:spPr>
          <a:xfrm>
            <a:off x="536575" y="303212"/>
            <a:ext cx="11186160" cy="5679758"/>
          </a:xfrm>
          <a:prstGeom prst="cloud">
            <a:avLst/>
          </a:prstGeom>
          <a:solidFill>
            <a:schemeClr val="bg1"/>
          </a:solidFill>
          <a:ln>
            <a:solidFill>
              <a:srgbClr val="CADBE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E18A740-C9AC-4CB9-AEE0-42ED62A9C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39" y="969948"/>
            <a:ext cx="1227811" cy="982249"/>
          </a:xfrm>
          <a:prstGeom prst="rect">
            <a:avLst/>
          </a:prstGeom>
        </p:spPr>
      </p:pic>
      <p:sp>
        <p:nvSpPr>
          <p:cNvPr id="2" name="وسيلة الشرح: خطية 1">
            <a:extLst>
              <a:ext uri="{FF2B5EF4-FFF2-40B4-BE49-F238E27FC236}">
                <a16:creationId xmlns:a16="http://schemas.microsoft.com/office/drawing/2014/main" id="{35E25C22-A79E-4A20-B212-0CD58B797DD8}"/>
              </a:ext>
            </a:extLst>
          </p:cNvPr>
          <p:cNvSpPr/>
          <p:nvPr/>
        </p:nvSpPr>
        <p:spPr>
          <a:xfrm>
            <a:off x="9125649" y="2376866"/>
            <a:ext cx="1619350" cy="898977"/>
          </a:xfrm>
          <a:prstGeom prst="borderCallout1">
            <a:avLst>
              <a:gd name="adj1" fmla="val 47322"/>
              <a:gd name="adj2" fmla="val -1354"/>
              <a:gd name="adj3" fmla="val -62360"/>
              <a:gd name="adj4" fmla="val -9226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62767C1C-5FB9-4D55-AA9B-59D7DAD78B97}"/>
              </a:ext>
            </a:extLst>
          </p:cNvPr>
          <p:cNvSpPr/>
          <p:nvPr/>
        </p:nvSpPr>
        <p:spPr>
          <a:xfrm>
            <a:off x="9230360" y="2358835"/>
            <a:ext cx="11977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</a:t>
            </a:r>
          </a:p>
        </p:txBody>
      </p:sp>
      <p:sp>
        <p:nvSpPr>
          <p:cNvPr id="23" name="وسيلة الشرح: خطية 22">
            <a:extLst>
              <a:ext uri="{FF2B5EF4-FFF2-40B4-BE49-F238E27FC236}">
                <a16:creationId xmlns:a16="http://schemas.microsoft.com/office/drawing/2014/main" id="{3E909BC4-B3A2-4EA3-94F9-879C4AE2E265}"/>
              </a:ext>
            </a:extLst>
          </p:cNvPr>
          <p:cNvSpPr/>
          <p:nvPr/>
        </p:nvSpPr>
        <p:spPr>
          <a:xfrm>
            <a:off x="7433196" y="3740742"/>
            <a:ext cx="1619350" cy="898977"/>
          </a:xfrm>
          <a:prstGeom prst="borderCallout1">
            <a:avLst>
              <a:gd name="adj1" fmla="val 39322"/>
              <a:gd name="adj2" fmla="val -719"/>
              <a:gd name="adj3" fmla="val -212075"/>
              <a:gd name="adj4" fmla="val -4785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وسيلة الشرح: خطية 23">
            <a:extLst>
              <a:ext uri="{FF2B5EF4-FFF2-40B4-BE49-F238E27FC236}">
                <a16:creationId xmlns:a16="http://schemas.microsoft.com/office/drawing/2014/main" id="{80E56C08-4D98-4651-BC22-163FAD52039E}"/>
              </a:ext>
            </a:extLst>
          </p:cNvPr>
          <p:cNvSpPr/>
          <p:nvPr/>
        </p:nvSpPr>
        <p:spPr>
          <a:xfrm>
            <a:off x="4152926" y="3912775"/>
            <a:ext cx="1619350" cy="898977"/>
          </a:xfrm>
          <a:prstGeom prst="borderCallout1">
            <a:avLst>
              <a:gd name="adj1" fmla="val 26751"/>
              <a:gd name="adj2" fmla="val 102063"/>
              <a:gd name="adj3" fmla="val -233789"/>
              <a:gd name="adj4" fmla="val 1329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وسيلة الشرح: خطية 24">
            <a:extLst>
              <a:ext uri="{FF2B5EF4-FFF2-40B4-BE49-F238E27FC236}">
                <a16:creationId xmlns:a16="http://schemas.microsoft.com/office/drawing/2014/main" id="{F68E6255-B93D-4022-9B0C-13B213EA1415}"/>
              </a:ext>
            </a:extLst>
          </p:cNvPr>
          <p:cNvSpPr/>
          <p:nvPr/>
        </p:nvSpPr>
        <p:spPr>
          <a:xfrm>
            <a:off x="2302191" y="3043931"/>
            <a:ext cx="1619350" cy="898977"/>
          </a:xfrm>
          <a:prstGeom prst="borderCallout1">
            <a:avLst>
              <a:gd name="adj1" fmla="val 46180"/>
              <a:gd name="adj2" fmla="val 100794"/>
              <a:gd name="adj3" fmla="val -141217"/>
              <a:gd name="adj4" fmla="val 17674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3CC6707D-7895-46A5-898E-FDA2C5A57D89}"/>
              </a:ext>
            </a:extLst>
          </p:cNvPr>
          <p:cNvSpPr/>
          <p:nvPr/>
        </p:nvSpPr>
        <p:spPr>
          <a:xfrm>
            <a:off x="7509468" y="3751294"/>
            <a:ext cx="14782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B7C4694-22B5-4ECC-9B69-B8A5ED5F0512}"/>
              </a:ext>
            </a:extLst>
          </p:cNvPr>
          <p:cNvSpPr/>
          <p:nvPr/>
        </p:nvSpPr>
        <p:spPr>
          <a:xfrm>
            <a:off x="4400198" y="3901643"/>
            <a:ext cx="10390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CCBEC19B-98A8-47F5-9637-433997A544D6}"/>
              </a:ext>
            </a:extLst>
          </p:cNvPr>
          <p:cNvSpPr/>
          <p:nvPr/>
        </p:nvSpPr>
        <p:spPr>
          <a:xfrm>
            <a:off x="2542855" y="3043931"/>
            <a:ext cx="12394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A4A994B-C70A-46A1-9C68-F4C3B9EC7D5C}"/>
              </a:ext>
            </a:extLst>
          </p:cNvPr>
          <p:cNvSpPr/>
          <p:nvPr/>
        </p:nvSpPr>
        <p:spPr>
          <a:xfrm>
            <a:off x="5061986" y="1010969"/>
            <a:ext cx="2822260" cy="783193"/>
          </a:xfrm>
          <a:prstGeom prst="roundRect">
            <a:avLst>
              <a:gd name="adj" fmla="val 36345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خطوات حل المسألة</a:t>
            </a:r>
          </a:p>
        </p:txBody>
      </p:sp>
    </p:spTree>
    <p:extLst>
      <p:ext uri="{BB962C8B-B14F-4D97-AF65-F5344CB8AC3E}">
        <p14:creationId xmlns:p14="http://schemas.microsoft.com/office/powerpoint/2010/main" val="15945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73E5A5-C7DE-48B1-B777-CC0B425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1"/>
          <a:stretch/>
        </p:blipFill>
        <p:spPr>
          <a:xfrm>
            <a:off x="0" y="5982970"/>
            <a:ext cx="12192000" cy="87503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7518CC-1612-4A6E-A074-48F50111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-609600" y="5749925"/>
            <a:ext cx="8648700" cy="134112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7E093-F6B8-42D5-BAC3-58385BDD9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3" t="66074" r="4584" b="19111"/>
          <a:stretch/>
        </p:blipFill>
        <p:spPr>
          <a:xfrm>
            <a:off x="8859520" y="5404485"/>
            <a:ext cx="741680" cy="1016000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A1ADD61-A2FE-49CE-B446-45956F74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6719570" y="5749925"/>
            <a:ext cx="8648700" cy="13411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F8B55B-73EF-4E16-B988-3AEA4F43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-325120" y="5120640"/>
            <a:ext cx="2560320" cy="20929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71BEDE8-8966-4EF9-BF98-179C9AFE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10024110" y="5119370"/>
            <a:ext cx="2560320" cy="209296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4AFE52-886D-4873-A6E0-C5F06C44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6779895" y="5657850"/>
            <a:ext cx="741680" cy="101600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1C8E34-C22F-411F-BD7A-E1B64F10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68107" r="31704" b="17078"/>
          <a:stretch/>
        </p:blipFill>
        <p:spPr>
          <a:xfrm>
            <a:off x="4455795" y="5661343"/>
            <a:ext cx="741680" cy="1016000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04D61A-0AD4-4465-ADA3-83E401D5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2480945" y="5657850"/>
            <a:ext cx="741680" cy="1016000"/>
          </a:xfrm>
          <a:prstGeom prst="rect">
            <a:avLst/>
          </a:prstGeom>
        </p:spPr>
      </p:pic>
      <p:sp>
        <p:nvSpPr>
          <p:cNvPr id="18" name="سحابة 17">
            <a:extLst>
              <a:ext uri="{FF2B5EF4-FFF2-40B4-BE49-F238E27FC236}">
                <a16:creationId xmlns:a16="http://schemas.microsoft.com/office/drawing/2014/main" id="{E66FD275-297E-4EB6-BD54-BA0965131BD1}"/>
              </a:ext>
            </a:extLst>
          </p:cNvPr>
          <p:cNvSpPr/>
          <p:nvPr/>
        </p:nvSpPr>
        <p:spPr>
          <a:xfrm>
            <a:off x="502920" y="303212"/>
            <a:ext cx="11186160" cy="5679758"/>
          </a:xfrm>
          <a:prstGeom prst="cloud">
            <a:avLst/>
          </a:prstGeom>
          <a:solidFill>
            <a:schemeClr val="bg1"/>
          </a:solidFill>
          <a:ln>
            <a:solidFill>
              <a:srgbClr val="CADBE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E18A740-C9AC-4CB9-AEE0-42ED62A9C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39" y="969948"/>
            <a:ext cx="1227811" cy="982249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E8460B9A-4E43-49AF-B179-D0452EBA1ADA}"/>
              </a:ext>
            </a:extLst>
          </p:cNvPr>
          <p:cNvSpPr/>
          <p:nvPr/>
        </p:nvSpPr>
        <p:spPr>
          <a:xfrm>
            <a:off x="5465939" y="780294"/>
            <a:ext cx="48590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وقفت 10 نحلات على زهرة ، طار منها 4 .</a:t>
            </a:r>
          </a:p>
          <a:p>
            <a:pPr algn="ctr"/>
            <a:r>
              <a:rPr lang="ar-SA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كم نحلة بقيت على الزهرة ؟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4CE2218-503A-4C54-B6D8-1EA5568FE8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t="3780" r="57707" b="11513"/>
          <a:stretch/>
        </p:blipFill>
        <p:spPr>
          <a:xfrm flipH="1">
            <a:off x="3987632" y="367664"/>
            <a:ext cx="1612228" cy="218681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E4B0ADE-47D3-4886-BAE8-06355F562E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2" t="33173" r="37" b="37012"/>
          <a:stretch/>
        </p:blipFill>
        <p:spPr>
          <a:xfrm>
            <a:off x="4923517" y="1096099"/>
            <a:ext cx="501531" cy="32803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1717FE9-9C20-4088-A19B-D9548E6837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2" t="33173" r="37" b="37012"/>
          <a:stretch/>
        </p:blipFill>
        <p:spPr>
          <a:xfrm flipV="1">
            <a:off x="4955558" y="658584"/>
            <a:ext cx="501531" cy="32803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2CC506D-E120-4CEA-93A9-194849DDAF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7" t="33173" r="37" b="37012"/>
          <a:stretch/>
        </p:blipFill>
        <p:spPr>
          <a:xfrm>
            <a:off x="5058003" y="863054"/>
            <a:ext cx="296639" cy="25609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35E4781-537F-4297-A81A-9FD2A5B468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7" t="33173" r="37" b="37012"/>
          <a:stretch/>
        </p:blipFill>
        <p:spPr>
          <a:xfrm>
            <a:off x="5037685" y="1004024"/>
            <a:ext cx="296639" cy="256094"/>
          </a:xfrm>
          <a:prstGeom prst="rect">
            <a:avLst/>
          </a:prstGeom>
        </p:spPr>
      </p:pic>
      <p:sp>
        <p:nvSpPr>
          <p:cNvPr id="23" name="وسيلة الشرح: خطية 22">
            <a:extLst>
              <a:ext uri="{FF2B5EF4-FFF2-40B4-BE49-F238E27FC236}">
                <a16:creationId xmlns:a16="http://schemas.microsoft.com/office/drawing/2014/main" id="{AA679E26-0818-43C4-842E-457EA4011036}"/>
              </a:ext>
            </a:extLst>
          </p:cNvPr>
          <p:cNvSpPr/>
          <p:nvPr/>
        </p:nvSpPr>
        <p:spPr>
          <a:xfrm>
            <a:off x="8570545" y="1857513"/>
            <a:ext cx="2560320" cy="1077218"/>
          </a:xfrm>
          <a:prstGeom prst="borderCallout1">
            <a:avLst>
              <a:gd name="adj1" fmla="val 48065"/>
              <a:gd name="adj2" fmla="val -15"/>
              <a:gd name="adj3" fmla="val -10168"/>
              <a:gd name="adj4" fmla="val -1627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معطيات المسألة ؟ أضع خطاً تحتها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المطلوب في المسألة ؟ أحوطه 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6767851-BF48-4699-918C-E2DDC002841F}"/>
              </a:ext>
            </a:extLst>
          </p:cNvPr>
          <p:cNvCxnSpPr/>
          <p:nvPr/>
        </p:nvCxnSpPr>
        <p:spPr>
          <a:xfrm flipH="1">
            <a:off x="7178040" y="1260118"/>
            <a:ext cx="2651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472DC47D-BBAF-4D13-A29F-7C32D574C735}"/>
              </a:ext>
            </a:extLst>
          </p:cNvPr>
          <p:cNvCxnSpPr>
            <a:cxnSpLocks/>
          </p:cNvCxnSpPr>
          <p:nvPr/>
        </p:nvCxnSpPr>
        <p:spPr>
          <a:xfrm flipH="1">
            <a:off x="5674995" y="1260118"/>
            <a:ext cx="1285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A6EA92F-4AAB-4A9B-911D-1775651E422E}"/>
              </a:ext>
            </a:extLst>
          </p:cNvPr>
          <p:cNvSpPr/>
          <p:nvPr/>
        </p:nvSpPr>
        <p:spPr>
          <a:xfrm>
            <a:off x="6360933" y="1348701"/>
            <a:ext cx="3057387" cy="3884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وسيلة الشرح: خطية 25">
            <a:extLst>
              <a:ext uri="{FF2B5EF4-FFF2-40B4-BE49-F238E27FC236}">
                <a16:creationId xmlns:a16="http://schemas.microsoft.com/office/drawing/2014/main" id="{6ED55831-B5D9-4698-A4D6-0E8EDACD8181}"/>
              </a:ext>
            </a:extLst>
          </p:cNvPr>
          <p:cNvSpPr/>
          <p:nvPr/>
        </p:nvSpPr>
        <p:spPr>
          <a:xfrm>
            <a:off x="5402090" y="2497817"/>
            <a:ext cx="2560320" cy="1077218"/>
          </a:xfrm>
          <a:prstGeom prst="borderCallout1">
            <a:avLst>
              <a:gd name="adj1" fmla="val 51248"/>
              <a:gd name="adj2" fmla="val 100432"/>
              <a:gd name="adj3" fmla="val -71710"/>
              <a:gd name="adj4" fmla="val 1056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عددية </a:t>
            </a:r>
          </a:p>
        </p:txBody>
      </p:sp>
      <p:sp>
        <p:nvSpPr>
          <p:cNvPr id="27" name="وسيلة الشرح: خطية 26">
            <a:extLst>
              <a:ext uri="{FF2B5EF4-FFF2-40B4-BE49-F238E27FC236}">
                <a16:creationId xmlns:a16="http://schemas.microsoft.com/office/drawing/2014/main" id="{D5EF9DD1-1D29-43B1-A5C8-21E7587E4185}"/>
              </a:ext>
            </a:extLst>
          </p:cNvPr>
          <p:cNvSpPr/>
          <p:nvPr/>
        </p:nvSpPr>
        <p:spPr>
          <a:xfrm>
            <a:off x="5212442" y="3794434"/>
            <a:ext cx="4356373" cy="1077218"/>
          </a:xfrm>
          <a:prstGeom prst="borderCallout1">
            <a:avLst>
              <a:gd name="adj1" fmla="val 317"/>
              <a:gd name="adj2" fmla="val 74326"/>
              <a:gd name="adj3" fmla="val -189488"/>
              <a:gd name="adj4" fmla="val 670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/</a:t>
            </a:r>
          </a:p>
          <a:p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7A15DE1-7A70-47FA-877E-CD929BC73600}"/>
              </a:ext>
            </a:extLst>
          </p:cNvPr>
          <p:cNvSpPr/>
          <p:nvPr/>
        </p:nvSpPr>
        <p:spPr>
          <a:xfrm>
            <a:off x="7701456" y="4198266"/>
            <a:ext cx="1604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– 4 =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2182812-2523-42AC-93DB-5E1D0A737399}"/>
              </a:ext>
            </a:extLst>
          </p:cNvPr>
          <p:cNvSpPr/>
          <p:nvPr/>
        </p:nvSpPr>
        <p:spPr>
          <a:xfrm>
            <a:off x="7309444" y="4193336"/>
            <a:ext cx="397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30" name="وسيلة الشرح: خطية 29">
            <a:extLst>
              <a:ext uri="{FF2B5EF4-FFF2-40B4-BE49-F238E27FC236}">
                <a16:creationId xmlns:a16="http://schemas.microsoft.com/office/drawing/2014/main" id="{F184676D-C9A9-4CD8-90C6-F4AD7BD12028}"/>
              </a:ext>
            </a:extLst>
          </p:cNvPr>
          <p:cNvSpPr/>
          <p:nvPr/>
        </p:nvSpPr>
        <p:spPr>
          <a:xfrm>
            <a:off x="1965832" y="2567886"/>
            <a:ext cx="2560320" cy="1077218"/>
          </a:xfrm>
          <a:prstGeom prst="borderCallout1">
            <a:avLst>
              <a:gd name="adj1" fmla="val 13050"/>
              <a:gd name="adj2" fmla="val 100878"/>
              <a:gd name="adj3" fmla="val -77016"/>
              <a:gd name="adj4" fmla="val 2390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إجابتي معقولة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00AB607-5B84-47E1-B47F-C4344B1228EF}"/>
              </a:ext>
            </a:extLst>
          </p:cNvPr>
          <p:cNvSpPr/>
          <p:nvPr/>
        </p:nvSpPr>
        <p:spPr>
          <a:xfrm>
            <a:off x="6241732" y="4193336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نحلات </a:t>
            </a:r>
          </a:p>
        </p:txBody>
      </p:sp>
    </p:spTree>
    <p:extLst>
      <p:ext uri="{BB962C8B-B14F-4D97-AF65-F5344CB8AC3E}">
        <p14:creationId xmlns:p14="http://schemas.microsoft.com/office/powerpoint/2010/main" val="8550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73E5A5-C7DE-48B1-B777-CC0B425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1"/>
          <a:stretch/>
        </p:blipFill>
        <p:spPr>
          <a:xfrm>
            <a:off x="0" y="5982970"/>
            <a:ext cx="12192000" cy="87503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7518CC-1612-4A6E-A074-48F50111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-609600" y="5749925"/>
            <a:ext cx="8648700" cy="134112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7E093-F6B8-42D5-BAC3-58385BDD9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3" t="66074" r="4584" b="19111"/>
          <a:stretch/>
        </p:blipFill>
        <p:spPr>
          <a:xfrm>
            <a:off x="8859520" y="5404485"/>
            <a:ext cx="741680" cy="1016000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A1ADD61-A2FE-49CE-B446-45956F74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6719570" y="5749925"/>
            <a:ext cx="8648700" cy="13411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F8B55B-73EF-4E16-B988-3AEA4F43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-325120" y="5120640"/>
            <a:ext cx="2560320" cy="20929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71BEDE8-8966-4EF9-BF98-179C9AFE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10024110" y="5119370"/>
            <a:ext cx="2560320" cy="209296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4AFE52-886D-4873-A6E0-C5F06C44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6779895" y="5657850"/>
            <a:ext cx="741680" cy="101600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1C8E34-C22F-411F-BD7A-E1B64F10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68107" r="31704" b="17078"/>
          <a:stretch/>
        </p:blipFill>
        <p:spPr>
          <a:xfrm>
            <a:off x="4455795" y="5661343"/>
            <a:ext cx="741680" cy="1016000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04D61A-0AD4-4465-ADA3-83E401D5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2480945" y="5657850"/>
            <a:ext cx="741680" cy="1016000"/>
          </a:xfrm>
          <a:prstGeom prst="rect">
            <a:avLst/>
          </a:prstGeom>
        </p:spPr>
      </p:pic>
      <p:sp>
        <p:nvSpPr>
          <p:cNvPr id="18" name="سحابة 17">
            <a:extLst>
              <a:ext uri="{FF2B5EF4-FFF2-40B4-BE49-F238E27FC236}">
                <a16:creationId xmlns:a16="http://schemas.microsoft.com/office/drawing/2014/main" id="{E66FD275-297E-4EB6-BD54-BA0965131BD1}"/>
              </a:ext>
            </a:extLst>
          </p:cNvPr>
          <p:cNvSpPr/>
          <p:nvPr/>
        </p:nvSpPr>
        <p:spPr>
          <a:xfrm>
            <a:off x="502920" y="303212"/>
            <a:ext cx="11186160" cy="5679758"/>
          </a:xfrm>
          <a:prstGeom prst="cloud">
            <a:avLst/>
          </a:prstGeom>
          <a:solidFill>
            <a:schemeClr val="bg1"/>
          </a:solidFill>
          <a:ln>
            <a:solidFill>
              <a:srgbClr val="CADBE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E18A740-C9AC-4CB9-AEE0-42ED62A9C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39" y="969948"/>
            <a:ext cx="1227811" cy="982249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E8460B9A-4E43-49AF-B179-D0452EBA1ADA}"/>
              </a:ext>
            </a:extLst>
          </p:cNvPr>
          <p:cNvSpPr/>
          <p:nvPr/>
        </p:nvSpPr>
        <p:spPr>
          <a:xfrm>
            <a:off x="3845303" y="724331"/>
            <a:ext cx="64796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تقف 15 نملة خارج بيت النمل . إذا دخل 3 نملات منها ، </a:t>
            </a:r>
          </a:p>
          <a:p>
            <a:pPr algn="ctr"/>
            <a:r>
              <a:rPr lang="ar-SA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فكم نملة بقيت في الخارج ؟</a:t>
            </a:r>
          </a:p>
        </p:txBody>
      </p:sp>
      <p:sp>
        <p:nvSpPr>
          <p:cNvPr id="23" name="وسيلة الشرح: خطية 22">
            <a:extLst>
              <a:ext uri="{FF2B5EF4-FFF2-40B4-BE49-F238E27FC236}">
                <a16:creationId xmlns:a16="http://schemas.microsoft.com/office/drawing/2014/main" id="{AA679E26-0818-43C4-842E-457EA4011036}"/>
              </a:ext>
            </a:extLst>
          </p:cNvPr>
          <p:cNvSpPr/>
          <p:nvPr/>
        </p:nvSpPr>
        <p:spPr>
          <a:xfrm>
            <a:off x="8570545" y="1857513"/>
            <a:ext cx="2560320" cy="1077218"/>
          </a:xfrm>
          <a:prstGeom prst="borderCallout1">
            <a:avLst>
              <a:gd name="adj1" fmla="val 48065"/>
              <a:gd name="adj2" fmla="val -15"/>
              <a:gd name="adj3" fmla="val -10168"/>
              <a:gd name="adj4" fmla="val -1627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معطيات المسألة ؟ أضع خطاً تحتها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المطلوب في المسألة ؟ أحوطه 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6767851-BF48-4699-918C-E2DDC002841F}"/>
              </a:ext>
            </a:extLst>
          </p:cNvPr>
          <p:cNvCxnSpPr/>
          <p:nvPr/>
        </p:nvCxnSpPr>
        <p:spPr>
          <a:xfrm flipH="1">
            <a:off x="6960870" y="1134388"/>
            <a:ext cx="2651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472DC47D-BBAF-4D13-A29F-7C32D574C735}"/>
              </a:ext>
            </a:extLst>
          </p:cNvPr>
          <p:cNvCxnSpPr>
            <a:cxnSpLocks/>
          </p:cNvCxnSpPr>
          <p:nvPr/>
        </p:nvCxnSpPr>
        <p:spPr>
          <a:xfrm flipH="1">
            <a:off x="4455795" y="1137206"/>
            <a:ext cx="1285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A6EA92F-4AAB-4A9B-911D-1775651E422E}"/>
              </a:ext>
            </a:extLst>
          </p:cNvPr>
          <p:cNvSpPr/>
          <p:nvPr/>
        </p:nvSpPr>
        <p:spPr>
          <a:xfrm>
            <a:off x="5513158" y="1279557"/>
            <a:ext cx="3057387" cy="3884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وسيلة الشرح: خطية 25">
            <a:extLst>
              <a:ext uri="{FF2B5EF4-FFF2-40B4-BE49-F238E27FC236}">
                <a16:creationId xmlns:a16="http://schemas.microsoft.com/office/drawing/2014/main" id="{6ED55831-B5D9-4698-A4D6-0E8EDACD8181}"/>
              </a:ext>
            </a:extLst>
          </p:cNvPr>
          <p:cNvSpPr/>
          <p:nvPr/>
        </p:nvSpPr>
        <p:spPr>
          <a:xfrm>
            <a:off x="5402090" y="2497817"/>
            <a:ext cx="2560320" cy="1077218"/>
          </a:xfrm>
          <a:prstGeom prst="borderCallout1">
            <a:avLst>
              <a:gd name="adj1" fmla="val 51248"/>
              <a:gd name="adj2" fmla="val 100432"/>
              <a:gd name="adj3" fmla="val -71710"/>
              <a:gd name="adj4" fmla="val 1056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عددية </a:t>
            </a:r>
          </a:p>
        </p:txBody>
      </p:sp>
      <p:sp>
        <p:nvSpPr>
          <p:cNvPr id="27" name="وسيلة الشرح: خطية 26">
            <a:extLst>
              <a:ext uri="{FF2B5EF4-FFF2-40B4-BE49-F238E27FC236}">
                <a16:creationId xmlns:a16="http://schemas.microsoft.com/office/drawing/2014/main" id="{D5EF9DD1-1D29-43B1-A5C8-21E7587E4185}"/>
              </a:ext>
            </a:extLst>
          </p:cNvPr>
          <p:cNvSpPr/>
          <p:nvPr/>
        </p:nvSpPr>
        <p:spPr>
          <a:xfrm>
            <a:off x="5212442" y="3794434"/>
            <a:ext cx="4356373" cy="1077218"/>
          </a:xfrm>
          <a:prstGeom prst="borderCallout1">
            <a:avLst>
              <a:gd name="adj1" fmla="val 317"/>
              <a:gd name="adj2" fmla="val 74326"/>
              <a:gd name="adj3" fmla="val -189488"/>
              <a:gd name="adj4" fmla="val 670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/</a:t>
            </a:r>
          </a:p>
          <a:p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7A15DE1-7A70-47FA-877E-CD929BC73600}"/>
              </a:ext>
            </a:extLst>
          </p:cNvPr>
          <p:cNvSpPr/>
          <p:nvPr/>
        </p:nvSpPr>
        <p:spPr>
          <a:xfrm>
            <a:off x="7701456" y="4198266"/>
            <a:ext cx="1604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15 – 3 =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2182812-2523-42AC-93DB-5E1D0A737399}"/>
              </a:ext>
            </a:extLst>
          </p:cNvPr>
          <p:cNvSpPr/>
          <p:nvPr/>
        </p:nvSpPr>
        <p:spPr>
          <a:xfrm>
            <a:off x="7202844" y="4193336"/>
            <a:ext cx="6110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30" name="وسيلة الشرح: خطية 29">
            <a:extLst>
              <a:ext uri="{FF2B5EF4-FFF2-40B4-BE49-F238E27FC236}">
                <a16:creationId xmlns:a16="http://schemas.microsoft.com/office/drawing/2014/main" id="{F184676D-C9A9-4CD8-90C6-F4AD7BD12028}"/>
              </a:ext>
            </a:extLst>
          </p:cNvPr>
          <p:cNvSpPr/>
          <p:nvPr/>
        </p:nvSpPr>
        <p:spPr>
          <a:xfrm>
            <a:off x="1965832" y="2567886"/>
            <a:ext cx="2560320" cy="1077218"/>
          </a:xfrm>
          <a:prstGeom prst="borderCallout1">
            <a:avLst>
              <a:gd name="adj1" fmla="val 13050"/>
              <a:gd name="adj2" fmla="val 100878"/>
              <a:gd name="adj3" fmla="val -77016"/>
              <a:gd name="adj4" fmla="val 2390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إجابتي معقولة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00AB607-5B84-47E1-B47F-C4344B1228EF}"/>
              </a:ext>
            </a:extLst>
          </p:cNvPr>
          <p:cNvSpPr/>
          <p:nvPr/>
        </p:nvSpPr>
        <p:spPr>
          <a:xfrm>
            <a:off x="6442108" y="4193336"/>
            <a:ext cx="663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نملة </a:t>
            </a:r>
          </a:p>
        </p:txBody>
      </p:sp>
    </p:spTree>
    <p:extLst>
      <p:ext uri="{BB962C8B-B14F-4D97-AF65-F5344CB8AC3E}">
        <p14:creationId xmlns:p14="http://schemas.microsoft.com/office/powerpoint/2010/main" val="22509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73E5A5-C7DE-48B1-B777-CC0B425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1"/>
          <a:stretch/>
        </p:blipFill>
        <p:spPr>
          <a:xfrm>
            <a:off x="0" y="5982970"/>
            <a:ext cx="12192000" cy="87503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7518CC-1612-4A6E-A074-48F50111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-609600" y="5749925"/>
            <a:ext cx="8648700" cy="134112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7E093-F6B8-42D5-BAC3-58385BDD9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3" t="66074" r="4584" b="19111"/>
          <a:stretch/>
        </p:blipFill>
        <p:spPr>
          <a:xfrm>
            <a:off x="8859520" y="5404485"/>
            <a:ext cx="741680" cy="1016000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A1ADD61-A2FE-49CE-B446-45956F74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6719570" y="5749925"/>
            <a:ext cx="8648700" cy="13411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F8B55B-73EF-4E16-B988-3AEA4F43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-325120" y="5120640"/>
            <a:ext cx="2560320" cy="20929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71BEDE8-8966-4EF9-BF98-179C9AFE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10024110" y="5119370"/>
            <a:ext cx="2560320" cy="209296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4AFE52-886D-4873-A6E0-C5F06C44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6779895" y="5657850"/>
            <a:ext cx="741680" cy="101600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1C8E34-C22F-411F-BD7A-E1B64F10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68107" r="31704" b="17078"/>
          <a:stretch/>
        </p:blipFill>
        <p:spPr>
          <a:xfrm>
            <a:off x="4455795" y="5661343"/>
            <a:ext cx="741680" cy="1016000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04D61A-0AD4-4465-ADA3-83E401D5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2480945" y="5657850"/>
            <a:ext cx="741680" cy="1016000"/>
          </a:xfrm>
          <a:prstGeom prst="rect">
            <a:avLst/>
          </a:prstGeom>
        </p:spPr>
      </p:pic>
      <p:sp>
        <p:nvSpPr>
          <p:cNvPr id="18" name="سحابة 17">
            <a:extLst>
              <a:ext uri="{FF2B5EF4-FFF2-40B4-BE49-F238E27FC236}">
                <a16:creationId xmlns:a16="http://schemas.microsoft.com/office/drawing/2014/main" id="{E66FD275-297E-4EB6-BD54-BA0965131BD1}"/>
              </a:ext>
            </a:extLst>
          </p:cNvPr>
          <p:cNvSpPr/>
          <p:nvPr/>
        </p:nvSpPr>
        <p:spPr>
          <a:xfrm>
            <a:off x="502920" y="303212"/>
            <a:ext cx="11186160" cy="5679758"/>
          </a:xfrm>
          <a:prstGeom prst="cloud">
            <a:avLst/>
          </a:prstGeom>
          <a:solidFill>
            <a:schemeClr val="bg1"/>
          </a:solidFill>
          <a:ln>
            <a:solidFill>
              <a:srgbClr val="CADBE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E18A740-C9AC-4CB9-AEE0-42ED62A9C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39" y="969948"/>
            <a:ext cx="1227811" cy="982249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E8460B9A-4E43-49AF-B179-D0452EBA1ADA}"/>
              </a:ext>
            </a:extLst>
          </p:cNvPr>
          <p:cNvSpPr/>
          <p:nvPr/>
        </p:nvSpPr>
        <p:spPr>
          <a:xfrm>
            <a:off x="4291747" y="724331"/>
            <a:ext cx="55867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التقط سنجاب 12 ثمرة ، ثم التقط 5 ثمرات أخرى .</a:t>
            </a:r>
          </a:p>
          <a:p>
            <a:pPr algn="ctr"/>
            <a:r>
              <a:rPr lang="ar-SA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ثمرة أصبحت عند السنجاب ؟</a:t>
            </a:r>
          </a:p>
        </p:txBody>
      </p:sp>
      <p:sp>
        <p:nvSpPr>
          <p:cNvPr id="23" name="وسيلة الشرح: خطية 22">
            <a:extLst>
              <a:ext uri="{FF2B5EF4-FFF2-40B4-BE49-F238E27FC236}">
                <a16:creationId xmlns:a16="http://schemas.microsoft.com/office/drawing/2014/main" id="{AA679E26-0818-43C4-842E-457EA4011036}"/>
              </a:ext>
            </a:extLst>
          </p:cNvPr>
          <p:cNvSpPr/>
          <p:nvPr/>
        </p:nvSpPr>
        <p:spPr>
          <a:xfrm>
            <a:off x="8570545" y="1857513"/>
            <a:ext cx="2560320" cy="1077218"/>
          </a:xfrm>
          <a:prstGeom prst="borderCallout1">
            <a:avLst>
              <a:gd name="adj1" fmla="val 48065"/>
              <a:gd name="adj2" fmla="val -15"/>
              <a:gd name="adj3" fmla="val -10168"/>
              <a:gd name="adj4" fmla="val -1627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معطيات المسألة ؟ أضع خطاً تحتها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المطلوب في المسألة ؟ أحوطه 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6767851-BF48-4699-918C-E2DDC002841F}"/>
              </a:ext>
            </a:extLst>
          </p:cNvPr>
          <p:cNvCxnSpPr/>
          <p:nvPr/>
        </p:nvCxnSpPr>
        <p:spPr>
          <a:xfrm flipH="1">
            <a:off x="6960870" y="1134388"/>
            <a:ext cx="2651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472DC47D-BBAF-4D13-A29F-7C32D574C735}"/>
              </a:ext>
            </a:extLst>
          </p:cNvPr>
          <p:cNvCxnSpPr>
            <a:cxnSpLocks/>
          </p:cNvCxnSpPr>
          <p:nvPr/>
        </p:nvCxnSpPr>
        <p:spPr>
          <a:xfrm flipH="1">
            <a:off x="4852670" y="1134388"/>
            <a:ext cx="1285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A6EA92F-4AAB-4A9B-911D-1775651E422E}"/>
              </a:ext>
            </a:extLst>
          </p:cNvPr>
          <p:cNvSpPr/>
          <p:nvPr/>
        </p:nvSpPr>
        <p:spPr>
          <a:xfrm>
            <a:off x="5109210" y="1279558"/>
            <a:ext cx="3874770" cy="387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وسيلة الشرح: خطية 25">
            <a:extLst>
              <a:ext uri="{FF2B5EF4-FFF2-40B4-BE49-F238E27FC236}">
                <a16:creationId xmlns:a16="http://schemas.microsoft.com/office/drawing/2014/main" id="{6ED55831-B5D9-4698-A4D6-0E8EDACD8181}"/>
              </a:ext>
            </a:extLst>
          </p:cNvPr>
          <p:cNvSpPr/>
          <p:nvPr/>
        </p:nvSpPr>
        <p:spPr>
          <a:xfrm>
            <a:off x="5402090" y="2497817"/>
            <a:ext cx="2560320" cy="1077218"/>
          </a:xfrm>
          <a:prstGeom prst="borderCallout1">
            <a:avLst>
              <a:gd name="adj1" fmla="val 51248"/>
              <a:gd name="adj2" fmla="val 100432"/>
              <a:gd name="adj3" fmla="val -71710"/>
              <a:gd name="adj4" fmla="val 1056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عددية </a:t>
            </a:r>
          </a:p>
        </p:txBody>
      </p:sp>
      <p:sp>
        <p:nvSpPr>
          <p:cNvPr id="27" name="وسيلة الشرح: خطية 26">
            <a:extLst>
              <a:ext uri="{FF2B5EF4-FFF2-40B4-BE49-F238E27FC236}">
                <a16:creationId xmlns:a16="http://schemas.microsoft.com/office/drawing/2014/main" id="{D5EF9DD1-1D29-43B1-A5C8-21E7587E4185}"/>
              </a:ext>
            </a:extLst>
          </p:cNvPr>
          <p:cNvSpPr/>
          <p:nvPr/>
        </p:nvSpPr>
        <p:spPr>
          <a:xfrm>
            <a:off x="5212442" y="3794434"/>
            <a:ext cx="4356373" cy="1077218"/>
          </a:xfrm>
          <a:prstGeom prst="borderCallout1">
            <a:avLst>
              <a:gd name="adj1" fmla="val 317"/>
              <a:gd name="adj2" fmla="val 74326"/>
              <a:gd name="adj3" fmla="val -189488"/>
              <a:gd name="adj4" fmla="val 670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/</a:t>
            </a:r>
          </a:p>
          <a:p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7A15DE1-7A70-47FA-877E-CD929BC73600}"/>
              </a:ext>
            </a:extLst>
          </p:cNvPr>
          <p:cNvSpPr/>
          <p:nvPr/>
        </p:nvSpPr>
        <p:spPr>
          <a:xfrm>
            <a:off x="7701456" y="4198266"/>
            <a:ext cx="1604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 + 5 =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2182812-2523-42AC-93DB-5E1D0A737399}"/>
              </a:ext>
            </a:extLst>
          </p:cNvPr>
          <p:cNvSpPr/>
          <p:nvPr/>
        </p:nvSpPr>
        <p:spPr>
          <a:xfrm>
            <a:off x="7202844" y="4193336"/>
            <a:ext cx="6110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17</a:t>
            </a:r>
          </a:p>
        </p:txBody>
      </p:sp>
      <p:sp>
        <p:nvSpPr>
          <p:cNvPr id="30" name="وسيلة الشرح: خطية 29">
            <a:extLst>
              <a:ext uri="{FF2B5EF4-FFF2-40B4-BE49-F238E27FC236}">
                <a16:creationId xmlns:a16="http://schemas.microsoft.com/office/drawing/2014/main" id="{F184676D-C9A9-4CD8-90C6-F4AD7BD12028}"/>
              </a:ext>
            </a:extLst>
          </p:cNvPr>
          <p:cNvSpPr/>
          <p:nvPr/>
        </p:nvSpPr>
        <p:spPr>
          <a:xfrm>
            <a:off x="1965832" y="2567886"/>
            <a:ext cx="2560320" cy="1077218"/>
          </a:xfrm>
          <a:prstGeom prst="borderCallout1">
            <a:avLst>
              <a:gd name="adj1" fmla="val 13050"/>
              <a:gd name="adj2" fmla="val 100878"/>
              <a:gd name="adj3" fmla="val -77016"/>
              <a:gd name="adj4" fmla="val 2390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إجابتي معقولة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00AB607-5B84-47E1-B47F-C4344B1228EF}"/>
              </a:ext>
            </a:extLst>
          </p:cNvPr>
          <p:cNvSpPr/>
          <p:nvPr/>
        </p:nvSpPr>
        <p:spPr>
          <a:xfrm>
            <a:off x="6452528" y="4193336"/>
            <a:ext cx="643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ثمرة </a:t>
            </a:r>
          </a:p>
        </p:txBody>
      </p:sp>
    </p:spTree>
    <p:extLst>
      <p:ext uri="{BB962C8B-B14F-4D97-AF65-F5344CB8AC3E}">
        <p14:creationId xmlns:p14="http://schemas.microsoft.com/office/powerpoint/2010/main" val="6046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73E5A5-C7DE-48B1-B777-CC0B425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1"/>
          <a:stretch/>
        </p:blipFill>
        <p:spPr>
          <a:xfrm>
            <a:off x="0" y="5982970"/>
            <a:ext cx="12192000" cy="87503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7518CC-1612-4A6E-A074-48F50111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-609600" y="5749925"/>
            <a:ext cx="8648700" cy="134112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7E093-F6B8-42D5-BAC3-58385BDD9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3" t="66074" r="4584" b="19111"/>
          <a:stretch/>
        </p:blipFill>
        <p:spPr>
          <a:xfrm>
            <a:off x="8859520" y="5404485"/>
            <a:ext cx="741680" cy="1016000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A1ADD61-A2FE-49CE-B446-45956F74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6719570" y="5749925"/>
            <a:ext cx="8648700" cy="13411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F8B55B-73EF-4E16-B988-3AEA4F43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-325120" y="5120640"/>
            <a:ext cx="2560320" cy="20929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71BEDE8-8966-4EF9-BF98-179C9AFE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10024110" y="5119370"/>
            <a:ext cx="2560320" cy="209296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4AFE52-886D-4873-A6E0-C5F06C44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6779895" y="5657850"/>
            <a:ext cx="741680" cy="101600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1C8E34-C22F-411F-BD7A-E1B64F10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68107" r="31704" b="17078"/>
          <a:stretch/>
        </p:blipFill>
        <p:spPr>
          <a:xfrm>
            <a:off x="4455795" y="5661343"/>
            <a:ext cx="741680" cy="1016000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04D61A-0AD4-4465-ADA3-83E401D5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2480945" y="5657850"/>
            <a:ext cx="741680" cy="1016000"/>
          </a:xfrm>
          <a:prstGeom prst="rect">
            <a:avLst/>
          </a:prstGeom>
        </p:spPr>
      </p:pic>
      <p:sp>
        <p:nvSpPr>
          <p:cNvPr id="18" name="سحابة 17">
            <a:extLst>
              <a:ext uri="{FF2B5EF4-FFF2-40B4-BE49-F238E27FC236}">
                <a16:creationId xmlns:a16="http://schemas.microsoft.com/office/drawing/2014/main" id="{E66FD275-297E-4EB6-BD54-BA0965131BD1}"/>
              </a:ext>
            </a:extLst>
          </p:cNvPr>
          <p:cNvSpPr/>
          <p:nvPr/>
        </p:nvSpPr>
        <p:spPr>
          <a:xfrm>
            <a:off x="502920" y="303212"/>
            <a:ext cx="11186160" cy="5679758"/>
          </a:xfrm>
          <a:prstGeom prst="cloud">
            <a:avLst/>
          </a:prstGeom>
          <a:solidFill>
            <a:schemeClr val="bg1"/>
          </a:solidFill>
          <a:ln>
            <a:solidFill>
              <a:srgbClr val="CADBE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E18A740-C9AC-4CB9-AEE0-42ED62A9C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60" y="1120924"/>
            <a:ext cx="1227811" cy="982249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E8460B9A-4E43-49AF-B179-D0452EBA1ADA}"/>
              </a:ext>
            </a:extLst>
          </p:cNvPr>
          <p:cNvSpPr/>
          <p:nvPr/>
        </p:nvSpPr>
        <p:spPr>
          <a:xfrm>
            <a:off x="2763198" y="1031532"/>
            <a:ext cx="79127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ساحة حديقة الحيوانات 18 أسداً . إذا دخلت 8 أسود إلى أقفاصها ، </a:t>
            </a:r>
          </a:p>
          <a:p>
            <a:pPr algn="ctr"/>
            <a:r>
              <a:rPr lang="ar-SA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فكم أسداً بقي في ساحة الحديقة ؟</a:t>
            </a:r>
          </a:p>
        </p:txBody>
      </p:sp>
      <p:sp>
        <p:nvSpPr>
          <p:cNvPr id="23" name="وسيلة الشرح: خطية 22">
            <a:extLst>
              <a:ext uri="{FF2B5EF4-FFF2-40B4-BE49-F238E27FC236}">
                <a16:creationId xmlns:a16="http://schemas.microsoft.com/office/drawing/2014/main" id="{AA679E26-0818-43C4-842E-457EA4011036}"/>
              </a:ext>
            </a:extLst>
          </p:cNvPr>
          <p:cNvSpPr/>
          <p:nvPr/>
        </p:nvSpPr>
        <p:spPr>
          <a:xfrm>
            <a:off x="7995785" y="2140676"/>
            <a:ext cx="2560320" cy="1077218"/>
          </a:xfrm>
          <a:prstGeom prst="borderCallout1">
            <a:avLst>
              <a:gd name="adj1" fmla="val 48065"/>
              <a:gd name="adj2" fmla="val -15"/>
              <a:gd name="adj3" fmla="val -10168"/>
              <a:gd name="adj4" fmla="val -1627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معطيات المسألة ؟ أضع خطاً تحتها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المطلوب في المسألة ؟ أحوطه 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6767851-BF48-4699-918C-E2DDC002841F}"/>
              </a:ext>
            </a:extLst>
          </p:cNvPr>
          <p:cNvCxnSpPr/>
          <p:nvPr/>
        </p:nvCxnSpPr>
        <p:spPr>
          <a:xfrm flipH="1">
            <a:off x="6624185" y="1406444"/>
            <a:ext cx="2651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472DC47D-BBAF-4D13-A29F-7C32D574C735}"/>
              </a:ext>
            </a:extLst>
          </p:cNvPr>
          <p:cNvCxnSpPr>
            <a:cxnSpLocks/>
          </p:cNvCxnSpPr>
          <p:nvPr/>
        </p:nvCxnSpPr>
        <p:spPr>
          <a:xfrm flipH="1">
            <a:off x="3371850" y="1435296"/>
            <a:ext cx="27241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A6EA92F-4AAB-4A9B-911D-1775651E422E}"/>
              </a:ext>
            </a:extLst>
          </p:cNvPr>
          <p:cNvSpPr/>
          <p:nvPr/>
        </p:nvSpPr>
        <p:spPr>
          <a:xfrm>
            <a:off x="4782185" y="1565626"/>
            <a:ext cx="3874770" cy="387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وسيلة الشرح: خطية 25">
            <a:extLst>
              <a:ext uri="{FF2B5EF4-FFF2-40B4-BE49-F238E27FC236}">
                <a16:creationId xmlns:a16="http://schemas.microsoft.com/office/drawing/2014/main" id="{6ED55831-B5D9-4698-A4D6-0E8EDACD8181}"/>
              </a:ext>
            </a:extLst>
          </p:cNvPr>
          <p:cNvSpPr/>
          <p:nvPr/>
        </p:nvSpPr>
        <p:spPr>
          <a:xfrm>
            <a:off x="4827330" y="2780980"/>
            <a:ext cx="2560320" cy="1077218"/>
          </a:xfrm>
          <a:prstGeom prst="borderCallout1">
            <a:avLst>
              <a:gd name="adj1" fmla="val 51248"/>
              <a:gd name="adj2" fmla="val 100432"/>
              <a:gd name="adj3" fmla="val -71710"/>
              <a:gd name="adj4" fmla="val 1056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عددية </a:t>
            </a:r>
          </a:p>
        </p:txBody>
      </p:sp>
      <p:sp>
        <p:nvSpPr>
          <p:cNvPr id="27" name="وسيلة الشرح: خطية 26">
            <a:extLst>
              <a:ext uri="{FF2B5EF4-FFF2-40B4-BE49-F238E27FC236}">
                <a16:creationId xmlns:a16="http://schemas.microsoft.com/office/drawing/2014/main" id="{D5EF9DD1-1D29-43B1-A5C8-21E7587E4185}"/>
              </a:ext>
            </a:extLst>
          </p:cNvPr>
          <p:cNvSpPr/>
          <p:nvPr/>
        </p:nvSpPr>
        <p:spPr>
          <a:xfrm>
            <a:off x="4637682" y="4077597"/>
            <a:ext cx="4356373" cy="1077218"/>
          </a:xfrm>
          <a:prstGeom prst="borderCallout1">
            <a:avLst>
              <a:gd name="adj1" fmla="val 317"/>
              <a:gd name="adj2" fmla="val 74326"/>
              <a:gd name="adj3" fmla="val -189488"/>
              <a:gd name="adj4" fmla="val 670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/</a:t>
            </a:r>
          </a:p>
          <a:p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7A15DE1-7A70-47FA-877E-CD929BC73600}"/>
              </a:ext>
            </a:extLst>
          </p:cNvPr>
          <p:cNvSpPr/>
          <p:nvPr/>
        </p:nvSpPr>
        <p:spPr>
          <a:xfrm>
            <a:off x="7135512" y="4481429"/>
            <a:ext cx="1587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18 - 8 =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2182812-2523-42AC-93DB-5E1D0A737399}"/>
              </a:ext>
            </a:extLst>
          </p:cNvPr>
          <p:cNvSpPr/>
          <p:nvPr/>
        </p:nvSpPr>
        <p:spPr>
          <a:xfrm>
            <a:off x="6628084" y="4476499"/>
            <a:ext cx="6110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30" name="وسيلة الشرح: خطية 29">
            <a:extLst>
              <a:ext uri="{FF2B5EF4-FFF2-40B4-BE49-F238E27FC236}">
                <a16:creationId xmlns:a16="http://schemas.microsoft.com/office/drawing/2014/main" id="{F184676D-C9A9-4CD8-90C6-F4AD7BD12028}"/>
              </a:ext>
            </a:extLst>
          </p:cNvPr>
          <p:cNvSpPr/>
          <p:nvPr/>
        </p:nvSpPr>
        <p:spPr>
          <a:xfrm>
            <a:off x="1391072" y="2851049"/>
            <a:ext cx="2560320" cy="1077218"/>
          </a:xfrm>
          <a:prstGeom prst="borderCallout1">
            <a:avLst>
              <a:gd name="adj1" fmla="val 13050"/>
              <a:gd name="adj2" fmla="val 100878"/>
              <a:gd name="adj3" fmla="val -77016"/>
              <a:gd name="adj4" fmla="val 2390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إجابتي معقولة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00AB607-5B84-47E1-B47F-C4344B1228EF}"/>
              </a:ext>
            </a:extLst>
          </p:cNvPr>
          <p:cNvSpPr/>
          <p:nvPr/>
        </p:nvSpPr>
        <p:spPr>
          <a:xfrm>
            <a:off x="5764757" y="4476499"/>
            <a:ext cx="8691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أسود </a:t>
            </a:r>
          </a:p>
        </p:txBody>
      </p:sp>
    </p:spTree>
    <p:extLst>
      <p:ext uri="{BB962C8B-B14F-4D97-AF65-F5344CB8AC3E}">
        <p14:creationId xmlns:p14="http://schemas.microsoft.com/office/powerpoint/2010/main" val="2711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173E5A5-C7DE-48B1-B777-CC0B425F5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1"/>
          <a:stretch/>
        </p:blipFill>
        <p:spPr>
          <a:xfrm>
            <a:off x="0" y="5982970"/>
            <a:ext cx="12192000" cy="87503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7518CC-1612-4A6E-A074-48F50111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-609600" y="5749925"/>
            <a:ext cx="8648700" cy="1341120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7E093-F6B8-42D5-BAC3-58385BDD9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3" t="66074" r="4584" b="19111"/>
          <a:stretch/>
        </p:blipFill>
        <p:spPr>
          <a:xfrm>
            <a:off x="8859520" y="5404485"/>
            <a:ext cx="741680" cy="1016000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A1ADD61-A2FE-49CE-B446-45956F74C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97" r="29062" b="40148"/>
          <a:stretch/>
        </p:blipFill>
        <p:spPr>
          <a:xfrm>
            <a:off x="6719570" y="5749925"/>
            <a:ext cx="8648700" cy="13411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F8B55B-73EF-4E16-B988-3AEA4F43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-325120" y="5120640"/>
            <a:ext cx="2560320" cy="20929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71BEDE8-8966-4EF9-BF98-179C9AFE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7111" r="76083" b="62371"/>
          <a:stretch/>
        </p:blipFill>
        <p:spPr>
          <a:xfrm>
            <a:off x="10024110" y="5119370"/>
            <a:ext cx="2560320" cy="209296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84AFE52-886D-4873-A6E0-C5F06C44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6779895" y="5657850"/>
            <a:ext cx="741680" cy="1016000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1C8E34-C22F-411F-BD7A-E1B64F10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68107" r="31704" b="17078"/>
          <a:stretch/>
        </p:blipFill>
        <p:spPr>
          <a:xfrm>
            <a:off x="4455795" y="5661343"/>
            <a:ext cx="741680" cy="1016000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04D61A-0AD4-4465-ADA3-83E401D5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0" t="66625" r="15917" b="18560"/>
          <a:stretch/>
        </p:blipFill>
        <p:spPr>
          <a:xfrm>
            <a:off x="2480945" y="5657850"/>
            <a:ext cx="741680" cy="1016000"/>
          </a:xfrm>
          <a:prstGeom prst="rect">
            <a:avLst/>
          </a:prstGeom>
        </p:spPr>
      </p:pic>
      <p:sp>
        <p:nvSpPr>
          <p:cNvPr id="18" name="سحابة 17">
            <a:extLst>
              <a:ext uri="{FF2B5EF4-FFF2-40B4-BE49-F238E27FC236}">
                <a16:creationId xmlns:a16="http://schemas.microsoft.com/office/drawing/2014/main" id="{E66FD275-297E-4EB6-BD54-BA0965131BD1}"/>
              </a:ext>
            </a:extLst>
          </p:cNvPr>
          <p:cNvSpPr/>
          <p:nvPr/>
        </p:nvSpPr>
        <p:spPr>
          <a:xfrm>
            <a:off x="502920" y="303212"/>
            <a:ext cx="11186160" cy="5679758"/>
          </a:xfrm>
          <a:prstGeom prst="cloud">
            <a:avLst/>
          </a:prstGeom>
          <a:solidFill>
            <a:schemeClr val="bg1"/>
          </a:solidFill>
          <a:ln>
            <a:solidFill>
              <a:srgbClr val="CADBE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E18A740-C9AC-4CB9-AEE0-42ED62A9C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33" y="1247964"/>
            <a:ext cx="1227811" cy="982249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E8460B9A-4E43-49AF-B179-D0452EBA1ADA}"/>
              </a:ext>
            </a:extLst>
          </p:cNvPr>
          <p:cNvSpPr/>
          <p:nvPr/>
        </p:nvSpPr>
        <p:spPr>
          <a:xfrm>
            <a:off x="2170773" y="1008490"/>
            <a:ext cx="8802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وقف 22 طائراً من طيور الببغاء على شجرة ، ثم حطت 3 ببغاوات أخرى على هذه الشجرة . </a:t>
            </a:r>
          </a:p>
          <a:p>
            <a:pPr algn="ctr"/>
            <a:r>
              <a:rPr lang="ar-SA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عدد الببغاوات على الشجرة الآن ؟</a:t>
            </a:r>
          </a:p>
        </p:txBody>
      </p:sp>
      <p:sp>
        <p:nvSpPr>
          <p:cNvPr id="23" name="وسيلة الشرح: خطية 22">
            <a:extLst>
              <a:ext uri="{FF2B5EF4-FFF2-40B4-BE49-F238E27FC236}">
                <a16:creationId xmlns:a16="http://schemas.microsoft.com/office/drawing/2014/main" id="{AA679E26-0818-43C4-842E-457EA4011036}"/>
              </a:ext>
            </a:extLst>
          </p:cNvPr>
          <p:cNvSpPr/>
          <p:nvPr/>
        </p:nvSpPr>
        <p:spPr>
          <a:xfrm>
            <a:off x="7995785" y="2140676"/>
            <a:ext cx="2560320" cy="1077218"/>
          </a:xfrm>
          <a:prstGeom prst="borderCallout1">
            <a:avLst>
              <a:gd name="adj1" fmla="val 48065"/>
              <a:gd name="adj2" fmla="val -15"/>
              <a:gd name="adj3" fmla="val -10168"/>
              <a:gd name="adj4" fmla="val -1627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معطيات المسألة ؟ أضع خطاً تحتها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المطلوب في المسألة ؟ أحوطه 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6767851-BF48-4699-918C-E2DDC002841F}"/>
              </a:ext>
            </a:extLst>
          </p:cNvPr>
          <p:cNvCxnSpPr/>
          <p:nvPr/>
        </p:nvCxnSpPr>
        <p:spPr>
          <a:xfrm flipH="1">
            <a:off x="7835765" y="1447280"/>
            <a:ext cx="2651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472DC47D-BBAF-4D13-A29F-7C32D574C735}"/>
              </a:ext>
            </a:extLst>
          </p:cNvPr>
          <p:cNvCxnSpPr>
            <a:cxnSpLocks/>
          </p:cNvCxnSpPr>
          <p:nvPr/>
        </p:nvCxnSpPr>
        <p:spPr>
          <a:xfrm flipH="1">
            <a:off x="3371850" y="1435296"/>
            <a:ext cx="27241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A6EA92F-4AAB-4A9B-911D-1775651E422E}"/>
              </a:ext>
            </a:extLst>
          </p:cNvPr>
          <p:cNvSpPr/>
          <p:nvPr/>
        </p:nvSpPr>
        <p:spPr>
          <a:xfrm>
            <a:off x="4733925" y="1539363"/>
            <a:ext cx="3874770" cy="387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وسيلة الشرح: خطية 25">
            <a:extLst>
              <a:ext uri="{FF2B5EF4-FFF2-40B4-BE49-F238E27FC236}">
                <a16:creationId xmlns:a16="http://schemas.microsoft.com/office/drawing/2014/main" id="{6ED55831-B5D9-4698-A4D6-0E8EDACD8181}"/>
              </a:ext>
            </a:extLst>
          </p:cNvPr>
          <p:cNvSpPr/>
          <p:nvPr/>
        </p:nvSpPr>
        <p:spPr>
          <a:xfrm>
            <a:off x="4827330" y="2780980"/>
            <a:ext cx="2560320" cy="1077218"/>
          </a:xfrm>
          <a:prstGeom prst="borderCallout1">
            <a:avLst>
              <a:gd name="adj1" fmla="val 51248"/>
              <a:gd name="adj2" fmla="val 100432"/>
              <a:gd name="adj3" fmla="val -71710"/>
              <a:gd name="adj4" fmla="val 10560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عددية </a:t>
            </a:r>
          </a:p>
        </p:txBody>
      </p:sp>
      <p:sp>
        <p:nvSpPr>
          <p:cNvPr id="27" name="وسيلة الشرح: خطية 26">
            <a:extLst>
              <a:ext uri="{FF2B5EF4-FFF2-40B4-BE49-F238E27FC236}">
                <a16:creationId xmlns:a16="http://schemas.microsoft.com/office/drawing/2014/main" id="{D5EF9DD1-1D29-43B1-A5C8-21E7587E4185}"/>
              </a:ext>
            </a:extLst>
          </p:cNvPr>
          <p:cNvSpPr/>
          <p:nvPr/>
        </p:nvSpPr>
        <p:spPr>
          <a:xfrm>
            <a:off x="4637682" y="4077597"/>
            <a:ext cx="4356373" cy="1077218"/>
          </a:xfrm>
          <a:prstGeom prst="borderCallout1">
            <a:avLst>
              <a:gd name="adj1" fmla="val 317"/>
              <a:gd name="adj2" fmla="val 74326"/>
              <a:gd name="adj3" fmla="val -189488"/>
              <a:gd name="adj4" fmla="val 670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/</a:t>
            </a:r>
          </a:p>
          <a:p>
            <a:endParaRPr lang="ar-SA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7A15DE1-7A70-47FA-877E-CD929BC73600}"/>
              </a:ext>
            </a:extLst>
          </p:cNvPr>
          <p:cNvSpPr/>
          <p:nvPr/>
        </p:nvSpPr>
        <p:spPr>
          <a:xfrm>
            <a:off x="7135512" y="4481429"/>
            <a:ext cx="1587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22 + 3 =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2182812-2523-42AC-93DB-5E1D0A737399}"/>
              </a:ext>
            </a:extLst>
          </p:cNvPr>
          <p:cNvSpPr/>
          <p:nvPr/>
        </p:nvSpPr>
        <p:spPr>
          <a:xfrm>
            <a:off x="6571978" y="4476499"/>
            <a:ext cx="7232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25</a:t>
            </a:r>
          </a:p>
        </p:txBody>
      </p:sp>
      <p:sp>
        <p:nvSpPr>
          <p:cNvPr id="30" name="وسيلة الشرح: خطية 29">
            <a:extLst>
              <a:ext uri="{FF2B5EF4-FFF2-40B4-BE49-F238E27FC236}">
                <a16:creationId xmlns:a16="http://schemas.microsoft.com/office/drawing/2014/main" id="{F184676D-C9A9-4CD8-90C6-F4AD7BD12028}"/>
              </a:ext>
            </a:extLst>
          </p:cNvPr>
          <p:cNvSpPr/>
          <p:nvPr/>
        </p:nvSpPr>
        <p:spPr>
          <a:xfrm>
            <a:off x="1391072" y="2851049"/>
            <a:ext cx="2560320" cy="1077218"/>
          </a:xfrm>
          <a:prstGeom prst="borderCallout1">
            <a:avLst>
              <a:gd name="adj1" fmla="val 13050"/>
              <a:gd name="adj2" fmla="val 100878"/>
              <a:gd name="adj3" fmla="val -77016"/>
              <a:gd name="adj4" fmla="val 2390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/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إجابتي معقولة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00AB607-5B84-47E1-B47F-C4344B1228EF}"/>
              </a:ext>
            </a:extLst>
          </p:cNvPr>
          <p:cNvSpPr/>
          <p:nvPr/>
        </p:nvSpPr>
        <p:spPr>
          <a:xfrm>
            <a:off x="5781589" y="4476499"/>
            <a:ext cx="835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ببغاء </a:t>
            </a:r>
          </a:p>
        </p:txBody>
      </p:sp>
    </p:spTree>
    <p:extLst>
      <p:ext uri="{BB962C8B-B14F-4D97-AF65-F5344CB8AC3E}">
        <p14:creationId xmlns:p14="http://schemas.microsoft.com/office/powerpoint/2010/main" val="26053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6821479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422</Words>
  <Application>Microsoft Office PowerPoint</Application>
  <PresentationFormat>شاشة عريضة</PresentationFormat>
  <Paragraphs>117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(A) Arslan Wessam B</vt:lpstr>
      <vt:lpstr>Arial</vt:lpstr>
      <vt:lpstr>Calibri</vt:lpstr>
      <vt:lpstr>Calibri Light</vt:lpstr>
      <vt:lpstr>Traditional Arabic</vt:lpstr>
      <vt:lpstr>VIP Samir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9</cp:revision>
  <dcterms:created xsi:type="dcterms:W3CDTF">2022-01-03T08:16:47Z</dcterms:created>
  <dcterms:modified xsi:type="dcterms:W3CDTF">2022-12-26T21:00:23Z</dcterms:modified>
</cp:coreProperties>
</file>