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3" r:id="rId8"/>
    <p:sldId id="264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4D"/>
    <a:srgbClr val="FDBE14"/>
    <a:srgbClr val="00B0F0"/>
    <a:srgbClr val="F5F5EF"/>
    <a:srgbClr val="FFC0C0"/>
    <a:srgbClr val="1D7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EB1B32-050C-4FF8-A097-509E3B217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523767-9FAC-4A9D-AC90-E35D49596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9A678E-ACDC-466B-B54F-FA65BFE4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389BF-94C5-484B-A83C-89EEE26C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3E6242-0572-4C22-AF6A-61F1D50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92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2DEF75-F5CB-4984-A0AC-4165D83D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2D126F-5288-4CD0-85D9-F50DE147D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D2616A-0D4A-4D1B-8441-1179616B0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FED50E-26D2-4F0A-8001-D6C3AA4D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511D41-FE31-4300-B042-D58C4EB4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8D9BA6-51DF-4668-8CB3-EBEB3199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06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FFC038-DE22-4A4E-BA50-92F5CEE5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99B75C-E47A-4846-9D14-343B34A5B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01DDD1-B478-4F4A-BAE6-F700E855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814133-68FB-4E65-A72E-31E35B1A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D661BB-37E2-402A-8AFA-06BE0A06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16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505507-BF8E-4623-ACAF-83174463B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B128F0-41EE-47BA-A332-824C5C11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FF00DD-E055-47E2-8BA9-63AD3D1D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4CBEE-EE4C-4091-AE52-B49F0246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243DAE-5C4C-4A91-B535-6685F54D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8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EB1B32-050C-4FF8-A097-509E3B217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523767-9FAC-4A9D-AC90-E35D49596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9A678E-ACDC-466B-B54F-FA65BFE4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389BF-94C5-484B-A83C-89EEE26C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3E6242-0572-4C22-AF6A-61F1D50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14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9AB7CA-F36D-4D53-B431-E3E05CC6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01868E-0D49-49C4-90EC-7C838C67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DAB637-8322-45BE-9E31-CBEB6B3D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A34C63-4407-44D7-B94A-BA4F7A3B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ECA3D-35B8-47FD-8379-736E8705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3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44DA1-1BBF-43B3-933E-A343433D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038759-7515-401F-9977-86F13A8D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736521-706B-4FC5-BE1D-70303748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B1FBBF-2D18-4D68-8A55-AB984810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5D1AA1-1AAA-44A9-9110-3E048D9F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13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A5F86B-89ED-451F-8AC6-0A9889B5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51E6C7-7633-4876-8D75-E9FC7B4C6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C5937E-DF7A-4B0B-871C-CE4F6F999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32C6C9-4A2C-46D4-97EC-73711F18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C44B60-CE11-48A8-B31D-C96DD71D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242C72-0CD9-4C9A-A2C7-B818D0DF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20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FDE39E-8921-42E1-A467-79262727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E675AA-A390-48C9-AF7C-A858E94C1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3E720D-F349-4127-869C-5D31B8BEE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558A249-8C3F-4363-B5D0-08AFBF73C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E632AF1-8AB9-491B-9202-AE6FB5619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11C618-F463-47A7-ADD1-8FB52F61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8613D4-897A-4BFF-92E5-01D7FE44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181AAA0-3E48-4481-823C-F66954FA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05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409AD0-6EFE-4F94-8D80-EFFADDF3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4007F6-2C08-4C8B-8A6D-5817120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61EBE55-0A52-4E0E-9F24-C96232E0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F01DCD8-58E3-471F-B57B-2BF4267D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6ECBEB-6ED7-445B-8608-A2853BE5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D1FA6E7-9562-4B5C-B13F-8F689010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CFD6F1-5D25-4AFE-8478-28AEDE6A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53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4A2B12-BDD7-46A1-8076-9067E598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8C1644-0967-4F0A-8B7E-296F3463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41EAB1-58AD-44A6-9090-1291E9137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49ECB-4D86-44AF-BC1F-15D5F2C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122835-B16F-4E0B-BCD5-86E95D9B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41399E-C6E2-4F13-8EE9-D7CD6CB4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1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B66B34B-DB74-410E-957A-CE964FDF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7F8323-C836-4D6A-B43A-746450506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F471F6-2FD4-411D-9C23-B814866CF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83E1-A8C1-41D9-9103-3B361A9A024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16DCAD-619B-4C7A-B921-26395A538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3126F-5499-4308-8619-0654AAC38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8AC1-FE52-457D-9C9F-E641505DA7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5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6E4490-E2D6-4E05-8CE0-78FC4B06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970800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AA280E-FC79-456B-96BB-FB0E88A85218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01D77-9191-488D-9738-ED4F363E8549}"/>
              </a:ext>
            </a:extLst>
          </p:cNvPr>
          <p:cNvSpPr txBox="1"/>
          <p:nvPr/>
        </p:nvSpPr>
        <p:spPr>
          <a:xfrm>
            <a:off x="4362400" y="49137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8A102-B987-48B6-BAB8-37BAF5361F0E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32813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8334375" y="1604959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3571875" y="2240813"/>
            <a:ext cx="48584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6 -7  صفحة 23 </a:t>
            </a:r>
          </a:p>
        </p:txBody>
      </p:sp>
    </p:spTree>
    <p:extLst>
      <p:ext uri="{BB962C8B-B14F-4D97-AF65-F5344CB8AC3E}">
        <p14:creationId xmlns:p14="http://schemas.microsoft.com/office/powerpoint/2010/main" val="383018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82100" y="473194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5200650" y="1133472"/>
            <a:ext cx="29485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خطة حل المسألة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850F6D-946C-4A4B-9C80-9CEE65322AC3}"/>
              </a:ext>
            </a:extLst>
          </p:cNvPr>
          <p:cNvSpPr txBox="1"/>
          <p:nvPr/>
        </p:nvSpPr>
        <p:spPr>
          <a:xfrm>
            <a:off x="9132298" y="2242193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CD705-A53A-4BAB-AD2E-5C3F255AD9FA}"/>
              </a:ext>
            </a:extLst>
          </p:cNvPr>
          <p:cNvSpPr txBox="1"/>
          <p:nvPr/>
        </p:nvSpPr>
        <p:spPr>
          <a:xfrm>
            <a:off x="3600450" y="3095304"/>
            <a:ext cx="54675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خطة التخمين و التحقق لأحل المسألة.</a:t>
            </a:r>
          </a:p>
        </p:txBody>
      </p:sp>
    </p:spTree>
    <p:extLst>
      <p:ext uri="{BB962C8B-B14F-4D97-AF65-F5344CB8AC3E}">
        <p14:creationId xmlns:p14="http://schemas.microsoft.com/office/powerpoint/2010/main" val="19828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43800" y="473194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خطوات حل المسألة :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EA9FBD8-29D7-44E6-A183-D8535474B2D5}"/>
              </a:ext>
            </a:extLst>
          </p:cNvPr>
          <p:cNvGrpSpPr/>
          <p:nvPr/>
        </p:nvGrpSpPr>
        <p:grpSpPr>
          <a:xfrm>
            <a:off x="8658225" y="1871664"/>
            <a:ext cx="2066925" cy="2066925"/>
            <a:chOff x="8658225" y="1871664"/>
            <a:chExt cx="2066925" cy="2066925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E9E0A10B-D991-44BF-A7BD-734FE923C2F0}"/>
                </a:ext>
              </a:extLst>
            </p:cNvPr>
            <p:cNvSpPr/>
            <p:nvPr/>
          </p:nvSpPr>
          <p:spPr>
            <a:xfrm>
              <a:off x="8658225" y="1871664"/>
              <a:ext cx="2066925" cy="2066925"/>
            </a:xfrm>
            <a:custGeom>
              <a:avLst/>
              <a:gdLst>
                <a:gd name="connsiteX0" fmla="*/ 0 w 2066925"/>
                <a:gd name="connsiteY0" fmla="*/ 1033463 h 2066925"/>
                <a:gd name="connsiteX1" fmla="*/ 1033463 w 2066925"/>
                <a:gd name="connsiteY1" fmla="*/ 0 h 2066925"/>
                <a:gd name="connsiteX2" fmla="*/ 2066926 w 2066925"/>
                <a:gd name="connsiteY2" fmla="*/ 1033463 h 2066925"/>
                <a:gd name="connsiteX3" fmla="*/ 1033463 w 2066925"/>
                <a:gd name="connsiteY3" fmla="*/ 2066926 h 2066925"/>
                <a:gd name="connsiteX4" fmla="*/ 0 w 2066925"/>
                <a:gd name="connsiteY4" fmla="*/ 1033463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25" h="2066925" fill="none" extrusionOk="0">
                  <a:moveTo>
                    <a:pt x="0" y="1033463"/>
                  </a:moveTo>
                  <a:cubicBezTo>
                    <a:pt x="-52669" y="441119"/>
                    <a:pt x="415950" y="84472"/>
                    <a:pt x="1033463" y="0"/>
                  </a:cubicBezTo>
                  <a:cubicBezTo>
                    <a:pt x="1698097" y="107785"/>
                    <a:pt x="2089961" y="486245"/>
                    <a:pt x="2066926" y="1033463"/>
                  </a:cubicBezTo>
                  <a:cubicBezTo>
                    <a:pt x="1990786" y="1580896"/>
                    <a:pt x="1618434" y="2083331"/>
                    <a:pt x="1033463" y="2066926"/>
                  </a:cubicBezTo>
                  <a:cubicBezTo>
                    <a:pt x="445201" y="2090581"/>
                    <a:pt x="-12864" y="1592430"/>
                    <a:pt x="0" y="1033463"/>
                  </a:cubicBezTo>
                  <a:close/>
                </a:path>
                <a:path w="2066925" h="2066925" stroke="0" extrusionOk="0">
                  <a:moveTo>
                    <a:pt x="0" y="1033463"/>
                  </a:moveTo>
                  <a:cubicBezTo>
                    <a:pt x="23344" y="428339"/>
                    <a:pt x="546500" y="131355"/>
                    <a:pt x="1033463" y="0"/>
                  </a:cubicBezTo>
                  <a:cubicBezTo>
                    <a:pt x="1548682" y="-154618"/>
                    <a:pt x="2179445" y="530000"/>
                    <a:pt x="2066926" y="1033463"/>
                  </a:cubicBezTo>
                  <a:cubicBezTo>
                    <a:pt x="2052803" y="1450114"/>
                    <a:pt x="1538263" y="2096638"/>
                    <a:pt x="1033463" y="2066926"/>
                  </a:cubicBezTo>
                  <a:cubicBezTo>
                    <a:pt x="432815" y="1923562"/>
                    <a:pt x="58601" y="1688733"/>
                    <a:pt x="0" y="10334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6172560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465B064C-3D47-4D22-B797-3936A5A7139B}"/>
                </a:ext>
              </a:extLst>
            </p:cNvPr>
            <p:cNvSpPr txBox="1"/>
            <p:nvPr/>
          </p:nvSpPr>
          <p:spPr>
            <a:xfrm>
              <a:off x="9184741" y="2384852"/>
              <a:ext cx="9673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7E52F67-CE18-4D30-B6F2-3728B5AA3B1E}"/>
              </a:ext>
            </a:extLst>
          </p:cNvPr>
          <p:cNvGrpSpPr/>
          <p:nvPr/>
        </p:nvGrpSpPr>
        <p:grpSpPr>
          <a:xfrm>
            <a:off x="6429375" y="2728914"/>
            <a:ext cx="2066925" cy="2066925"/>
            <a:chOff x="6429375" y="2728914"/>
            <a:chExt cx="2066925" cy="2066925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C2AC86FF-0628-4417-BA7D-6620BF805C39}"/>
                </a:ext>
              </a:extLst>
            </p:cNvPr>
            <p:cNvSpPr/>
            <p:nvPr/>
          </p:nvSpPr>
          <p:spPr>
            <a:xfrm>
              <a:off x="6429375" y="2728914"/>
              <a:ext cx="2066925" cy="2066925"/>
            </a:xfrm>
            <a:custGeom>
              <a:avLst/>
              <a:gdLst>
                <a:gd name="connsiteX0" fmla="*/ 0 w 2066925"/>
                <a:gd name="connsiteY0" fmla="*/ 1033463 h 2066925"/>
                <a:gd name="connsiteX1" fmla="*/ 1033463 w 2066925"/>
                <a:gd name="connsiteY1" fmla="*/ 0 h 2066925"/>
                <a:gd name="connsiteX2" fmla="*/ 2066926 w 2066925"/>
                <a:gd name="connsiteY2" fmla="*/ 1033463 h 2066925"/>
                <a:gd name="connsiteX3" fmla="*/ 1033463 w 2066925"/>
                <a:gd name="connsiteY3" fmla="*/ 2066926 h 2066925"/>
                <a:gd name="connsiteX4" fmla="*/ 0 w 2066925"/>
                <a:gd name="connsiteY4" fmla="*/ 1033463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25" h="2066925" fill="none" extrusionOk="0">
                  <a:moveTo>
                    <a:pt x="0" y="1033463"/>
                  </a:moveTo>
                  <a:cubicBezTo>
                    <a:pt x="-52669" y="441119"/>
                    <a:pt x="415950" y="84472"/>
                    <a:pt x="1033463" y="0"/>
                  </a:cubicBezTo>
                  <a:cubicBezTo>
                    <a:pt x="1698097" y="107785"/>
                    <a:pt x="2089961" y="486245"/>
                    <a:pt x="2066926" y="1033463"/>
                  </a:cubicBezTo>
                  <a:cubicBezTo>
                    <a:pt x="1990786" y="1580896"/>
                    <a:pt x="1618434" y="2083331"/>
                    <a:pt x="1033463" y="2066926"/>
                  </a:cubicBezTo>
                  <a:cubicBezTo>
                    <a:pt x="445201" y="2090581"/>
                    <a:pt x="-12864" y="1592430"/>
                    <a:pt x="0" y="1033463"/>
                  </a:cubicBezTo>
                  <a:close/>
                </a:path>
                <a:path w="2066925" h="2066925" stroke="0" extrusionOk="0">
                  <a:moveTo>
                    <a:pt x="0" y="1033463"/>
                  </a:moveTo>
                  <a:cubicBezTo>
                    <a:pt x="23344" y="428339"/>
                    <a:pt x="546500" y="131355"/>
                    <a:pt x="1033463" y="0"/>
                  </a:cubicBezTo>
                  <a:cubicBezTo>
                    <a:pt x="1548682" y="-154618"/>
                    <a:pt x="2179445" y="530000"/>
                    <a:pt x="2066926" y="1033463"/>
                  </a:cubicBezTo>
                  <a:cubicBezTo>
                    <a:pt x="2052803" y="1450114"/>
                    <a:pt x="1538263" y="2096638"/>
                    <a:pt x="1033463" y="2066926"/>
                  </a:cubicBezTo>
                  <a:cubicBezTo>
                    <a:pt x="432815" y="1923562"/>
                    <a:pt x="58601" y="1688733"/>
                    <a:pt x="0" y="10334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6172560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C3B3A34-D130-4189-975F-17930056E01C}"/>
                </a:ext>
              </a:extLst>
            </p:cNvPr>
            <p:cNvSpPr txBox="1"/>
            <p:nvPr/>
          </p:nvSpPr>
          <p:spPr>
            <a:xfrm>
              <a:off x="6758315" y="3429000"/>
              <a:ext cx="13647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76EFC41-5818-4BD8-8713-4D61F7A760B1}"/>
              </a:ext>
            </a:extLst>
          </p:cNvPr>
          <p:cNvGrpSpPr/>
          <p:nvPr/>
        </p:nvGrpSpPr>
        <p:grpSpPr>
          <a:xfrm>
            <a:off x="4156197" y="1766889"/>
            <a:ext cx="2066925" cy="2066925"/>
            <a:chOff x="4156197" y="1766889"/>
            <a:chExt cx="2066925" cy="2066925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F3E549DD-ED4E-452E-B5CB-745D9956BDCA}"/>
                </a:ext>
              </a:extLst>
            </p:cNvPr>
            <p:cNvSpPr/>
            <p:nvPr/>
          </p:nvSpPr>
          <p:spPr>
            <a:xfrm>
              <a:off x="4156197" y="1766889"/>
              <a:ext cx="2066925" cy="2066925"/>
            </a:xfrm>
            <a:custGeom>
              <a:avLst/>
              <a:gdLst>
                <a:gd name="connsiteX0" fmla="*/ 0 w 2066925"/>
                <a:gd name="connsiteY0" fmla="*/ 1033463 h 2066925"/>
                <a:gd name="connsiteX1" fmla="*/ 1033463 w 2066925"/>
                <a:gd name="connsiteY1" fmla="*/ 0 h 2066925"/>
                <a:gd name="connsiteX2" fmla="*/ 2066926 w 2066925"/>
                <a:gd name="connsiteY2" fmla="*/ 1033463 h 2066925"/>
                <a:gd name="connsiteX3" fmla="*/ 1033463 w 2066925"/>
                <a:gd name="connsiteY3" fmla="*/ 2066926 h 2066925"/>
                <a:gd name="connsiteX4" fmla="*/ 0 w 2066925"/>
                <a:gd name="connsiteY4" fmla="*/ 1033463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25" h="2066925" fill="none" extrusionOk="0">
                  <a:moveTo>
                    <a:pt x="0" y="1033463"/>
                  </a:moveTo>
                  <a:cubicBezTo>
                    <a:pt x="-52669" y="441119"/>
                    <a:pt x="415950" y="84472"/>
                    <a:pt x="1033463" y="0"/>
                  </a:cubicBezTo>
                  <a:cubicBezTo>
                    <a:pt x="1698097" y="107785"/>
                    <a:pt x="2089961" y="486245"/>
                    <a:pt x="2066926" y="1033463"/>
                  </a:cubicBezTo>
                  <a:cubicBezTo>
                    <a:pt x="1990786" y="1580896"/>
                    <a:pt x="1618434" y="2083331"/>
                    <a:pt x="1033463" y="2066926"/>
                  </a:cubicBezTo>
                  <a:cubicBezTo>
                    <a:pt x="445201" y="2090581"/>
                    <a:pt x="-12864" y="1592430"/>
                    <a:pt x="0" y="1033463"/>
                  </a:cubicBezTo>
                  <a:close/>
                </a:path>
                <a:path w="2066925" h="2066925" stroke="0" extrusionOk="0">
                  <a:moveTo>
                    <a:pt x="0" y="1033463"/>
                  </a:moveTo>
                  <a:cubicBezTo>
                    <a:pt x="23344" y="428339"/>
                    <a:pt x="546500" y="131355"/>
                    <a:pt x="1033463" y="0"/>
                  </a:cubicBezTo>
                  <a:cubicBezTo>
                    <a:pt x="1548682" y="-154618"/>
                    <a:pt x="2179445" y="530000"/>
                    <a:pt x="2066926" y="1033463"/>
                  </a:cubicBezTo>
                  <a:cubicBezTo>
                    <a:pt x="2052803" y="1450114"/>
                    <a:pt x="1538263" y="2096638"/>
                    <a:pt x="1033463" y="2066926"/>
                  </a:cubicBezTo>
                  <a:cubicBezTo>
                    <a:pt x="432815" y="1923562"/>
                    <a:pt x="58601" y="1688733"/>
                    <a:pt x="0" y="10334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6172560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62DFFF10-93C3-4AF9-BAC5-15A7DD3B8B61}"/>
                </a:ext>
              </a:extLst>
            </p:cNvPr>
            <p:cNvSpPr txBox="1"/>
            <p:nvPr/>
          </p:nvSpPr>
          <p:spPr>
            <a:xfrm>
              <a:off x="4257009" y="2384851"/>
              <a:ext cx="13647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A147785-D834-4536-BEDA-9F0C48D0CB83}"/>
              </a:ext>
            </a:extLst>
          </p:cNvPr>
          <p:cNvGrpSpPr/>
          <p:nvPr/>
        </p:nvGrpSpPr>
        <p:grpSpPr>
          <a:xfrm>
            <a:off x="1927347" y="2800351"/>
            <a:ext cx="2066925" cy="2066925"/>
            <a:chOff x="1927347" y="2800351"/>
            <a:chExt cx="2066925" cy="2066925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BBA4ECF3-28E7-42D2-98C6-903056007794}"/>
                </a:ext>
              </a:extLst>
            </p:cNvPr>
            <p:cNvSpPr/>
            <p:nvPr/>
          </p:nvSpPr>
          <p:spPr>
            <a:xfrm>
              <a:off x="1927347" y="2800351"/>
              <a:ext cx="2066925" cy="2066925"/>
            </a:xfrm>
            <a:custGeom>
              <a:avLst/>
              <a:gdLst>
                <a:gd name="connsiteX0" fmla="*/ 0 w 2066925"/>
                <a:gd name="connsiteY0" fmla="*/ 1033463 h 2066925"/>
                <a:gd name="connsiteX1" fmla="*/ 1033463 w 2066925"/>
                <a:gd name="connsiteY1" fmla="*/ 0 h 2066925"/>
                <a:gd name="connsiteX2" fmla="*/ 2066926 w 2066925"/>
                <a:gd name="connsiteY2" fmla="*/ 1033463 h 2066925"/>
                <a:gd name="connsiteX3" fmla="*/ 1033463 w 2066925"/>
                <a:gd name="connsiteY3" fmla="*/ 2066926 h 2066925"/>
                <a:gd name="connsiteX4" fmla="*/ 0 w 2066925"/>
                <a:gd name="connsiteY4" fmla="*/ 1033463 h 20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925" h="2066925" fill="none" extrusionOk="0">
                  <a:moveTo>
                    <a:pt x="0" y="1033463"/>
                  </a:moveTo>
                  <a:cubicBezTo>
                    <a:pt x="-52669" y="441119"/>
                    <a:pt x="415950" y="84472"/>
                    <a:pt x="1033463" y="0"/>
                  </a:cubicBezTo>
                  <a:cubicBezTo>
                    <a:pt x="1698097" y="107785"/>
                    <a:pt x="2089961" y="486245"/>
                    <a:pt x="2066926" y="1033463"/>
                  </a:cubicBezTo>
                  <a:cubicBezTo>
                    <a:pt x="1990786" y="1580896"/>
                    <a:pt x="1618434" y="2083331"/>
                    <a:pt x="1033463" y="2066926"/>
                  </a:cubicBezTo>
                  <a:cubicBezTo>
                    <a:pt x="445201" y="2090581"/>
                    <a:pt x="-12864" y="1592430"/>
                    <a:pt x="0" y="1033463"/>
                  </a:cubicBezTo>
                  <a:close/>
                </a:path>
                <a:path w="2066925" h="2066925" stroke="0" extrusionOk="0">
                  <a:moveTo>
                    <a:pt x="0" y="1033463"/>
                  </a:moveTo>
                  <a:cubicBezTo>
                    <a:pt x="23344" y="428339"/>
                    <a:pt x="546500" y="131355"/>
                    <a:pt x="1033463" y="0"/>
                  </a:cubicBezTo>
                  <a:cubicBezTo>
                    <a:pt x="1548682" y="-154618"/>
                    <a:pt x="2179445" y="530000"/>
                    <a:pt x="2066926" y="1033463"/>
                  </a:cubicBezTo>
                  <a:cubicBezTo>
                    <a:pt x="2052803" y="1450114"/>
                    <a:pt x="1538263" y="2096638"/>
                    <a:pt x="1033463" y="2066926"/>
                  </a:cubicBezTo>
                  <a:cubicBezTo>
                    <a:pt x="432815" y="1923562"/>
                    <a:pt x="58601" y="1688733"/>
                    <a:pt x="0" y="10334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6172560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87D7FF00-E62B-4DED-AFE1-670D0DB0547F}"/>
                </a:ext>
              </a:extLst>
            </p:cNvPr>
            <p:cNvSpPr txBox="1"/>
            <p:nvPr/>
          </p:nvSpPr>
          <p:spPr>
            <a:xfrm>
              <a:off x="2050323" y="3429000"/>
              <a:ext cx="13647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2819400" y="187383"/>
            <a:ext cx="811593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اشترت الجوهرة 3 هدايا لأخواتها ، اثنتان منها تكلفان المبلغ نفسه ، و تزيد تكلفة الهدية الثالثة على كل من الهديتين الأخريين بـ 3 ريالات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كانت التكلفة الكلية 27 ريالاً ، فكم تبلغ تكلفة كل هدية ؟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4D090CA-DFEF-4021-8800-8556AED71B7A}"/>
              </a:ext>
            </a:extLst>
          </p:cNvPr>
          <p:cNvSpPr txBox="1"/>
          <p:nvPr/>
        </p:nvSpPr>
        <p:spPr>
          <a:xfrm>
            <a:off x="6095999" y="1203046"/>
            <a:ext cx="51261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أفهم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معطيات : </a:t>
            </a: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3 هدايا هديتان متساويتان في التكلفة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الهدية الثالثة تزيد تكلفتها على كل من الهديتين الأخريين بـ 3 ريالات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تكلفة الهدايا الثلاث 27 ريال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المطلوب : </a:t>
            </a: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إيجاد تكلفة كل هدية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82F8DAF-B211-49E1-BE7A-F96CBC6C0B6F}"/>
              </a:ext>
            </a:extLst>
          </p:cNvPr>
          <p:cNvSpPr txBox="1"/>
          <p:nvPr/>
        </p:nvSpPr>
        <p:spPr>
          <a:xfrm>
            <a:off x="8915399" y="2855364"/>
            <a:ext cx="23067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أخطط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التخمين والتحقق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C3DE4AF-6C89-4F96-BC69-D0915C9B00C8}"/>
              </a:ext>
            </a:extLst>
          </p:cNvPr>
          <p:cNvSpPr txBox="1"/>
          <p:nvPr/>
        </p:nvSpPr>
        <p:spPr>
          <a:xfrm>
            <a:off x="8915398" y="3756508"/>
            <a:ext cx="2306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أحل :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99F92A56-0965-4B9E-B826-50B37D045FE7}"/>
              </a:ext>
            </a:extLst>
          </p:cNvPr>
          <p:cNvCxnSpPr/>
          <p:nvPr/>
        </p:nvCxnSpPr>
        <p:spPr>
          <a:xfrm flipH="1">
            <a:off x="7067550" y="2743276"/>
            <a:ext cx="3974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DCE3728-C3ED-4D6A-9524-E0E620717C1C}"/>
              </a:ext>
            </a:extLst>
          </p:cNvPr>
          <p:cNvCxnSpPr/>
          <p:nvPr/>
        </p:nvCxnSpPr>
        <p:spPr>
          <a:xfrm flipH="1">
            <a:off x="7001708" y="3629101"/>
            <a:ext cx="3974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038AB582-664F-4006-9349-2580B41A5865}"/>
              </a:ext>
            </a:extLst>
          </p:cNvPr>
          <p:cNvSpPr/>
          <p:nvPr/>
        </p:nvSpPr>
        <p:spPr>
          <a:xfrm>
            <a:off x="9221033" y="3912835"/>
            <a:ext cx="1000125" cy="383568"/>
          </a:xfrm>
          <a:prstGeom prst="rect">
            <a:avLst/>
          </a:prstGeom>
          <a:solidFill>
            <a:srgbClr val="FDB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هدية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921E6AB-5E28-4582-A4A1-DD072F39A33C}"/>
              </a:ext>
            </a:extLst>
          </p:cNvPr>
          <p:cNvSpPr/>
          <p:nvPr/>
        </p:nvSpPr>
        <p:spPr>
          <a:xfrm>
            <a:off x="7287041" y="3912835"/>
            <a:ext cx="1000125" cy="383568"/>
          </a:xfrm>
          <a:prstGeom prst="rect">
            <a:avLst/>
          </a:prstGeom>
          <a:solidFill>
            <a:srgbClr val="FDB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هدية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21E60D7-9AB2-4917-8A5D-7F2EB8FAB056}"/>
              </a:ext>
            </a:extLst>
          </p:cNvPr>
          <p:cNvSpPr/>
          <p:nvPr/>
        </p:nvSpPr>
        <p:spPr>
          <a:xfrm>
            <a:off x="4980322" y="3896124"/>
            <a:ext cx="1418459" cy="383568"/>
          </a:xfrm>
          <a:prstGeom prst="rect">
            <a:avLst/>
          </a:prstGeom>
          <a:solidFill>
            <a:srgbClr val="FDB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هدية +3</a:t>
            </a:r>
          </a:p>
        </p:txBody>
      </p:sp>
      <p:sp>
        <p:nvSpPr>
          <p:cNvPr id="5" name="علامة الجمع 4">
            <a:extLst>
              <a:ext uri="{FF2B5EF4-FFF2-40B4-BE49-F238E27FC236}">
                <a16:creationId xmlns:a16="http://schemas.microsoft.com/office/drawing/2014/main" id="{46FCDEA3-1991-4162-9B56-FB1E6460AF3F}"/>
              </a:ext>
            </a:extLst>
          </p:cNvPr>
          <p:cNvSpPr/>
          <p:nvPr/>
        </p:nvSpPr>
        <p:spPr>
          <a:xfrm>
            <a:off x="8470203" y="3865311"/>
            <a:ext cx="445195" cy="445195"/>
          </a:xfrm>
          <a:prstGeom prst="mathPlus">
            <a:avLst/>
          </a:prstGeom>
          <a:solidFill>
            <a:srgbClr val="DC3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علامة الجمع 23">
            <a:extLst>
              <a:ext uri="{FF2B5EF4-FFF2-40B4-BE49-F238E27FC236}">
                <a16:creationId xmlns:a16="http://schemas.microsoft.com/office/drawing/2014/main" id="{45814804-481B-4B23-86A4-A35E864C9929}"/>
              </a:ext>
            </a:extLst>
          </p:cNvPr>
          <p:cNvSpPr/>
          <p:nvPr/>
        </p:nvSpPr>
        <p:spPr>
          <a:xfrm>
            <a:off x="6675266" y="3865311"/>
            <a:ext cx="445195" cy="445195"/>
          </a:xfrm>
          <a:prstGeom prst="mathPlus">
            <a:avLst/>
          </a:prstGeom>
          <a:solidFill>
            <a:srgbClr val="DC3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يساوي 30">
            <a:extLst>
              <a:ext uri="{FF2B5EF4-FFF2-40B4-BE49-F238E27FC236}">
                <a16:creationId xmlns:a16="http://schemas.microsoft.com/office/drawing/2014/main" id="{EDBFD19C-0F22-491F-A3F2-FDA677D2BC67}"/>
              </a:ext>
            </a:extLst>
          </p:cNvPr>
          <p:cNvSpPr/>
          <p:nvPr/>
        </p:nvSpPr>
        <p:spPr>
          <a:xfrm>
            <a:off x="4312529" y="3865311"/>
            <a:ext cx="445195" cy="445195"/>
          </a:xfrm>
          <a:prstGeom prst="mathEqual">
            <a:avLst/>
          </a:prstGeom>
          <a:solidFill>
            <a:srgbClr val="DC3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0CBF894-C265-4C08-8048-2A7635DC7B07}"/>
              </a:ext>
            </a:extLst>
          </p:cNvPr>
          <p:cNvSpPr/>
          <p:nvPr/>
        </p:nvSpPr>
        <p:spPr>
          <a:xfrm>
            <a:off x="2588435" y="3865311"/>
            <a:ext cx="1418459" cy="383568"/>
          </a:xfrm>
          <a:prstGeom prst="rect">
            <a:avLst/>
          </a:prstGeom>
          <a:solidFill>
            <a:srgbClr val="FDBE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ysClr val="windowText" lastClr="00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6011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5" grpId="0" animBg="1"/>
      <p:bldP spid="24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6095999" y="361807"/>
            <a:ext cx="48393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أنفقت الجوهرة 39 ريالاً على الهدايا ، فكم تكلف كل هدية ؟</a:t>
            </a:r>
          </a:p>
        </p:txBody>
      </p:sp>
    </p:spTree>
    <p:extLst>
      <p:ext uri="{BB962C8B-B14F-4D97-AF65-F5344CB8AC3E}">
        <p14:creationId xmlns:p14="http://schemas.microsoft.com/office/powerpoint/2010/main" val="396558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3457575" y="361807"/>
            <a:ext cx="74777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يهوى كل من عبد الله و يوسف جمع الطوابع ، إذا كان عدد الطوابع التي جمعاها معاً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249 طابعاً ، حيث جمع يوسف طوابع أقل من عبد الله بـ 37 طابعاً ، فكم طابعاً جمع كل منهما ؟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18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1782084" y="212791"/>
            <a:ext cx="92602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عدد التذاكر المبيعة لمباراة كرة الماء في ثلاثة أيام 450 تذكرة ،  حيث بيع منها 150 تذكرة يوم الأربعاء ، وبيع يوم الخميس 50 تذكرة أكثر مما بيع يوم الجمعة ، فكم تذكرة بيعت يوم الخميس و يوم الجمعة ؟</a:t>
            </a:r>
          </a:p>
        </p:txBody>
      </p:sp>
    </p:spTree>
    <p:extLst>
      <p:ext uri="{BB962C8B-B14F-4D97-AF65-F5344CB8AC3E}">
        <p14:creationId xmlns:p14="http://schemas.microsoft.com/office/powerpoint/2010/main" val="81280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1675043" y="212791"/>
            <a:ext cx="92602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ذهب حسن إلى محل هدايا ، واشترى شيئين مما في الشكل أدناه . إذا أعطى البائع 20 ريالا ، و أعاد إليه البائع 4 ريالات ، فما الشيئان اللذان اشتراهما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F45FC0-9605-44D9-97F2-093FE373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57" y="619118"/>
            <a:ext cx="2948382" cy="14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7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65B064C-3D47-4D22-B797-3936A5A7139B}"/>
              </a:ext>
            </a:extLst>
          </p:cNvPr>
          <p:cNvSpPr txBox="1"/>
          <p:nvPr/>
        </p:nvSpPr>
        <p:spPr>
          <a:xfrm>
            <a:off x="1675043" y="566734"/>
            <a:ext cx="92602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مزرعة والد فاطمة طيور و خراف عددها معا 20 ، و عدد أرجلها 64 . فما عدد كل من الطيور و الخراف في المزرعة ؟ </a:t>
            </a:r>
          </a:p>
        </p:txBody>
      </p:sp>
    </p:spTree>
    <p:extLst>
      <p:ext uri="{BB962C8B-B14F-4D97-AF65-F5344CB8AC3E}">
        <p14:creationId xmlns:p14="http://schemas.microsoft.com/office/powerpoint/2010/main" val="2113875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7487569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6180</TotalTime>
  <Words>297</Words>
  <Application>Microsoft Office PowerPoint</Application>
  <PresentationFormat>شاشة عريضة</PresentationFormat>
  <Paragraphs>37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16</cp:revision>
  <dcterms:created xsi:type="dcterms:W3CDTF">2022-01-26T04:50:31Z</dcterms:created>
  <dcterms:modified xsi:type="dcterms:W3CDTF">2023-01-09T02:45:44Z</dcterms:modified>
</cp:coreProperties>
</file>