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379" r:id="rId3"/>
    <p:sldId id="360" r:id="rId4"/>
    <p:sldId id="258" r:id="rId5"/>
    <p:sldId id="350" r:id="rId6"/>
    <p:sldId id="380" r:id="rId7"/>
    <p:sldId id="385" r:id="rId8"/>
    <p:sldId id="384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83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5"/>
            <p14:sldId id="384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FE3"/>
    <a:srgbClr val="DCD2C0"/>
    <a:srgbClr val="DCC5C5"/>
    <a:srgbClr val="FFE7F3"/>
    <a:srgbClr val="DCC9CB"/>
    <a:srgbClr val="FFF8F3"/>
    <a:srgbClr val="FFCADF"/>
    <a:srgbClr val="AEFFCC"/>
    <a:srgbClr val="A5FFD8"/>
    <a:srgbClr val="E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7.png"/><Relationship Id="rId7" Type="http://schemas.openxmlformats.org/officeDocument/2006/relationships/image" Target="../media/image5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9.jpeg"/><Relationship Id="rId10" Type="http://schemas.openxmlformats.org/officeDocument/2006/relationships/image" Target="../media/image58.jpeg"/><Relationship Id="rId4" Type="http://schemas.openxmlformats.org/officeDocument/2006/relationships/image" Target="../media/image38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7.png"/><Relationship Id="rId7" Type="http://schemas.openxmlformats.org/officeDocument/2006/relationships/image" Target="../media/image6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7.png"/><Relationship Id="rId7" Type="http://schemas.openxmlformats.org/officeDocument/2006/relationships/image" Target="../media/image5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7.png"/><Relationship Id="rId7" Type="http://schemas.openxmlformats.org/officeDocument/2006/relationships/image" Target="../media/image6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7.png"/><Relationship Id="rId7" Type="http://schemas.openxmlformats.org/officeDocument/2006/relationships/image" Target="../media/image5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7.png"/><Relationship Id="rId7" Type="http://schemas.openxmlformats.org/officeDocument/2006/relationships/image" Target="../media/image5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ECF76-EEA9-02F0-6B0D-765035C444FC}"/>
              </a:ext>
            </a:extLst>
          </p:cNvPr>
          <p:cNvGrpSpPr>
            <a:grpSpLocks/>
          </p:cNvGrpSpPr>
          <p:nvPr/>
        </p:nvGrpSpPr>
        <p:grpSpPr bwMode="auto">
          <a:xfrm>
            <a:off x="4958662" y="176224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8A65DCF-6BC8-8F01-2CF2-841C4855A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50CA2EF-ABA8-71F6-15D8-847A21014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التماثل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23F9056F-DA4A-2CE0-BE67-7DE10680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137" y="935049"/>
            <a:ext cx="8426450" cy="973138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حدد ما إذا كان للشكل تماثل دوراني حول نقطة بنعم أو لا 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وإذا كانت الإجابة نعم فاذكر زاوية أو زوايا الدوران .</a:t>
            </a:r>
            <a:r>
              <a:rPr lang="en-US" altLang="en-US" sz="2400" b="1"/>
              <a:t> 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9059FB08-C8E0-7B41-DCDF-1D0A15BD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28"/>
          <a:stretch>
            <a:fillRect/>
          </a:stretch>
        </p:blipFill>
        <p:spPr bwMode="auto">
          <a:xfrm>
            <a:off x="5101537" y="2214574"/>
            <a:ext cx="345757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4C7EB93B-214F-183B-4AF8-6DE8E246E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50" y="2339987"/>
            <a:ext cx="24923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11C7E0C-F66E-7B6B-8516-A1E9F203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50" y="2951174"/>
            <a:ext cx="151288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8">
            <a:extLst>
              <a:ext uri="{FF2B5EF4-FFF2-40B4-BE49-F238E27FC236}">
                <a16:creationId xmlns:a16="http://schemas.microsoft.com/office/drawing/2014/main" id="{830AE455-8AAF-F8FA-55CB-87DFD301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012" y="3419487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لا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93D2AA87-7A20-4758-8680-333C1B889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275" y="3389324"/>
            <a:ext cx="86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لا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4D5CC916-B027-3F8B-C6A6-AA74C1894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512" y="3635387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نعم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F792A8A9-8652-42F2-EDB8-664200A03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337" y="4103699"/>
            <a:ext cx="17637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زاوية الدوران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A509BD53-E970-9946-0A7A-AAC20B0DA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475" y="4103699"/>
            <a:ext cx="1584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 baseline="50000">
                <a:solidFill>
                  <a:srgbClr val="006600"/>
                </a:solidFill>
              </a:rPr>
              <a:t>٥</a:t>
            </a:r>
            <a:r>
              <a:rPr lang="ar-SA" altLang="en-US" sz="2200" b="1">
                <a:solidFill>
                  <a:srgbClr val="006600"/>
                </a:solidFill>
              </a:rPr>
              <a:t>٣٦٠</a:t>
            </a:r>
            <a:r>
              <a:rPr lang="ar-SA" altLang="en-US" sz="2200" b="1"/>
              <a:t> ÷ ٥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495E5D77-8CEE-C086-E439-C8F90901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825" y="4103699"/>
            <a:ext cx="863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50000">
                <a:solidFill>
                  <a:srgbClr val="006600"/>
                </a:solidFill>
              </a:rPr>
              <a:t>٥</a:t>
            </a:r>
            <a:r>
              <a:rPr lang="ar-SA" altLang="en-US" sz="2400" b="1">
                <a:solidFill>
                  <a:srgbClr val="006600"/>
                </a:solidFill>
              </a:rPr>
              <a:t>٧٢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FDDF441B-84B8-AFCF-2D95-18233D447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337" y="4757749"/>
            <a:ext cx="17637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الزاوية التالية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73DC5618-BA48-9DDB-F1F9-2023BC3A8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475" y="4757749"/>
            <a:ext cx="1584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50000">
                <a:solidFill>
                  <a:srgbClr val="006600"/>
                </a:solidFill>
              </a:rPr>
              <a:t>٥</a:t>
            </a:r>
            <a:r>
              <a:rPr lang="ar-SA" altLang="en-US" sz="2400" b="1">
                <a:solidFill>
                  <a:srgbClr val="006600"/>
                </a:solidFill>
              </a:rPr>
              <a:t>٧٢</a:t>
            </a:r>
            <a:r>
              <a:rPr lang="ar-SA" altLang="en-US" sz="2200" b="1"/>
              <a:t> × ٢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03719098-588A-E0C1-6D58-EB7637DB5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825" y="4757749"/>
            <a:ext cx="863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50000">
                <a:solidFill>
                  <a:srgbClr val="006600"/>
                </a:solidFill>
              </a:rPr>
              <a:t>٥</a:t>
            </a:r>
            <a:r>
              <a:rPr lang="ar-SA" altLang="en-US" sz="2400" b="1">
                <a:solidFill>
                  <a:srgbClr val="006600"/>
                </a:solidFill>
              </a:rPr>
              <a:t>١٤٤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9178154F-158D-AE13-5FCA-378674AE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337" y="5297499"/>
            <a:ext cx="17637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الزاوية التالية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3392768D-315B-69C8-C57B-441FC27C9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475" y="5297499"/>
            <a:ext cx="1584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50000">
                <a:solidFill>
                  <a:srgbClr val="006600"/>
                </a:solidFill>
              </a:rPr>
              <a:t>٥</a:t>
            </a:r>
            <a:r>
              <a:rPr lang="ar-SA" altLang="en-US" sz="2400" b="1">
                <a:solidFill>
                  <a:srgbClr val="006600"/>
                </a:solidFill>
              </a:rPr>
              <a:t>٧٢</a:t>
            </a:r>
            <a:r>
              <a:rPr lang="ar-SA" altLang="en-US" sz="2200" b="1"/>
              <a:t> × ٣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8" name="Text Box 29">
            <a:extLst>
              <a:ext uri="{FF2B5EF4-FFF2-40B4-BE49-F238E27FC236}">
                <a16:creationId xmlns:a16="http://schemas.microsoft.com/office/drawing/2014/main" id="{2B696758-695E-5E58-A955-03B429D12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825" y="5297499"/>
            <a:ext cx="86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 baseline="50000"/>
              <a:t>٥</a:t>
            </a:r>
            <a:r>
              <a:rPr lang="ar-SA" altLang="en-US" sz="2200" b="1"/>
              <a:t>٢١٦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5DF3740B-27F0-F7F5-E145-48243C382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337" y="5873762"/>
            <a:ext cx="17637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الزاوية التالية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0F0EC892-2D78-04FC-3F8B-2995D2D41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475" y="5873762"/>
            <a:ext cx="15843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50000">
                <a:solidFill>
                  <a:srgbClr val="006600"/>
                </a:solidFill>
              </a:rPr>
              <a:t>٥</a:t>
            </a:r>
            <a:r>
              <a:rPr lang="ar-SA" altLang="en-US" sz="2400" b="1">
                <a:solidFill>
                  <a:srgbClr val="006600"/>
                </a:solidFill>
              </a:rPr>
              <a:t>٧٢</a:t>
            </a:r>
            <a:r>
              <a:rPr lang="ar-SA" altLang="en-US" sz="2200" b="1"/>
              <a:t> × ٤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31" name="Text Box 32">
            <a:extLst>
              <a:ext uri="{FF2B5EF4-FFF2-40B4-BE49-F238E27FC236}">
                <a16:creationId xmlns:a16="http://schemas.microsoft.com/office/drawing/2014/main" id="{C68D6881-D8AC-69BB-F051-4ED61783E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825" y="5873762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 baseline="50000"/>
              <a:t>٥</a:t>
            </a:r>
            <a:r>
              <a:rPr lang="ar-SA" altLang="en-US" sz="2200" b="1"/>
              <a:t>٢٨٨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45849109-7157-A030-8CB4-442DD5F35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650" y="3168662"/>
            <a:ext cx="650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50000">
                <a:solidFill>
                  <a:srgbClr val="006600"/>
                </a:solidFill>
              </a:rPr>
              <a:t>٥</a:t>
            </a:r>
            <a:r>
              <a:rPr lang="ar-SA" altLang="en-US" sz="2400" b="1">
                <a:solidFill>
                  <a:srgbClr val="006600"/>
                </a:solidFill>
              </a:rPr>
              <a:t>٧٢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pic>
        <p:nvPicPr>
          <p:cNvPr id="33" name="Picture 42">
            <a:extLst>
              <a:ext uri="{FF2B5EF4-FFF2-40B4-BE49-F238E27FC236}">
                <a16:creationId xmlns:a16="http://schemas.microsoft.com/office/drawing/2014/main" id="{43416316-538C-F26D-78A1-D3B14865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50" y="2951174"/>
            <a:ext cx="151288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Line 33">
            <a:extLst>
              <a:ext uri="{FF2B5EF4-FFF2-40B4-BE49-F238E27FC236}">
                <a16:creationId xmlns:a16="http://schemas.microsoft.com/office/drawing/2014/main" id="{4E3E8DFA-E4A6-ADA0-1D31-66792D6693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4962" y="2678124"/>
            <a:ext cx="7938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5" name="Line 34">
            <a:extLst>
              <a:ext uri="{FF2B5EF4-FFF2-40B4-BE49-F238E27FC236}">
                <a16:creationId xmlns:a16="http://schemas.microsoft.com/office/drawing/2014/main" id="{F530DBA4-1893-0BA0-9B8A-80A7DCAB74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58325" y="3441712"/>
            <a:ext cx="1036637" cy="382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36" name="Picture 43">
            <a:extLst>
              <a:ext uri="{FF2B5EF4-FFF2-40B4-BE49-F238E27FC236}">
                <a16:creationId xmlns:a16="http://schemas.microsoft.com/office/drawing/2014/main" id="{995C358C-D4F4-B430-4202-FF53D03C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50" y="2339987"/>
            <a:ext cx="24923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4">
            <a:extLst>
              <a:ext uri="{FF2B5EF4-FFF2-40B4-BE49-F238E27FC236}">
                <a16:creationId xmlns:a16="http://schemas.microsoft.com/office/drawing/2014/main" id="{2B69DE0A-E6CF-A96C-8434-CD1D9BD35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50" y="2951174"/>
            <a:ext cx="151288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6">
            <a:extLst>
              <a:ext uri="{FF2B5EF4-FFF2-40B4-BE49-F238E27FC236}">
                <a16:creationId xmlns:a16="http://schemas.microsoft.com/office/drawing/2014/main" id="{9E1859FC-074C-1AF6-FCD9-998180964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50" y="2951174"/>
            <a:ext cx="151288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Line 47">
            <a:extLst>
              <a:ext uri="{FF2B5EF4-FFF2-40B4-BE49-F238E27FC236}">
                <a16:creationId xmlns:a16="http://schemas.microsoft.com/office/drawing/2014/main" id="{3FA743EF-818A-8C07-A33A-EEDC22CC84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4962" y="2678124"/>
            <a:ext cx="7938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" name="Line 48">
            <a:extLst>
              <a:ext uri="{FF2B5EF4-FFF2-40B4-BE49-F238E27FC236}">
                <a16:creationId xmlns:a16="http://schemas.microsoft.com/office/drawing/2014/main" id="{30477A18-2B26-5EF0-DDA6-18105CC353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0125" y="3824299"/>
            <a:ext cx="604837" cy="1000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41" name="Picture 49">
            <a:extLst>
              <a:ext uri="{FF2B5EF4-FFF2-40B4-BE49-F238E27FC236}">
                <a16:creationId xmlns:a16="http://schemas.microsoft.com/office/drawing/2014/main" id="{B972C229-11E6-11D8-4ECA-4DDAF1A67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50" y="2339987"/>
            <a:ext cx="24923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0">
            <a:extLst>
              <a:ext uri="{FF2B5EF4-FFF2-40B4-BE49-F238E27FC236}">
                <a16:creationId xmlns:a16="http://schemas.microsoft.com/office/drawing/2014/main" id="{7C89503E-39C7-92DD-7CA8-AFC1ADD7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50" y="2951174"/>
            <a:ext cx="151288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2">
            <a:extLst>
              <a:ext uri="{FF2B5EF4-FFF2-40B4-BE49-F238E27FC236}">
                <a16:creationId xmlns:a16="http://schemas.microsoft.com/office/drawing/2014/main" id="{4AACE389-505C-34DE-7443-6111034B8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50" y="2951174"/>
            <a:ext cx="151288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Line 53">
            <a:extLst>
              <a:ext uri="{FF2B5EF4-FFF2-40B4-BE49-F238E27FC236}">
                <a16:creationId xmlns:a16="http://schemas.microsoft.com/office/drawing/2014/main" id="{F397013B-54F1-D0DC-BC0E-1D4E3DF339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4962" y="2678124"/>
            <a:ext cx="7938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" name="Line 54">
            <a:extLst>
              <a:ext uri="{FF2B5EF4-FFF2-40B4-BE49-F238E27FC236}">
                <a16:creationId xmlns:a16="http://schemas.microsoft.com/office/drawing/2014/main" id="{457F8FAF-01F7-2181-271E-10397C020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4962" y="3824299"/>
            <a:ext cx="582613" cy="1000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46" name="Picture 56">
            <a:extLst>
              <a:ext uri="{FF2B5EF4-FFF2-40B4-BE49-F238E27FC236}">
                <a16:creationId xmlns:a16="http://schemas.microsoft.com/office/drawing/2014/main" id="{1A727D7A-DBFF-FA99-52E0-86A9C2393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50" y="2951174"/>
            <a:ext cx="151288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57">
            <a:extLst>
              <a:ext uri="{FF2B5EF4-FFF2-40B4-BE49-F238E27FC236}">
                <a16:creationId xmlns:a16="http://schemas.microsoft.com/office/drawing/2014/main" id="{B8B5D27A-1004-6D01-9187-178230571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400" y="3136912"/>
            <a:ext cx="7953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 baseline="50000"/>
              <a:t>٥</a:t>
            </a:r>
            <a:r>
              <a:rPr lang="ar-SA" altLang="en-US" sz="2200" b="1"/>
              <a:t>٢٨٨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pic>
        <p:nvPicPr>
          <p:cNvPr id="48" name="Picture 58">
            <a:extLst>
              <a:ext uri="{FF2B5EF4-FFF2-40B4-BE49-F238E27FC236}">
                <a16:creationId xmlns:a16="http://schemas.microsoft.com/office/drawing/2014/main" id="{89D81256-2EF0-8D41-34F2-B3F898C2C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50" y="2951174"/>
            <a:ext cx="151288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Line 59">
            <a:extLst>
              <a:ext uri="{FF2B5EF4-FFF2-40B4-BE49-F238E27FC236}">
                <a16:creationId xmlns:a16="http://schemas.microsoft.com/office/drawing/2014/main" id="{644A700D-638C-2781-7D3B-3C007D96CC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4962" y="2678124"/>
            <a:ext cx="7938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0" name="Line 60">
            <a:extLst>
              <a:ext uri="{FF2B5EF4-FFF2-40B4-BE49-F238E27FC236}">
                <a16:creationId xmlns:a16="http://schemas.microsoft.com/office/drawing/2014/main" id="{B716C120-9F31-BE2B-099A-1B44CFEA93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4962" y="3455999"/>
            <a:ext cx="1016000" cy="36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" name="Text Box 51">
            <a:extLst>
              <a:ext uri="{FF2B5EF4-FFF2-40B4-BE49-F238E27FC236}">
                <a16:creationId xmlns:a16="http://schemas.microsoft.com/office/drawing/2014/main" id="{931F8267-6742-8A8E-E246-23FD30D2B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625" y="5116524"/>
            <a:ext cx="795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 baseline="50000"/>
              <a:t>٥</a:t>
            </a:r>
            <a:r>
              <a:rPr lang="ar-SA" altLang="en-US" sz="2200" b="1"/>
              <a:t>٢١٦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52" name="Text Box 45">
            <a:extLst>
              <a:ext uri="{FF2B5EF4-FFF2-40B4-BE49-F238E27FC236}">
                <a16:creationId xmlns:a16="http://schemas.microsoft.com/office/drawing/2014/main" id="{C6EF1590-163E-E8FB-AF67-CC5F56BF6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012" y="5003812"/>
            <a:ext cx="10366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50000">
                <a:solidFill>
                  <a:srgbClr val="006600"/>
                </a:solidFill>
              </a:rPr>
              <a:t>٥</a:t>
            </a:r>
            <a:r>
              <a:rPr lang="ar-SA" altLang="en-US" sz="2400" b="1">
                <a:solidFill>
                  <a:srgbClr val="006600"/>
                </a:solidFill>
              </a:rPr>
              <a:t>١٤٤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A6FD6DFB-BB05-D5CB-D9A5-1A4052855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"/>
          <a:stretch>
            <a:fillRect/>
          </a:stretch>
        </p:blipFill>
        <p:spPr bwMode="auto">
          <a:xfrm>
            <a:off x="8328925" y="2339987"/>
            <a:ext cx="14906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368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">
                                      <p:cBhvr>
                                        <p:cTn id="1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640000">
                                      <p:cBhvr>
                                        <p:cTn id="2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960000">
                                      <p:cBhvr>
                                        <p:cTn id="2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3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7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B4B85B-55B7-A4D2-EB45-5C0E2EB82917}"/>
              </a:ext>
            </a:extLst>
          </p:cNvPr>
          <p:cNvGrpSpPr>
            <a:grpSpLocks/>
          </p:cNvGrpSpPr>
          <p:nvPr/>
        </p:nvGrpSpPr>
        <p:grpSpPr bwMode="auto">
          <a:xfrm>
            <a:off x="5620511" y="350926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2E74B25-47F9-CD38-FF5A-A70B97CAE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CA97C97-D5DF-1034-7F55-680179F4B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التماثل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AE02EE1C-6CB0-38F3-5239-947C6CC48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986" y="1109751"/>
            <a:ext cx="8426450" cy="1081088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أكمل النافذة لتصبح شكلا كاملا متماثلا حول نقطة ، بزوايا دوران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 baseline="50000"/>
              <a:t>٥</a:t>
            </a:r>
            <a:r>
              <a:rPr lang="ar-SA" altLang="en-US" sz="2400" b="1"/>
              <a:t>٤٥ ، </a:t>
            </a:r>
            <a:r>
              <a:rPr lang="ar-SA" altLang="en-US" sz="2400" b="1" baseline="50000"/>
              <a:t>٥</a:t>
            </a:r>
            <a:r>
              <a:rPr lang="ar-SA" altLang="en-US" sz="2400" b="1"/>
              <a:t>٩٠ ، </a:t>
            </a:r>
            <a:r>
              <a:rPr lang="ar-SA" altLang="en-US" sz="2400" b="1" baseline="50000"/>
              <a:t>٥</a:t>
            </a:r>
            <a:r>
              <a:rPr lang="ar-SA" altLang="en-US" sz="2400" b="1"/>
              <a:t>١٣٥ ، </a:t>
            </a:r>
            <a:r>
              <a:rPr lang="ar-SA" altLang="en-US" sz="2400" b="1" baseline="50000"/>
              <a:t>٥</a:t>
            </a:r>
            <a:r>
              <a:rPr lang="ar-SA" altLang="en-US" sz="2400" b="1"/>
              <a:t>١٨٠ ، </a:t>
            </a:r>
            <a:r>
              <a:rPr lang="ar-SA" altLang="en-US" sz="2400" b="1" baseline="50000"/>
              <a:t>٥</a:t>
            </a:r>
            <a:r>
              <a:rPr lang="ar-SA" altLang="en-US" sz="2400" b="1"/>
              <a:t>٢٢٥ ، </a:t>
            </a:r>
            <a:r>
              <a:rPr lang="ar-SA" altLang="en-US" sz="2400" b="1" baseline="50000"/>
              <a:t>٥</a:t>
            </a:r>
            <a:r>
              <a:rPr lang="ar-SA" altLang="en-US" sz="2400" b="1"/>
              <a:t>٢٧٠ ، </a:t>
            </a:r>
            <a:r>
              <a:rPr lang="ar-SA" altLang="en-US" sz="2400" b="1" baseline="50000"/>
              <a:t>٥</a:t>
            </a:r>
            <a:r>
              <a:rPr lang="ar-SA" altLang="en-US" sz="2400" b="1"/>
              <a:t>٣١٥</a:t>
            </a:r>
            <a:r>
              <a:rPr lang="ar-SA" altLang="en-US" sz="1800"/>
              <a:t> </a:t>
            </a:r>
            <a:endParaRPr lang="en-US" altLang="en-US" sz="1800"/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4E144CFB-E4E6-A38F-FAEF-65AB0856DE4F}"/>
              </a:ext>
            </a:extLst>
          </p:cNvPr>
          <p:cNvGrpSpPr>
            <a:grpSpLocks/>
          </p:cNvGrpSpPr>
          <p:nvPr/>
        </p:nvGrpSpPr>
        <p:grpSpPr bwMode="auto">
          <a:xfrm>
            <a:off x="4945824" y="3125876"/>
            <a:ext cx="2509837" cy="2532063"/>
            <a:chOff x="5246" y="720"/>
            <a:chExt cx="3953" cy="3989"/>
          </a:xfrm>
        </p:grpSpPr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3E706A1A-21A6-7B0A-2187-4B4CE45A88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6" y="720"/>
              <a:ext cx="3953" cy="3989"/>
              <a:chOff x="5246" y="720"/>
              <a:chExt cx="3953" cy="3989"/>
            </a:xfrm>
          </p:grpSpPr>
          <p:pic>
            <p:nvPicPr>
              <p:cNvPr id="22" name="Picture 19">
                <a:extLst>
                  <a:ext uri="{FF2B5EF4-FFF2-40B4-BE49-F238E27FC236}">
                    <a16:creationId xmlns:a16="http://schemas.microsoft.com/office/drawing/2014/main" id="{46FDF0E4-F2F8-8C30-D905-F119AA7BF7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" y="720"/>
                <a:ext cx="1663" cy="2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" name="Group 20">
                <a:extLst>
                  <a:ext uri="{FF2B5EF4-FFF2-40B4-BE49-F238E27FC236}">
                    <a16:creationId xmlns:a16="http://schemas.microsoft.com/office/drawing/2014/main" id="{830F3AD4-BA0B-B19A-8046-089C9A9B04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26" y="2716"/>
                <a:ext cx="1973" cy="1993"/>
                <a:chOff x="7226" y="2713"/>
                <a:chExt cx="1980" cy="1993"/>
              </a:xfrm>
            </p:grpSpPr>
            <p:sp>
              <p:nvSpPr>
                <p:cNvPr id="44" name="Line 21">
                  <a:extLst>
                    <a:ext uri="{FF2B5EF4-FFF2-40B4-BE49-F238E27FC236}">
                      <a16:creationId xmlns:a16="http://schemas.microsoft.com/office/drawing/2014/main" id="{6F4F05A5-F868-AF97-3516-5FAD83ADA1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34" y="2713"/>
                  <a:ext cx="0" cy="19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5" name="Rectangle 22">
                  <a:extLst>
                    <a:ext uri="{FF2B5EF4-FFF2-40B4-BE49-F238E27FC236}">
                      <a16:creationId xmlns:a16="http://schemas.microsoft.com/office/drawing/2014/main" id="{A7E38980-8D86-AE6D-10D1-EA1F9BA7FA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6" y="2726"/>
                  <a:ext cx="1980" cy="1980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ar-SA" sz="1800"/>
                </a:p>
              </p:txBody>
            </p:sp>
            <p:sp>
              <p:nvSpPr>
                <p:cNvPr id="46" name="Line 23">
                  <a:extLst>
                    <a:ext uri="{FF2B5EF4-FFF2-40B4-BE49-F238E27FC236}">
                      <a16:creationId xmlns:a16="http://schemas.microsoft.com/office/drawing/2014/main" id="{9DBC36BF-CBFE-0E9D-D7CB-EB18AC345B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35" y="2713"/>
                  <a:ext cx="0" cy="19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7" name="Line 24">
                  <a:extLst>
                    <a:ext uri="{FF2B5EF4-FFF2-40B4-BE49-F238E27FC236}">
                      <a16:creationId xmlns:a16="http://schemas.microsoft.com/office/drawing/2014/main" id="{1EDD3F04-0E17-D2E7-25D9-1EF84DB8E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51" y="2713"/>
                  <a:ext cx="0" cy="19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8" name="Line 25">
                  <a:extLst>
                    <a:ext uri="{FF2B5EF4-FFF2-40B4-BE49-F238E27FC236}">
                      <a16:creationId xmlns:a16="http://schemas.microsoft.com/office/drawing/2014/main" id="{B9FD1FD3-712F-6BF4-B204-77D4A23A8C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26" y="3149"/>
                  <a:ext cx="19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9" name="Line 26">
                  <a:extLst>
                    <a:ext uri="{FF2B5EF4-FFF2-40B4-BE49-F238E27FC236}">
                      <a16:creationId xmlns:a16="http://schemas.microsoft.com/office/drawing/2014/main" id="{DBA3E8A5-EFF1-AB75-2E58-AB5B42E142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26" y="3537"/>
                  <a:ext cx="19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0" name="Line 27">
                  <a:extLst>
                    <a:ext uri="{FF2B5EF4-FFF2-40B4-BE49-F238E27FC236}">
                      <a16:creationId xmlns:a16="http://schemas.microsoft.com/office/drawing/2014/main" id="{2BF041FE-A1EA-999C-01AD-71BC4C1316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26" y="3945"/>
                  <a:ext cx="19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1" name="Line 28">
                  <a:extLst>
                    <a:ext uri="{FF2B5EF4-FFF2-40B4-BE49-F238E27FC236}">
                      <a16:creationId xmlns:a16="http://schemas.microsoft.com/office/drawing/2014/main" id="{74BD8176-2E6F-4489-5576-66FAB2040D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26" y="4333"/>
                  <a:ext cx="19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2" name="Line 29">
                  <a:extLst>
                    <a:ext uri="{FF2B5EF4-FFF2-40B4-BE49-F238E27FC236}">
                      <a16:creationId xmlns:a16="http://schemas.microsoft.com/office/drawing/2014/main" id="{B6C6FE15-8F88-94AA-0AF6-3B0EE5B728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20" y="2726"/>
                  <a:ext cx="0" cy="19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24" name="Group 30">
                <a:extLst>
                  <a:ext uri="{FF2B5EF4-FFF2-40B4-BE49-F238E27FC236}">
                    <a16:creationId xmlns:a16="http://schemas.microsoft.com/office/drawing/2014/main" id="{D6F70C60-C115-24CA-B523-EA80B7BF71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6" y="733"/>
                <a:ext cx="1973" cy="1993"/>
                <a:chOff x="7226" y="2713"/>
                <a:chExt cx="1980" cy="1993"/>
              </a:xfrm>
            </p:grpSpPr>
            <p:sp>
              <p:nvSpPr>
                <p:cNvPr id="35" name="Line 31">
                  <a:extLst>
                    <a:ext uri="{FF2B5EF4-FFF2-40B4-BE49-F238E27FC236}">
                      <a16:creationId xmlns:a16="http://schemas.microsoft.com/office/drawing/2014/main" id="{3DE9C54D-E9E7-179B-58D9-4BCE739F7D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34" y="2713"/>
                  <a:ext cx="0" cy="19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6" name="Rectangle 32">
                  <a:extLst>
                    <a:ext uri="{FF2B5EF4-FFF2-40B4-BE49-F238E27FC236}">
                      <a16:creationId xmlns:a16="http://schemas.microsoft.com/office/drawing/2014/main" id="{1E1C43FA-1444-F712-D764-42D5349CE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6" y="2726"/>
                  <a:ext cx="1980" cy="1980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ar-SA" sz="1800"/>
                </a:p>
              </p:txBody>
            </p:sp>
            <p:sp>
              <p:nvSpPr>
                <p:cNvPr id="37" name="Line 33">
                  <a:extLst>
                    <a:ext uri="{FF2B5EF4-FFF2-40B4-BE49-F238E27FC236}">
                      <a16:creationId xmlns:a16="http://schemas.microsoft.com/office/drawing/2014/main" id="{D484CD30-9330-25A6-3E32-0C29566E0F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35" y="2713"/>
                  <a:ext cx="0" cy="19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8" name="Line 34">
                  <a:extLst>
                    <a:ext uri="{FF2B5EF4-FFF2-40B4-BE49-F238E27FC236}">
                      <a16:creationId xmlns:a16="http://schemas.microsoft.com/office/drawing/2014/main" id="{D6C47083-EF06-EF50-6843-3331620B6F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51" y="2713"/>
                  <a:ext cx="0" cy="19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9" name="Line 35">
                  <a:extLst>
                    <a:ext uri="{FF2B5EF4-FFF2-40B4-BE49-F238E27FC236}">
                      <a16:creationId xmlns:a16="http://schemas.microsoft.com/office/drawing/2014/main" id="{ACA6B86C-1228-23EF-9044-A9F6369F41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26" y="3149"/>
                  <a:ext cx="19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0" name="Line 36">
                  <a:extLst>
                    <a:ext uri="{FF2B5EF4-FFF2-40B4-BE49-F238E27FC236}">
                      <a16:creationId xmlns:a16="http://schemas.microsoft.com/office/drawing/2014/main" id="{B34EFD1D-AF2E-F305-7AAC-BC8990C684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26" y="3537"/>
                  <a:ext cx="19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1" name="Line 37">
                  <a:extLst>
                    <a:ext uri="{FF2B5EF4-FFF2-40B4-BE49-F238E27FC236}">
                      <a16:creationId xmlns:a16="http://schemas.microsoft.com/office/drawing/2014/main" id="{E61EBCE9-8042-C96B-6059-E4B4E5145E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26" y="3945"/>
                  <a:ext cx="19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2" name="Line 38">
                  <a:extLst>
                    <a:ext uri="{FF2B5EF4-FFF2-40B4-BE49-F238E27FC236}">
                      <a16:creationId xmlns:a16="http://schemas.microsoft.com/office/drawing/2014/main" id="{BF393897-C826-98C4-8158-78EBCE1760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26" y="4333"/>
                  <a:ext cx="19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3" name="Line 39">
                  <a:extLst>
                    <a:ext uri="{FF2B5EF4-FFF2-40B4-BE49-F238E27FC236}">
                      <a16:creationId xmlns:a16="http://schemas.microsoft.com/office/drawing/2014/main" id="{E35F4A17-0171-35C5-9BD7-7F91F3A9C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20" y="2726"/>
                  <a:ext cx="0" cy="19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25" name="Group 40">
                <a:extLst>
                  <a:ext uri="{FF2B5EF4-FFF2-40B4-BE49-F238E27FC236}">
                    <a16:creationId xmlns:a16="http://schemas.microsoft.com/office/drawing/2014/main" id="{C188D9A9-FF2E-935E-164F-749F86D7C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6" y="2713"/>
                <a:ext cx="1973" cy="1993"/>
                <a:chOff x="7226" y="2713"/>
                <a:chExt cx="1980" cy="1993"/>
              </a:xfrm>
            </p:grpSpPr>
            <p:sp>
              <p:nvSpPr>
                <p:cNvPr id="26" name="Line 41">
                  <a:extLst>
                    <a:ext uri="{FF2B5EF4-FFF2-40B4-BE49-F238E27FC236}">
                      <a16:creationId xmlns:a16="http://schemas.microsoft.com/office/drawing/2014/main" id="{8F56FCA4-B709-7E4A-1BE4-8ECF9377FD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34" y="2713"/>
                  <a:ext cx="0" cy="19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7" name="Rectangle 42">
                  <a:extLst>
                    <a:ext uri="{FF2B5EF4-FFF2-40B4-BE49-F238E27FC236}">
                      <a16:creationId xmlns:a16="http://schemas.microsoft.com/office/drawing/2014/main" id="{00BD7DB5-7BAE-52B3-BCE9-88368D06A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6" y="2726"/>
                  <a:ext cx="1980" cy="1980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ar-SA" sz="1800"/>
                </a:p>
              </p:txBody>
            </p:sp>
            <p:sp>
              <p:nvSpPr>
                <p:cNvPr id="28" name="Line 43">
                  <a:extLst>
                    <a:ext uri="{FF2B5EF4-FFF2-40B4-BE49-F238E27FC236}">
                      <a16:creationId xmlns:a16="http://schemas.microsoft.com/office/drawing/2014/main" id="{72CA6566-7F15-8ADC-3FBE-D5140DF9E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35" y="2713"/>
                  <a:ext cx="0" cy="19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9" name="Line 44">
                  <a:extLst>
                    <a:ext uri="{FF2B5EF4-FFF2-40B4-BE49-F238E27FC236}">
                      <a16:creationId xmlns:a16="http://schemas.microsoft.com/office/drawing/2014/main" id="{E5305613-B5DE-68AF-6BBD-5EFF0BA011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51" y="2713"/>
                  <a:ext cx="0" cy="19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0" name="Line 45">
                  <a:extLst>
                    <a:ext uri="{FF2B5EF4-FFF2-40B4-BE49-F238E27FC236}">
                      <a16:creationId xmlns:a16="http://schemas.microsoft.com/office/drawing/2014/main" id="{4D2C167C-9B89-EF20-B9A7-005DA8C8F2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26" y="3149"/>
                  <a:ext cx="19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1" name="Line 46">
                  <a:extLst>
                    <a:ext uri="{FF2B5EF4-FFF2-40B4-BE49-F238E27FC236}">
                      <a16:creationId xmlns:a16="http://schemas.microsoft.com/office/drawing/2014/main" id="{48FD5D7F-62F0-265F-5D0C-6505AA1A5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26" y="3537"/>
                  <a:ext cx="19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2" name="Line 47">
                  <a:extLst>
                    <a:ext uri="{FF2B5EF4-FFF2-40B4-BE49-F238E27FC236}">
                      <a16:creationId xmlns:a16="http://schemas.microsoft.com/office/drawing/2014/main" id="{12807BD1-F77D-8CE8-C134-596E8310B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26" y="3945"/>
                  <a:ext cx="19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3" name="Line 48">
                  <a:extLst>
                    <a:ext uri="{FF2B5EF4-FFF2-40B4-BE49-F238E27FC236}">
                      <a16:creationId xmlns:a16="http://schemas.microsoft.com/office/drawing/2014/main" id="{5B9B9AFC-B180-7A65-2B7E-094B097222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26" y="4333"/>
                  <a:ext cx="19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4" name="Line 49">
                  <a:extLst>
                    <a:ext uri="{FF2B5EF4-FFF2-40B4-BE49-F238E27FC236}">
                      <a16:creationId xmlns:a16="http://schemas.microsoft.com/office/drawing/2014/main" id="{2C9053DA-C511-A03B-8E49-CCF1F35E44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20" y="2726"/>
                  <a:ext cx="0" cy="19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16" name="Line 50">
              <a:extLst>
                <a:ext uri="{FF2B5EF4-FFF2-40B4-BE49-F238E27FC236}">
                  <a16:creationId xmlns:a16="http://schemas.microsoft.com/office/drawing/2014/main" id="{6FC9175C-097F-7E3A-B4BF-4F726F1B54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93" y="733"/>
              <a:ext cx="0" cy="19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51">
              <a:extLst>
                <a:ext uri="{FF2B5EF4-FFF2-40B4-BE49-F238E27FC236}">
                  <a16:creationId xmlns:a16="http://schemas.microsoft.com/office/drawing/2014/main" id="{573B653C-CF6E-7F1C-FB28-D96FE923C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" y="746"/>
              <a:ext cx="19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52">
              <a:extLst>
                <a:ext uri="{FF2B5EF4-FFF2-40B4-BE49-F238E27FC236}">
                  <a16:creationId xmlns:a16="http://schemas.microsoft.com/office/drawing/2014/main" id="{D68A8480-1B29-3E9E-43B3-C6DBFF29C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0" y="2340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53">
              <a:extLst>
                <a:ext uri="{FF2B5EF4-FFF2-40B4-BE49-F238E27FC236}">
                  <a16:creationId xmlns:a16="http://schemas.microsoft.com/office/drawing/2014/main" id="{DB6D903A-B8E7-EAD5-10F0-F5FFEEEB3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0" y="1941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54">
              <a:extLst>
                <a:ext uri="{FF2B5EF4-FFF2-40B4-BE49-F238E27FC236}">
                  <a16:creationId xmlns:a16="http://schemas.microsoft.com/office/drawing/2014/main" id="{2229FFC0-AC9B-4F49-B41C-6546861D6C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0" y="1542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55">
              <a:extLst>
                <a:ext uri="{FF2B5EF4-FFF2-40B4-BE49-F238E27FC236}">
                  <a16:creationId xmlns:a16="http://schemas.microsoft.com/office/drawing/2014/main" id="{F2418F94-E917-9DB2-A7DD-BFEA3F833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0" y="1156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3" name="Group 103">
            <a:extLst>
              <a:ext uri="{FF2B5EF4-FFF2-40B4-BE49-F238E27FC236}">
                <a16:creationId xmlns:a16="http://schemas.microsoft.com/office/drawing/2014/main" id="{D0CB866C-B2B1-545B-187B-ACEE40A8D0B9}"/>
              </a:ext>
            </a:extLst>
          </p:cNvPr>
          <p:cNvGrpSpPr>
            <a:grpSpLocks/>
          </p:cNvGrpSpPr>
          <p:nvPr/>
        </p:nvGrpSpPr>
        <p:grpSpPr bwMode="auto">
          <a:xfrm>
            <a:off x="4982336" y="3162389"/>
            <a:ext cx="2411413" cy="2484437"/>
            <a:chOff x="3864" y="2880"/>
            <a:chExt cx="1980" cy="2364"/>
          </a:xfrm>
        </p:grpSpPr>
        <p:grpSp>
          <p:nvGrpSpPr>
            <p:cNvPr id="54" name="Group 104">
              <a:extLst>
                <a:ext uri="{FF2B5EF4-FFF2-40B4-BE49-F238E27FC236}">
                  <a16:creationId xmlns:a16="http://schemas.microsoft.com/office/drawing/2014/main" id="{35204E0C-6252-06E3-7564-9EAE34B03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6" y="2880"/>
              <a:ext cx="1956" cy="2364"/>
              <a:chOff x="3876" y="2880"/>
              <a:chExt cx="1956" cy="2364"/>
            </a:xfrm>
          </p:grpSpPr>
          <p:sp>
            <p:nvSpPr>
              <p:cNvPr id="63" name="Oval 105">
                <a:extLst>
                  <a:ext uri="{FF2B5EF4-FFF2-40B4-BE49-F238E27FC236}">
                    <a16:creationId xmlns:a16="http://schemas.microsoft.com/office/drawing/2014/main" id="{6AD4573F-EFC3-0372-3D90-CD94BA49D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6" y="2880"/>
                <a:ext cx="1956" cy="2364"/>
              </a:xfrm>
              <a:prstGeom prst="ellipse">
                <a:avLst/>
              </a:prstGeom>
              <a:solidFill>
                <a:srgbClr val="B78C7F"/>
              </a:solidFill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1800"/>
              </a:p>
            </p:txBody>
          </p:sp>
          <p:grpSp>
            <p:nvGrpSpPr>
              <p:cNvPr id="64" name="Group 106">
                <a:extLst>
                  <a:ext uri="{FF2B5EF4-FFF2-40B4-BE49-F238E27FC236}">
                    <a16:creationId xmlns:a16="http://schemas.microsoft.com/office/drawing/2014/main" id="{96F146A0-9E2E-F3DE-84B2-3950DBC5ED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9" y="3224"/>
                <a:ext cx="1383" cy="1679"/>
                <a:chOff x="4149" y="3224"/>
                <a:chExt cx="1383" cy="1679"/>
              </a:xfrm>
            </p:grpSpPr>
            <p:sp>
              <p:nvSpPr>
                <p:cNvPr id="65" name="Oval 107">
                  <a:extLst>
                    <a:ext uri="{FF2B5EF4-FFF2-40B4-BE49-F238E27FC236}">
                      <a16:creationId xmlns:a16="http://schemas.microsoft.com/office/drawing/2014/main" id="{03C4DC74-2F8C-BCC4-0414-095D91A0E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9" y="3224"/>
                  <a:ext cx="1383" cy="1679"/>
                </a:xfrm>
                <a:prstGeom prst="ellipse">
                  <a:avLst/>
                </a:prstGeom>
                <a:solidFill>
                  <a:srgbClr val="89C7CD"/>
                </a:solidFill>
                <a:ln w="38100">
                  <a:solidFill>
                    <a:srgbClr val="98665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ar-SA" sz="1800"/>
                </a:p>
              </p:txBody>
            </p:sp>
            <p:grpSp>
              <p:nvGrpSpPr>
                <p:cNvPr id="66" name="Group 108">
                  <a:extLst>
                    <a:ext uri="{FF2B5EF4-FFF2-40B4-BE49-F238E27FC236}">
                      <a16:creationId xmlns:a16="http://schemas.microsoft.com/office/drawing/2014/main" id="{4B18EB8D-8AA9-D7BB-A7F0-5145E5EE63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09" y="3286"/>
                  <a:ext cx="1260" cy="1550"/>
                  <a:chOff x="5400" y="2700"/>
                  <a:chExt cx="1260" cy="1260"/>
                </a:xfrm>
              </p:grpSpPr>
              <p:sp>
                <p:nvSpPr>
                  <p:cNvPr id="67" name="Oval 109">
                    <a:extLst>
                      <a:ext uri="{FF2B5EF4-FFF2-40B4-BE49-F238E27FC236}">
                        <a16:creationId xmlns:a16="http://schemas.microsoft.com/office/drawing/2014/main" id="{64EC6010-28F8-9FF8-6BEC-CC28483606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00" y="2700"/>
                    <a:ext cx="1260" cy="1260"/>
                  </a:xfrm>
                  <a:prstGeom prst="ellipse">
                    <a:avLst/>
                  </a:prstGeom>
                  <a:solidFill>
                    <a:srgbClr val="89C7CD"/>
                  </a:solidFill>
                  <a:ln w="57150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ar-SA" sz="1800"/>
                  </a:p>
                </p:txBody>
              </p:sp>
              <p:sp>
                <p:nvSpPr>
                  <p:cNvPr id="68" name="Oval 110">
                    <a:extLst>
                      <a:ext uri="{FF2B5EF4-FFF2-40B4-BE49-F238E27FC236}">
                        <a16:creationId xmlns:a16="http://schemas.microsoft.com/office/drawing/2014/main" id="{D39A7EBA-A81D-7983-E91D-A5C7514F53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60" y="3060"/>
                    <a:ext cx="540" cy="5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ar-SA" sz="1800"/>
                  </a:p>
                </p:txBody>
              </p:sp>
            </p:grpSp>
          </p:grpSp>
        </p:grpSp>
        <p:sp>
          <p:nvSpPr>
            <p:cNvPr id="55" name="Line 111">
              <a:extLst>
                <a:ext uri="{FF2B5EF4-FFF2-40B4-BE49-F238E27FC236}">
                  <a16:creationId xmlns:a16="http://schemas.microsoft.com/office/drawing/2014/main" id="{7872F606-4CD0-EE07-C112-972096E6B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0" y="2880"/>
              <a:ext cx="0" cy="8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Line 112">
              <a:extLst>
                <a:ext uri="{FF2B5EF4-FFF2-40B4-BE49-F238E27FC236}">
                  <a16:creationId xmlns:a16="http://schemas.microsoft.com/office/drawing/2014/main" id="{C6AC6F79-0183-AA10-47BF-7A41002805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0" y="4356"/>
              <a:ext cx="0" cy="8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Line 113">
              <a:extLst>
                <a:ext uri="{FF2B5EF4-FFF2-40B4-BE49-F238E27FC236}">
                  <a16:creationId xmlns:a16="http://schemas.microsoft.com/office/drawing/2014/main" id="{2A9334B2-89EE-E3FF-761A-F1EE74668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4" y="4068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Line 114">
              <a:extLst>
                <a:ext uri="{FF2B5EF4-FFF2-40B4-BE49-F238E27FC236}">
                  <a16:creationId xmlns:a16="http://schemas.microsoft.com/office/drawing/2014/main" id="{F403FC68-EC1C-8256-38FB-9AF26F0F5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4068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Line 115">
              <a:extLst>
                <a:ext uri="{FF2B5EF4-FFF2-40B4-BE49-F238E27FC236}">
                  <a16:creationId xmlns:a16="http://schemas.microsoft.com/office/drawing/2014/main" id="{6D93EBD1-5875-13E1-A858-A09BDF67C8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8" y="3201"/>
              <a:ext cx="540" cy="6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Line 116">
              <a:extLst>
                <a:ext uri="{FF2B5EF4-FFF2-40B4-BE49-F238E27FC236}">
                  <a16:creationId xmlns:a16="http://schemas.microsoft.com/office/drawing/2014/main" id="{D674F2A8-70D4-53C2-258F-1D7C5D3C1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4260"/>
              <a:ext cx="540" cy="6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" name="Line 117">
              <a:extLst>
                <a:ext uri="{FF2B5EF4-FFF2-40B4-BE49-F238E27FC236}">
                  <a16:creationId xmlns:a16="http://schemas.microsoft.com/office/drawing/2014/main" id="{92E525F4-67E0-4E83-582D-519ADCC43D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000" flipH="1" flipV="1">
              <a:off x="4140" y="3237"/>
              <a:ext cx="540" cy="5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2" name="Line 118">
              <a:extLst>
                <a:ext uri="{FF2B5EF4-FFF2-40B4-BE49-F238E27FC236}">
                  <a16:creationId xmlns:a16="http://schemas.microsoft.com/office/drawing/2014/main" id="{DB163288-944D-2919-0FD7-833EDC3E96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000" flipH="1" flipV="1">
              <a:off x="5040" y="4320"/>
              <a:ext cx="540" cy="5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9" name="Rectangle 158">
            <a:extLst>
              <a:ext uri="{FF2B5EF4-FFF2-40B4-BE49-F238E27FC236}">
                <a16:creationId xmlns:a16="http://schemas.microsoft.com/office/drawing/2014/main" id="{76754A8D-9EA5-BB40-C3A9-93B9C12F9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211" y="24718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</p:spTree>
    <p:extLst>
      <p:ext uri="{BB962C8B-B14F-4D97-AF65-F5344CB8AC3E}">
        <p14:creationId xmlns:p14="http://schemas.microsoft.com/office/powerpoint/2010/main" val="3534328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FE747D-DEB2-5454-5AEB-4A7E8858484F}"/>
              </a:ext>
            </a:extLst>
          </p:cNvPr>
          <p:cNvGrpSpPr>
            <a:grpSpLocks/>
          </p:cNvGrpSpPr>
          <p:nvPr/>
        </p:nvGrpSpPr>
        <p:grpSpPr bwMode="auto">
          <a:xfrm>
            <a:off x="5620511" y="157362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AB2A500-583C-8E1C-FA47-9966326A2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B39B4B2-77F5-C814-0E27-3125B02FE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التماثل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0AE41340-DE2C-0935-E8F5-09946D942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986" y="916187"/>
            <a:ext cx="8426450" cy="1692275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Both"/>
            </a:pPr>
            <a:r>
              <a:rPr lang="ar-SA" altLang="en-US" sz="2400" b="1"/>
              <a:t>حدد ما إذا كان النمط متماثلا حول محور . إذا كانت الإجابة نعم 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    فارسم جميع محاور التماثل ، وإلا فاكتب ( لا يوجد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(2) حدد ما إذا كان للنمط تماثل دوراني حول نقطة بنعم أو لا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    وإذا كانت الإجابة بنعم فاذكر زاوية أو زوايا الدوران .</a:t>
            </a:r>
            <a:endParaRPr lang="en-US" altLang="en-US" sz="2400" b="1"/>
          </a:p>
        </p:txBody>
      </p:sp>
      <p:sp>
        <p:nvSpPr>
          <p:cNvPr id="11" name="Rectangle 62">
            <a:extLst>
              <a:ext uri="{FF2B5EF4-FFF2-40B4-BE49-F238E27FC236}">
                <a16:creationId xmlns:a16="http://schemas.microsoft.com/office/drawing/2014/main" id="{A1CED296-66C9-A9CA-D841-23E9E9AED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211" y="22782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3" name="AutoShape 63">
            <a:extLst>
              <a:ext uri="{FF2B5EF4-FFF2-40B4-BE49-F238E27FC236}">
                <a16:creationId xmlns:a16="http://schemas.microsoft.com/office/drawing/2014/main" id="{BA33AACF-987F-C8BD-52DB-C483A88A6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024" y="231975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800" b="1">
                <a:solidFill>
                  <a:srgbClr val="FFFF00"/>
                </a:solidFill>
              </a:rPr>
              <a:t>تدرب ، </a:t>
            </a:r>
            <a:r>
              <a:rPr lang="ar-SA" altLang="en-US" sz="2800" b="1">
                <a:solidFill>
                  <a:schemeClr val="bg1"/>
                </a:solidFill>
              </a:rPr>
              <a:t>وحل المسائل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pic>
        <p:nvPicPr>
          <p:cNvPr id="14" name="Picture 64">
            <a:extLst>
              <a:ext uri="{FF2B5EF4-FFF2-40B4-BE49-F238E27FC236}">
                <a16:creationId xmlns:a16="http://schemas.microsoft.com/office/drawing/2014/main" id="{A10BADBD-7170-A281-E0EF-88ECCD5BB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24" y="3416500"/>
            <a:ext cx="172878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ine 66">
            <a:extLst>
              <a:ext uri="{FF2B5EF4-FFF2-40B4-BE49-F238E27FC236}">
                <a16:creationId xmlns:a16="http://schemas.microsoft.com/office/drawing/2014/main" id="{EA6BA83B-8A34-AB98-40F1-F8EA9552B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7111" y="2789437"/>
            <a:ext cx="0" cy="3060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Line 67">
            <a:extLst>
              <a:ext uri="{FF2B5EF4-FFF2-40B4-BE49-F238E27FC236}">
                <a16:creationId xmlns:a16="http://schemas.microsoft.com/office/drawing/2014/main" id="{4C78EB40-47B3-EB89-0296-DD9D65DC55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8074" y="4300737"/>
            <a:ext cx="23399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8" name="Line 68">
            <a:extLst>
              <a:ext uri="{FF2B5EF4-FFF2-40B4-BE49-F238E27FC236}">
                <a16:creationId xmlns:a16="http://schemas.microsoft.com/office/drawing/2014/main" id="{B5B03453-7F6B-C791-69A7-2D2032D95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1099" y="3184725"/>
            <a:ext cx="2195512" cy="2197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" name="Line 69">
            <a:extLst>
              <a:ext uri="{FF2B5EF4-FFF2-40B4-BE49-F238E27FC236}">
                <a16:creationId xmlns:a16="http://schemas.microsoft.com/office/drawing/2014/main" id="{445D3229-CBDA-8FF5-FD2D-DDAF37CA95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6024" y="3221237"/>
            <a:ext cx="2124075" cy="2160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20" name="Picture 70">
            <a:extLst>
              <a:ext uri="{FF2B5EF4-FFF2-40B4-BE49-F238E27FC236}">
                <a16:creationId xmlns:a16="http://schemas.microsoft.com/office/drawing/2014/main" id="{6B7F65CD-AF57-0CFB-D90E-7B666C92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24" y="3184725"/>
            <a:ext cx="24923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5">
            <a:extLst>
              <a:ext uri="{FF2B5EF4-FFF2-40B4-BE49-F238E27FC236}">
                <a16:creationId xmlns:a16="http://schemas.microsoft.com/office/drawing/2014/main" id="{45CF26F2-EA75-EE87-3268-F6CDAB32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D864"/>
              </a:clrFrom>
              <a:clrTo>
                <a:srgbClr val="FBD8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49" y="3789562"/>
            <a:ext cx="172878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71">
            <a:extLst>
              <a:ext uri="{FF2B5EF4-FFF2-40B4-BE49-F238E27FC236}">
                <a16:creationId xmlns:a16="http://schemas.microsoft.com/office/drawing/2014/main" id="{86463A16-EE2F-A760-0DBD-6BA42004B7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2386" y="3480000"/>
            <a:ext cx="0" cy="1187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" name="Line 72">
            <a:extLst>
              <a:ext uri="{FF2B5EF4-FFF2-40B4-BE49-F238E27FC236}">
                <a16:creationId xmlns:a16="http://schemas.microsoft.com/office/drawing/2014/main" id="{DF50C480-3474-B50C-513E-88D8833815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3536" y="4667450"/>
            <a:ext cx="973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" name="Rectangle 97">
            <a:extLst>
              <a:ext uri="{FF2B5EF4-FFF2-40B4-BE49-F238E27FC236}">
                <a16:creationId xmlns:a16="http://schemas.microsoft.com/office/drawing/2014/main" id="{001ECEB2-6342-86DA-F6A3-E81C25F1B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874" y="2824362"/>
            <a:ext cx="4645025" cy="2995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 dirty="0">
              <a:solidFill>
                <a:srgbClr val="CAFFE3"/>
              </a:solidFill>
            </a:endParaRPr>
          </a:p>
        </p:txBody>
      </p:sp>
      <p:sp>
        <p:nvSpPr>
          <p:cNvPr id="25" name="Text Box 98">
            <a:extLst>
              <a:ext uri="{FF2B5EF4-FFF2-40B4-BE49-F238E27FC236}">
                <a16:creationId xmlns:a16="http://schemas.microsoft.com/office/drawing/2014/main" id="{71DDE962-F132-8EA1-6FBC-944722EE8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136" y="3760987"/>
            <a:ext cx="17637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زاوية الدوران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6" name="Text Box 99">
            <a:extLst>
              <a:ext uri="{FF2B5EF4-FFF2-40B4-BE49-F238E27FC236}">
                <a16:creationId xmlns:a16="http://schemas.microsoft.com/office/drawing/2014/main" id="{4EFEA3E7-F4C8-3FD6-1FEA-DA3D7B5B2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6274" y="3760987"/>
            <a:ext cx="1584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 baseline="50000">
                <a:solidFill>
                  <a:srgbClr val="006600"/>
                </a:solidFill>
              </a:rPr>
              <a:t>٥</a:t>
            </a:r>
            <a:r>
              <a:rPr lang="ar-SA" altLang="en-US" sz="2200" b="1">
                <a:solidFill>
                  <a:srgbClr val="006600"/>
                </a:solidFill>
              </a:rPr>
              <a:t>٣٦٠</a:t>
            </a:r>
            <a:r>
              <a:rPr lang="ar-SA" altLang="en-US" sz="2200" b="1"/>
              <a:t> ÷ ٤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7" name="Text Box 100">
            <a:extLst>
              <a:ext uri="{FF2B5EF4-FFF2-40B4-BE49-F238E27FC236}">
                <a16:creationId xmlns:a16="http://schemas.microsoft.com/office/drawing/2014/main" id="{3F264FA9-9270-F374-4716-A71457A1D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624" y="3760987"/>
            <a:ext cx="863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50000">
                <a:solidFill>
                  <a:srgbClr val="006600"/>
                </a:solidFill>
              </a:rPr>
              <a:t>٥</a:t>
            </a:r>
            <a:r>
              <a:rPr lang="ar-SA" altLang="en-US" sz="2400" b="1">
                <a:solidFill>
                  <a:srgbClr val="006600"/>
                </a:solidFill>
              </a:rPr>
              <a:t>٩٠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8" name="Text Box 101">
            <a:extLst>
              <a:ext uri="{FF2B5EF4-FFF2-40B4-BE49-F238E27FC236}">
                <a16:creationId xmlns:a16="http://schemas.microsoft.com/office/drawing/2014/main" id="{6D9C9869-2291-6C1D-51AA-B525DC739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136" y="4481712"/>
            <a:ext cx="17637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الزاوية التالية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9" name="Text Box 102">
            <a:extLst>
              <a:ext uri="{FF2B5EF4-FFF2-40B4-BE49-F238E27FC236}">
                <a16:creationId xmlns:a16="http://schemas.microsoft.com/office/drawing/2014/main" id="{4D2339BB-64C9-3C2E-646C-EAFBA5E6F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6274" y="4481712"/>
            <a:ext cx="1584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50000">
                <a:solidFill>
                  <a:srgbClr val="006600"/>
                </a:solidFill>
              </a:rPr>
              <a:t>٥</a:t>
            </a:r>
            <a:r>
              <a:rPr lang="ar-SA" altLang="en-US" sz="2400" b="1">
                <a:solidFill>
                  <a:srgbClr val="006600"/>
                </a:solidFill>
              </a:rPr>
              <a:t>٩٠</a:t>
            </a:r>
            <a:r>
              <a:rPr lang="ar-SA" altLang="en-US" sz="2200" b="1"/>
              <a:t> × ٢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30" name="Text Box 103">
            <a:extLst>
              <a:ext uri="{FF2B5EF4-FFF2-40B4-BE49-F238E27FC236}">
                <a16:creationId xmlns:a16="http://schemas.microsoft.com/office/drawing/2014/main" id="{A1D33B7F-DCD7-3B12-5B2E-91CF9C60A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624" y="4481712"/>
            <a:ext cx="863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 baseline="50000"/>
              <a:t>٥</a:t>
            </a:r>
            <a:r>
              <a:rPr lang="ar-SA" altLang="en-US" sz="2000" b="1"/>
              <a:t>١٨٠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31" name="Text Box 104">
            <a:extLst>
              <a:ext uri="{FF2B5EF4-FFF2-40B4-BE49-F238E27FC236}">
                <a16:creationId xmlns:a16="http://schemas.microsoft.com/office/drawing/2014/main" id="{7185E082-A145-A771-D76D-128610120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136" y="5248475"/>
            <a:ext cx="17637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الزاوية التالية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32" name="Text Box 105">
            <a:extLst>
              <a:ext uri="{FF2B5EF4-FFF2-40B4-BE49-F238E27FC236}">
                <a16:creationId xmlns:a16="http://schemas.microsoft.com/office/drawing/2014/main" id="{2E3664F7-F46B-9F91-C638-330409FE3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6274" y="5248475"/>
            <a:ext cx="15843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50000">
                <a:solidFill>
                  <a:srgbClr val="006600"/>
                </a:solidFill>
              </a:rPr>
              <a:t>٥</a:t>
            </a:r>
            <a:r>
              <a:rPr lang="ar-SA" altLang="en-US" sz="2400" b="1">
                <a:solidFill>
                  <a:srgbClr val="006600"/>
                </a:solidFill>
              </a:rPr>
              <a:t>٩٠</a:t>
            </a:r>
            <a:r>
              <a:rPr lang="ar-SA" altLang="en-US" sz="2200" b="1"/>
              <a:t> × ٣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33" name="Text Box 106">
            <a:extLst>
              <a:ext uri="{FF2B5EF4-FFF2-40B4-BE49-F238E27FC236}">
                <a16:creationId xmlns:a16="http://schemas.microsoft.com/office/drawing/2014/main" id="{3ED659D6-5BFA-B78C-7E2E-08E2DCA56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624" y="5248475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 baseline="50000"/>
              <a:t>٥</a:t>
            </a:r>
            <a:r>
              <a:rPr lang="ar-SA" altLang="en-US" sz="2200" b="1"/>
              <a:t>٢٧٠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34" name="Text Box 110">
            <a:extLst>
              <a:ext uri="{FF2B5EF4-FFF2-40B4-BE49-F238E27FC236}">
                <a16:creationId xmlns:a16="http://schemas.microsoft.com/office/drawing/2014/main" id="{93F40BE4-7723-ECB9-8ABB-B7CA7497F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286" y="3040262"/>
            <a:ext cx="4248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عدد رؤوس الشكل أربعة رؤوس متشابهة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35" name="Text Box 111">
            <a:extLst>
              <a:ext uri="{FF2B5EF4-FFF2-40B4-BE49-F238E27FC236}">
                <a16:creationId xmlns:a16="http://schemas.microsoft.com/office/drawing/2014/main" id="{B9F8A033-B3BF-3CC0-0A87-224C282C9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999" y="6066037"/>
            <a:ext cx="19446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أربعة محاور تماثل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36" name="Text Box 112">
            <a:extLst>
              <a:ext uri="{FF2B5EF4-FFF2-40B4-BE49-F238E27FC236}">
                <a16:creationId xmlns:a16="http://schemas.microsoft.com/office/drawing/2014/main" id="{D7FD5470-42BF-2D15-FF9A-CCFBB2ACB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961" y="4481712"/>
            <a:ext cx="6477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50000">
                <a:solidFill>
                  <a:srgbClr val="006600"/>
                </a:solidFill>
              </a:rPr>
              <a:t>٥</a:t>
            </a:r>
            <a:r>
              <a:rPr lang="ar-SA" altLang="en-US" sz="2400" b="1">
                <a:solidFill>
                  <a:srgbClr val="006600"/>
                </a:solidFill>
              </a:rPr>
              <a:t>٩٠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pic>
        <p:nvPicPr>
          <p:cNvPr id="37" name="Picture 113">
            <a:extLst>
              <a:ext uri="{FF2B5EF4-FFF2-40B4-BE49-F238E27FC236}">
                <a16:creationId xmlns:a16="http://schemas.microsoft.com/office/drawing/2014/main" id="{A6229093-1AE4-D56D-352D-719EC1AEF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24" y="3184725"/>
            <a:ext cx="24923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14">
            <a:extLst>
              <a:ext uri="{FF2B5EF4-FFF2-40B4-BE49-F238E27FC236}">
                <a16:creationId xmlns:a16="http://schemas.microsoft.com/office/drawing/2014/main" id="{2DE9D69E-C303-F44F-AC4E-02248DC8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D864"/>
              </a:clrFrom>
              <a:clrTo>
                <a:srgbClr val="FBD8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49" y="3789562"/>
            <a:ext cx="172878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Line 115">
            <a:extLst>
              <a:ext uri="{FF2B5EF4-FFF2-40B4-BE49-F238E27FC236}">
                <a16:creationId xmlns:a16="http://schemas.microsoft.com/office/drawing/2014/main" id="{2A9C4921-DD58-ECE7-D42D-55F71BF77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2386" y="3480000"/>
            <a:ext cx="0" cy="1187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" name="Line 116">
            <a:extLst>
              <a:ext uri="{FF2B5EF4-FFF2-40B4-BE49-F238E27FC236}">
                <a16:creationId xmlns:a16="http://schemas.microsoft.com/office/drawing/2014/main" id="{91BA2103-E057-18B7-CD02-3B1BA4D006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7624" y="4667450"/>
            <a:ext cx="4762" cy="1182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" name="Text Box 117">
            <a:extLst>
              <a:ext uri="{FF2B5EF4-FFF2-40B4-BE49-F238E27FC236}">
                <a16:creationId xmlns:a16="http://schemas.microsoft.com/office/drawing/2014/main" id="{684EEA1D-E76F-C17B-C4BF-EB4ACD57D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311" y="6281937"/>
            <a:ext cx="8270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 baseline="50000"/>
              <a:t>٥</a:t>
            </a:r>
            <a:r>
              <a:rPr lang="ar-SA" altLang="en-US" sz="2000" b="1"/>
              <a:t>١٨٠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pic>
        <p:nvPicPr>
          <p:cNvPr id="42" name="Picture 118">
            <a:extLst>
              <a:ext uri="{FF2B5EF4-FFF2-40B4-BE49-F238E27FC236}">
                <a16:creationId xmlns:a16="http://schemas.microsoft.com/office/drawing/2014/main" id="{9D8CB8D5-C575-E727-ED3B-9FE0661FA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24" y="3184725"/>
            <a:ext cx="24923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19">
            <a:extLst>
              <a:ext uri="{FF2B5EF4-FFF2-40B4-BE49-F238E27FC236}">
                <a16:creationId xmlns:a16="http://schemas.microsoft.com/office/drawing/2014/main" id="{80199663-23CE-A79C-B128-A357E122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D864"/>
              </a:clrFrom>
              <a:clrTo>
                <a:srgbClr val="FBD8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49" y="3789562"/>
            <a:ext cx="172878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Line 120">
            <a:extLst>
              <a:ext uri="{FF2B5EF4-FFF2-40B4-BE49-F238E27FC236}">
                <a16:creationId xmlns:a16="http://schemas.microsoft.com/office/drawing/2014/main" id="{7E81F387-D60D-A7C8-4F8A-2C0643B7E9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2386" y="3480000"/>
            <a:ext cx="0" cy="1187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" name="Line 121">
            <a:extLst>
              <a:ext uri="{FF2B5EF4-FFF2-40B4-BE49-F238E27FC236}">
                <a16:creationId xmlns:a16="http://schemas.microsoft.com/office/drawing/2014/main" id="{594315CB-326D-AFEF-1179-BDE6E94AC9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8099" y="4661100"/>
            <a:ext cx="1003300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" name="Text Box 122">
            <a:extLst>
              <a:ext uri="{FF2B5EF4-FFF2-40B4-BE49-F238E27FC236}">
                <a16:creationId xmlns:a16="http://schemas.microsoft.com/office/drawing/2014/main" id="{143CA01F-B0D5-F173-9411-25B6DC30F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636" y="4467425"/>
            <a:ext cx="8270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 baseline="50000"/>
              <a:t>٥</a:t>
            </a:r>
            <a:r>
              <a:rPr lang="ar-SA" altLang="en-US" sz="2200" b="1"/>
              <a:t>٢٧٠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65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2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6" grpId="0"/>
      <p:bldP spid="41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4B1498-0F37-A4AA-0FCC-52F314AC22E2}"/>
              </a:ext>
            </a:extLst>
          </p:cNvPr>
          <p:cNvGrpSpPr>
            <a:grpSpLocks/>
          </p:cNvGrpSpPr>
          <p:nvPr/>
        </p:nvGrpSpPr>
        <p:grpSpPr bwMode="auto">
          <a:xfrm>
            <a:off x="5386311" y="-181500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DDF201E-69E8-AE07-E7F1-94A631B89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E38E0A4-53C4-73DA-E314-0D83D56EE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التماثل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110AF010-628E-0EC1-FC5B-ADE6403C8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786" y="577325"/>
            <a:ext cx="8426450" cy="1692275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Both"/>
            </a:pPr>
            <a:r>
              <a:rPr lang="ar-SA" altLang="en-US" sz="2400" b="1"/>
              <a:t>حدد ما إذا كان النمط متماثلا حول محور . إذا كانت الإجابة نعم 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    فارسم جميع محاور التماثل ، وإلا فاكتب ( لا يوجد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(2) حدد ما إذا كان للنمط تماثل دوراني حول نقطة بنعم أو لا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    وإذا كانت الإجابة بنعم فاذكر زاوية أو زوايا الدوران .</a:t>
            </a:r>
            <a:endParaRPr lang="en-US" altLang="en-US" sz="2400" b="1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48B9D6E-A65D-1C76-350D-67B570797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11" y="193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pic>
        <p:nvPicPr>
          <p:cNvPr id="14" name="Picture 30">
            <a:extLst>
              <a:ext uri="{FF2B5EF4-FFF2-40B4-BE49-F238E27FC236}">
                <a16:creationId xmlns:a16="http://schemas.microsoft.com/office/drawing/2014/main" id="{A56EDF02-C876-0824-7979-65F3582A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99" y="2918888"/>
            <a:ext cx="2243137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ine 31">
            <a:extLst>
              <a:ext uri="{FF2B5EF4-FFF2-40B4-BE49-F238E27FC236}">
                <a16:creationId xmlns:a16="http://schemas.microsoft.com/office/drawing/2014/main" id="{5FBB53D7-1C43-9C3B-F873-F4E2D5DFD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5161" y="2587100"/>
            <a:ext cx="0" cy="3060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EDF041D3-0E02-0C53-D793-95FE360B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674" y="5803375"/>
            <a:ext cx="19446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محور تماثل رأسي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id="{A4D5B195-BBE0-E2EC-723C-2FCB7BA8B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561" y="3745975"/>
            <a:ext cx="3565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b="1"/>
              <a:t>ليس له تماثل دوراني</a:t>
            </a:r>
            <a:endParaRPr lang="en-US" altLang="en-US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68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BADC64-8D71-BF0C-610D-C682A3DF41A3}"/>
              </a:ext>
            </a:extLst>
          </p:cNvPr>
          <p:cNvGrpSpPr>
            <a:grpSpLocks/>
          </p:cNvGrpSpPr>
          <p:nvPr/>
        </p:nvGrpSpPr>
        <p:grpSpPr bwMode="auto">
          <a:xfrm>
            <a:off x="5284379" y="137316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DD2652E-ED37-19B5-43FE-11044D145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6A00EA7-579C-679D-8E7F-FB0A1B093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التماثل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63CD517B-D085-7D38-F337-2079D6F1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854" y="896141"/>
            <a:ext cx="8426450" cy="1692275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Both"/>
            </a:pPr>
            <a:r>
              <a:rPr lang="ar-SA" altLang="en-US" sz="2400" b="1"/>
              <a:t>حدد ما إذا كان النمط متماثلا حول محور . إذا كانت الإجابة نعم 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    فارسم جميع محاور التماثل ، وإلا فاكتب ( لا يوجد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(2) حدد ما إذا كان للنمط تماثل دوراني حول نقطة بنعم أو لا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    وإذا كانت الإجابة بنعم فاذكر زاوية أو زوايا الدوران .</a:t>
            </a:r>
            <a:endParaRPr lang="en-US" altLang="en-US" sz="2400" b="1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FC0413B-FE3A-AA0A-201E-E740C893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079" y="22582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60D3134F-B35A-C5F9-371D-4E4D6610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92" y="3164679"/>
            <a:ext cx="24923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1">
            <a:extLst>
              <a:ext uri="{FF2B5EF4-FFF2-40B4-BE49-F238E27FC236}">
                <a16:creationId xmlns:a16="http://schemas.microsoft.com/office/drawing/2014/main" id="{B7BA7A23-79BF-302F-A200-19283670F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692" y="6225379"/>
            <a:ext cx="8270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50000"/>
              <a:t>٥</a:t>
            </a:r>
            <a:r>
              <a:rPr lang="ar-SA" altLang="en-US" sz="2400" b="1"/>
              <a:t>١٨٠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8E56B4CB-56CD-AA3B-2E2C-B223359F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67" y="3488529"/>
            <a:ext cx="2087562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EC83237C-A87D-BE8C-C89C-6DEF46118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2742" y="3221829"/>
            <a:ext cx="2592387" cy="2628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7D86E78C-5DEE-786D-67AE-05ECCE467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1942" y="3199604"/>
            <a:ext cx="2736850" cy="2773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327D588F-93C6-668E-F57F-BC255139A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742" y="6122191"/>
            <a:ext cx="19446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محوران قطريان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34D669DE-4640-B494-4B54-3CC8B3FEA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9" y="3740941"/>
            <a:ext cx="17272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9">
            <a:extLst>
              <a:ext uri="{FF2B5EF4-FFF2-40B4-BE49-F238E27FC236}">
                <a16:creationId xmlns:a16="http://schemas.microsoft.com/office/drawing/2014/main" id="{12FD3964-07BA-145B-7554-D13F6160F5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429" y="3467891"/>
            <a:ext cx="0" cy="1187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3F17D32A-C4F2-60FE-5B8B-6D759AECF4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429" y="4606129"/>
            <a:ext cx="0" cy="1187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76EEB93D-9324-AB58-E663-478CCD9FA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742" y="572291"/>
            <a:ext cx="4645025" cy="2995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 dirty="0"/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EB1A9F60-85FA-F075-D336-E53C27070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004" y="2305841"/>
            <a:ext cx="17637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زاوية الدوران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39B2654E-1D17-EB8D-71D2-C98F76A81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142" y="2305841"/>
            <a:ext cx="1584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 baseline="50000">
                <a:solidFill>
                  <a:srgbClr val="006600"/>
                </a:solidFill>
              </a:rPr>
              <a:t>٥</a:t>
            </a:r>
            <a:r>
              <a:rPr lang="ar-SA" altLang="en-US" sz="2200" b="1">
                <a:solidFill>
                  <a:srgbClr val="006600"/>
                </a:solidFill>
              </a:rPr>
              <a:t>٣٦٠</a:t>
            </a:r>
            <a:r>
              <a:rPr lang="ar-SA" altLang="en-US" sz="2200" b="1"/>
              <a:t> ÷ ٢ =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09403F6A-A937-7778-E1E7-8A8C3B4F2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492" y="2305841"/>
            <a:ext cx="863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baseline="50000"/>
              <a:t>٥</a:t>
            </a:r>
            <a:r>
              <a:rPr lang="ar-SA" altLang="en-US" sz="2400" b="1"/>
              <a:t>١٨٠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6B76C083-E4C7-5B47-2A16-AC5A24AE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154" y="1226341"/>
            <a:ext cx="4248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/>
              <a:t>عدد رؤوس الشكل رأسان متشابهان فقط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21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74AC5B-5FC5-5B90-38BD-01C985EA86E2}"/>
              </a:ext>
            </a:extLst>
          </p:cNvPr>
          <p:cNvGrpSpPr>
            <a:grpSpLocks/>
          </p:cNvGrpSpPr>
          <p:nvPr/>
        </p:nvGrpSpPr>
        <p:grpSpPr bwMode="auto">
          <a:xfrm>
            <a:off x="6039831" y="295499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E4C26A2-6052-5C6B-A43C-1F7973500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009A8AD2-71C7-7E34-3FFE-AF910480C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التماثل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D5498447-BC08-F3D0-74C2-2A7B93CB1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306" y="1162274"/>
            <a:ext cx="8426450" cy="10080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ar-SA" altLang="en-US" b="1"/>
              <a:t>يبين الشكل جزءا من عجلة سيارة . أكمل الشكل ليكون متماثلا بالدوران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ar-SA" altLang="en-US" b="1"/>
              <a:t>حول نقطة بزوايا دوران قياساتها  </a:t>
            </a:r>
            <a:r>
              <a:rPr lang="ar-SA" altLang="en-US" b="1" baseline="50000">
                <a:solidFill>
                  <a:srgbClr val="006600"/>
                </a:solidFill>
              </a:rPr>
              <a:t>٥</a:t>
            </a:r>
            <a:r>
              <a:rPr lang="ar-SA" altLang="en-US" b="1">
                <a:solidFill>
                  <a:srgbClr val="006600"/>
                </a:solidFill>
              </a:rPr>
              <a:t>٩٠</a:t>
            </a:r>
            <a:r>
              <a:rPr lang="ar-SA" altLang="en-US" b="1"/>
              <a:t>  ، </a:t>
            </a:r>
            <a:r>
              <a:rPr lang="ar-SA" altLang="en-US" b="1" baseline="50000"/>
              <a:t>٥</a:t>
            </a:r>
            <a:r>
              <a:rPr lang="ar-SA" altLang="en-US" b="1"/>
              <a:t>١٨٠  ، </a:t>
            </a:r>
            <a:r>
              <a:rPr lang="ar-SA" altLang="en-US" b="1" baseline="50000"/>
              <a:t>٥</a:t>
            </a:r>
            <a:r>
              <a:rPr lang="ar-SA" altLang="en-US" b="1"/>
              <a:t>٢٧٠</a:t>
            </a:r>
            <a:endParaRPr lang="en-US" altLang="en-US" b="1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C4DC2B3-6D7C-74F4-1111-E479D6A06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531" y="24163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DD34CE9-C983-1E12-BB5B-39D3C70EF358}"/>
              </a:ext>
            </a:extLst>
          </p:cNvPr>
          <p:cNvGrpSpPr>
            <a:grpSpLocks/>
          </p:cNvGrpSpPr>
          <p:nvPr/>
        </p:nvGrpSpPr>
        <p:grpSpPr bwMode="auto">
          <a:xfrm>
            <a:off x="5895369" y="2999012"/>
            <a:ext cx="2339975" cy="2447925"/>
            <a:chOff x="6055" y="7200"/>
            <a:chExt cx="2454" cy="245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CF7EEB-2FB2-DCB8-FDAC-5B26B484A4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" y="7200"/>
              <a:ext cx="1309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3AE53D1-1098-DC96-C9D2-A57C698FE0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3" y="8432"/>
              <a:ext cx="1204" cy="1215"/>
              <a:chOff x="7198" y="8627"/>
              <a:chExt cx="1204" cy="1215"/>
            </a:xfrm>
          </p:grpSpPr>
          <p:sp>
            <p:nvSpPr>
              <p:cNvPr id="34" name="Rectangle 17">
                <a:extLst>
                  <a:ext uri="{FF2B5EF4-FFF2-40B4-BE49-F238E27FC236}">
                    <a16:creationId xmlns:a16="http://schemas.microsoft.com/office/drawing/2014/main" id="{1E0087F2-8CAE-ACD8-5471-0C2A5AF15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" y="8640"/>
                <a:ext cx="1202" cy="120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1800"/>
              </a:p>
            </p:txBody>
          </p:sp>
          <p:sp>
            <p:nvSpPr>
              <p:cNvPr id="35" name="Line 18">
                <a:extLst>
                  <a:ext uri="{FF2B5EF4-FFF2-40B4-BE49-F238E27FC236}">
                    <a16:creationId xmlns:a16="http://schemas.microsoft.com/office/drawing/2014/main" id="{971EE785-F451-82A9-7FAE-24EAA91D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5" y="8640"/>
                <a:ext cx="0" cy="12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Line 19">
                <a:extLst>
                  <a:ext uri="{FF2B5EF4-FFF2-40B4-BE49-F238E27FC236}">
                    <a16:creationId xmlns:a16="http://schemas.microsoft.com/office/drawing/2014/main" id="{D9BBE6C5-AD2C-CB9F-1E00-CAE2967D4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3" y="8627"/>
                <a:ext cx="0" cy="12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Line 20">
                <a:extLst>
                  <a:ext uri="{FF2B5EF4-FFF2-40B4-BE49-F238E27FC236}">
                    <a16:creationId xmlns:a16="http://schemas.microsoft.com/office/drawing/2014/main" id="{D241132D-D3DD-B01D-F02B-34F80EB1C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0" y="8627"/>
                <a:ext cx="0" cy="12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" name="Line 21">
                <a:extLst>
                  <a:ext uri="{FF2B5EF4-FFF2-40B4-BE49-F238E27FC236}">
                    <a16:creationId xmlns:a16="http://schemas.microsoft.com/office/drawing/2014/main" id="{8EBA991D-1805-984E-285D-E40347D61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0" y="9540"/>
                <a:ext cx="1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Line 22">
                <a:extLst>
                  <a:ext uri="{FF2B5EF4-FFF2-40B4-BE49-F238E27FC236}">
                    <a16:creationId xmlns:a16="http://schemas.microsoft.com/office/drawing/2014/main" id="{86E73B02-C8D6-BF86-9169-6E8D808C9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98" y="9228"/>
                <a:ext cx="1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Line 23">
                <a:extLst>
                  <a:ext uri="{FF2B5EF4-FFF2-40B4-BE49-F238E27FC236}">
                    <a16:creationId xmlns:a16="http://schemas.microsoft.com/office/drawing/2014/main" id="{26AEEBEF-8979-6D73-28C5-375E9D70B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98" y="8922"/>
                <a:ext cx="1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8" name="Group 24">
              <a:extLst>
                <a:ext uri="{FF2B5EF4-FFF2-40B4-BE49-F238E27FC236}">
                  <a16:creationId xmlns:a16="http://schemas.microsoft.com/office/drawing/2014/main" id="{D5CC68EB-9DE7-8CBA-E95F-2A1AF751EC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7" y="7226"/>
              <a:ext cx="1204" cy="1215"/>
              <a:chOff x="7198" y="8627"/>
              <a:chExt cx="1204" cy="1215"/>
            </a:xfrm>
          </p:grpSpPr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1A99094D-7CE7-9AA1-DCA8-9D478DC76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" y="8640"/>
                <a:ext cx="1202" cy="120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1800"/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A6EA89AA-DEAD-EC78-9633-823DBE06D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5" y="8640"/>
                <a:ext cx="0" cy="12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9B712BFE-E15D-1658-77D3-7CCB61853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3" y="8627"/>
                <a:ext cx="0" cy="12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Line 28">
                <a:extLst>
                  <a:ext uri="{FF2B5EF4-FFF2-40B4-BE49-F238E27FC236}">
                    <a16:creationId xmlns:a16="http://schemas.microsoft.com/office/drawing/2014/main" id="{BCBD445D-FB1C-8B23-524C-2DEFAAD6D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0" y="8627"/>
                <a:ext cx="0" cy="12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Line 29">
                <a:extLst>
                  <a:ext uri="{FF2B5EF4-FFF2-40B4-BE49-F238E27FC236}">
                    <a16:creationId xmlns:a16="http://schemas.microsoft.com/office/drawing/2014/main" id="{08B3BB40-AAAF-9725-D8A8-80B5002D6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0" y="9540"/>
                <a:ext cx="1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Line 30">
                <a:extLst>
                  <a:ext uri="{FF2B5EF4-FFF2-40B4-BE49-F238E27FC236}">
                    <a16:creationId xmlns:a16="http://schemas.microsoft.com/office/drawing/2014/main" id="{574EF2F9-CDBE-E12D-DEEF-2DB1C0CFF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98" y="9228"/>
                <a:ext cx="1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Line 31">
                <a:extLst>
                  <a:ext uri="{FF2B5EF4-FFF2-40B4-BE49-F238E27FC236}">
                    <a16:creationId xmlns:a16="http://schemas.microsoft.com/office/drawing/2014/main" id="{4846A31C-930D-F176-E451-199EBD9B9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98" y="8922"/>
                <a:ext cx="1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9" name="Group 32">
              <a:extLst>
                <a:ext uri="{FF2B5EF4-FFF2-40B4-BE49-F238E27FC236}">
                  <a16:creationId xmlns:a16="http://schemas.microsoft.com/office/drawing/2014/main" id="{69C4BD20-2777-BAFA-C4CD-752F46F87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5" y="8436"/>
              <a:ext cx="1204" cy="1215"/>
              <a:chOff x="7198" y="8627"/>
              <a:chExt cx="1204" cy="1215"/>
            </a:xfrm>
          </p:grpSpPr>
          <p:sp>
            <p:nvSpPr>
              <p:cNvPr id="20" name="Rectangle 33">
                <a:extLst>
                  <a:ext uri="{FF2B5EF4-FFF2-40B4-BE49-F238E27FC236}">
                    <a16:creationId xmlns:a16="http://schemas.microsoft.com/office/drawing/2014/main" id="{FD69BA9D-B425-5EF9-BA2B-57A491840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" y="8640"/>
                <a:ext cx="1202" cy="120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1800"/>
              </a:p>
            </p:txBody>
          </p:sp>
          <p:sp>
            <p:nvSpPr>
              <p:cNvPr id="21" name="Line 34">
                <a:extLst>
                  <a:ext uri="{FF2B5EF4-FFF2-40B4-BE49-F238E27FC236}">
                    <a16:creationId xmlns:a16="http://schemas.microsoft.com/office/drawing/2014/main" id="{802F90EA-DBFF-044A-4C8B-B2A7B474A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5" y="8640"/>
                <a:ext cx="0" cy="12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" name="Line 35">
                <a:extLst>
                  <a:ext uri="{FF2B5EF4-FFF2-40B4-BE49-F238E27FC236}">
                    <a16:creationId xmlns:a16="http://schemas.microsoft.com/office/drawing/2014/main" id="{DAF37BD6-B830-E945-D70B-2D0F09726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3" y="8627"/>
                <a:ext cx="0" cy="12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Line 36">
                <a:extLst>
                  <a:ext uri="{FF2B5EF4-FFF2-40B4-BE49-F238E27FC236}">
                    <a16:creationId xmlns:a16="http://schemas.microsoft.com/office/drawing/2014/main" id="{E7F5EDA6-318B-CEDC-D51E-F763E2393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0" y="8627"/>
                <a:ext cx="0" cy="12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Line 37">
                <a:extLst>
                  <a:ext uri="{FF2B5EF4-FFF2-40B4-BE49-F238E27FC236}">
                    <a16:creationId xmlns:a16="http://schemas.microsoft.com/office/drawing/2014/main" id="{6D6F6979-A665-45C0-5435-D474E3DF5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0" y="9540"/>
                <a:ext cx="1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Line 38">
                <a:extLst>
                  <a:ext uri="{FF2B5EF4-FFF2-40B4-BE49-F238E27FC236}">
                    <a16:creationId xmlns:a16="http://schemas.microsoft.com/office/drawing/2014/main" id="{25723A51-F32C-1C81-62DB-3C509390D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98" y="9228"/>
                <a:ext cx="1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39">
                <a:extLst>
                  <a:ext uri="{FF2B5EF4-FFF2-40B4-BE49-F238E27FC236}">
                    <a16:creationId xmlns:a16="http://schemas.microsoft.com/office/drawing/2014/main" id="{77B8631C-3A8C-F2A9-E274-8124D6E9E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98" y="8922"/>
                <a:ext cx="1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EA4E573-45E8-FA63-9BF0-EE7A7EC5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69" y="2999012"/>
            <a:ext cx="2352675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567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6B8FCA34-E6ED-333E-CF81-43F284BB26BB}"/>
              </a:ext>
            </a:extLst>
          </p:cNvPr>
          <p:cNvGrpSpPr>
            <a:grpSpLocks/>
          </p:cNvGrpSpPr>
          <p:nvPr/>
        </p:nvGrpSpPr>
        <p:grpSpPr bwMode="auto">
          <a:xfrm>
            <a:off x="5394325" y="143165"/>
            <a:ext cx="1403350" cy="579438"/>
            <a:chOff x="1669" y="452"/>
            <a:chExt cx="1996" cy="365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AD3E35B2-9C58-2AA7-87AC-71267350F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0" name="Text Box 4">
              <a:extLst>
                <a:ext uri="{FF2B5EF4-FFF2-40B4-BE49-F238E27FC236}">
                  <a16:creationId xmlns:a16="http://schemas.microsoft.com/office/drawing/2014/main" id="{94AEBEEF-C818-5138-B775-8C673AA80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التماثل</a:t>
              </a:r>
              <a:endParaRPr lang="en-US" altLang="en-US" b="1"/>
            </a:p>
          </p:txBody>
        </p:sp>
      </p:grpSp>
      <p:sp>
        <p:nvSpPr>
          <p:cNvPr id="21" name="AutoShape 5">
            <a:extLst>
              <a:ext uri="{FF2B5EF4-FFF2-40B4-BE49-F238E27FC236}">
                <a16:creationId xmlns:a16="http://schemas.microsoft.com/office/drawing/2014/main" id="{38678475-110D-D4A6-2B85-F42CD317F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01990"/>
            <a:ext cx="8426450" cy="1512888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تمثل الصورة مسجد قبة الصخرة في القدس المحتلة . حدد ما إذا كانت الصورة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متماثلة حول محور .وإذا كانت كذلك فاكتب عدد محاور التماثل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مع وصف لكل منها ، وإلا فاكتب ( لا يوجد ) .</a:t>
            </a:r>
            <a:r>
              <a:rPr lang="en-US" altLang="en-US" sz="2400"/>
              <a:t> 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6C3EC6F7-8E86-692E-34DE-613979D38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22640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id="{0CFAD4BC-3A02-B18B-F257-CC645FE9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026065"/>
            <a:ext cx="34925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13">
            <a:extLst>
              <a:ext uri="{FF2B5EF4-FFF2-40B4-BE49-F238E27FC236}">
                <a16:creationId xmlns:a16="http://schemas.microsoft.com/office/drawing/2014/main" id="{6D85E226-4F30-DB44-46B8-45BE8430C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2025" y="2559340"/>
            <a:ext cx="34925" cy="37433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76111D73-B15B-554D-6863-CCD16E9E2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974" y="5130513"/>
            <a:ext cx="29876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200" b="1" dirty="0"/>
              <a:t>محور تماثل رأسي</a:t>
            </a:r>
            <a:endParaRPr lang="en-US" altLang="en-US" sz="2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72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smGri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٥-٥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التماثل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احدد التماثل حول محور 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والتماثل الدوراني حول نقطة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803590" y="3496065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smGri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٣-٧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 err="1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االتكبير</a:t>
            </a: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 والتصغير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151CF39-56DF-4AB4-C814-B4DCCE3DC036}"/>
              </a:ext>
            </a:extLst>
          </p:cNvPr>
          <p:cNvGrpSpPr>
            <a:grpSpLocks/>
          </p:cNvGrpSpPr>
          <p:nvPr/>
        </p:nvGrpSpPr>
        <p:grpSpPr bwMode="auto">
          <a:xfrm>
            <a:off x="6004569" y="0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EEB2E4B-82C9-E9BF-5047-F57E7C91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E04F502-D656-DB58-369C-21E76FD43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التماثل</a:t>
              </a:r>
              <a:endParaRPr lang="en-US" altLang="en-US" b="1"/>
            </a:p>
          </p:txBody>
        </p:sp>
      </p:grpSp>
      <p:sp>
        <p:nvSpPr>
          <p:cNvPr id="8" name="Text Box 6">
            <a:extLst>
              <a:ext uri="{FF2B5EF4-FFF2-40B4-BE49-F238E27FC236}">
                <a16:creationId xmlns:a16="http://schemas.microsoft.com/office/drawing/2014/main" id="{37DCB3E2-DAAA-1B3C-A27D-6374E85D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1103" y="2471738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dirty="0">
                <a:solidFill>
                  <a:srgbClr val="3333FF"/>
                </a:solidFill>
                <a:ea typeface="Monotype Koufi"/>
                <a:cs typeface="Monotype Koufi"/>
              </a:rPr>
              <a:t>نش</a:t>
            </a:r>
            <a:r>
              <a:rPr lang="ar-SA" altLang="en-US" sz="2400" b="1" dirty="0">
                <a:solidFill>
                  <a:srgbClr val="FF0000"/>
                </a:solidFill>
                <a:ea typeface="Monotype Koufi"/>
                <a:cs typeface="Monotype Koufi"/>
              </a:rPr>
              <a:t>ــــاط</a:t>
            </a:r>
            <a:endParaRPr lang="en-US" altLang="en-US" sz="2400" b="1" dirty="0">
              <a:solidFill>
                <a:srgbClr val="0033CC"/>
              </a:solidFill>
              <a:ea typeface="Monotype Koufi"/>
              <a:cs typeface="Monotype Koufi"/>
            </a:endParaRPr>
          </a:p>
        </p:txBody>
      </p:sp>
      <p:sp>
        <p:nvSpPr>
          <p:cNvPr id="11" name="AutoShape 130">
            <a:extLst>
              <a:ext uri="{FF2B5EF4-FFF2-40B4-BE49-F238E27FC236}">
                <a16:creationId xmlns:a16="http://schemas.microsoft.com/office/drawing/2014/main" id="{A7F295F6-0165-03F3-5220-26719E17E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044" y="758825"/>
            <a:ext cx="8426450" cy="14398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3" name="Text Box 131">
            <a:extLst>
              <a:ext uri="{FF2B5EF4-FFF2-40B4-BE49-F238E27FC236}">
                <a16:creationId xmlns:a16="http://schemas.microsoft.com/office/drawing/2014/main" id="{725221C9-7979-F013-D7A3-A0FA090CE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532" y="1011238"/>
            <a:ext cx="792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يقال إن الشكل </a:t>
            </a:r>
            <a:r>
              <a:rPr lang="ar-SA" altLang="en-US" sz="2000" b="1">
                <a:solidFill>
                  <a:srgbClr val="FF0000"/>
                </a:solidFill>
              </a:rPr>
              <a:t>متماثل حول محور</a:t>
            </a:r>
            <a:r>
              <a:rPr lang="ar-SA" altLang="en-US" sz="2000" b="1">
                <a:solidFill>
                  <a:srgbClr val="006600"/>
                </a:solidFill>
              </a:rPr>
              <a:t> إذا أمكن طيه فوق مستقيم ، ونتج عن ذلك نصفان متطابقان . </a:t>
            </a:r>
            <a:endParaRPr lang="en-US" altLang="en-US" sz="2000" b="1">
              <a:solidFill>
                <a:srgbClr val="006600"/>
              </a:solidFill>
            </a:endParaRPr>
          </a:p>
        </p:txBody>
      </p:sp>
      <p:sp>
        <p:nvSpPr>
          <p:cNvPr id="14" name="Text Box 132">
            <a:extLst>
              <a:ext uri="{FF2B5EF4-FFF2-40B4-BE49-F238E27FC236}">
                <a16:creationId xmlns:a16="http://schemas.microsoft.com/office/drawing/2014/main" id="{574C5062-C99C-01A5-E7F0-7561572D4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769" y="1624013"/>
            <a:ext cx="284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ويسمى خط الطي </a:t>
            </a:r>
            <a:r>
              <a:rPr lang="ar-SA" altLang="en-US" sz="2000" b="1">
                <a:solidFill>
                  <a:srgbClr val="FF0000"/>
                </a:solidFill>
              </a:rPr>
              <a:t>محور التماثل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6" name="Picture 133">
            <a:extLst>
              <a:ext uri="{FF2B5EF4-FFF2-40B4-BE49-F238E27FC236}">
                <a16:creationId xmlns:a16="http://schemas.microsoft.com/office/drawing/2014/main" id="{B4321719-F7CF-B6D9-2E83-8624826FB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732" y="3603625"/>
            <a:ext cx="7905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4">
            <a:extLst>
              <a:ext uri="{FF2B5EF4-FFF2-40B4-BE49-F238E27FC236}">
                <a16:creationId xmlns:a16="http://schemas.microsoft.com/office/drawing/2014/main" id="{C50F6331-7F94-E8CC-995D-AE5371F82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444" y="3638550"/>
            <a:ext cx="790575" cy="14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135">
            <a:extLst>
              <a:ext uri="{FF2B5EF4-FFF2-40B4-BE49-F238E27FC236}">
                <a16:creationId xmlns:a16="http://schemas.microsoft.com/office/drawing/2014/main" id="{9D88C6E2-F256-AC0B-783C-55661C2AB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9216082" y="2740025"/>
            <a:ext cx="0" cy="2916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19" name="Picture 136">
            <a:extLst>
              <a:ext uri="{FF2B5EF4-FFF2-40B4-BE49-F238E27FC236}">
                <a16:creationId xmlns:a16="http://schemas.microsoft.com/office/drawing/2014/main" id="{D6D6DFBC-20C8-1E9E-45FC-2F5387BD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69" y="4129088"/>
            <a:ext cx="16129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7">
            <a:extLst>
              <a:ext uri="{FF2B5EF4-FFF2-40B4-BE49-F238E27FC236}">
                <a16:creationId xmlns:a16="http://schemas.microsoft.com/office/drawing/2014/main" id="{8B3C3323-A226-B6F8-2E96-422E29EA5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82" y="3284538"/>
            <a:ext cx="17049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Line 138">
            <a:extLst>
              <a:ext uri="{FF2B5EF4-FFF2-40B4-BE49-F238E27FC236}">
                <a16:creationId xmlns:a16="http://schemas.microsoft.com/office/drawing/2014/main" id="{DBDD46F5-B556-4034-9E99-CB79018A4A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5782" y="4143375"/>
            <a:ext cx="284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22" name="Picture 139">
            <a:extLst>
              <a:ext uri="{FF2B5EF4-FFF2-40B4-BE49-F238E27FC236}">
                <a16:creationId xmlns:a16="http://schemas.microsoft.com/office/drawing/2014/main" id="{95E284D2-9443-5D89-5C2E-4C0BFB32A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07" y="3659188"/>
            <a:ext cx="1692275" cy="12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40">
            <a:extLst>
              <a:ext uri="{FF2B5EF4-FFF2-40B4-BE49-F238E27FC236}">
                <a16:creationId xmlns:a16="http://schemas.microsoft.com/office/drawing/2014/main" id="{27ED89CC-7FF7-8B5B-2928-80EA5223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082" y="5943600"/>
            <a:ext cx="201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له محور تماثل </a:t>
            </a:r>
            <a:r>
              <a:rPr lang="ar-SA" altLang="en-US" sz="2000" b="1">
                <a:solidFill>
                  <a:srgbClr val="FF0000"/>
                </a:solidFill>
              </a:rPr>
              <a:t>رأسي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4" name="Text Box 141">
            <a:extLst>
              <a:ext uri="{FF2B5EF4-FFF2-40B4-BE49-F238E27FC236}">
                <a16:creationId xmlns:a16="http://schemas.microsoft.com/office/drawing/2014/main" id="{D0875DE8-324F-1A65-98E7-D5DCA3494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607" y="5943600"/>
            <a:ext cx="201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له محور تماثل </a:t>
            </a:r>
            <a:r>
              <a:rPr lang="ar-SA" altLang="en-US" sz="2000" b="1">
                <a:solidFill>
                  <a:srgbClr val="FF0000"/>
                </a:solidFill>
              </a:rPr>
              <a:t>أفقي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5" name="Text Box 142">
            <a:extLst>
              <a:ext uri="{FF2B5EF4-FFF2-40B4-BE49-F238E27FC236}">
                <a16:creationId xmlns:a16="http://schemas.microsoft.com/office/drawing/2014/main" id="{9210AD50-F535-DA8F-882A-3EF874399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144" y="5943600"/>
            <a:ext cx="201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ليس له محور تماثل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03053E-6 L 0.0592 7.03053E-6 " pathEditMode="relative" ptsTypes="AA">
                                      <p:cBhvr>
                                        <p:cTn id="47" dur="3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61425E-6 L -0.06302 -6.61425E-6 " pathEditMode="relative" ptsTypes="AA">
                                      <p:cBhvr>
                                        <p:cTn id="49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81221E-6 L -1.38889E-6 -0.068 " pathEditMode="relative" ptsTypes="AA">
                                      <p:cBhvr>
                                        <p:cTn id="65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96947E-6 L 6.94444E-6 0.08395 " pathEditMode="relative" ptsTypes="AA">
                                      <p:cBhvr>
                                        <p:cTn id="67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CD685C-D7C1-8197-AB39-831FFDF8B25F}"/>
              </a:ext>
            </a:extLst>
          </p:cNvPr>
          <p:cNvGrpSpPr>
            <a:grpSpLocks/>
          </p:cNvGrpSpPr>
          <p:nvPr/>
        </p:nvGrpSpPr>
        <p:grpSpPr bwMode="auto">
          <a:xfrm>
            <a:off x="5537850" y="-39419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F23051F-A915-0A9C-5811-AAC732C35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4BC55ED6-77B3-EC92-8F29-032C730B9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التماثل</a:t>
              </a:r>
              <a:endParaRPr lang="en-US" altLang="en-US" b="1"/>
            </a:p>
          </p:txBody>
        </p:sp>
      </p:grpSp>
      <p:sp>
        <p:nvSpPr>
          <p:cNvPr id="8" name="AutoShape 9">
            <a:extLst>
              <a:ext uri="{FF2B5EF4-FFF2-40B4-BE49-F238E27FC236}">
                <a16:creationId xmlns:a16="http://schemas.microsoft.com/office/drawing/2014/main" id="{B2AA0D6B-DB3A-3A21-80E9-96CCCFA54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325" y="719406"/>
            <a:ext cx="8426450" cy="7921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حدد ما إذا كان للعلم محاور تماثل ، وإذا وجد فارسمها ، وإلا فاكتب ( لا يوجد ) :</a:t>
            </a:r>
            <a:r>
              <a:rPr lang="en-US" altLang="en-US" sz="2400" b="1"/>
              <a:t> 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BBE1CC81-ACB6-1BCF-BED3-4B8FE5F7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75" y="2843481"/>
            <a:ext cx="2271713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ADE3ED3-71C8-41F6-0093-00F49EAE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75" y="2892694"/>
            <a:ext cx="22621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8">
            <a:extLst>
              <a:ext uri="{FF2B5EF4-FFF2-40B4-BE49-F238E27FC236}">
                <a16:creationId xmlns:a16="http://schemas.microsoft.com/office/drawing/2014/main" id="{F7609355-AC2C-5B3B-A0E6-7493333DE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4638" y="1802081"/>
            <a:ext cx="0" cy="356235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7B43FC30-A3F7-D81A-D3C5-FEBC293529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4525" y="3629294"/>
            <a:ext cx="3095625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EC12B5C7-F84C-353A-08FC-8F6D7312C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550" y="5472381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له محور تماثل رأسي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48846114-BB3A-E9CE-8C59-A776BE2C2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025" y="5473969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لايوجد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F34319EB-DA47-CD56-5D47-53C1F8B06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713" y="5473969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له محور تماثل أفقي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B9CC35A5-4150-AF44-59E9-819087DD5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75" y="2772044"/>
            <a:ext cx="226218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401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AA5055-D7DC-8FF0-3BE4-4876F312C27D}"/>
              </a:ext>
            </a:extLst>
          </p:cNvPr>
          <p:cNvGrpSpPr>
            <a:grpSpLocks/>
          </p:cNvGrpSpPr>
          <p:nvPr/>
        </p:nvGrpSpPr>
        <p:grpSpPr bwMode="auto">
          <a:xfrm>
            <a:off x="5174323" y="-296729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721B58E-F80B-C482-A6CC-83046A6F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CC7E92F-A8FE-1998-F432-419C28831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التماثل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C980863A-13B9-615B-2144-48EBE5948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798" y="462096"/>
            <a:ext cx="8426450" cy="1692275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6FE11233-CEBC-23A1-5E15-7608CDCF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023" y="5215071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له محور تناظر رأسي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EC7C04BA-72CE-69B2-54C9-95A528AB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448" y="5216659"/>
            <a:ext cx="255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له محور تناظر مائل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37F90A38-DB31-4E85-CFD4-1E696F642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36" y="606559"/>
            <a:ext cx="7737475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12CCB466-AEBF-D327-1799-ED69A1B2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48" y="2838584"/>
            <a:ext cx="21209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D4A0A3DC-7762-E34F-6DD7-549C3C54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273" y="2875096"/>
            <a:ext cx="2305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19">
            <a:extLst>
              <a:ext uri="{FF2B5EF4-FFF2-40B4-BE49-F238E27FC236}">
                <a16:creationId xmlns:a16="http://schemas.microsoft.com/office/drawing/2014/main" id="{2EDED9BC-1914-AEAF-BCB5-895377E94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1561" y="2335346"/>
            <a:ext cx="0" cy="266382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EDBDA8C3-092F-FC29-5730-6D57810A84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93011" y="3306896"/>
            <a:ext cx="3744912" cy="97155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B88CEBA9-8159-6947-56AC-6490A81E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736" y="5862771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ليس له تماثل دوراني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42B0F2CB-F18D-17CD-5F03-D79BDDC0D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223" y="5862771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ليس له تماثل دوراني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76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DB7FD6-0F68-FED1-6C97-3A9FB6CF6738}"/>
              </a:ext>
            </a:extLst>
          </p:cNvPr>
          <p:cNvGrpSpPr>
            <a:grpSpLocks/>
          </p:cNvGrpSpPr>
          <p:nvPr/>
        </p:nvGrpSpPr>
        <p:grpSpPr bwMode="auto">
          <a:xfrm>
            <a:off x="5548211" y="-219980"/>
            <a:ext cx="140335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AF1E823-3734-CB76-C605-E249EB46E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B43D6DF-3895-FA8C-5A01-330E3BF23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التماثل</a:t>
              </a:r>
              <a:endParaRPr lang="en-US" altLang="en-US" b="1"/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BB8EC5C4-E88C-3CE4-B57F-F1312B131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7604" y="1561171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dirty="0">
                <a:solidFill>
                  <a:srgbClr val="3333FF"/>
                </a:solidFill>
                <a:ea typeface="Monotype Koufi"/>
                <a:cs typeface="Monotype Koufi"/>
              </a:rPr>
              <a:t>نش</a:t>
            </a:r>
            <a:r>
              <a:rPr lang="ar-SA" altLang="en-US" sz="2400" b="1" dirty="0">
                <a:solidFill>
                  <a:srgbClr val="FF0000"/>
                </a:solidFill>
                <a:ea typeface="Monotype Koufi"/>
                <a:cs typeface="Monotype Koufi"/>
              </a:rPr>
              <a:t>ــــاط</a:t>
            </a:r>
            <a:endParaRPr lang="en-US" altLang="en-US" sz="2400" b="1" dirty="0">
              <a:solidFill>
                <a:srgbClr val="0033CC"/>
              </a:solidFill>
              <a:ea typeface="Monotype Koufi"/>
              <a:cs typeface="Monotype Koufi"/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A0C2868F-6A5F-2868-8F77-83427D762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686" y="467408"/>
            <a:ext cx="8426450" cy="1439862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85736DF5-53EF-4F66-4F3D-94A1EDF9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174" y="611870"/>
            <a:ext cx="7921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200" b="1">
                <a:solidFill>
                  <a:srgbClr val="006600"/>
                </a:solidFill>
              </a:rPr>
              <a:t>الشكل الذي له </a:t>
            </a:r>
            <a:r>
              <a:rPr lang="ar-SA" altLang="en-US" sz="2200" b="1">
                <a:solidFill>
                  <a:srgbClr val="FF0000"/>
                </a:solidFill>
              </a:rPr>
              <a:t>تماثل دوراني حول نقطة</a:t>
            </a:r>
            <a:r>
              <a:rPr lang="ar-SA" altLang="en-US" sz="2200" b="1">
                <a:solidFill>
                  <a:srgbClr val="006600"/>
                </a:solidFill>
              </a:rPr>
              <a:t> هو الذي يمكن تدويره حول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200" b="1">
                <a:solidFill>
                  <a:srgbClr val="006600"/>
                </a:solidFill>
              </a:rPr>
              <a:t>هذه النقطة بزاوية أقل من </a:t>
            </a:r>
            <a:r>
              <a:rPr lang="ar-SA" altLang="en-US" sz="2200" b="1" baseline="50000">
                <a:solidFill>
                  <a:srgbClr val="006600"/>
                </a:solidFill>
              </a:rPr>
              <a:t>٥</a:t>
            </a:r>
            <a:r>
              <a:rPr lang="ar-SA" altLang="en-US" sz="2200" b="1">
                <a:solidFill>
                  <a:srgbClr val="006600"/>
                </a:solidFill>
              </a:rPr>
              <a:t>٣٦٠ ليصبح كما كان في وضعه الأصلي</a:t>
            </a:r>
            <a:endParaRPr lang="en-US" altLang="en-US" sz="2200" b="1">
              <a:solidFill>
                <a:srgbClr val="006600"/>
              </a:solidFill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F4970196-3264-12BC-F55E-E126213E7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999" y="1408795"/>
            <a:ext cx="5257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200" b="1">
                <a:solidFill>
                  <a:srgbClr val="006600"/>
                </a:solidFill>
              </a:rPr>
              <a:t>الزاوية التي تم تدوير الشكل بها تسمى </a:t>
            </a:r>
            <a:r>
              <a:rPr lang="ar-SA" altLang="en-US" sz="2200" b="1">
                <a:solidFill>
                  <a:srgbClr val="FF0000"/>
                </a:solidFill>
              </a:rPr>
              <a:t>زاوية الدوران</a:t>
            </a:r>
            <a:r>
              <a:rPr lang="ar-SA" altLang="en-US" sz="2200" b="1">
                <a:solidFill>
                  <a:srgbClr val="006600"/>
                </a:solidFill>
              </a:rPr>
              <a:t> .</a:t>
            </a:r>
            <a:r>
              <a:rPr lang="en-US" altLang="en-US" sz="220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624FB5EC-3179-5BEE-44D0-49B206203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761" y="5436283"/>
            <a:ext cx="201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الشكل الأصلي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811A35FC-3D5D-04E6-0B48-484E888C2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761" y="4860020"/>
            <a:ext cx="201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دوران بزاوية </a:t>
            </a:r>
            <a:r>
              <a:rPr lang="ar-SA" altLang="en-US" sz="2000" b="1" baseline="50000">
                <a:solidFill>
                  <a:srgbClr val="006600"/>
                </a:solidFill>
              </a:rPr>
              <a:t>٥</a:t>
            </a:r>
            <a:r>
              <a:rPr lang="ar-SA" altLang="en-US" sz="2000" b="1">
                <a:solidFill>
                  <a:srgbClr val="006600"/>
                </a:solidFill>
              </a:rPr>
              <a:t>٩٠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8" name="Picture 26">
            <a:extLst>
              <a:ext uri="{FF2B5EF4-FFF2-40B4-BE49-F238E27FC236}">
                <a16:creationId xmlns:a16="http://schemas.microsoft.com/office/drawing/2014/main" id="{44C5E6D6-B8D3-06C9-664E-674C1502D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24" y="2223183"/>
            <a:ext cx="212407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534853A5-8CF0-B0C1-2C72-D34B2F90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11" y="2223183"/>
            <a:ext cx="212407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31">
            <a:extLst>
              <a:ext uri="{FF2B5EF4-FFF2-40B4-BE49-F238E27FC236}">
                <a16:creationId xmlns:a16="http://schemas.microsoft.com/office/drawing/2014/main" id="{B6C50D4D-92D2-7CE7-B3D2-C3487AD6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161" y="5434695"/>
            <a:ext cx="263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لم يأخذ صورة الشكل الأصلي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1" name="Text Box 32">
            <a:extLst>
              <a:ext uri="{FF2B5EF4-FFF2-40B4-BE49-F238E27FC236}">
                <a16:creationId xmlns:a16="http://schemas.microsoft.com/office/drawing/2014/main" id="{22E83B6A-25FF-81A7-B759-4F6AEE1A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161" y="5903008"/>
            <a:ext cx="263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لا يمثل تماثل دوراني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40C65557-A6D5-FEAB-4B92-02E93FF54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336" y="4861608"/>
            <a:ext cx="201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دوران بزاوية </a:t>
            </a:r>
            <a:r>
              <a:rPr lang="ar-SA" altLang="en-US" sz="2000" b="1" baseline="50000">
                <a:solidFill>
                  <a:srgbClr val="006600"/>
                </a:solidFill>
              </a:rPr>
              <a:t>٥</a:t>
            </a:r>
            <a:r>
              <a:rPr lang="ar-SA" altLang="en-US" sz="2000" b="1">
                <a:solidFill>
                  <a:srgbClr val="006600"/>
                </a:solidFill>
              </a:rPr>
              <a:t>١٨٠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ABB4BF60-A6C7-CC93-0D67-977E7DD55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949" y="5436283"/>
            <a:ext cx="263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أخذ صورة الشكل الأصلي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5895D6E2-19E0-CF8A-444A-CF81C5FBC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874" y="5904595"/>
            <a:ext cx="263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>
                <a:solidFill>
                  <a:srgbClr val="006600"/>
                </a:solidFill>
              </a:rPr>
              <a:t>يمثل تماثل دوراني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25" name="Picture 42">
            <a:extLst>
              <a:ext uri="{FF2B5EF4-FFF2-40B4-BE49-F238E27FC236}">
                <a16:creationId xmlns:a16="http://schemas.microsoft.com/office/drawing/2014/main" id="{DCFFF85F-1748-45A0-2576-D3D53A5B9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199" y="3023283"/>
            <a:ext cx="8001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5">
            <a:extLst>
              <a:ext uri="{FF2B5EF4-FFF2-40B4-BE49-F238E27FC236}">
                <a16:creationId xmlns:a16="http://schemas.microsoft.com/office/drawing/2014/main" id="{0C9B2F66-F40C-C5DC-8865-DFA5CD403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74" y="2994708"/>
            <a:ext cx="8001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6">
            <a:extLst>
              <a:ext uri="{FF2B5EF4-FFF2-40B4-BE49-F238E27FC236}">
                <a16:creationId xmlns:a16="http://schemas.microsoft.com/office/drawing/2014/main" id="{621E0669-D637-11A5-3E2B-FB0649E1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86" y="3001058"/>
            <a:ext cx="8001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Line 47">
            <a:extLst>
              <a:ext uri="{FF2B5EF4-FFF2-40B4-BE49-F238E27FC236}">
                <a16:creationId xmlns:a16="http://schemas.microsoft.com/office/drawing/2014/main" id="{95C93DF5-2DAA-61E7-494B-233EA0935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724" y="3469370"/>
            <a:ext cx="971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" name="Line 48">
            <a:extLst>
              <a:ext uri="{FF2B5EF4-FFF2-40B4-BE49-F238E27FC236}">
                <a16:creationId xmlns:a16="http://schemas.microsoft.com/office/drawing/2014/main" id="{C5059868-46F1-8CC1-88D0-563F6201F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236" y="3469370"/>
            <a:ext cx="971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" name="Line 39">
            <a:extLst>
              <a:ext uri="{FF2B5EF4-FFF2-40B4-BE49-F238E27FC236}">
                <a16:creationId xmlns:a16="http://schemas.microsoft.com/office/drawing/2014/main" id="{A28C5D0B-FAE9-AAE5-E6DC-EBBCEC85E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5649" y="3469370"/>
            <a:ext cx="971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1" name="Line 40">
            <a:extLst>
              <a:ext uri="{FF2B5EF4-FFF2-40B4-BE49-F238E27FC236}">
                <a16:creationId xmlns:a16="http://schemas.microsoft.com/office/drawing/2014/main" id="{D8E91EA6-4F45-A199-1913-3F313BA1B2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35649" y="2210483"/>
            <a:ext cx="0" cy="1258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548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2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0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769</Words>
  <Application>Microsoft Macintosh PowerPoint</Application>
  <PresentationFormat>شاشة عريضة</PresentationFormat>
  <Paragraphs>322</Paragraphs>
  <Slides>17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9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50</cp:revision>
  <dcterms:created xsi:type="dcterms:W3CDTF">2021-08-28T07:17:54Z</dcterms:created>
  <dcterms:modified xsi:type="dcterms:W3CDTF">2023-01-09T19:38:23Z</dcterms:modified>
</cp:coreProperties>
</file>