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7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93" r:id="rId10"/>
    <p:sldId id="387" r:id="rId11"/>
    <p:sldId id="388" r:id="rId12"/>
    <p:sldId id="389" r:id="rId13"/>
    <p:sldId id="390" r:id="rId14"/>
    <p:sldId id="391" r:id="rId15"/>
    <p:sldId id="392" r:id="rId16"/>
    <p:sldId id="394" r:id="rId17"/>
    <p:sldId id="395" r:id="rId18"/>
    <p:sldId id="396" r:id="rId19"/>
    <p:sldId id="397" r:id="rId20"/>
    <p:sldId id="398" r:id="rId21"/>
    <p:sldId id="399" r:id="rId22"/>
    <p:sldId id="401" r:id="rId23"/>
    <p:sldId id="400" r:id="rId24"/>
    <p:sldId id="402" r:id="rId25"/>
    <p:sldId id="384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93"/>
            <p14:sldId id="387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398"/>
            <p14:sldId id="399"/>
            <p14:sldId id="401"/>
            <p14:sldId id="400"/>
            <p14:sldId id="402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28"/>
  </p:normalViewPr>
  <p:slideViewPr>
    <p:cSldViewPr snapToGrid="0" snapToObjects="1">
      <p:cViewPr>
        <p:scale>
          <a:sx n="95" d="100"/>
          <a:sy n="95" d="100"/>
        </p:scale>
        <p:origin x="7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2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6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9.jpeg"/><Relationship Id="rId10" Type="http://schemas.openxmlformats.org/officeDocument/2006/relationships/image" Target="../media/image61.png"/><Relationship Id="rId4" Type="http://schemas.openxmlformats.org/officeDocument/2006/relationships/image" Target="../media/image38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7.png"/><Relationship Id="rId7" Type="http://schemas.openxmlformats.org/officeDocument/2006/relationships/image" Target="../media/image65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7.png"/><Relationship Id="rId7" Type="http://schemas.openxmlformats.org/officeDocument/2006/relationships/image" Target="../media/image68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37.png"/><Relationship Id="rId7" Type="http://schemas.openxmlformats.org/officeDocument/2006/relationships/image" Target="../media/image7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37.png"/><Relationship Id="rId7" Type="http://schemas.openxmlformats.org/officeDocument/2006/relationships/image" Target="../media/image7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0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6.jpeg"/><Relationship Id="rId2" Type="http://schemas.openxmlformats.org/officeDocument/2006/relationships/image" Target="../media/image36.jp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emf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emf"/><Relationship Id="rId4" Type="http://schemas.openxmlformats.org/officeDocument/2006/relationships/image" Target="../media/image38.png"/><Relationship Id="rId9" Type="http://schemas.openxmlformats.org/officeDocument/2006/relationships/image" Target="../media/image43.emf"/><Relationship Id="rId1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6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53.emf"/><Relationship Id="rId5" Type="http://schemas.openxmlformats.org/officeDocument/2006/relationships/image" Target="../media/image39.jpeg"/><Relationship Id="rId10" Type="http://schemas.openxmlformats.org/officeDocument/2006/relationships/image" Target="../media/image52.emf"/><Relationship Id="rId4" Type="http://schemas.openxmlformats.org/officeDocument/2006/relationships/image" Target="../media/image38.png"/><Relationship Id="rId9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9723185"/>
                  </p:ext>
                </p:extLst>
              </p:nvPr>
            </p:nvGraphicFramePr>
            <p:xfrm>
              <a:off x="329998" y="88690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998" y="88690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67203-56C0-0E8F-6A4C-13439550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5" y="103686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D7D14BF-EAC4-B47A-3E75-69A1EFF9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837" y="3359373"/>
            <a:ext cx="5032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٣٥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٣٣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632E2D-78F3-CE87-42B3-302F270D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900" y="4767485"/>
            <a:ext cx="576262" cy="3238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F2BF94-8F39-2B5B-5651-D5B5B265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900" y="3292698"/>
            <a:ext cx="576262" cy="1403350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6012028-C43A-D7E1-1A91-024F11AF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900" y="5162773"/>
            <a:ext cx="576262" cy="1331912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4D12C87-FD07-5A03-5FD6-9F2DE0E9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900" y="5673948"/>
            <a:ext cx="576262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E9AEBD3-2919-6F5E-20D9-B4858585C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612" y="3845148"/>
            <a:ext cx="582613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F241E54C-6963-3ECD-65C8-4822623D3A93}"/>
              </a:ext>
            </a:extLst>
          </p:cNvPr>
          <p:cNvGrpSpPr>
            <a:grpSpLocks/>
          </p:cNvGrpSpPr>
          <p:nvPr/>
        </p:nvGrpSpPr>
        <p:grpSpPr bwMode="auto">
          <a:xfrm>
            <a:off x="5733100" y="3989610"/>
            <a:ext cx="360362" cy="1871663"/>
            <a:chOff x="1283" y="1502"/>
            <a:chExt cx="227" cy="817"/>
          </a:xfrm>
        </p:grpSpPr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05E3CD58-C04C-F7BD-126B-7CB5BE40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502"/>
              <a:ext cx="0" cy="8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D4BBB3A4-F01E-91AE-05E8-B9038C667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310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22E0E53B-2A29-1631-DC4D-2BC8D9E09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511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C12EDFD-E362-49ED-E3D8-A208102A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025" y="4708748"/>
            <a:ext cx="1728787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 – ٢٥ =  ١١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DAAA0386-56EB-84D3-0699-AD9638C5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875" y="4781773"/>
            <a:ext cx="1044575" cy="504825"/>
          </a:xfrm>
          <a:prstGeom prst="wedgeRoundRectCallout">
            <a:avLst>
              <a:gd name="adj1" fmla="val -211704"/>
              <a:gd name="adj2" fmla="val -25472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23D5A0D0-86E6-83C9-52B5-7C6281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000" y="3880073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E8FC6ED0-0E44-9512-CC53-F1A7931A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000" y="5718398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48563DF6-DDDA-A615-1B35-0D2F6719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050" y="3195860"/>
            <a:ext cx="1441450" cy="504825"/>
          </a:xfrm>
          <a:prstGeom prst="wedgeRoundRectCallout">
            <a:avLst>
              <a:gd name="adj1" fmla="val 8042"/>
              <a:gd name="adj2" fmla="val 262264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C9F6E55-487B-8374-3BDC-E927DFB0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387" y="1613123"/>
            <a:ext cx="65532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أوجد مقاييس التشتت للبيانات ٢٧ ، ٧٧ ، ٢ ، ٣٣ ، ٣٥ ، ٣٦ ، ٢٥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C3C04B52-FFAB-DD01-FCF5-7978B2EB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075" y="2765648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نرتب البيانات تصاعديا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1AAA0E91-4E4D-5900-5EC0-DE3A781C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25" y="1000348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72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EC9FE4-CD70-D858-5D9F-72F4C17A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65" y="367753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3">
            <a:extLst>
              <a:ext uri="{FF2B5EF4-FFF2-40B4-BE49-F238E27FC236}">
                <a16:creationId xmlns:a16="http://schemas.microsoft.com/office/drawing/2014/main" id="{FD669AB9-7F32-E884-0497-E728F901B7C7}"/>
              </a:ext>
            </a:extLst>
          </p:cNvPr>
          <p:cNvGrpSpPr>
            <a:grpSpLocks/>
          </p:cNvGrpSpPr>
          <p:nvPr/>
        </p:nvGrpSpPr>
        <p:grpSpPr bwMode="auto">
          <a:xfrm>
            <a:off x="5864942" y="1359639"/>
            <a:ext cx="604837" cy="4968875"/>
            <a:chOff x="2875" y="799"/>
            <a:chExt cx="381" cy="3130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30B665F2-1DD1-1C87-328D-E89489AB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799"/>
              <a:ext cx="317" cy="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٩٢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٩٠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٨٦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٧٨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٧٧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٧٦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٧٤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٧٤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٧٢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٧٠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٦٦</a:t>
              </a: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6766C7C-4396-6C6E-0B21-CB4DD881A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232"/>
              <a:ext cx="363" cy="204"/>
            </a:xfrm>
            <a:prstGeom prst="rect">
              <a:avLst/>
            </a:prstGeom>
            <a:solidFill>
              <a:srgbClr val="FF00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383306CD-A729-0C52-6310-277A16DA5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813"/>
              <a:ext cx="363" cy="1361"/>
            </a:xfrm>
            <a:prstGeom prst="rect">
              <a:avLst/>
            </a:prstGeom>
            <a:solidFill>
              <a:srgbClr val="3366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802043DF-D607-EF24-6E72-903D5422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527"/>
              <a:ext cx="363" cy="1361"/>
            </a:xfrm>
            <a:prstGeom prst="rect">
              <a:avLst/>
            </a:prstGeom>
            <a:solidFill>
              <a:srgbClr val="3366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CF71237-8648-5AE2-A7B2-1D25258F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3114"/>
              <a:ext cx="363" cy="204"/>
            </a:xfrm>
            <a:prstGeom prst="rect">
              <a:avLst/>
            </a:prstGeom>
            <a:solidFill>
              <a:srgbClr val="FFFF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0377C136-419E-8E9F-1051-B7BC7A72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1400"/>
              <a:ext cx="363" cy="204"/>
            </a:xfrm>
            <a:prstGeom prst="rect">
              <a:avLst/>
            </a:prstGeom>
            <a:solidFill>
              <a:srgbClr val="FFFF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id="{67F3FE95-79BC-B156-5BC8-34ABF6586198}"/>
              </a:ext>
            </a:extLst>
          </p:cNvPr>
          <p:cNvGrpSpPr>
            <a:grpSpLocks/>
          </p:cNvGrpSpPr>
          <p:nvPr/>
        </p:nvGrpSpPr>
        <p:grpSpPr bwMode="auto">
          <a:xfrm>
            <a:off x="5477592" y="2475651"/>
            <a:ext cx="360362" cy="2736850"/>
            <a:chOff x="1283" y="1502"/>
            <a:chExt cx="227" cy="817"/>
          </a:xfrm>
        </p:grpSpPr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700581A0-55E8-77FB-82A9-0981E33EB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502"/>
              <a:ext cx="0" cy="8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31">
              <a:extLst>
                <a:ext uri="{FF2B5EF4-FFF2-40B4-BE49-F238E27FC236}">
                  <a16:creationId xmlns:a16="http://schemas.microsoft.com/office/drawing/2014/main" id="{A9CF757B-4336-7979-AFD9-CED7B0635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310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32">
              <a:extLst>
                <a:ext uri="{FF2B5EF4-FFF2-40B4-BE49-F238E27FC236}">
                  <a16:creationId xmlns:a16="http://schemas.microsoft.com/office/drawing/2014/main" id="{1BDE2B0E-36DC-610D-F3B1-A0A265F6C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511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1" name="Text Box 33">
            <a:extLst>
              <a:ext uri="{FF2B5EF4-FFF2-40B4-BE49-F238E27FC236}">
                <a16:creationId xmlns:a16="http://schemas.microsoft.com/office/drawing/2014/main" id="{44C9E989-285D-12F3-CD4D-0C605BA20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517" y="3520226"/>
            <a:ext cx="1728787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٨٦ – ٧٢ = ١٤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2" name="AutoShape 35">
            <a:extLst>
              <a:ext uri="{FF2B5EF4-FFF2-40B4-BE49-F238E27FC236}">
                <a16:creationId xmlns:a16="http://schemas.microsoft.com/office/drawing/2014/main" id="{5764EC49-A089-4283-4D1C-9F7BFCF1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367" y="3699614"/>
            <a:ext cx="1044575" cy="504825"/>
          </a:xfrm>
          <a:prstGeom prst="wedgeRoundRectCallout">
            <a:avLst>
              <a:gd name="adj1" fmla="val -211704"/>
              <a:gd name="adj2" fmla="val -25472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23" name="AutoShape 36">
            <a:extLst>
              <a:ext uri="{FF2B5EF4-FFF2-40B4-BE49-F238E27FC236}">
                <a16:creationId xmlns:a16="http://schemas.microsoft.com/office/drawing/2014/main" id="{E7BC6C87-9EBA-A5E2-4E45-27A51AF9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492" y="2296264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4" name="AutoShape 37">
            <a:extLst>
              <a:ext uri="{FF2B5EF4-FFF2-40B4-BE49-F238E27FC236}">
                <a16:creationId xmlns:a16="http://schemas.microsoft.com/office/drawing/2014/main" id="{28F1EC08-F34C-E88D-F96C-919ECAD0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492" y="5068039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5" name="AutoShape 38">
            <a:extLst>
              <a:ext uri="{FF2B5EF4-FFF2-40B4-BE49-F238E27FC236}">
                <a16:creationId xmlns:a16="http://schemas.microsoft.com/office/drawing/2014/main" id="{95B90BD7-8962-6C82-5AF5-4BAD7C465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542" y="2007339"/>
            <a:ext cx="1441450" cy="504825"/>
          </a:xfrm>
          <a:prstGeom prst="wedgeRoundRectCallout">
            <a:avLst>
              <a:gd name="adj1" fmla="val 106829"/>
              <a:gd name="adj2" fmla="val 223898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0C5EBCC2-CFE7-A565-B856-FB3ABC3C1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404" y="1864464"/>
            <a:ext cx="29876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وسيط النصف الأعلى من البيانات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F1A97135-55EF-4416-7507-EF4BF298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404" y="5607789"/>
            <a:ext cx="29876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وسيط النصف الأدنى من البيانات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8" name="Text Box 41">
            <a:extLst>
              <a:ext uri="{FF2B5EF4-FFF2-40B4-BE49-F238E27FC236}">
                <a16:creationId xmlns:a16="http://schemas.microsoft.com/office/drawing/2014/main" id="{ABF7FAFF-7671-080D-8CD9-18B4E279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379" y="1575539"/>
            <a:ext cx="29876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الفرق بين الربيعين الأعلى والأدنى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BE8660F8-CD18-0E28-6D34-D04ABC49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54" y="124961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لاحظ الشكل التالي :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6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G_3203.png" descr="IMG_3203.png">
            <a:extLst>
              <a:ext uri="{FF2B5EF4-FFF2-40B4-BE49-F238E27FC236}">
                <a16:creationId xmlns:a16="http://schemas.microsoft.com/office/drawing/2014/main" id="{1AF3EC6B-819D-951C-90B6-95D5A50CDA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284" t="19718" r="62036" b="62210"/>
          <a:stretch>
            <a:fillRect/>
          </a:stretch>
        </p:blipFill>
        <p:spPr>
          <a:xfrm>
            <a:off x="2206019" y="1315865"/>
            <a:ext cx="3049587" cy="3870325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1" name="IMG_3203.png" descr="IMG_3203.png">
            <a:extLst>
              <a:ext uri="{FF2B5EF4-FFF2-40B4-BE49-F238E27FC236}">
                <a16:creationId xmlns:a16="http://schemas.microsoft.com/office/drawing/2014/main" id="{AD54FAFD-F3B3-50C3-9AC8-6D290ED0B3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831" t="27535" r="41898" b="69894"/>
          <a:stretch>
            <a:fillRect/>
          </a:stretch>
        </p:blipFill>
        <p:spPr>
          <a:xfrm>
            <a:off x="6278368" y="1438479"/>
            <a:ext cx="4565650" cy="57626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" name="IMG_3203.png" descr="IMG_3203.png">
            <a:extLst>
              <a:ext uri="{FF2B5EF4-FFF2-40B4-BE49-F238E27FC236}">
                <a16:creationId xmlns:a16="http://schemas.microsoft.com/office/drawing/2014/main" id="{121C9818-903E-E523-4F3D-D285E9CC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30714" r="42036" b="64423"/>
          <a:stretch>
            <a:fillRect/>
          </a:stretch>
        </p:blipFill>
        <p:spPr bwMode="auto">
          <a:xfrm>
            <a:off x="7233631" y="2485853"/>
            <a:ext cx="344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G_3203.png" descr="IMG_3203.png">
            <a:extLst>
              <a:ext uri="{FF2B5EF4-FFF2-40B4-BE49-F238E27FC236}">
                <a16:creationId xmlns:a16="http://schemas.microsoft.com/office/drawing/2014/main" id="{6AAB32A1-FA83-294D-44A2-BB0F42F3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35703" r="41898" b="54710"/>
          <a:stretch>
            <a:fillRect/>
          </a:stretch>
        </p:blipFill>
        <p:spPr bwMode="auto">
          <a:xfrm>
            <a:off x="7081289" y="3408190"/>
            <a:ext cx="3793940" cy="140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IMG_3203.png" descr="IMG_3203.png">
            <a:extLst>
              <a:ext uri="{FF2B5EF4-FFF2-40B4-BE49-F238E27FC236}">
                <a16:creationId xmlns:a16="http://schemas.microsoft.com/office/drawing/2014/main" id="{0D3E87DD-648D-F041-199F-99343A0761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083" t="45673" r="42224" b="51727"/>
          <a:stretch>
            <a:fillRect/>
          </a:stretch>
        </p:blipFill>
        <p:spPr>
          <a:xfrm>
            <a:off x="5800119" y="4933777"/>
            <a:ext cx="5080000" cy="41751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9" name="IMG_3203.png" descr="IMG_3203.png">
            <a:extLst>
              <a:ext uri="{FF2B5EF4-FFF2-40B4-BE49-F238E27FC236}">
                <a16:creationId xmlns:a16="http://schemas.microsoft.com/office/drawing/2014/main" id="{7A760848-EC30-035C-F996-CE2C26046B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013" t="48083" r="42060" b="49235"/>
          <a:stretch>
            <a:fillRect/>
          </a:stretch>
        </p:blipFill>
        <p:spPr>
          <a:xfrm>
            <a:off x="5593744" y="5748165"/>
            <a:ext cx="5522912" cy="39687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0" name="مستطيل">
            <a:extLst>
              <a:ext uri="{FF2B5EF4-FFF2-40B4-BE49-F238E27FC236}">
                <a16:creationId xmlns:a16="http://schemas.microsoft.com/office/drawing/2014/main" id="{4FC265F7-BA85-3586-FD18-70B9F064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981" y="1430272"/>
            <a:ext cx="714375" cy="525463"/>
          </a:xfrm>
          <a:prstGeom prst="rect">
            <a:avLst/>
          </a:prstGeom>
          <a:solidFill>
            <a:srgbClr val="52D6F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400">
              <a:solidFill>
                <a:srgbClr val="000000"/>
              </a:solidFill>
            </a:endParaRPr>
          </a:p>
        </p:txBody>
      </p:sp>
      <p:sp>
        <p:nvSpPr>
          <p:cNvPr id="21" name="مستطيل">
            <a:extLst>
              <a:ext uri="{FF2B5EF4-FFF2-40B4-BE49-F238E27FC236}">
                <a16:creationId xmlns:a16="http://schemas.microsoft.com/office/drawing/2014/main" id="{08306FC0-AFEB-C234-6707-60F56A7A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44" y="4954415"/>
            <a:ext cx="852487" cy="376237"/>
          </a:xfrm>
          <a:prstGeom prst="rect">
            <a:avLst/>
          </a:prstGeom>
          <a:solidFill>
            <a:srgbClr val="01C7F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400">
              <a:solidFill>
                <a:srgbClr val="000000"/>
              </a:solidFill>
            </a:endParaRPr>
          </a:p>
        </p:txBody>
      </p:sp>
      <p:sp>
        <p:nvSpPr>
          <p:cNvPr id="22" name="مستطيل">
            <a:extLst>
              <a:ext uri="{FF2B5EF4-FFF2-40B4-BE49-F238E27FC236}">
                <a16:creationId xmlns:a16="http://schemas.microsoft.com/office/drawing/2014/main" id="{34E9C70C-436A-3BB9-819B-40B7799F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781" y="4933777"/>
            <a:ext cx="901700" cy="376238"/>
          </a:xfrm>
          <a:prstGeom prst="rect">
            <a:avLst/>
          </a:prstGeom>
          <a:solidFill>
            <a:srgbClr val="01C7F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400">
              <a:solidFill>
                <a:srgbClr val="000000"/>
              </a:solidFill>
            </a:endParaRPr>
          </a:p>
        </p:txBody>
      </p:sp>
      <p:sp>
        <p:nvSpPr>
          <p:cNvPr id="23" name="مستطيل">
            <a:extLst>
              <a:ext uri="{FF2B5EF4-FFF2-40B4-BE49-F238E27FC236}">
                <a16:creationId xmlns:a16="http://schemas.microsoft.com/office/drawing/2014/main" id="{14C4000F-30DB-1A7B-49AE-F6F23F80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81" y="5748165"/>
            <a:ext cx="923925" cy="376237"/>
          </a:xfrm>
          <a:prstGeom prst="rect">
            <a:avLst/>
          </a:prstGeom>
          <a:solidFill>
            <a:srgbClr val="01C7F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400">
              <a:solidFill>
                <a:srgbClr val="000000"/>
              </a:solidFill>
            </a:endParaRPr>
          </a:p>
        </p:txBody>
      </p:sp>
      <p:pic>
        <p:nvPicPr>
          <p:cNvPr id="24" name="Picture 25">
            <a:extLst>
              <a:ext uri="{FF2B5EF4-FFF2-40B4-BE49-F238E27FC236}">
                <a16:creationId xmlns:a16="http://schemas.microsoft.com/office/drawing/2014/main" id="{207123E7-0354-DDD5-429A-54871B4C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69" y="582440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3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52270" y="204137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904A07B7-6E81-8DCA-217E-3A5A7E14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791" y="5096550"/>
            <a:ext cx="2663825" cy="4000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٧١٥ – ٥٤٠ =   ١٧٥ ريال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743F70-ADC7-92CB-E35C-7C3215CA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74" y="480047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1">
            <a:extLst>
              <a:ext uri="{FF2B5EF4-FFF2-40B4-BE49-F238E27FC236}">
                <a16:creationId xmlns:a16="http://schemas.microsoft.com/office/drawing/2014/main" id="{FACF5229-5AD8-7A72-8A95-D1A408159125}"/>
              </a:ext>
            </a:extLst>
          </p:cNvPr>
          <p:cNvGrpSpPr>
            <a:grpSpLocks/>
          </p:cNvGrpSpPr>
          <p:nvPr/>
        </p:nvGrpSpPr>
        <p:grpSpPr bwMode="auto">
          <a:xfrm>
            <a:off x="3977266" y="4455200"/>
            <a:ext cx="4572000" cy="360362"/>
            <a:chOff x="1497" y="2681"/>
            <a:chExt cx="2925" cy="227"/>
          </a:xfrm>
        </p:grpSpPr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A3F7775D-7971-437C-49A2-5E1D3DCC24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484CD708-59BC-EAC6-E9C0-14F657E5D4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B672EAC1-80C2-C6B2-8F11-85CD03BD2E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" name="AutoShape 15">
            <a:extLst>
              <a:ext uri="{FF2B5EF4-FFF2-40B4-BE49-F238E27FC236}">
                <a16:creationId xmlns:a16="http://schemas.microsoft.com/office/drawing/2014/main" id="{76841778-7330-EA8E-3194-5543139C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016" y="2335887"/>
            <a:ext cx="830262" cy="503238"/>
          </a:xfrm>
          <a:prstGeom prst="wedgeRoundRectCallout">
            <a:avLst>
              <a:gd name="adj1" fmla="val 21301"/>
              <a:gd name="adj2" fmla="val 103454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E678F87-39CE-96A2-9F68-AF0273A3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524" y="1056310"/>
            <a:ext cx="4427537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أوجد مقاييس التشتت للبيانات في الجدول المجاور .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B0A0E6B4-71A4-D263-3359-48DAD690A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441" y="2007275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نرتب البيانات تصاعديا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05F7A01E-9CC6-B526-176D-3C6C92C2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36" y="948360"/>
            <a:ext cx="3787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C9187B16-2CCC-F3C1-C250-272F6893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66" y="3994427"/>
            <a:ext cx="89281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٥٠٠ ، ٥٠٠ ، ٥٤٠  ، ٥٤٠ ، ٥٥٠ ، ٥٥٠  ، ٦٠٠ ، ٦٢٠ ،٦٨٠  ، ٧٥٠ ، ٨٠٠ ، ٨٥٠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2B1A30CE-6B8F-3BB9-6D59-38588C6A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066" y="3971012"/>
            <a:ext cx="1366837" cy="323850"/>
          </a:xfrm>
          <a:prstGeom prst="rect">
            <a:avLst/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1CCADF38-F3B2-F255-978C-A17A67FB0CE1}"/>
              </a:ext>
            </a:extLst>
          </p:cNvPr>
          <p:cNvGrpSpPr>
            <a:grpSpLocks/>
          </p:cNvGrpSpPr>
          <p:nvPr/>
        </p:nvGrpSpPr>
        <p:grpSpPr bwMode="auto">
          <a:xfrm>
            <a:off x="5544128" y="3170912"/>
            <a:ext cx="1516063" cy="763588"/>
            <a:chOff x="1206" y="1339"/>
            <a:chExt cx="500" cy="481"/>
          </a:xfrm>
        </p:grpSpPr>
        <p:sp>
          <p:nvSpPr>
            <p:cNvPr id="22" name="Text Box 26">
              <a:extLst>
                <a:ext uri="{FF2B5EF4-FFF2-40B4-BE49-F238E27FC236}">
                  <a16:creationId xmlns:a16="http://schemas.microsoft.com/office/drawing/2014/main" id="{79C77112-38EB-BB09-4D60-55564FD0C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339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٥٥٠ + ٦٠٠</a:t>
              </a: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F19C48F5-BE0A-9102-C4DE-ED44E49F7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8" y="1572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51D0C6A4-A752-5F76-989B-BA6140C35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1570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       ٢</a:t>
              </a:r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006A8263-C004-5569-C09A-B5A5A5C6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191" y="3280450"/>
            <a:ext cx="8366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=٥٧٥</a:t>
            </a:r>
          </a:p>
        </p:txBody>
      </p:sp>
      <p:sp>
        <p:nvSpPr>
          <p:cNvPr id="26" name="AutoShape 31">
            <a:extLst>
              <a:ext uri="{FF2B5EF4-FFF2-40B4-BE49-F238E27FC236}">
                <a16:creationId xmlns:a16="http://schemas.microsoft.com/office/drawing/2014/main" id="{A3FE83EC-88E7-E6B2-1704-BA51434E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691" y="2512100"/>
            <a:ext cx="1333500" cy="503237"/>
          </a:xfrm>
          <a:prstGeom prst="wedgeRoundRectCallout">
            <a:avLst>
              <a:gd name="adj1" fmla="val 9241"/>
              <a:gd name="adj2" fmla="val 119889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7" name="AutoShape 38">
            <a:extLst>
              <a:ext uri="{FF2B5EF4-FFF2-40B4-BE49-F238E27FC236}">
                <a16:creationId xmlns:a16="http://schemas.microsoft.com/office/drawing/2014/main" id="{409F142F-1C2F-CFB6-482E-286048C2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16" y="2342237"/>
            <a:ext cx="1370012" cy="503238"/>
          </a:xfrm>
          <a:prstGeom prst="wedgeRoundRectCallout">
            <a:avLst>
              <a:gd name="adj1" fmla="val 42546"/>
              <a:gd name="adj2" fmla="val 107356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8" name="AutoShape 42">
            <a:extLst>
              <a:ext uri="{FF2B5EF4-FFF2-40B4-BE49-F238E27FC236}">
                <a16:creationId xmlns:a16="http://schemas.microsoft.com/office/drawing/2014/main" id="{909A6023-3919-ABA0-5F59-4435E646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355" y="4942837"/>
            <a:ext cx="1553023" cy="511176"/>
          </a:xfrm>
          <a:prstGeom prst="wedgeRoundRectCallout">
            <a:avLst>
              <a:gd name="adj1" fmla="val -84717"/>
              <a:gd name="adj2" fmla="val -14526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grpSp>
        <p:nvGrpSpPr>
          <p:cNvPr id="30" name="Group 48">
            <a:extLst>
              <a:ext uri="{FF2B5EF4-FFF2-40B4-BE49-F238E27FC236}">
                <a16:creationId xmlns:a16="http://schemas.microsoft.com/office/drawing/2014/main" id="{2E393212-6810-4F9A-47F3-BBC8A9ABF8E4}"/>
              </a:ext>
            </a:extLst>
          </p:cNvPr>
          <p:cNvGrpSpPr>
            <a:grpSpLocks/>
          </p:cNvGrpSpPr>
          <p:nvPr/>
        </p:nvGrpSpPr>
        <p:grpSpPr bwMode="auto">
          <a:xfrm>
            <a:off x="7907916" y="3296325"/>
            <a:ext cx="1516062" cy="763587"/>
            <a:chOff x="1206" y="1339"/>
            <a:chExt cx="500" cy="481"/>
          </a:xfrm>
        </p:grpSpPr>
        <p:sp>
          <p:nvSpPr>
            <p:cNvPr id="31" name="Text Box 49">
              <a:extLst>
                <a:ext uri="{FF2B5EF4-FFF2-40B4-BE49-F238E27FC236}">
                  <a16:creationId xmlns:a16="http://schemas.microsoft.com/office/drawing/2014/main" id="{D78D54B5-E862-9B58-A11A-377BE6254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339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٥٤٠ + ٥٤٠</a:t>
              </a:r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9BFE5176-4F65-A308-8B17-EAA451496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8" y="1572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51">
              <a:extLst>
                <a:ext uri="{FF2B5EF4-FFF2-40B4-BE49-F238E27FC236}">
                  <a16:creationId xmlns:a16="http://schemas.microsoft.com/office/drawing/2014/main" id="{6C77C40F-DF7E-C2DE-6CA9-5B9EA06AB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1570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       ٢</a:t>
              </a:r>
            </a:p>
          </p:txBody>
        </p:sp>
      </p:grpSp>
      <p:grpSp>
        <p:nvGrpSpPr>
          <p:cNvPr id="34" name="Group 52">
            <a:extLst>
              <a:ext uri="{FF2B5EF4-FFF2-40B4-BE49-F238E27FC236}">
                <a16:creationId xmlns:a16="http://schemas.microsoft.com/office/drawing/2014/main" id="{B429ABDE-B0E9-1954-A205-F634DC8B8D94}"/>
              </a:ext>
            </a:extLst>
          </p:cNvPr>
          <p:cNvGrpSpPr>
            <a:grpSpLocks/>
          </p:cNvGrpSpPr>
          <p:nvPr/>
        </p:nvGrpSpPr>
        <p:grpSpPr bwMode="auto">
          <a:xfrm>
            <a:off x="2967616" y="3159800"/>
            <a:ext cx="1516062" cy="763587"/>
            <a:chOff x="1206" y="1339"/>
            <a:chExt cx="500" cy="481"/>
          </a:xfrm>
        </p:grpSpPr>
        <p:sp>
          <p:nvSpPr>
            <p:cNvPr id="35" name="Text Box 53">
              <a:extLst>
                <a:ext uri="{FF2B5EF4-FFF2-40B4-BE49-F238E27FC236}">
                  <a16:creationId xmlns:a16="http://schemas.microsoft.com/office/drawing/2014/main" id="{42F873D0-FFF8-A41B-0C24-B7BAFB93D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339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٦٨٠ + ٧٥٠</a:t>
              </a:r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CA3560B8-9BBE-E4AC-1368-853333CEA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8" y="1572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55">
              <a:extLst>
                <a:ext uri="{FF2B5EF4-FFF2-40B4-BE49-F238E27FC236}">
                  <a16:creationId xmlns:a16="http://schemas.microsoft.com/office/drawing/2014/main" id="{62BEDB4E-E6E1-AE27-50C7-7B068A23F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1570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       ٢</a:t>
              </a:r>
            </a:p>
          </p:txBody>
        </p:sp>
      </p:grpSp>
      <p:sp>
        <p:nvSpPr>
          <p:cNvPr id="38" name="Rectangle 56">
            <a:extLst>
              <a:ext uri="{FF2B5EF4-FFF2-40B4-BE49-F238E27FC236}">
                <a16:creationId xmlns:a16="http://schemas.microsoft.com/office/drawing/2014/main" id="{BAD534A8-A2EA-0FD9-6DD6-38BA4BBD2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503" y="3994825"/>
            <a:ext cx="3856038" cy="323850"/>
          </a:xfrm>
          <a:prstGeom prst="rect">
            <a:avLst/>
          </a:prstGeom>
          <a:solidFill>
            <a:srgbClr val="3366FF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Rectangle 57">
            <a:extLst>
              <a:ext uri="{FF2B5EF4-FFF2-40B4-BE49-F238E27FC236}">
                <a16:creationId xmlns:a16="http://schemas.microsoft.com/office/drawing/2014/main" id="{FCAFEFED-AD69-067D-7709-287074CE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491" y="3991650"/>
            <a:ext cx="3825875" cy="323850"/>
          </a:xfrm>
          <a:prstGeom prst="rect">
            <a:avLst/>
          </a:prstGeom>
          <a:solidFill>
            <a:srgbClr val="3366FF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6F287D1-DBE6-2B48-B504-ED4A0D3C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616" y="3998000"/>
            <a:ext cx="1343025" cy="323850"/>
          </a:xfrm>
          <a:prstGeom prst="rect">
            <a:avLst/>
          </a:prstGeom>
          <a:solidFill>
            <a:srgbClr val="3366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4EF9A5F6-25B4-0142-09D8-AD2C6A75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678" y="4002762"/>
            <a:ext cx="1366838" cy="323850"/>
          </a:xfrm>
          <a:prstGeom prst="rect">
            <a:avLst/>
          </a:prstGeom>
          <a:solidFill>
            <a:srgbClr val="3366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3B4EC41D-DB2B-6D29-847E-318129CD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703" y="3347125"/>
            <a:ext cx="8477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=٥٤٠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C5346FAE-D4CD-E962-9894-07E051AE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403" y="3256637"/>
            <a:ext cx="8826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=٧١٥</a:t>
            </a:r>
          </a:p>
        </p:txBody>
      </p:sp>
      <p:sp>
        <p:nvSpPr>
          <p:cNvPr id="44" name="مربع نص 2">
            <a:extLst>
              <a:ext uri="{FF2B5EF4-FFF2-40B4-BE49-F238E27FC236}">
                <a16:creationId xmlns:a16="http://schemas.microsoft.com/office/drawing/2014/main" id="{67EFCC0F-4C98-D2C3-191E-4BEEC4D2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66" y="2396212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283D82B5-D0AD-9D4E-85AB-FBBD82B3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905" y="5580685"/>
            <a:ext cx="262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٥٤٠ –)١.٥ × ٢٤٠ )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AEF506BC-12CA-7A7A-2396-AEF8CDD1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80" y="5580685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٥٤٠ –  ٩٤.٥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F136DC7D-79DC-7673-9930-9AEBC4DB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417" y="5580685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٣٠٠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B49FE4C7-0487-4699-5F15-43A85A9F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830" y="6189372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٧٠٠ + ( ١.٥ × ٢٤٠ )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FBDFD627-2749-4C30-3CC3-F4CB1930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677" y="6151867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٧٠٠ +  ٩٤.٥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682DC702-52EE-D4D1-103F-37281A3B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363" y="6137118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٩٤٠</a:t>
            </a:r>
            <a:endParaRPr lang="ar-SA" altLang="ar-SA" sz="2000" b="1" dirty="0">
              <a:solidFill>
                <a:schemeClr val="accent2"/>
              </a:solidFill>
            </a:endParaRPr>
          </a:p>
        </p:txBody>
      </p:sp>
      <p:sp>
        <p:nvSpPr>
          <p:cNvPr id="50" name="AutoShape 66">
            <a:extLst>
              <a:ext uri="{FF2B5EF4-FFF2-40B4-BE49-F238E27FC236}">
                <a16:creationId xmlns:a16="http://schemas.microsoft.com/office/drawing/2014/main" id="{48FC5A6A-435C-97D2-9616-036B18FD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030" y="5615610"/>
            <a:ext cx="2447925" cy="395287"/>
          </a:xfrm>
          <a:prstGeom prst="wedgeRoundRectCallout">
            <a:avLst>
              <a:gd name="adj1" fmla="val 65630"/>
              <a:gd name="adj2" fmla="val 983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أقل من هذه القيمة</a:t>
            </a:r>
          </a:p>
        </p:txBody>
      </p:sp>
      <p:sp>
        <p:nvSpPr>
          <p:cNvPr id="51" name="AutoShape 67">
            <a:extLst>
              <a:ext uri="{FF2B5EF4-FFF2-40B4-BE49-F238E27FC236}">
                <a16:creationId xmlns:a16="http://schemas.microsoft.com/office/drawing/2014/main" id="{5A8C06B0-3917-E1E3-7D2E-44570F2F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567" y="6228385"/>
            <a:ext cx="2520950" cy="395287"/>
          </a:xfrm>
          <a:prstGeom prst="wedgeRoundRectCallout">
            <a:avLst>
              <a:gd name="adj1" fmla="val 65745"/>
              <a:gd name="adj2" fmla="val 13454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أكبر من هذه القيمة</a:t>
            </a:r>
          </a:p>
        </p:txBody>
      </p:sp>
      <p:sp>
        <p:nvSpPr>
          <p:cNvPr id="52" name="Text Box 68">
            <a:extLst>
              <a:ext uri="{FF2B5EF4-FFF2-40B4-BE49-F238E27FC236}">
                <a16:creationId xmlns:a16="http://schemas.microsoft.com/office/drawing/2014/main" id="{3C8C6745-C89C-04E6-30E6-D3A75EA7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45" y="5759655"/>
            <a:ext cx="24479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لا يوجد قيم متطرفة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/>
      <p:bldP spid="19" grpId="0"/>
      <p:bldP spid="25" grpId="0" animBg="1"/>
      <p:bldP spid="26" grpId="0" animBg="1"/>
      <p:bldP spid="27" grpId="0" animBg="1"/>
      <p:bldP spid="28" grpId="0" animBg="1"/>
      <p:bldP spid="42" grpId="0" animBg="1"/>
      <p:bldP spid="43" grpId="0" animBg="1"/>
      <p:bldP spid="29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3023.png" descr="IMG_3023.png">
            <a:extLst>
              <a:ext uri="{FF2B5EF4-FFF2-40B4-BE49-F238E27FC236}">
                <a16:creationId xmlns:a16="http://schemas.microsoft.com/office/drawing/2014/main" id="{A2783394-D042-7428-43C9-AE75F23C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3" t="18034" r="30739" b="77473"/>
          <a:stretch>
            <a:fillRect/>
          </a:stretch>
        </p:blipFill>
        <p:spPr bwMode="auto">
          <a:xfrm>
            <a:off x="5594206" y="2601740"/>
            <a:ext cx="22002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G_3227.png" descr="IMG_3227.png">
            <a:extLst>
              <a:ext uri="{FF2B5EF4-FFF2-40B4-BE49-F238E27FC236}">
                <a16:creationId xmlns:a16="http://schemas.microsoft.com/office/drawing/2014/main" id="{06E82335-3144-1796-C67F-A20E7C17BA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5" t="68353" r="42113" b="3891"/>
          <a:stretch>
            <a:fillRect/>
          </a:stretch>
        </p:blipFill>
        <p:spPr>
          <a:xfrm>
            <a:off x="1938194" y="1069802"/>
            <a:ext cx="8277225" cy="51641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" name="مستطيل مستطيل" descr="مستطيل مستطيل">
            <a:extLst>
              <a:ext uri="{FF2B5EF4-FFF2-40B4-BE49-F238E27FC236}">
                <a16:creationId xmlns:a16="http://schemas.microsoft.com/office/drawing/2014/main" id="{6B735403-6640-BEBC-2606-8178DE62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1" y="3144665"/>
            <a:ext cx="15128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مستطيل مستطيل" descr="مستطيل مستطيل">
            <a:extLst>
              <a:ext uri="{FF2B5EF4-FFF2-40B4-BE49-F238E27FC236}">
                <a16:creationId xmlns:a16="http://schemas.microsoft.com/office/drawing/2014/main" id="{56B4CED6-E912-AB13-455B-CF213805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31" y="4244802"/>
            <a:ext cx="1714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خط">
            <a:extLst>
              <a:ext uri="{FF2B5EF4-FFF2-40B4-BE49-F238E27FC236}">
                <a16:creationId xmlns:a16="http://schemas.microsoft.com/office/drawing/2014/main" id="{EEDE7B4A-7BDE-1820-F350-AF57503DD226}"/>
              </a:ext>
            </a:extLst>
          </p:cNvPr>
          <p:cNvSpPr/>
          <p:nvPr/>
        </p:nvSpPr>
        <p:spPr>
          <a:xfrm>
            <a:off x="2228706" y="3832052"/>
            <a:ext cx="3052763" cy="0"/>
          </a:xfrm>
          <a:prstGeom prst="line">
            <a:avLst/>
          </a:prstGeom>
          <a:ln w="25400">
            <a:solidFill>
              <a:srgbClr val="E224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algn="r" rtl="1">
              <a:defRPr>
                <a:solidFill>
                  <a:schemeClr val="accent6">
                    <a:satOff val="-19776"/>
                    <a:lumOff val="-12627"/>
                  </a:schemeClr>
                </a:solidFill>
              </a:defRPr>
            </a:pPr>
            <a:endParaRPr>
              <a:solidFill>
                <a:schemeClr val="accent6">
                  <a:satOff val="-19776"/>
                  <a:lumOff val="-12627"/>
                </a:schemeClr>
              </a:solidFill>
            </a:endParaRPr>
          </a:p>
        </p:txBody>
      </p:sp>
      <p:pic>
        <p:nvPicPr>
          <p:cNvPr id="13" name="مستطيل مستطيل" descr="مستطيل مستطيل">
            <a:extLst>
              <a:ext uri="{FF2B5EF4-FFF2-40B4-BE49-F238E27FC236}">
                <a16:creationId xmlns:a16="http://schemas.microsoft.com/office/drawing/2014/main" id="{8206FE8D-C1B7-064C-227A-95C6C835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81" y="1858790"/>
            <a:ext cx="28654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مستطيل مستطيل" descr="مستطيل مستطيل">
            <a:extLst>
              <a:ext uri="{FF2B5EF4-FFF2-40B4-BE49-F238E27FC236}">
                <a16:creationId xmlns:a16="http://schemas.microsoft.com/office/drawing/2014/main" id="{1D7699BB-F9FB-3307-6AC7-5A133A82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4" y="2841452"/>
            <a:ext cx="278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مستطيل مستطيل" descr="مستطيل مستطيل">
            <a:extLst>
              <a:ext uri="{FF2B5EF4-FFF2-40B4-BE49-F238E27FC236}">
                <a16:creationId xmlns:a16="http://schemas.microsoft.com/office/drawing/2014/main" id="{E59ECADE-DD08-29D6-E20C-5D55D623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1" y="4325765"/>
            <a:ext cx="27844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" name="مستطيل مستطيل" descr="مستطيل مستطيل">
            <a:extLst>
              <a:ext uri="{FF2B5EF4-FFF2-40B4-BE49-F238E27FC236}">
                <a16:creationId xmlns:a16="http://schemas.microsoft.com/office/drawing/2014/main" id="{3DD4E67E-34F6-07A8-E76A-764C10E8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6" y="5676727"/>
            <a:ext cx="41830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3B8BADBB-672B-F883-5D0A-9ADE2548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44" y="493540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8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3" grpId="0" animBg="1" advAuto="0"/>
      <p:bldP spid="14" grpId="0" animBg="1" advAuto="0"/>
      <p:bldP spid="16" grpId="0" animBg="1" advAuto="0"/>
      <p:bldP spid="1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96E70-376C-1FCD-34BB-6A95CCE4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61" y="-17740"/>
            <a:ext cx="2193925" cy="41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8A6F0CF-1275-C364-7A2A-947068A8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173" y="2009498"/>
            <a:ext cx="5032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٣٥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٣٣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FD67C-8A93-2640-CE8A-8A7FF4A2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8" y="3417611"/>
            <a:ext cx="576263" cy="3238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B460D6E-D78E-8B80-F4FB-5A11B956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8" y="1942823"/>
            <a:ext cx="576263" cy="1403350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AD10512-593B-1C34-9EBE-FC9377D1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8" y="3812898"/>
            <a:ext cx="576263" cy="1331913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73B9E23-A12F-DE6A-1BAC-B41DF57C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8" y="4324073"/>
            <a:ext cx="576263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792E5D9-9C78-470E-55F8-D522903D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361" y="2495273"/>
            <a:ext cx="582612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87019D6F-1A2B-08EC-1019-7BE16C342DA7}"/>
              </a:ext>
            </a:extLst>
          </p:cNvPr>
          <p:cNvGrpSpPr>
            <a:grpSpLocks/>
          </p:cNvGrpSpPr>
          <p:nvPr/>
        </p:nvGrpSpPr>
        <p:grpSpPr bwMode="auto">
          <a:xfrm>
            <a:off x="5907848" y="2639736"/>
            <a:ext cx="360363" cy="1871662"/>
            <a:chOff x="1283" y="1502"/>
            <a:chExt cx="227" cy="817"/>
          </a:xfrm>
        </p:grpSpPr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905D1358-CA7A-147C-6675-E0E5B3710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502"/>
              <a:ext cx="0" cy="8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D4063C8-E7D9-C6C3-9725-17D1FEBE5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310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FA7E45E5-3E9A-5DBD-0ACA-D57B0B1E5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511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9A8BD8C4-E4C8-62BB-A25D-50D9A456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773" y="3358873"/>
            <a:ext cx="1728788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 – ٢٥ =  ١١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893BEB96-1FF5-4C81-2A24-6698C0B8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23" y="3431898"/>
            <a:ext cx="1044575" cy="504825"/>
          </a:xfrm>
          <a:prstGeom prst="wedgeRoundRectCallout">
            <a:avLst>
              <a:gd name="adj1" fmla="val -211704"/>
              <a:gd name="adj2" fmla="val -25472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12EEE370-693B-51E0-9654-96213449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748" y="2530198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06985155-F7DF-C7CD-B4A2-8E1283DD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748" y="4368523"/>
            <a:ext cx="1441450" cy="504825"/>
          </a:xfrm>
          <a:prstGeom prst="wedgeRoundRectCallout">
            <a:avLst>
              <a:gd name="adj1" fmla="val -139648"/>
              <a:gd name="adj2" fmla="val -25472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781978B8-61E2-0A56-3965-1C484CFD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273" y="2663548"/>
            <a:ext cx="1441450" cy="504825"/>
          </a:xfrm>
          <a:prstGeom prst="wedgeRoundRectCallout">
            <a:avLst>
              <a:gd name="adj1" fmla="val 64917"/>
              <a:gd name="adj2" fmla="val 79051"/>
              <a:gd name="adj3" fmla="val 16667"/>
            </a:avLst>
          </a:prstGeom>
          <a:solidFill>
            <a:srgbClr val="CC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E300941-89CF-5DF9-20BB-C5744011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273" y="871567"/>
            <a:ext cx="65532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أوجد مقاييس التشتت للبيانات ٢٧ ، ٧٧ ، ٢ ، ٣٣ ، ٣٥ ، ٣٦ ، ٢٥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6C702462-B0BD-CFAB-0001-59156173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72" y="1791944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نرتب البيانات تصاعديا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191796DE-9CFB-2DDE-9D6D-33AB3AEB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96" y="241177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D6E47A08-590F-0C34-1185-65ABD5C3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498" y="5436911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 – ( ١.٥ × ١١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2BDCA35B-C8F4-C988-01D3-F1CF924D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48" y="543691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 –  ١٦.٥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71D0236-3D3A-5CFF-B227-DC9BB3BC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761" y="5436911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٨.٥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2F7FB6AE-EF7D-295D-4D4D-15B771B1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498" y="6156048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 + ( ١.٥ × ١١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5C38FFE3-AA93-8EDD-D983-3C3ED2E9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48" y="615604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 +  ١٦.٥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FB62C431-91B5-824E-C803-59BA7146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73" y="6156048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٥٢.٥</a:t>
            </a:r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E2A2DD14-E57E-35D4-731F-5562586C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036" y="1823761"/>
            <a:ext cx="3421062" cy="504825"/>
          </a:xfrm>
          <a:prstGeom prst="wedgeRoundRectCallout">
            <a:avLst>
              <a:gd name="adj1" fmla="val 70000"/>
              <a:gd name="adj2" fmla="val 11319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قيمة متطرفة   </a:t>
            </a:r>
            <a:r>
              <a:rPr lang="ar-SA" altLang="ar-SA" sz="2000" b="1">
                <a:solidFill>
                  <a:srgbClr val="FF0000"/>
                </a:solidFill>
              </a:rPr>
              <a:t>لأنها أكبر من </a:t>
            </a:r>
            <a:r>
              <a:rPr lang="ar-SA" altLang="ar-SA" sz="2000" b="1">
                <a:solidFill>
                  <a:schemeClr val="accent2"/>
                </a:solidFill>
              </a:rPr>
              <a:t>٥٢.٥</a:t>
            </a:r>
          </a:p>
        </p:txBody>
      </p:sp>
      <p:sp>
        <p:nvSpPr>
          <p:cNvPr id="35" name="AutoShape 31">
            <a:extLst>
              <a:ext uri="{FF2B5EF4-FFF2-40B4-BE49-F238E27FC236}">
                <a16:creationId xmlns:a16="http://schemas.microsoft.com/office/drawing/2014/main" id="{8577F458-79EC-DC73-46DD-0A7EC0CF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036" y="4489173"/>
            <a:ext cx="3421062" cy="504825"/>
          </a:xfrm>
          <a:prstGeom prst="wedgeRoundRectCallout">
            <a:avLst>
              <a:gd name="adj1" fmla="val 70000"/>
              <a:gd name="adj2" fmla="val 11319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قيمة متطرفة   </a:t>
            </a:r>
            <a:r>
              <a:rPr lang="ar-SA" altLang="ar-SA" sz="2000" b="1">
                <a:solidFill>
                  <a:srgbClr val="FF0000"/>
                </a:solidFill>
              </a:rPr>
              <a:t>لأنها أقل من </a:t>
            </a:r>
            <a:r>
              <a:rPr lang="ar-SA" altLang="ar-SA" sz="2000" b="1">
                <a:solidFill>
                  <a:schemeClr val="accent2"/>
                </a:solidFill>
              </a:rPr>
              <a:t>٨.٥</a:t>
            </a:r>
          </a:p>
        </p:txBody>
      </p:sp>
    </p:spTree>
    <p:extLst>
      <p:ext uri="{BB962C8B-B14F-4D97-AF65-F5344CB8AC3E}">
        <p14:creationId xmlns:p14="http://schemas.microsoft.com/office/powerpoint/2010/main" val="5992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9AB01A-4F4A-E8EA-6BE9-B5287C9F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06" y="22489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F303C234-F649-4B7D-AB9D-FE0ED544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068" y="1053565"/>
            <a:ext cx="270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البيانات التي تقل عن المقدار :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6D7A3BE0-117F-FF65-A782-294DFDB7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281" y="224890"/>
            <a:ext cx="26289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dirty="0">
                <a:solidFill>
                  <a:schemeClr val="accent2"/>
                </a:solidFill>
              </a:rPr>
              <a:t>إيجاد </a:t>
            </a:r>
            <a:r>
              <a:rPr lang="ar-SA" altLang="ar-SA" sz="2800" b="1" dirty="0">
                <a:solidFill>
                  <a:srgbClr val="FF0000"/>
                </a:solidFill>
              </a:rPr>
              <a:t>القيم</a:t>
            </a:r>
            <a:r>
              <a:rPr lang="ar-SA" altLang="ar-SA" sz="2800" b="1" dirty="0">
                <a:solidFill>
                  <a:schemeClr val="accent2"/>
                </a:solidFill>
              </a:rPr>
              <a:t> </a:t>
            </a:r>
            <a:r>
              <a:rPr lang="ar-SA" altLang="ar-SA" sz="2800" b="1" dirty="0">
                <a:solidFill>
                  <a:srgbClr val="336600"/>
                </a:solidFill>
              </a:rPr>
              <a:t>المتطرفة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6DFD41B-513E-6607-2662-A46113F7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118" y="105356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[ الربيع الأدنى – ( ١.٥ × المدى الربيعي ) ]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01E799AB-2D83-DB5F-6EFD-65820BA8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631" y="2637890"/>
            <a:ext cx="3563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وكذلك</a:t>
            </a:r>
            <a:r>
              <a:rPr lang="ar-SA" altLang="ar-SA" sz="2000" b="1"/>
              <a:t>  البيانات التي تزيد على المقدار :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8B01AB28-1B9D-3C62-309E-48791F209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118" y="2637890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[ الربيع الأدنى + ( ١.٥ × المدى الربيعي ) ]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3B8EE463-CB7C-564E-7F8F-F8A71CDC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168" y="1774290"/>
            <a:ext cx="270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تسمى   </a:t>
            </a:r>
            <a:r>
              <a:rPr lang="ar-SA" altLang="ar-SA" sz="2800" b="1">
                <a:solidFill>
                  <a:schemeClr val="accent2"/>
                </a:solidFill>
              </a:rPr>
              <a:t>قيما متطرفة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673F675B-2B57-D444-7588-742E5736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168" y="3296703"/>
            <a:ext cx="270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تسمى   </a:t>
            </a:r>
            <a:r>
              <a:rPr lang="ar-SA" altLang="ar-SA" sz="2800" b="1">
                <a:solidFill>
                  <a:schemeClr val="accent2"/>
                </a:solidFill>
              </a:rPr>
              <a:t>قيما متطرفة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6BB7D0A1-EC50-8266-F2B9-D871BA56C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56" y="6236753"/>
            <a:ext cx="601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القيم المتطرفة : </a:t>
            </a:r>
            <a:r>
              <a:rPr lang="ar-SA" altLang="ar-SA" sz="2000" b="1">
                <a:solidFill>
                  <a:srgbClr val="336600"/>
                </a:solidFill>
              </a:rPr>
              <a:t>هي البيانات التي تزيد أو تقل كثيرا عن الوسيط</a:t>
            </a:r>
            <a:r>
              <a:rPr lang="ar-SA" altLang="ar-SA" sz="2000" b="1"/>
              <a:t> .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8" name="AutoShape 30">
            <a:extLst>
              <a:ext uri="{FF2B5EF4-FFF2-40B4-BE49-F238E27FC236}">
                <a16:creationId xmlns:a16="http://schemas.microsoft.com/office/drawing/2014/main" id="{0C51C6CE-7869-8D22-1457-AE8EFD84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881" y="4149190"/>
            <a:ext cx="3887787" cy="503238"/>
          </a:xfrm>
          <a:prstGeom prst="wedgeRoundRectCallout">
            <a:avLst>
              <a:gd name="adj1" fmla="val -3407"/>
              <a:gd name="adj2" fmla="val 205519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 – ( ١.٥ × المدى الربيعي )</a:t>
            </a:r>
          </a:p>
        </p:txBody>
      </p:sp>
      <p:sp>
        <p:nvSpPr>
          <p:cNvPr id="19" name="AutoShape 31">
            <a:extLst>
              <a:ext uri="{FF2B5EF4-FFF2-40B4-BE49-F238E27FC236}">
                <a16:creationId xmlns:a16="http://schemas.microsoft.com/office/drawing/2014/main" id="{E443DAD9-7D1F-675D-7D1C-A006E64F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756" y="4149190"/>
            <a:ext cx="3921125" cy="503238"/>
          </a:xfrm>
          <a:prstGeom prst="wedgeRoundRectCallout">
            <a:avLst>
              <a:gd name="adj1" fmla="val -4208"/>
              <a:gd name="adj2" fmla="val 205519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 + ( ١.٥ × المدى الربيعي )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24FBF508-40E4-7051-8AEC-536B409A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393" y="5444590"/>
            <a:ext cx="8677275" cy="395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3190E620-CA44-FD26-89E6-DE0AF30E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81" y="5444590"/>
            <a:ext cx="612775" cy="39687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54CD3C5C-E6E8-D89C-6851-35F8D1C8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181" y="5444590"/>
            <a:ext cx="612775" cy="39687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01BB0F60-6D1A-C7F8-7CA9-71ACB1E5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31" y="544459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قيم متطرفة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5049E845-06D8-24E1-C869-B2DD99E7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93" y="544459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قيم متطرفة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D6D2C4B3-1027-0223-9077-BFD3AD53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356" y="5444590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قيم غير متطرفة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6" name="AutoShape 38">
            <a:extLst>
              <a:ext uri="{FF2B5EF4-FFF2-40B4-BE49-F238E27FC236}">
                <a16:creationId xmlns:a16="http://schemas.microsoft.com/office/drawing/2014/main" id="{03034ED8-F33E-5B3A-FC00-056E9735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743" y="4798478"/>
            <a:ext cx="830263" cy="503237"/>
          </a:xfrm>
          <a:prstGeom prst="wedgeRoundRectCallout">
            <a:avLst>
              <a:gd name="adj1" fmla="val 20361"/>
              <a:gd name="adj2" fmla="val 122241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</p:spTree>
    <p:extLst>
      <p:ext uri="{BB962C8B-B14F-4D97-AF65-F5344CB8AC3E}">
        <p14:creationId xmlns:p14="http://schemas.microsoft.com/office/powerpoint/2010/main" val="309631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1" grpId="0"/>
      <p:bldP spid="13" grpId="0"/>
      <p:bldP spid="14" grpId="0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10165539" y="166083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01A1D-F479-E049-818F-2C8E86FA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10" y="55755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B508D9BC-0C79-1793-5413-347ABCB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816" y="550081"/>
            <a:ext cx="4211637" cy="6127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2000" b="1"/>
              <a:t>أوجد القيم المتطرفة في بيانات الجدول المجاور .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254870A1-105E-15BE-D928-53BE10EF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917" y="1295412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نرتب البيانات تصاعديا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9A208C75-74B6-271C-4BB7-9480E0C9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017" y="4826012"/>
            <a:ext cx="262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٤٢٠ –)١.٥ × ٦٣ )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3D74BE6B-8EC8-4C12-38E6-B72BEBAF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692" y="4826012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٤٢٠ –  ٩٤.٥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E3EEE0C3-0C7F-52AF-CC52-0910F8B4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529" y="4826012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٣٢٥.٥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8D3F97FD-6B19-B3CD-83B7-89F13A7CA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942" y="5545149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٤٨٣ + ( ١.٥ × ٦٣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A5573F1F-8846-7BEA-4666-BA930D14D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067" y="554514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٤٨٣ +  ٩٤.٥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423540B2-6CD9-7482-BB3D-599873EE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429" y="5545149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٥٧٧.٥</a:t>
            </a:r>
          </a:p>
        </p:txBody>
      </p:sp>
      <p:pic>
        <p:nvPicPr>
          <p:cNvPr id="18" name="Picture 29">
            <a:extLst>
              <a:ext uri="{FF2B5EF4-FFF2-40B4-BE49-F238E27FC236}">
                <a16:creationId xmlns:a16="http://schemas.microsoft.com/office/drawing/2014/main" id="{0F7615EE-D877-5BA4-6180-0A668A06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9" y="778266"/>
            <a:ext cx="3508375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30">
            <a:extLst>
              <a:ext uri="{FF2B5EF4-FFF2-40B4-BE49-F238E27FC236}">
                <a16:creationId xmlns:a16="http://schemas.microsoft.com/office/drawing/2014/main" id="{4C0F9857-E7B3-3DD6-3869-42A3507E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467" y="2274899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٣٨٥ ،   ٤٠٩ ،  ٤٢٠   ، ٤٢٠ ،   ٤٢٨    ،     ٤٥٤   ،  ٤٨٣ ،   ٤٨٣  ، ٤٩٤  ،  ٥٥٧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90BA247B-008A-25B0-0E3D-2AE5D4CD559D}"/>
              </a:ext>
            </a:extLst>
          </p:cNvPr>
          <p:cNvGrpSpPr>
            <a:grpSpLocks/>
          </p:cNvGrpSpPr>
          <p:nvPr/>
        </p:nvGrpSpPr>
        <p:grpSpPr bwMode="auto">
          <a:xfrm>
            <a:off x="4160729" y="2708287"/>
            <a:ext cx="4341813" cy="360362"/>
            <a:chOff x="1497" y="2681"/>
            <a:chExt cx="2925" cy="227"/>
          </a:xfrm>
        </p:grpSpPr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FAEC2C77-1E90-66B9-8304-DE1DA89B3E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29AB6ACA-A534-DC21-77C7-E6116A4477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C197AD6F-4FDA-19B5-B4C9-38E0B09965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4" name="Text Box 35">
            <a:extLst>
              <a:ext uri="{FF2B5EF4-FFF2-40B4-BE49-F238E27FC236}">
                <a16:creationId xmlns:a16="http://schemas.microsoft.com/office/drawing/2014/main" id="{401F9C16-0A09-8419-FB8F-EA7AD4A6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67" y="3205174"/>
            <a:ext cx="21240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٤٨٣ – ٤٢٠ =  ٦٣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id="{FE711AD2-A950-3A4E-BC15-36CC3439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292" y="1152537"/>
            <a:ext cx="830262" cy="504825"/>
          </a:xfrm>
          <a:prstGeom prst="wedgeRoundRectCallout">
            <a:avLst>
              <a:gd name="adj1" fmla="val -63366"/>
              <a:gd name="adj2" fmla="val 100255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A5931E67-7E21-F456-5ADD-B9F270268415}"/>
              </a:ext>
            </a:extLst>
          </p:cNvPr>
          <p:cNvGrpSpPr>
            <a:grpSpLocks/>
          </p:cNvGrpSpPr>
          <p:nvPr/>
        </p:nvGrpSpPr>
        <p:grpSpPr bwMode="auto">
          <a:xfrm>
            <a:off x="5676792" y="1589099"/>
            <a:ext cx="1530350" cy="733425"/>
            <a:chOff x="1241" y="1359"/>
            <a:chExt cx="505" cy="462"/>
          </a:xfrm>
        </p:grpSpPr>
        <p:sp>
          <p:nvSpPr>
            <p:cNvPr id="27" name="Text Box 41">
              <a:extLst>
                <a:ext uri="{FF2B5EF4-FFF2-40B4-BE49-F238E27FC236}">
                  <a16:creationId xmlns:a16="http://schemas.microsoft.com/office/drawing/2014/main" id="{BB68F559-404A-7CA2-F5CB-E58454935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" y="1359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٤٢٨ + ٤٥٤</a:t>
              </a: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E884212D-730D-9CFA-EE15-60FCC362D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8" y="1572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4AFC2FC1-D586-FC1D-53E5-75D9BFD97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1571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chemeClr val="accent2"/>
                  </a:solidFill>
                </a:rPr>
                <a:t> ٢</a:t>
              </a:r>
            </a:p>
          </p:txBody>
        </p:sp>
      </p:grpSp>
      <p:sp>
        <p:nvSpPr>
          <p:cNvPr id="30" name="AutoShape 46">
            <a:extLst>
              <a:ext uri="{FF2B5EF4-FFF2-40B4-BE49-F238E27FC236}">
                <a16:creationId xmlns:a16="http://schemas.microsoft.com/office/drawing/2014/main" id="{78115D3B-F70D-A560-B9D1-0622B8AA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129" y="3168662"/>
            <a:ext cx="1333500" cy="503237"/>
          </a:xfrm>
          <a:prstGeom prst="wedgeRoundRectCallout">
            <a:avLst>
              <a:gd name="adj1" fmla="val -53097"/>
              <a:gd name="adj2" fmla="val -160727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31" name="AutoShape 48">
            <a:extLst>
              <a:ext uri="{FF2B5EF4-FFF2-40B4-BE49-F238E27FC236}">
                <a16:creationId xmlns:a16="http://schemas.microsoft.com/office/drawing/2014/main" id="{90532A9A-C011-8E3F-67D6-42C56028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217" y="3097224"/>
            <a:ext cx="1368425" cy="503238"/>
          </a:xfrm>
          <a:prstGeom prst="wedgeRoundRectCallout">
            <a:avLst>
              <a:gd name="adj1" fmla="val 48838"/>
              <a:gd name="adj2" fmla="val -151264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32" name="AutoShape 50">
            <a:extLst>
              <a:ext uri="{FF2B5EF4-FFF2-40B4-BE49-F238E27FC236}">
                <a16:creationId xmlns:a16="http://schemas.microsoft.com/office/drawing/2014/main" id="{61941D9B-5643-1D68-7180-2CC63649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54" y="3852874"/>
            <a:ext cx="1441450" cy="431800"/>
          </a:xfrm>
          <a:prstGeom prst="wedgeRoundRectCallout">
            <a:avLst>
              <a:gd name="adj1" fmla="val 90861"/>
              <a:gd name="adj2" fmla="val -136764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33" name="AutoShape 66">
            <a:extLst>
              <a:ext uri="{FF2B5EF4-FFF2-40B4-BE49-F238E27FC236}">
                <a16:creationId xmlns:a16="http://schemas.microsoft.com/office/drawing/2014/main" id="{7C0966ED-5C81-F66B-B719-5131D275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142" y="4860937"/>
            <a:ext cx="2447925" cy="395287"/>
          </a:xfrm>
          <a:prstGeom prst="wedgeRoundRectCallout">
            <a:avLst>
              <a:gd name="adj1" fmla="val 65630"/>
              <a:gd name="adj2" fmla="val 983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أقل من هذه القيمة</a:t>
            </a:r>
          </a:p>
        </p:txBody>
      </p:sp>
      <p:sp>
        <p:nvSpPr>
          <p:cNvPr id="34" name="AutoShape 67">
            <a:extLst>
              <a:ext uri="{FF2B5EF4-FFF2-40B4-BE49-F238E27FC236}">
                <a16:creationId xmlns:a16="http://schemas.microsoft.com/office/drawing/2014/main" id="{4BBC2155-D4CC-6A8D-E7A2-F4821CBE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679" y="5473712"/>
            <a:ext cx="2520950" cy="395287"/>
          </a:xfrm>
          <a:prstGeom prst="wedgeRoundRectCallout">
            <a:avLst>
              <a:gd name="adj1" fmla="val 65745"/>
              <a:gd name="adj2" fmla="val 13454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أكبر من هذه القيمة</a:t>
            </a:r>
          </a:p>
        </p:txBody>
      </p:sp>
      <p:sp>
        <p:nvSpPr>
          <p:cNvPr id="35" name="Text Box 68">
            <a:extLst>
              <a:ext uri="{FF2B5EF4-FFF2-40B4-BE49-F238E27FC236}">
                <a16:creationId xmlns:a16="http://schemas.microsoft.com/office/drawing/2014/main" id="{D85A9155-A99A-50DB-035B-83A4B70A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704" y="6013462"/>
            <a:ext cx="24479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ar-SA" altLang="ar-SA" sz="2000" b="1"/>
              <a:t>لا يوجد قيم متطرفة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856748B-918E-804D-D037-90CF9FB1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592" y="2276487"/>
            <a:ext cx="3673475" cy="396875"/>
          </a:xfrm>
          <a:prstGeom prst="rect">
            <a:avLst/>
          </a:prstGeom>
          <a:solidFill>
            <a:srgbClr val="3366FF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71">
            <a:extLst>
              <a:ext uri="{FF2B5EF4-FFF2-40B4-BE49-F238E27FC236}">
                <a16:creationId xmlns:a16="http://schemas.microsoft.com/office/drawing/2014/main" id="{11DB6FA0-C759-7CE7-9BF9-09416C60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442" y="2268549"/>
            <a:ext cx="3708400" cy="396875"/>
          </a:xfrm>
          <a:prstGeom prst="rect">
            <a:avLst/>
          </a:prstGeom>
          <a:solidFill>
            <a:srgbClr val="3366FF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FA1A04AE-7735-3126-59A9-02845448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842" y="2268549"/>
            <a:ext cx="576262" cy="396875"/>
          </a:xfrm>
          <a:prstGeom prst="rect">
            <a:avLst/>
          </a:prstGeom>
          <a:solidFill>
            <a:srgbClr val="3366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C505BB6D-00C2-160F-DD42-691E60D9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254" y="2268549"/>
            <a:ext cx="538163" cy="396875"/>
          </a:xfrm>
          <a:prstGeom prst="rect">
            <a:avLst/>
          </a:prstGeom>
          <a:solidFill>
            <a:srgbClr val="3366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F6AACE34-8407-E176-86CA-53539B7A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17" y="2268549"/>
            <a:ext cx="1692275" cy="396875"/>
          </a:xfrm>
          <a:prstGeom prst="rect">
            <a:avLst/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22333CB3-C5B9-5725-E89C-1AA2EBDD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054" y="1628787"/>
            <a:ext cx="10001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=٤٤١</a:t>
            </a:r>
          </a:p>
        </p:txBody>
      </p:sp>
    </p:spTree>
    <p:extLst>
      <p:ext uri="{BB962C8B-B14F-4D97-AF65-F5344CB8AC3E}">
        <p14:creationId xmlns:p14="http://schemas.microsoft.com/office/powerpoint/2010/main" val="291116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/>
      <p:bldP spid="19" grpId="0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1C910-A595-6FA6-66B5-0343F0E1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08" y="261343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F8532FF4-FDD4-45AC-C5B8-A0463BA3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70" y="432793"/>
            <a:ext cx="3003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3F87E5B3-C549-13AC-87CE-58F91FBF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08" y="1809156"/>
            <a:ext cx="2238375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07091684-C064-C2EF-D9DB-031E5CC4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220" y="837606"/>
            <a:ext cx="5111750" cy="6127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استعمل مقاييس التشتت لوصف البيانات في الجدول التالي .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5F12E27A-5275-4510-583C-8E02EF44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908" y="173613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D34D4DC-4E78-3E93-2777-0C55779F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045" y="1737718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١٩.٩ – ١.٩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3A71AA46-3D7D-81FB-5E0C-3293E59B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195" y="1737718"/>
            <a:ext cx="46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١٨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8CC0FA43-9062-1129-38AB-A25775C0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908" y="270926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الوسيط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C49C3536-E8DC-3F33-DE88-DFE81C84C193}"/>
              </a:ext>
            </a:extLst>
          </p:cNvPr>
          <p:cNvGrpSpPr>
            <a:grpSpLocks/>
          </p:cNvGrpSpPr>
          <p:nvPr/>
        </p:nvGrpSpPr>
        <p:grpSpPr bwMode="auto">
          <a:xfrm>
            <a:off x="7764708" y="2544168"/>
            <a:ext cx="1738312" cy="763588"/>
            <a:chOff x="3765" y="1534"/>
            <a:chExt cx="1095" cy="481"/>
          </a:xfrm>
        </p:grpSpPr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C5B5BC4E-4994-D6A7-529E-C70EE003A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20" name="Text Box 27">
                <a:extLst>
                  <a:ext uri="{FF2B5EF4-FFF2-40B4-BE49-F238E27FC236}">
                    <a16:creationId xmlns:a16="http://schemas.microsoft.com/office/drawing/2014/main" id="{344A02C1-55F2-D471-FD88-DBA0683B5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rgbClr val="FF0000"/>
                    </a:solidFill>
                  </a:rPr>
                  <a:t>١٢.١ + ١٠.٤</a:t>
                </a:r>
              </a:p>
            </p:txBody>
          </p:sp>
          <p:sp>
            <p:nvSpPr>
              <p:cNvPr id="21" name="Line 28">
                <a:extLst>
                  <a:ext uri="{FF2B5EF4-FFF2-40B4-BE49-F238E27FC236}">
                    <a16:creationId xmlns:a16="http://schemas.microsoft.com/office/drawing/2014/main" id="{1E7ABD3F-0FDD-1988-04E2-79ED07ADC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Text Box 29">
                <a:extLst>
                  <a:ext uri="{FF2B5EF4-FFF2-40B4-BE49-F238E27FC236}">
                    <a16:creationId xmlns:a16="http://schemas.microsoft.com/office/drawing/2014/main" id="{34C9E5BC-D2FB-0C13-68AD-FA2D23772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rgbClr val="FF0000"/>
                    </a:solidFill>
                  </a:rPr>
                  <a:t>       ٢</a:t>
                </a:r>
              </a:p>
            </p:txBody>
          </p:sp>
        </p:grpSp>
        <p:sp>
          <p:nvSpPr>
            <p:cNvPr id="19" name="Text Box 33">
              <a:extLst>
                <a:ext uri="{FF2B5EF4-FFF2-40B4-BE49-F238E27FC236}">
                  <a16:creationId xmlns:a16="http://schemas.microsoft.com/office/drawing/2014/main" id="{AD7869F1-FA84-51E2-30D2-8B65A982C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 Box 35">
            <a:extLst>
              <a:ext uri="{FF2B5EF4-FFF2-40B4-BE49-F238E27FC236}">
                <a16:creationId xmlns:a16="http://schemas.microsoft.com/office/drawing/2014/main" id="{4DD5BED4-4AAA-0A30-7739-BEF9E22B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083" y="270926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١١.٢٥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A7F3AFE4-470F-3B09-14FC-A68606DD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670" y="362366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الأعلى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25" name="Group 37">
            <a:extLst>
              <a:ext uri="{FF2B5EF4-FFF2-40B4-BE49-F238E27FC236}">
                <a16:creationId xmlns:a16="http://schemas.microsoft.com/office/drawing/2014/main" id="{516E2E03-2504-5376-7ECE-E06DA1EE2B05}"/>
              </a:ext>
            </a:extLst>
          </p:cNvPr>
          <p:cNvGrpSpPr>
            <a:grpSpLocks/>
          </p:cNvGrpSpPr>
          <p:nvPr/>
        </p:nvGrpSpPr>
        <p:grpSpPr bwMode="auto">
          <a:xfrm>
            <a:off x="7332908" y="3458568"/>
            <a:ext cx="1738312" cy="763588"/>
            <a:chOff x="3765" y="1534"/>
            <a:chExt cx="1095" cy="481"/>
          </a:xfrm>
        </p:grpSpPr>
        <p:grpSp>
          <p:nvGrpSpPr>
            <p:cNvPr id="26" name="Group 38">
              <a:extLst>
                <a:ext uri="{FF2B5EF4-FFF2-40B4-BE49-F238E27FC236}">
                  <a16:creationId xmlns:a16="http://schemas.microsoft.com/office/drawing/2014/main" id="{502711FD-D5FE-F6CC-E721-785C49DBD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28" name="Text Box 39">
                <a:extLst>
                  <a:ext uri="{FF2B5EF4-FFF2-40B4-BE49-F238E27FC236}">
                    <a16:creationId xmlns:a16="http://schemas.microsoft.com/office/drawing/2014/main" id="{F5D48B48-05E4-0C1A-66B6-A8AA7A66A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rgbClr val="FF0000"/>
                    </a:solidFill>
                  </a:rPr>
                  <a:t>١٦ + ١٨.١</a:t>
                </a:r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511B5336-47CA-5618-4657-27CBC40B4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41">
                <a:extLst>
                  <a:ext uri="{FF2B5EF4-FFF2-40B4-BE49-F238E27FC236}">
                    <a16:creationId xmlns:a16="http://schemas.microsoft.com/office/drawing/2014/main" id="{99A9365B-1597-C833-22A4-FA592A7E3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chemeClr val="accent2"/>
                    </a:solidFill>
                  </a:rPr>
                  <a:t>       </a:t>
                </a:r>
                <a:r>
                  <a:rPr lang="ar-SA" altLang="ar-SA" sz="2000" b="1" dirty="0">
                    <a:solidFill>
                      <a:srgbClr val="FF0000"/>
                    </a:solidFill>
                  </a:rPr>
                  <a:t>٢</a:t>
                </a:r>
              </a:p>
            </p:txBody>
          </p:sp>
        </p:grp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A930EC5F-2828-0606-1E87-331746F1D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 Box 43">
            <a:extLst>
              <a:ext uri="{FF2B5EF4-FFF2-40B4-BE49-F238E27FC236}">
                <a16:creationId xmlns:a16="http://schemas.microsoft.com/office/drawing/2014/main" id="{6C61B1FD-B189-34CC-1168-CE9CDE7E8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283" y="362366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١٧.٠٥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2" name="Text Box 44">
            <a:extLst>
              <a:ext uri="{FF2B5EF4-FFF2-40B4-BE49-F238E27FC236}">
                <a16:creationId xmlns:a16="http://schemas.microsoft.com/office/drawing/2014/main" id="{4B197B7F-A74B-3784-ECD3-89CD1AFBF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670" y="456029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الأدنى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33" name="Group 45">
            <a:extLst>
              <a:ext uri="{FF2B5EF4-FFF2-40B4-BE49-F238E27FC236}">
                <a16:creationId xmlns:a16="http://schemas.microsoft.com/office/drawing/2014/main" id="{1040FCA3-2A5D-436C-5292-B1D56D964119}"/>
              </a:ext>
            </a:extLst>
          </p:cNvPr>
          <p:cNvGrpSpPr>
            <a:grpSpLocks/>
          </p:cNvGrpSpPr>
          <p:nvPr/>
        </p:nvGrpSpPr>
        <p:grpSpPr bwMode="auto">
          <a:xfrm>
            <a:off x="7332908" y="4395193"/>
            <a:ext cx="1738312" cy="763588"/>
            <a:chOff x="3765" y="1534"/>
            <a:chExt cx="1095" cy="481"/>
          </a:xfrm>
        </p:grpSpPr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id="{C6F6BF72-DC0C-F5FF-769D-04FC76CC4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36" name="Text Box 47">
                <a:extLst>
                  <a:ext uri="{FF2B5EF4-FFF2-40B4-BE49-F238E27FC236}">
                    <a16:creationId xmlns:a16="http://schemas.microsoft.com/office/drawing/2014/main" id="{70CE0C3B-2DE5-5C76-3F25-388B40D17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rgbClr val="FF0000"/>
                    </a:solidFill>
                  </a:rPr>
                  <a:t>٦.٢ + ٢.٩</a:t>
                </a:r>
              </a:p>
            </p:txBody>
          </p:sp>
          <p:sp>
            <p:nvSpPr>
              <p:cNvPr id="37" name="Line 48">
                <a:extLst>
                  <a:ext uri="{FF2B5EF4-FFF2-40B4-BE49-F238E27FC236}">
                    <a16:creationId xmlns:a16="http://schemas.microsoft.com/office/drawing/2014/main" id="{620D5B10-6699-A1BE-448E-48FB2334D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Text Box 49">
                <a:extLst>
                  <a:ext uri="{FF2B5EF4-FFF2-40B4-BE49-F238E27FC236}">
                    <a16:creationId xmlns:a16="http://schemas.microsoft.com/office/drawing/2014/main" id="{C36FAC44-CA5C-BCE0-1942-2D431FE8C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chemeClr val="accent2"/>
                    </a:solidFill>
                  </a:rPr>
                  <a:t>       </a:t>
                </a:r>
                <a:r>
                  <a:rPr lang="ar-SA" altLang="ar-SA" sz="2000" b="1" dirty="0">
                    <a:solidFill>
                      <a:srgbClr val="FF0000"/>
                    </a:solidFill>
                  </a:rPr>
                  <a:t>٢</a:t>
                </a:r>
              </a:p>
            </p:txBody>
          </p:sp>
        </p:grpSp>
        <p:sp>
          <p:nvSpPr>
            <p:cNvPr id="35" name="Text Box 50">
              <a:extLst>
                <a:ext uri="{FF2B5EF4-FFF2-40B4-BE49-F238E27FC236}">
                  <a16:creationId xmlns:a16="http://schemas.microsoft.com/office/drawing/2014/main" id="{6A9A1A14-4178-2CCA-0F53-0C85DB40A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 Box 51">
            <a:extLst>
              <a:ext uri="{FF2B5EF4-FFF2-40B4-BE49-F238E27FC236}">
                <a16:creationId xmlns:a16="http://schemas.microsoft.com/office/drawing/2014/main" id="{AF45D7FF-5647-9175-F848-18F48644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283" y="456029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٤.٥٥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0" name="Text Box 52">
            <a:extLst>
              <a:ext uri="{FF2B5EF4-FFF2-40B4-BE49-F238E27FC236}">
                <a16:creationId xmlns:a16="http://schemas.microsoft.com/office/drawing/2014/main" id="{1F918ED7-E2A1-883F-022C-488DF60F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670" y="544611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المدىالربيعي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1" name="Text Box 53">
            <a:extLst>
              <a:ext uri="{FF2B5EF4-FFF2-40B4-BE49-F238E27FC236}">
                <a16:creationId xmlns:a16="http://schemas.microsoft.com/office/drawing/2014/main" id="{0C14F3A8-39FD-1B35-5D21-22BC797F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370" y="5446118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١٧.٠٥ – ٤.٥٥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55DF2001-E642-B342-7B01-CF03097E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233" y="5446118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١٢.٥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3" name="Rectangle 55">
            <a:extLst>
              <a:ext uri="{FF2B5EF4-FFF2-40B4-BE49-F238E27FC236}">
                <a16:creationId xmlns:a16="http://schemas.microsoft.com/office/drawing/2014/main" id="{2D82A745-8221-A934-1AFE-0AB373F7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158" y="4798418"/>
            <a:ext cx="3276600" cy="863600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4" name="Text Box 56">
            <a:extLst>
              <a:ext uri="{FF2B5EF4-FFF2-40B4-BE49-F238E27FC236}">
                <a16:creationId xmlns:a16="http://schemas.microsoft.com/office/drawing/2014/main" id="{5BA7EFA7-0188-1A62-2B27-B7FAE3536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158" y="4869856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ينام ربع الحيوانات ٤.٥٥ ساعة أو أقل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5" name="Rectangle 57">
            <a:extLst>
              <a:ext uri="{FF2B5EF4-FFF2-40B4-BE49-F238E27FC236}">
                <a16:creationId xmlns:a16="http://schemas.microsoft.com/office/drawing/2014/main" id="{B62CB546-B14C-28CE-32CE-C5952ACE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158" y="2320331"/>
            <a:ext cx="3276600" cy="827087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6" name="Text Box 58">
            <a:extLst>
              <a:ext uri="{FF2B5EF4-FFF2-40B4-BE49-F238E27FC236}">
                <a16:creationId xmlns:a16="http://schemas.microsoft.com/office/drawing/2014/main" id="{E2455B1A-9173-91DC-AB71-60BB797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158" y="2377481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ينام ربع الحيوانات ١٧.٠٥ ساعة أو أكثر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7B382674-6E69-5274-333A-0A37C78F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158" y="3142656"/>
            <a:ext cx="3276600" cy="1655762"/>
          </a:xfrm>
          <a:prstGeom prst="rect">
            <a:avLst/>
          </a:prstGeom>
          <a:solidFill>
            <a:srgbClr val="6699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8" name="Text Box 60">
            <a:extLst>
              <a:ext uri="{FF2B5EF4-FFF2-40B4-BE49-F238E27FC236}">
                <a16:creationId xmlns:a16="http://schemas.microsoft.com/office/drawing/2014/main" id="{8F3C23C4-5F80-D8F0-58AF-615DCC22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158" y="3214093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ينام نصف الحيوانات بين  ٤.٥٥ ،  ١٧.٠٥ ساعة .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9" name="Text Box 61">
            <a:extLst>
              <a:ext uri="{FF2B5EF4-FFF2-40B4-BE49-F238E27FC236}">
                <a16:creationId xmlns:a16="http://schemas.microsoft.com/office/drawing/2014/main" id="{15324B4D-36C0-A8E6-05A7-25FF090E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983" y="5842993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مدى البيانات ١٨ ساعة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50" name="Picture 25">
            <a:extLst>
              <a:ext uri="{FF2B5EF4-FFF2-40B4-BE49-F238E27FC236}">
                <a16:creationId xmlns:a16="http://schemas.microsoft.com/office/drawing/2014/main" id="{CC629026-B259-D99E-51CF-8D587445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08" y="53380"/>
            <a:ext cx="1654175" cy="3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4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4" grpId="0"/>
      <p:bldP spid="16" grpId="0"/>
      <p:bldP spid="23" grpId="0"/>
      <p:bldP spid="24" grpId="0"/>
      <p:bldP spid="31" grpId="0"/>
      <p:bldP spid="32" grpId="0"/>
      <p:bldP spid="39" grpId="0"/>
      <p:bldP spid="40" grpId="0"/>
      <p:bldP spid="41" grpId="0"/>
      <p:bldP spid="42" grpId="0"/>
      <p:bldP spid="44" grpId="0"/>
      <p:bldP spid="46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10112333" y="159276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7288C-6B23-5F58-601A-41F9FF32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54" y="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C0C0D1D6-CEF1-F10F-E98C-FA1D5920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548" y="978743"/>
            <a:ext cx="5111750" cy="6127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استعمل مقاييس التشتت لوصف البيانات في الجدول التالي 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255BCB9-65A0-6E88-80D9-5AF4E13F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73" y="161541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C7C69B4-348D-D2BC-0C50-84604257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611" y="1617002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٣٦ – ٨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FF5B60A-C93A-11B1-5FEA-F0D33B54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61" y="1617002"/>
            <a:ext cx="46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٢٨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E18F49A-4B94-433A-FF79-DAABAD80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73" y="258855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الوسيط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60E3B4BD-3599-E783-4E4C-6665773C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723" y="2588552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33A0FAD-45AB-120F-04E4-ED599180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236" y="3502952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الأعلى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53F0F388-45A2-7BCD-E20D-53AF6B49D1B0}"/>
              </a:ext>
            </a:extLst>
          </p:cNvPr>
          <p:cNvGrpSpPr>
            <a:grpSpLocks/>
          </p:cNvGrpSpPr>
          <p:nvPr/>
        </p:nvGrpSpPr>
        <p:grpSpPr bwMode="auto">
          <a:xfrm>
            <a:off x="7716736" y="3337852"/>
            <a:ext cx="1416050" cy="763588"/>
            <a:chOff x="3765" y="1534"/>
            <a:chExt cx="1095" cy="48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9775134A-91DD-F593-2FD2-798E19669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20" name="Text Box 20">
                <a:extLst>
                  <a:ext uri="{FF2B5EF4-FFF2-40B4-BE49-F238E27FC236}">
                    <a16:creationId xmlns:a16="http://schemas.microsoft.com/office/drawing/2014/main" id="{C4772D85-D3A0-33E0-CA02-CC0F0C82B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٣٦ + ١٨</a:t>
                </a:r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F235ACD4-3161-DEC6-8347-ACE88FC85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3EE8AAE9-D555-1F4E-C8EE-A8374CE73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537B196C-F87A-CB20-8836-F2750206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id="{F1C95A1B-E043-C9C8-3390-D34147B5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73" y="350295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FA1E2D8D-30D8-8897-DE7D-A627617B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236" y="4439577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الأدنى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E74CBD87-ED1B-B69A-9355-44932B98E865}"/>
              </a:ext>
            </a:extLst>
          </p:cNvPr>
          <p:cNvGrpSpPr>
            <a:grpSpLocks/>
          </p:cNvGrpSpPr>
          <p:nvPr/>
        </p:nvGrpSpPr>
        <p:grpSpPr bwMode="auto">
          <a:xfrm>
            <a:off x="7934223" y="4274477"/>
            <a:ext cx="1198563" cy="763588"/>
            <a:chOff x="3765" y="1534"/>
            <a:chExt cx="1095" cy="481"/>
          </a:xfrm>
        </p:grpSpPr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0D610002-8E5C-535E-761B-C0E593D8F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id="{46068803-15AC-DBE7-5C12-805ECBB81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٨ + ٨</a:t>
                </a:r>
              </a:p>
            </p:txBody>
          </p:sp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AC6D7459-4B0C-F01A-E07A-DF980E0C1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51C7EB59-8A7D-9E68-29D1-FE6BA7474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 ٢</a:t>
                </a:r>
              </a:p>
            </p:txBody>
          </p:sp>
        </p:grp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9A4466A5-EE86-054D-F67D-7962670C6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 Box 32">
            <a:extLst>
              <a:ext uri="{FF2B5EF4-FFF2-40B4-BE49-F238E27FC236}">
                <a16:creationId xmlns:a16="http://schemas.microsoft.com/office/drawing/2014/main" id="{E80D3E0E-6769-B949-941D-2645A305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823" y="443957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B6DB5E64-C760-400F-5768-8DCB9796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923" y="5325402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الربيعي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D9E0D311-D2F4-D818-D6F4-E96D9843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198" y="5325402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٢٧ – ٨=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18CE081C-B97E-9E2F-15CD-9BA4BC46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298" y="5325402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D6408CE8-1C1D-5376-D8DF-747C3314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761" y="5722277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مدى البيانات ٢٨ فوزا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37" name="Picture 44">
            <a:extLst>
              <a:ext uri="{FF2B5EF4-FFF2-40B4-BE49-F238E27FC236}">
                <a16:creationId xmlns:a16="http://schemas.microsoft.com/office/drawing/2014/main" id="{D90C78F8-EF6D-F35F-4754-EBCBED2D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3" y="2193265"/>
            <a:ext cx="27733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6">
            <a:extLst>
              <a:ext uri="{FF2B5EF4-FFF2-40B4-BE49-F238E27FC236}">
                <a16:creationId xmlns:a16="http://schemas.microsoft.com/office/drawing/2014/main" id="{E557819C-A325-BD1C-0DAC-A06F704F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23" y="5001552"/>
            <a:ext cx="3757613" cy="539750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BF6A080E-81E7-F8BB-B284-5EBE137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61" y="5038065"/>
            <a:ext cx="2786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البلدان فاز ٨ فوزا فأقل .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04D9343D-E3B3-B35D-4073-F8CE0BBD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898" y="2769527"/>
            <a:ext cx="3741738" cy="546100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808BAFAF-27F5-9771-D4F4-8DAFB5C50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973" y="284096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البلدان فاز ٢٧ فوزا فأكثر .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FB45B27D-2D81-D8C4-2B22-AB3281E2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898" y="3309277"/>
            <a:ext cx="3741738" cy="1692275"/>
          </a:xfrm>
          <a:prstGeom prst="rect">
            <a:avLst/>
          </a:prstGeom>
          <a:solidFill>
            <a:srgbClr val="6699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C376DC6F-BC96-04E6-BF52-FBDC3482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23" y="3526765"/>
            <a:ext cx="264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نصف البلدان فازت بين ٨ إلى ٢٧ فوزا .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9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مقاييس التشتت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مقاييس التشتت لمجموعة البيانات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90112" y="196533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84BE4-2362-7C84-CC50-554B1E68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86" y="455276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C082D-CF74-7BA0-B6B9-F66FD10D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298" y="960101"/>
            <a:ext cx="8640763" cy="68421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استعمل البيانات في الجدول لتوجد المدى والوسيط والربيعين الأعلى والأدنى والمدى الربيعي ، ثم حدد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القيم المتطرفة واسنعمل مقاييس التشتت لوصف البيانات في الجدول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F4AA7FF-2D50-3FC8-FD92-C12AAA0C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848" y="193006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07E10B3-4389-92FE-63FC-DA846924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61" y="1931651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٢٢٤٠ – ١٨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39DD311-16A3-7D9D-D2F0-7BC8E0B2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123" y="1930064"/>
            <a:ext cx="1765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٢٢٢٢ الف كم </a:t>
            </a:r>
            <a:r>
              <a:rPr lang="ar-SA" altLang="ar-SA" sz="2000" b="1" baseline="30000"/>
              <a:t>٢</a:t>
            </a:r>
            <a:endParaRPr lang="ar-SA" altLang="ar-SA" sz="2000" b="1" baseline="30000">
              <a:solidFill>
                <a:srgbClr val="FF00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14CA4E3-EA31-4D19-76A9-EF23BF93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848" y="256506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الوسيط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8E5D4FF-C50B-2008-852B-AF759FF91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848" y="2565064"/>
            <a:ext cx="9032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٥٢٠.٥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8375412-FE07-4B45-EFDC-A7845466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611" y="3336589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الأدنى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2D9856EC-A05B-D82B-D1F6-1732BB64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423" y="333658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٣١٠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EF22D98-74E8-6F9F-3087-A0336B90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611" y="4092239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الأعلى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1B7ADED6-A5D7-F2CB-DF04-98449CBA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423" y="409223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٨٢٢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9A6D2C60-42FD-E885-BD1C-7541339A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611" y="4776451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لربيعي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5FE5AE63-509D-3C51-24C0-9294B181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073" y="4776451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٨٢٢ – ٣١٠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1015856F-0F0F-0986-3BAC-BDAC3A02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73" y="2579351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مدى البيانات ٢٢٢٢ ألف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23" name="Picture 37">
            <a:extLst>
              <a:ext uri="{FF2B5EF4-FFF2-40B4-BE49-F238E27FC236}">
                <a16:creationId xmlns:a16="http://schemas.microsoft.com/office/drawing/2014/main" id="{54F710B8-92A7-3131-CF22-2CB7D634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23" y="302876"/>
            <a:ext cx="20558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39">
            <a:extLst>
              <a:ext uri="{FF2B5EF4-FFF2-40B4-BE49-F238E27FC236}">
                <a16:creationId xmlns:a16="http://schemas.microsoft.com/office/drawing/2014/main" id="{D535BD5C-DA54-4E69-848D-CA451AF98023}"/>
              </a:ext>
            </a:extLst>
          </p:cNvPr>
          <p:cNvGrpSpPr>
            <a:grpSpLocks/>
          </p:cNvGrpSpPr>
          <p:nvPr/>
        </p:nvGrpSpPr>
        <p:grpSpPr bwMode="auto">
          <a:xfrm>
            <a:off x="8579611" y="2460289"/>
            <a:ext cx="1416050" cy="763587"/>
            <a:chOff x="3765" y="1534"/>
            <a:chExt cx="1095" cy="481"/>
          </a:xfrm>
        </p:grpSpPr>
        <p:grpSp>
          <p:nvGrpSpPr>
            <p:cNvPr id="25" name="Group 40">
              <a:extLst>
                <a:ext uri="{FF2B5EF4-FFF2-40B4-BE49-F238E27FC236}">
                  <a16:creationId xmlns:a16="http://schemas.microsoft.com/office/drawing/2014/main" id="{03D2578E-1CB5-1519-9BE5-BF48ED421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534"/>
              <a:ext cx="1066" cy="481"/>
              <a:chOff x="1187" y="1339"/>
              <a:chExt cx="519" cy="481"/>
            </a:xfrm>
          </p:grpSpPr>
          <p:sp>
            <p:nvSpPr>
              <p:cNvPr id="27" name="Text Box 41">
                <a:extLst>
                  <a:ext uri="{FF2B5EF4-FFF2-40B4-BE49-F238E27FC236}">
                    <a16:creationId xmlns:a16="http://schemas.microsoft.com/office/drawing/2014/main" id="{A8A564BE-6FCC-6C17-D8D4-E5277921B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" y="1339"/>
                <a:ext cx="51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٧١١ + ٣٣٠</a:t>
                </a:r>
              </a:p>
            </p:txBody>
          </p:sp>
          <p:sp>
            <p:nvSpPr>
              <p:cNvPr id="28" name="Line 42">
                <a:extLst>
                  <a:ext uri="{FF2B5EF4-FFF2-40B4-BE49-F238E27FC236}">
                    <a16:creationId xmlns:a16="http://schemas.microsoft.com/office/drawing/2014/main" id="{7725E719-FBB3-0257-E64A-A066765F3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43">
                <a:extLst>
                  <a:ext uri="{FF2B5EF4-FFF2-40B4-BE49-F238E27FC236}">
                    <a16:creationId xmlns:a16="http://schemas.microsoft.com/office/drawing/2014/main" id="{F1C2E7E5-F252-AB30-BDD2-003D2EC87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id="{35CFC68F-5812-3D69-ADAE-2E068C6C2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 Box 45">
            <a:extLst>
              <a:ext uri="{FF2B5EF4-FFF2-40B4-BE49-F238E27FC236}">
                <a16:creationId xmlns:a16="http://schemas.microsoft.com/office/drawing/2014/main" id="{8FFE86DB-5E12-3D8E-093C-BF46EC4F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48" y="5494001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٣١٠ – ( ١.٥ × ٥١٢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4F0F0533-B958-FF54-5BF2-029A7961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911" y="5460664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٣١٠ – ٧٦٨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id="{B7392251-1A84-31AD-4BC2-D52ECC5D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623" y="5460664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ــ ١٥٨.٧</a:t>
            </a:r>
          </a:p>
        </p:txBody>
      </p:sp>
      <p:sp>
        <p:nvSpPr>
          <p:cNvPr id="33" name="Text Box 48">
            <a:extLst>
              <a:ext uri="{FF2B5EF4-FFF2-40B4-BE49-F238E27FC236}">
                <a16:creationId xmlns:a16="http://schemas.microsoft.com/office/drawing/2014/main" id="{94E7DD9A-AD35-3B3D-426A-E2FC09C7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61" y="6179801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٨٢٢ + ( ١.٥ × ٥١٢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4" name="Text Box 49">
            <a:extLst>
              <a:ext uri="{FF2B5EF4-FFF2-40B4-BE49-F238E27FC236}">
                <a16:creationId xmlns:a16="http://schemas.microsoft.com/office/drawing/2014/main" id="{545DB9C6-9257-87F8-ACD9-E4E332CF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498" y="6179801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٨٢٢ +  ٧٦٨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5" name="Text Box 50">
            <a:extLst>
              <a:ext uri="{FF2B5EF4-FFF2-40B4-BE49-F238E27FC236}">
                <a16:creationId xmlns:a16="http://schemas.microsoft.com/office/drawing/2014/main" id="{87C1361A-9B26-1D16-CE04-60C01A0F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063" y="616542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١٥٩٠</a:t>
            </a: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C51F82C2-EDE7-BC30-F09D-F655B5E8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284" y="5316201"/>
            <a:ext cx="2447925" cy="395287"/>
          </a:xfrm>
          <a:prstGeom prst="wedgeRoundRectCallout">
            <a:avLst>
              <a:gd name="adj1" fmla="val 65630"/>
              <a:gd name="adj2" fmla="val 983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أقل من هذه القيمة</a:t>
            </a:r>
          </a:p>
        </p:txBody>
      </p:sp>
      <p:sp>
        <p:nvSpPr>
          <p:cNvPr id="37" name="AutoShape 52">
            <a:extLst>
              <a:ext uri="{FF2B5EF4-FFF2-40B4-BE49-F238E27FC236}">
                <a16:creationId xmlns:a16="http://schemas.microsoft.com/office/drawing/2014/main" id="{76889DBB-9FAE-29BB-6DE8-84DF8AD2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938" y="5845680"/>
            <a:ext cx="3097212" cy="395287"/>
          </a:xfrm>
          <a:prstGeom prst="wedgeRoundRectCallout">
            <a:avLst>
              <a:gd name="adj1" fmla="val 64157"/>
              <a:gd name="adj2" fmla="val 6602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يوجد قيمة أكبر وهي ١٥٩٠</a:t>
            </a:r>
          </a:p>
        </p:txBody>
      </p:sp>
      <p:sp>
        <p:nvSpPr>
          <p:cNvPr id="38" name="Text Box 53">
            <a:extLst>
              <a:ext uri="{FF2B5EF4-FFF2-40B4-BE49-F238E27FC236}">
                <a16:creationId xmlns:a16="http://schemas.microsoft.com/office/drawing/2014/main" id="{35D2B09C-6D9E-3E45-1773-3ACBD74DE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86" y="6203421"/>
            <a:ext cx="2810390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 يوجد قيمة متطرفة وهي ٢٢٤٠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9FC5E4A6-798D-6576-674F-C8624401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61" y="4582776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مساحة ربع الدول ٣١٠ الف فأقل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223106BC-5F07-5054-9BD7-45379735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923" y="3296901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مساحة ربع الدول ٨٢٢ ألف فأكثر  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A19522DD-B321-808F-847D-EAC5941C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261" y="3863639"/>
            <a:ext cx="2352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مساحة نصف الدول بين ٣١٠ألف و٨٢٢ ألفا</a:t>
            </a:r>
            <a:endParaRPr lang="ar-SA" altLang="ar-SA" sz="1800" b="1">
              <a:solidFill>
                <a:srgbClr val="FF0000"/>
              </a:solidFill>
            </a:endParaRPr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A029C135-C4CC-4BA9-D9E6-6E3C0187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611" y="477645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٥١٢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43" name="IMG_3224.png" descr="IMG_3224.png">
            <a:extLst>
              <a:ext uri="{FF2B5EF4-FFF2-40B4-BE49-F238E27FC236}">
                <a16:creationId xmlns:a16="http://schemas.microsoft.com/office/drawing/2014/main" id="{E826952B-3B1C-C208-338A-022C0491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75227" r="56059" b="6499"/>
          <a:stretch>
            <a:fillRect/>
          </a:stretch>
        </p:blipFill>
        <p:spPr bwMode="auto">
          <a:xfrm>
            <a:off x="5149023" y="2323764"/>
            <a:ext cx="23225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8A7A0368-E60D-756D-90A2-D3FB82B3298A}"/>
              </a:ext>
            </a:extLst>
          </p:cNvPr>
          <p:cNvSpPr/>
          <p:nvPr/>
        </p:nvSpPr>
        <p:spPr>
          <a:xfrm>
            <a:off x="5185536" y="3900151"/>
            <a:ext cx="1563687" cy="517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C994AD05-8687-8E8B-CF5A-252215DF7A4F}"/>
              </a:ext>
            </a:extLst>
          </p:cNvPr>
          <p:cNvSpPr/>
          <p:nvPr/>
        </p:nvSpPr>
        <p:spPr>
          <a:xfrm>
            <a:off x="5806248" y="4446251"/>
            <a:ext cx="387350" cy="244475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69EFD40-2074-DA64-F27C-A7C7BF22D97E}"/>
              </a:ext>
            </a:extLst>
          </p:cNvPr>
          <p:cNvSpPr/>
          <p:nvPr/>
        </p:nvSpPr>
        <p:spPr>
          <a:xfrm>
            <a:off x="5779261" y="3639801"/>
            <a:ext cx="387350" cy="244475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1FA1FBA2-3BC5-260A-742C-7B6848DA7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73" y="3344526"/>
            <a:ext cx="4556125" cy="574675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id="{5287CC74-EB35-C094-A89B-18010390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936" y="4435139"/>
            <a:ext cx="4570412" cy="587375"/>
          </a:xfrm>
          <a:prstGeom prst="rect">
            <a:avLst/>
          </a:prstGeom>
          <a:solidFill>
            <a:srgbClr val="FF33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200E49D1-8977-242A-A565-D8084A1C6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398" y="3849351"/>
            <a:ext cx="4556125" cy="558800"/>
          </a:xfrm>
          <a:prstGeom prst="rect">
            <a:avLst/>
          </a:prstGeom>
          <a:solidFill>
            <a:srgbClr val="6699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265156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54DF80-8CA9-4747-41A5-1DFF2CDB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2" y="211338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A416A-8805-8EF7-4171-A01920C2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10" y="896343"/>
            <a:ext cx="8640763" cy="68421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استعمل البيانات في الجدول لتوجد المدى والوسيط والربيعين الأعلى والأدنى والمدى الربيعي ، ثم حدد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القيم المتطرفة </a:t>
            </a:r>
            <a:r>
              <a:rPr lang="ar-SA" altLang="ar-SA" sz="2000" b="1" dirty="0" err="1"/>
              <a:t>واسنعمل</a:t>
            </a:r>
            <a:r>
              <a:rPr lang="ar-SA" altLang="ar-SA" sz="2000" b="1" dirty="0"/>
              <a:t> مقاييس التشتت لوصف البيانات في الجدول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84683EE-7EB3-E04B-5E26-48852A69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1747" y="175359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المدى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917970C-2943-D7B9-AC82-F7CE0F14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646" y="173106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٤٧٦ – ١١٧ =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3DE4B4D-85A9-145E-E552-3EECC5A3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425" y="1757185"/>
            <a:ext cx="1765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٣٥٩</a:t>
            </a:r>
            <a:endParaRPr lang="ar-SA" altLang="ar-SA" sz="2000" b="1" baseline="30000">
              <a:solidFill>
                <a:srgbClr val="FF00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FAB37CD-C008-67EA-B1BA-20DCFCA6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900" y="218380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الوسيط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DDC702A-CA1D-DA00-3EE5-E0381E99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650" y="2183806"/>
            <a:ext cx="9032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٢٢٨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0523BD8-6FFD-F407-BD41-AFB94867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663" y="2955331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الأدنى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6A8369D4-1F04-5D06-3E74-591B03CB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838" y="309026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١٤٧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250FE981-95EB-1DD4-E5AB-F8D8F341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663" y="3710981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الأعلى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2411327-4BFC-8C9D-259C-91EFA58FE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863" y="365700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٤٤٧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D056409F-6F5E-9A81-8170-35DE5650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663" y="4395193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لربيعي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738178BA-AAC9-5F9D-4ED0-2256F15C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125" y="4395193"/>
            <a:ext cx="172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٤٤٧ – ١٤٧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5A2BEE7D-F2FE-655C-0046-726339B69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325" y="2198093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مدى البيانات ٣٥٩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5D1EC264-70A7-A38F-3B8A-0B5DDCD5FEEA}"/>
              </a:ext>
            </a:extLst>
          </p:cNvPr>
          <p:cNvGrpSpPr>
            <a:grpSpLocks/>
          </p:cNvGrpSpPr>
          <p:nvPr/>
        </p:nvGrpSpPr>
        <p:grpSpPr bwMode="auto">
          <a:xfrm>
            <a:off x="7847650" y="2918818"/>
            <a:ext cx="1416050" cy="763588"/>
            <a:chOff x="3765" y="1534"/>
            <a:chExt cx="1095" cy="481"/>
          </a:xfrm>
        </p:grpSpPr>
        <p:grpSp>
          <p:nvGrpSpPr>
            <p:cNvPr id="24" name="Group 40">
              <a:extLst>
                <a:ext uri="{FF2B5EF4-FFF2-40B4-BE49-F238E27FC236}">
                  <a16:creationId xmlns:a16="http://schemas.microsoft.com/office/drawing/2014/main" id="{291BEE83-48CD-7C37-E11B-17F6392A5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534"/>
              <a:ext cx="1066" cy="481"/>
              <a:chOff x="1187" y="1339"/>
              <a:chExt cx="519" cy="481"/>
            </a:xfrm>
          </p:grpSpPr>
          <p:sp>
            <p:nvSpPr>
              <p:cNvPr id="26" name="Text Box 41">
                <a:extLst>
                  <a:ext uri="{FF2B5EF4-FFF2-40B4-BE49-F238E27FC236}">
                    <a16:creationId xmlns:a16="http://schemas.microsoft.com/office/drawing/2014/main" id="{E2671D9B-86F0-7120-256D-F34095D17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" y="1339"/>
                <a:ext cx="51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١٧٧ + ١١٧</a:t>
                </a:r>
              </a:p>
            </p:txBody>
          </p:sp>
          <p:sp>
            <p:nvSpPr>
              <p:cNvPr id="27" name="Line 42">
                <a:extLst>
                  <a:ext uri="{FF2B5EF4-FFF2-40B4-BE49-F238E27FC236}">
                    <a16:creationId xmlns:a16="http://schemas.microsoft.com/office/drawing/2014/main" id="{EEF1B0C1-A00F-5478-C116-6E4D2FBDD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Text Box 43">
                <a:extLst>
                  <a:ext uri="{FF2B5EF4-FFF2-40B4-BE49-F238E27FC236}">
                    <a16:creationId xmlns:a16="http://schemas.microsoft.com/office/drawing/2014/main" id="{D2B1A901-5976-52B1-8B3D-BDCA250C6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25" name="Text Box 44">
              <a:extLst>
                <a:ext uri="{FF2B5EF4-FFF2-40B4-BE49-F238E27FC236}">
                  <a16:creationId xmlns:a16="http://schemas.microsoft.com/office/drawing/2014/main" id="{12320A69-0201-21A0-4126-0C58FD009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 Box 45">
            <a:extLst>
              <a:ext uri="{FF2B5EF4-FFF2-40B4-BE49-F238E27FC236}">
                <a16:creationId xmlns:a16="http://schemas.microsoft.com/office/drawing/2014/main" id="{B36C1614-6FFD-C331-519D-C7C4B5E9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000" y="5112743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١٤٧ – ( ١.٥ × ٣٠٠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5B39C717-A135-673D-B48F-C9B37E9E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963" y="5079406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٣١٠ – ٧٦٨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657F7196-4A5B-E8A4-EAFD-D14B1A62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675" y="5079406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ــ ٣٠٣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A9002810-B7CF-32D0-BD97-D8BBF8C8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13" y="5798543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٤٤٧ + ( ١.٥ × ٣٠٠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9F12EAC7-6A4E-8427-682E-8437FCA4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550" y="5798543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٤٤٧ +  ٤٥٠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4" name="Text Box 50">
            <a:extLst>
              <a:ext uri="{FF2B5EF4-FFF2-40B4-BE49-F238E27FC236}">
                <a16:creationId xmlns:a16="http://schemas.microsoft.com/office/drawing/2014/main" id="{6041A455-AB9E-8160-9146-E63E1B0C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13" y="583029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٨٩٧</a:t>
            </a:r>
          </a:p>
        </p:txBody>
      </p:sp>
      <p:sp>
        <p:nvSpPr>
          <p:cNvPr id="35" name="AutoShape 51">
            <a:extLst>
              <a:ext uri="{FF2B5EF4-FFF2-40B4-BE49-F238E27FC236}">
                <a16:creationId xmlns:a16="http://schemas.microsoft.com/office/drawing/2014/main" id="{9A3BC434-8806-5332-B728-FA430F80F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900" y="5114331"/>
            <a:ext cx="2447925" cy="395287"/>
          </a:xfrm>
          <a:prstGeom prst="wedgeRoundRectCallout">
            <a:avLst>
              <a:gd name="adj1" fmla="val 65630"/>
              <a:gd name="adj2" fmla="val 983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أقل من هذه القيمة</a:t>
            </a:r>
          </a:p>
        </p:txBody>
      </p:sp>
      <p:sp>
        <p:nvSpPr>
          <p:cNvPr id="36" name="AutoShape 52">
            <a:extLst>
              <a:ext uri="{FF2B5EF4-FFF2-40B4-BE49-F238E27FC236}">
                <a16:creationId xmlns:a16="http://schemas.microsoft.com/office/drawing/2014/main" id="{E133D16A-A2E1-86B6-BBD8-730B47CB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88" y="5727106"/>
            <a:ext cx="3097212" cy="395287"/>
          </a:xfrm>
          <a:prstGeom prst="wedgeRoundRectCallout">
            <a:avLst>
              <a:gd name="adj1" fmla="val 62815"/>
              <a:gd name="adj2" fmla="val 13454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 قيمة أكبر من هذه القيمة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BAAF0AC3-C322-5957-8440-1ED8942D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513" y="4020543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الإنتاج  ١٤٧ فأقل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D975D401-B0CD-6860-833C-D17ADDFA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63" y="2907706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الإنتاج  ٤٤٧ فأكثر  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BD578F1-777C-3ABF-04CF-4BCFE674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788" y="3482381"/>
            <a:ext cx="2616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نصف الانتاج ٢٢٨</a:t>
            </a:r>
            <a:endParaRPr lang="ar-SA" altLang="ar-SA" sz="1800" b="1">
              <a:solidFill>
                <a:srgbClr val="FF0000"/>
              </a:solidFill>
            </a:endParaRPr>
          </a:p>
        </p:txBody>
      </p:sp>
      <p:sp>
        <p:nvSpPr>
          <p:cNvPr id="40" name="Text Box 54">
            <a:extLst>
              <a:ext uri="{FF2B5EF4-FFF2-40B4-BE49-F238E27FC236}">
                <a16:creationId xmlns:a16="http://schemas.microsoft.com/office/drawing/2014/main" id="{670C230B-1B9B-60B8-BA2D-DC60A634E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663" y="439519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٣٠٠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pic>
        <p:nvPicPr>
          <p:cNvPr id="41" name="Picture 12">
            <a:extLst>
              <a:ext uri="{FF2B5EF4-FFF2-40B4-BE49-F238E27FC236}">
                <a16:creationId xmlns:a16="http://schemas.microsoft.com/office/drawing/2014/main" id="{645841D6-AEA8-21DC-7367-3598494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52" y="283568"/>
            <a:ext cx="2019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6D1DC27-C8B5-BFC7-8608-BA3A6A42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54321" b="2638"/>
          <a:stretch>
            <a:fillRect/>
          </a:stretch>
        </p:blipFill>
        <p:spPr bwMode="auto">
          <a:xfrm>
            <a:off x="4855213" y="1915518"/>
            <a:ext cx="23558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9CC627C1-6C16-9925-D1CE-BD99FCF34091}"/>
              </a:ext>
            </a:extLst>
          </p:cNvPr>
          <p:cNvSpPr/>
          <p:nvPr/>
        </p:nvSpPr>
        <p:spPr>
          <a:xfrm>
            <a:off x="5340988" y="2725143"/>
            <a:ext cx="614362" cy="579438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0A3C2FC9-174F-09E0-9C17-874FA2EE3DFD}"/>
              </a:ext>
            </a:extLst>
          </p:cNvPr>
          <p:cNvSpPr/>
          <p:nvPr/>
        </p:nvSpPr>
        <p:spPr>
          <a:xfrm>
            <a:off x="4926650" y="3420468"/>
            <a:ext cx="2228850" cy="3746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1A97D33B-0BCE-7007-8CB6-CC83BDD7265B}"/>
              </a:ext>
            </a:extLst>
          </p:cNvPr>
          <p:cNvSpPr/>
          <p:nvPr/>
        </p:nvSpPr>
        <p:spPr>
          <a:xfrm>
            <a:off x="5385438" y="3795118"/>
            <a:ext cx="593725" cy="652463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grpSp>
        <p:nvGrpSpPr>
          <p:cNvPr id="46" name="Group 39">
            <a:extLst>
              <a:ext uri="{FF2B5EF4-FFF2-40B4-BE49-F238E27FC236}">
                <a16:creationId xmlns:a16="http://schemas.microsoft.com/office/drawing/2014/main" id="{D10B840B-3D83-F0B5-897A-6D9E66679B86}"/>
              </a:ext>
            </a:extLst>
          </p:cNvPr>
          <p:cNvGrpSpPr>
            <a:grpSpLocks/>
          </p:cNvGrpSpPr>
          <p:nvPr/>
        </p:nvGrpSpPr>
        <p:grpSpPr bwMode="auto">
          <a:xfrm>
            <a:off x="7960363" y="3569693"/>
            <a:ext cx="1416050" cy="763588"/>
            <a:chOff x="3765" y="1534"/>
            <a:chExt cx="1095" cy="481"/>
          </a:xfrm>
        </p:grpSpPr>
        <p:grpSp>
          <p:nvGrpSpPr>
            <p:cNvPr id="47" name="Group 40">
              <a:extLst>
                <a:ext uri="{FF2B5EF4-FFF2-40B4-BE49-F238E27FC236}">
                  <a16:creationId xmlns:a16="http://schemas.microsoft.com/office/drawing/2014/main" id="{02DF3EAC-67D2-9EB4-97D6-BC53686F3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534"/>
              <a:ext cx="1066" cy="481"/>
              <a:chOff x="1187" y="1339"/>
              <a:chExt cx="519" cy="481"/>
            </a:xfrm>
          </p:grpSpPr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D55BBC81-7988-BB94-CF10-CBAD042E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" y="1339"/>
                <a:ext cx="51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٤٧٦ + ٤١٨</a:t>
                </a:r>
              </a:p>
            </p:txBody>
          </p:sp>
          <p:sp>
            <p:nvSpPr>
              <p:cNvPr id="50" name="Line 42">
                <a:extLst>
                  <a:ext uri="{FF2B5EF4-FFF2-40B4-BE49-F238E27FC236}">
                    <a16:creationId xmlns:a16="http://schemas.microsoft.com/office/drawing/2014/main" id="{33A7BBF4-1253-5E64-2639-5BFA91149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43">
                <a:extLst>
                  <a:ext uri="{FF2B5EF4-FFF2-40B4-BE49-F238E27FC236}">
                    <a16:creationId xmlns:a16="http://schemas.microsoft.com/office/drawing/2014/main" id="{1CAF7E8A-8421-C0F4-652A-DFF5BB568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48" name="Text Box 44">
              <a:extLst>
                <a:ext uri="{FF2B5EF4-FFF2-40B4-BE49-F238E27FC236}">
                  <a16:creationId xmlns:a16="http://schemas.microsoft.com/office/drawing/2014/main" id="{3E7750C2-5F6C-35AE-DFAD-A543D2C84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35">
            <a:extLst>
              <a:ext uri="{FF2B5EF4-FFF2-40B4-BE49-F238E27FC236}">
                <a16:creationId xmlns:a16="http://schemas.microsoft.com/office/drawing/2014/main" id="{2B0CFE9E-E4D1-5875-5407-94AD7131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488" y="3447456"/>
            <a:ext cx="4556125" cy="369887"/>
          </a:xfrm>
          <a:prstGeom prst="rect">
            <a:avLst/>
          </a:prstGeom>
          <a:solidFill>
            <a:srgbClr val="6699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BEB0C376-33BC-B641-2E6A-31A5E54F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468" y="6182015"/>
            <a:ext cx="24479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لا يوجد قيم متطرفة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838B4E-E7C2-4A6E-3A3A-E0CF1E99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71" y="119544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3CD752-9413-4D1C-757D-6B98C2C98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836" y="731145"/>
            <a:ext cx="7453312" cy="75723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استعمل البيانات في لوحة النقاط لتوجد المدى والوسيط والربيعين الأعلى والأدنى والمدى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الربيعي ، ثم حدد القيم المتطرفة واستعمل مقاييس التشتت لوصف البيانات في اللوحة 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445D099-BBEC-C5A0-9163-B535EEB0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96" y="5124932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١.٥ – ( ١.٥ × ٠.٩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0659205-80FA-245A-6C0B-8BD7AB04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921" y="5124932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١.٥ –  ١.٣٥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1708411-1C38-4172-E3E9-FF9B96D7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758" y="5124932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٠.١٥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B1AC2B4-92C9-C7DF-8D17-2521145B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96" y="5844069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٢.٤ + ( ١.٥ × ٠.٩ )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64E4DDB-7CAD-5C41-D2B6-B65E23D1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046" y="584406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٢.٤ +  ١.٣٥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4DBE234E-50CD-EF1B-1306-F7772EFE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733" y="5844069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٣.٧٥</a:t>
            </a:r>
          </a:p>
        </p:txBody>
      </p:sp>
      <p:sp>
        <p:nvSpPr>
          <p:cNvPr id="17" name="AutoShape 26">
            <a:extLst>
              <a:ext uri="{FF2B5EF4-FFF2-40B4-BE49-F238E27FC236}">
                <a16:creationId xmlns:a16="http://schemas.microsoft.com/office/drawing/2014/main" id="{4E158039-8A50-4EF5-3AA2-3671925F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446" y="5159857"/>
            <a:ext cx="2447925" cy="395287"/>
          </a:xfrm>
          <a:prstGeom prst="wedgeRoundRectCallout">
            <a:avLst>
              <a:gd name="adj1" fmla="val 65630"/>
              <a:gd name="adj2" fmla="val 9838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أقل من هذه القيمة</a:t>
            </a:r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D78ECF7F-9303-6134-96F1-2A7472BD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983" y="5772632"/>
            <a:ext cx="2520950" cy="395287"/>
          </a:xfrm>
          <a:prstGeom prst="wedgeRoundRectCallout">
            <a:avLst>
              <a:gd name="adj1" fmla="val 65745"/>
              <a:gd name="adj2" fmla="val 13454"/>
              <a:gd name="adj3" fmla="val 16667"/>
            </a:avLst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لايوجد أكبر من هذه القيمة</a:t>
            </a:r>
          </a:p>
        </p:txBody>
      </p:sp>
      <p:pic>
        <p:nvPicPr>
          <p:cNvPr id="19" name="Picture 36">
            <a:extLst>
              <a:ext uri="{FF2B5EF4-FFF2-40B4-BE49-F238E27FC236}">
                <a16:creationId xmlns:a16="http://schemas.microsoft.com/office/drawing/2014/main" id="{9C7415C7-ECFA-A909-6205-7C2A178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33" y="48107"/>
            <a:ext cx="201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7">
            <a:extLst>
              <a:ext uri="{FF2B5EF4-FFF2-40B4-BE49-F238E27FC236}">
                <a16:creationId xmlns:a16="http://schemas.microsoft.com/office/drawing/2014/main" id="{A3D754C2-D2D1-FC47-2749-E5049ECC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96" y="2092807"/>
            <a:ext cx="419735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8">
            <a:extLst>
              <a:ext uri="{FF2B5EF4-FFF2-40B4-BE49-F238E27FC236}">
                <a16:creationId xmlns:a16="http://schemas.microsoft.com/office/drawing/2014/main" id="{C71780C8-4414-64EB-E257-5435EF15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58" y="2713519"/>
            <a:ext cx="830263" cy="503238"/>
          </a:xfrm>
          <a:prstGeom prst="wedgeRoundRectCallout">
            <a:avLst>
              <a:gd name="adj1" fmla="val -57838"/>
              <a:gd name="adj2" fmla="val 16829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AB25641F-6CD5-B933-5ECF-A62AD037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8" y="1703869"/>
            <a:ext cx="1333500" cy="503238"/>
          </a:xfrm>
          <a:prstGeom prst="wedgeRoundRectCallout">
            <a:avLst>
              <a:gd name="adj1" fmla="val 34287"/>
              <a:gd name="adj2" fmla="val 238958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3" name="AutoShape 24">
            <a:extLst>
              <a:ext uri="{FF2B5EF4-FFF2-40B4-BE49-F238E27FC236}">
                <a16:creationId xmlns:a16="http://schemas.microsoft.com/office/drawing/2014/main" id="{74B7C641-71FB-C51B-EDAB-19D901E2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596" y="1595919"/>
            <a:ext cx="1368425" cy="503238"/>
          </a:xfrm>
          <a:prstGeom prst="wedgeRoundRectCallout">
            <a:avLst>
              <a:gd name="adj1" fmla="val -62875"/>
              <a:gd name="adj2" fmla="val 385014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C886CB95-CFD0-7CED-73EF-03D85016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771" y="3856519"/>
            <a:ext cx="287337" cy="3238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D0363A02-5641-3AE4-7FA7-FFE516AA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883" y="3180244"/>
            <a:ext cx="288925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A99B6379-A6FD-3F7B-7C6F-47452CB01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896" y="3827944"/>
            <a:ext cx="547687" cy="338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B04BE377-657A-122B-FA99-45DE2CA2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933" y="159433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D7D819E9-BC6A-6020-F252-157BBA37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121" y="1595919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٣.٦ – ١.٥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9" name="Text Box 43">
            <a:extLst>
              <a:ext uri="{FF2B5EF4-FFF2-40B4-BE49-F238E27FC236}">
                <a16:creationId xmlns:a16="http://schemas.microsoft.com/office/drawing/2014/main" id="{62FE6B75-8927-A169-3391-16F15E46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908" y="1595919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٢.١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0" name="Text Box 44">
            <a:extLst>
              <a:ext uri="{FF2B5EF4-FFF2-40B4-BE49-F238E27FC236}">
                <a16:creationId xmlns:a16="http://schemas.microsoft.com/office/drawing/2014/main" id="{4549EAF3-4C55-4E87-B672-D76E0297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933" y="222933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الوسيط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1" name="Text Box 45">
            <a:extLst>
              <a:ext uri="{FF2B5EF4-FFF2-40B4-BE49-F238E27FC236}">
                <a16:creationId xmlns:a16="http://schemas.microsoft.com/office/drawing/2014/main" id="{6345BF2E-66DB-DEFF-4BBD-5009D2CC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283" y="2229332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١.٨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2" name="Text Box 46">
            <a:extLst>
              <a:ext uri="{FF2B5EF4-FFF2-40B4-BE49-F238E27FC236}">
                <a16:creationId xmlns:a16="http://schemas.microsoft.com/office/drawing/2014/main" id="{C4AA9472-35C9-E803-4FFE-C5FE1006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696" y="3000857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الأعلى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id="{F426FE3C-E95D-76E3-9F00-E7134C6D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83" y="3000857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٢.٤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4" name="Text Box 48">
            <a:extLst>
              <a:ext uri="{FF2B5EF4-FFF2-40B4-BE49-F238E27FC236}">
                <a16:creationId xmlns:a16="http://schemas.microsoft.com/office/drawing/2014/main" id="{E487660D-01D4-AD36-60E7-2182C675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696" y="3756507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الربيع الأدنى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5" name="Text Box 50">
            <a:extLst>
              <a:ext uri="{FF2B5EF4-FFF2-40B4-BE49-F238E27FC236}">
                <a16:creationId xmlns:a16="http://schemas.microsoft.com/office/drawing/2014/main" id="{8DEEEA4C-D7E0-1E33-432A-320D565B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696" y="4440719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المدىالربيعي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36" name="Text Box 51">
            <a:extLst>
              <a:ext uri="{FF2B5EF4-FFF2-40B4-BE49-F238E27FC236}">
                <a16:creationId xmlns:a16="http://schemas.microsoft.com/office/drawing/2014/main" id="{73A3F0D9-8127-0CBA-4D01-55F3CC16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371" y="4440719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٢.٤ – ١.٥ =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37" name="Group 52">
            <a:extLst>
              <a:ext uri="{FF2B5EF4-FFF2-40B4-BE49-F238E27FC236}">
                <a16:creationId xmlns:a16="http://schemas.microsoft.com/office/drawing/2014/main" id="{A6F6FB76-C6BB-BF44-E5F6-EEFD65FC038A}"/>
              </a:ext>
            </a:extLst>
          </p:cNvPr>
          <p:cNvGrpSpPr>
            <a:grpSpLocks/>
          </p:cNvGrpSpPr>
          <p:nvPr/>
        </p:nvGrpSpPr>
        <p:grpSpPr bwMode="auto">
          <a:xfrm>
            <a:off x="7661146" y="2834169"/>
            <a:ext cx="1416050" cy="763588"/>
            <a:chOff x="3765" y="1534"/>
            <a:chExt cx="1095" cy="481"/>
          </a:xfrm>
        </p:grpSpPr>
        <p:grpSp>
          <p:nvGrpSpPr>
            <p:cNvPr id="38" name="Group 53">
              <a:extLst>
                <a:ext uri="{FF2B5EF4-FFF2-40B4-BE49-F238E27FC236}">
                  <a16:creationId xmlns:a16="http://schemas.microsoft.com/office/drawing/2014/main" id="{A7FF73FD-DB57-8D28-CAD9-C0013626B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40" name="Text Box 54">
                <a:extLst>
                  <a:ext uri="{FF2B5EF4-FFF2-40B4-BE49-F238E27FC236}">
                    <a16:creationId xmlns:a16="http://schemas.microsoft.com/office/drawing/2014/main" id="{7D11EADF-9CC8-D92E-363A-EDF0211F5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٢.٣ + ٢.٥</a:t>
                </a:r>
              </a:p>
            </p:txBody>
          </p:sp>
          <p:sp>
            <p:nvSpPr>
              <p:cNvPr id="41" name="Line 55">
                <a:extLst>
                  <a:ext uri="{FF2B5EF4-FFF2-40B4-BE49-F238E27FC236}">
                    <a16:creationId xmlns:a16="http://schemas.microsoft.com/office/drawing/2014/main" id="{85A4C813-60FC-4A29-B82E-8E922686D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56">
                <a:extLst>
                  <a:ext uri="{FF2B5EF4-FFF2-40B4-BE49-F238E27FC236}">
                    <a16:creationId xmlns:a16="http://schemas.microsoft.com/office/drawing/2014/main" id="{8320DD06-F1FA-1F01-239B-7A8E19426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39" name="Text Box 57">
              <a:extLst>
                <a:ext uri="{FF2B5EF4-FFF2-40B4-BE49-F238E27FC236}">
                  <a16:creationId xmlns:a16="http://schemas.microsoft.com/office/drawing/2014/main" id="{F644285A-BF2E-17EB-5506-5CA8281A7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 Box 58">
            <a:extLst>
              <a:ext uri="{FF2B5EF4-FFF2-40B4-BE49-F238E27FC236}">
                <a16:creationId xmlns:a16="http://schemas.microsoft.com/office/drawing/2014/main" id="{EACF16C4-3FF3-B48A-8692-E7919B82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58" y="4440719"/>
            <a:ext cx="54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٠.٩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4" name="Text Box 59">
            <a:extLst>
              <a:ext uri="{FF2B5EF4-FFF2-40B4-BE49-F238E27FC236}">
                <a16:creationId xmlns:a16="http://schemas.microsoft.com/office/drawing/2014/main" id="{6D6646D3-0314-7DA2-AA3C-A27FB972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83" y="3742219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١.٥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DDB2CBFD-B6C1-104B-3E01-0BB42E5854C6}"/>
              </a:ext>
            </a:extLst>
          </p:cNvPr>
          <p:cNvGrpSpPr>
            <a:grpSpLocks/>
          </p:cNvGrpSpPr>
          <p:nvPr/>
        </p:nvGrpSpPr>
        <p:grpSpPr bwMode="auto">
          <a:xfrm>
            <a:off x="7661146" y="3575532"/>
            <a:ext cx="1416050" cy="763587"/>
            <a:chOff x="3765" y="1534"/>
            <a:chExt cx="1095" cy="481"/>
          </a:xfrm>
        </p:grpSpPr>
        <p:grpSp>
          <p:nvGrpSpPr>
            <p:cNvPr id="46" name="Group 61">
              <a:extLst>
                <a:ext uri="{FF2B5EF4-FFF2-40B4-BE49-F238E27FC236}">
                  <a16:creationId xmlns:a16="http://schemas.microsoft.com/office/drawing/2014/main" id="{03676111-1FC1-D389-0B47-01A2E11BB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34"/>
              <a:ext cx="1027" cy="481"/>
              <a:chOff x="1206" y="1339"/>
              <a:chExt cx="500" cy="481"/>
            </a:xfrm>
          </p:grpSpPr>
          <p:sp>
            <p:nvSpPr>
              <p:cNvPr id="48" name="Text Box 62">
                <a:extLst>
                  <a:ext uri="{FF2B5EF4-FFF2-40B4-BE49-F238E27FC236}">
                    <a16:creationId xmlns:a16="http://schemas.microsoft.com/office/drawing/2014/main" id="{F8597203-470D-E566-8F81-0EF33F3E0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١.٥ + ١.٥</a:t>
                </a:r>
              </a:p>
            </p:txBody>
          </p:sp>
          <p:sp>
            <p:nvSpPr>
              <p:cNvPr id="49" name="Line 63">
                <a:extLst>
                  <a:ext uri="{FF2B5EF4-FFF2-40B4-BE49-F238E27FC236}">
                    <a16:creationId xmlns:a16="http://schemas.microsoft.com/office/drawing/2014/main" id="{B61F8716-19AF-FA9F-B62B-CBFED2018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Text Box 64">
                <a:extLst>
                  <a:ext uri="{FF2B5EF4-FFF2-40B4-BE49-F238E27FC236}">
                    <a16:creationId xmlns:a16="http://schemas.microsoft.com/office/drawing/2014/main" id="{76ED4459-26C5-F657-3E71-33A391D6F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chemeClr val="accent2"/>
                    </a:solidFill>
                  </a:rPr>
                  <a:t>      ٢</a:t>
                </a:r>
              </a:p>
            </p:txBody>
          </p:sp>
        </p:grpSp>
        <p:sp>
          <p:nvSpPr>
            <p:cNvPr id="47" name="Text Box 65">
              <a:extLst>
                <a:ext uri="{FF2B5EF4-FFF2-40B4-BE49-F238E27FC236}">
                  <a16:creationId xmlns:a16="http://schemas.microsoft.com/office/drawing/2014/main" id="{5E501BCB-0A5A-1631-81F5-C9D132811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63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 Box 28">
            <a:extLst>
              <a:ext uri="{FF2B5EF4-FFF2-40B4-BE49-F238E27FC236}">
                <a16:creationId xmlns:a16="http://schemas.microsoft.com/office/drawing/2014/main" id="{605A5F40-A4C8-71A5-D970-B6A3C691C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57" y="5844068"/>
            <a:ext cx="24479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لا يوجد قيم متطرفة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52" name="Rectangle 66">
            <a:extLst>
              <a:ext uri="{FF2B5EF4-FFF2-40B4-BE49-F238E27FC236}">
                <a16:creationId xmlns:a16="http://schemas.microsoft.com/office/drawing/2014/main" id="{056CD93C-0D21-595F-DCD5-BAED6693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596" y="2459519"/>
            <a:ext cx="323850" cy="1008063"/>
          </a:xfrm>
          <a:prstGeom prst="rect">
            <a:avLst/>
          </a:prstGeom>
          <a:solidFill>
            <a:srgbClr val="FF33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3" name="Text Box 67">
            <a:extLst>
              <a:ext uri="{FF2B5EF4-FFF2-40B4-BE49-F238E27FC236}">
                <a16:creationId xmlns:a16="http://schemas.microsoft.com/office/drawing/2014/main" id="{8BCA249D-10AE-C84C-6A62-E3449CAF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33" y="1527657"/>
            <a:ext cx="11525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البيانات أقل من أو يساوي ١.٥</a:t>
            </a:r>
          </a:p>
        </p:txBody>
      </p:sp>
      <p:sp>
        <p:nvSpPr>
          <p:cNvPr id="54" name="Text Box 68">
            <a:extLst>
              <a:ext uri="{FF2B5EF4-FFF2-40B4-BE49-F238E27FC236}">
                <a16:creationId xmlns:a16="http://schemas.microsoft.com/office/drawing/2014/main" id="{6C61AA58-35FA-3C8D-9607-D711C4C1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483" y="3467582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نصف البيانات بين ١.٥ و ٢.٤</a:t>
            </a:r>
          </a:p>
        </p:txBody>
      </p:sp>
      <p:sp>
        <p:nvSpPr>
          <p:cNvPr id="55" name="Rectangle 69">
            <a:extLst>
              <a:ext uri="{FF2B5EF4-FFF2-40B4-BE49-F238E27FC236}">
                <a16:creationId xmlns:a16="http://schemas.microsoft.com/office/drawing/2014/main" id="{94B15B73-5066-2794-1EC7-874C245B4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596" y="3467582"/>
            <a:ext cx="1382712" cy="765175"/>
          </a:xfrm>
          <a:prstGeom prst="rect">
            <a:avLst/>
          </a:prstGeom>
          <a:solidFill>
            <a:srgbClr val="3366FF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" name="Rectangle 70">
            <a:extLst>
              <a:ext uri="{FF2B5EF4-FFF2-40B4-BE49-F238E27FC236}">
                <a16:creationId xmlns:a16="http://schemas.microsoft.com/office/drawing/2014/main" id="{84655975-9FF9-CFB9-745D-6464E8C6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821" y="3827944"/>
            <a:ext cx="1692275" cy="396875"/>
          </a:xfrm>
          <a:prstGeom prst="rect">
            <a:avLst/>
          </a:prstGeom>
          <a:solidFill>
            <a:srgbClr val="FF33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7" name="Text Box 71">
            <a:extLst>
              <a:ext uri="{FF2B5EF4-FFF2-40B4-BE49-F238E27FC236}">
                <a16:creationId xmlns:a16="http://schemas.microsoft.com/office/drawing/2014/main" id="{C6652566-2AFF-0D5B-0AD8-E40189C6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358" y="3126269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ربع البيانات أكبر من أو يساوي ٢.٤</a:t>
            </a:r>
          </a:p>
        </p:txBody>
      </p:sp>
    </p:spTree>
    <p:extLst>
      <p:ext uri="{BB962C8B-B14F-4D97-AF65-F5344CB8AC3E}">
        <p14:creationId xmlns:p14="http://schemas.microsoft.com/office/powerpoint/2010/main" val="209523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  <p:bldP spid="16" grpId="0"/>
      <p:bldP spid="17" grpId="0" animBg="1"/>
      <p:bldP spid="18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/>
      <p:bldP spid="44" grpId="0"/>
      <p:bldP spid="51" grpId="0" animBg="1"/>
      <p:bldP spid="53" grpId="0"/>
      <p:bldP spid="54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D2BE7-3CEE-1F4A-53ED-9907C22F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72" y="422765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074911-00DA-8226-8B50-D3F8048B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309" y="1033953"/>
            <a:ext cx="5292725" cy="757237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اكتب مجموعة بيانات تتألف من ثمانية أعداد على الأقل بحيث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يكون المدى الربيعي لها ٢٠ ، ولها قيمة متطرفة ؟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ADC59B56-DC96-08C1-0FDD-5AF28646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09" y="464040"/>
            <a:ext cx="2019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1">
            <a:extLst>
              <a:ext uri="{FF2B5EF4-FFF2-40B4-BE49-F238E27FC236}">
                <a16:creationId xmlns:a16="http://schemas.microsoft.com/office/drawing/2014/main" id="{5242C7A5-25AB-3A2A-2D51-433BF588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422" y="2078528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البيانات هي :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EC95AD27-1836-BB10-976D-D3D21B7B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372" y="3483465"/>
            <a:ext cx="507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  ،  ٢٢  ،  ٢٢  ،  ٢٣  ،  ٣٥  ،  ٤٢  ،  ٤٢  ،  ٨١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BE7EFCCE-7287-041A-ACC1-63B1F23C6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359" y="3412028"/>
            <a:ext cx="1079500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13AF32E2-7838-E26B-E9AB-BC8EA7739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972" y="3412028"/>
            <a:ext cx="1079500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Text Box 55">
            <a:extLst>
              <a:ext uri="{FF2B5EF4-FFF2-40B4-BE49-F238E27FC236}">
                <a16:creationId xmlns:a16="http://schemas.microsoft.com/office/drawing/2014/main" id="{00C4EA3A-AFF3-3270-C7DD-69862B6B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772" y="3951778"/>
            <a:ext cx="576262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id="{A18D72E7-A55E-2EC7-479F-8D2566B9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672" y="3951778"/>
            <a:ext cx="576262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٤٢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:a16="http://schemas.microsoft.com/office/drawing/2014/main" id="{D4CB0698-F4C8-2065-3402-1CC0964DD042}"/>
              </a:ext>
            </a:extLst>
          </p:cNvPr>
          <p:cNvGrpSpPr>
            <a:grpSpLocks/>
          </p:cNvGrpSpPr>
          <p:nvPr/>
        </p:nvGrpSpPr>
        <p:grpSpPr bwMode="auto">
          <a:xfrm>
            <a:off x="4928722" y="4383578"/>
            <a:ext cx="2627312" cy="360362"/>
            <a:chOff x="1497" y="2681"/>
            <a:chExt cx="2925" cy="227"/>
          </a:xfrm>
        </p:grpSpPr>
        <p:sp>
          <p:nvSpPr>
            <p:cNvPr id="19" name="Line 58">
              <a:extLst>
                <a:ext uri="{FF2B5EF4-FFF2-40B4-BE49-F238E27FC236}">
                  <a16:creationId xmlns:a16="http://schemas.microsoft.com/office/drawing/2014/main" id="{2BB4EA8D-10E0-68BD-7FC1-6F190CBF95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59">
              <a:extLst>
                <a:ext uri="{FF2B5EF4-FFF2-40B4-BE49-F238E27FC236}">
                  <a16:creationId xmlns:a16="http://schemas.microsoft.com/office/drawing/2014/main" id="{4D91429C-2889-1E58-15A3-5DF5E5D397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72785B69-3097-D26C-C987-E3A2628102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" name="Text Box 61">
            <a:extLst>
              <a:ext uri="{FF2B5EF4-FFF2-40B4-BE49-F238E27FC236}">
                <a16:creationId xmlns:a16="http://schemas.microsoft.com/office/drawing/2014/main" id="{D3814783-4AD7-87B1-EA27-11AFC8C2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159" y="4958253"/>
            <a:ext cx="2124075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٤٢ – ٢٢ =  ٢٠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3" name="AutoShape 62">
            <a:extLst>
              <a:ext uri="{FF2B5EF4-FFF2-40B4-BE49-F238E27FC236}">
                <a16:creationId xmlns:a16="http://schemas.microsoft.com/office/drawing/2014/main" id="{60D339DF-5E89-8F47-5E8C-922B6106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959" y="4886815"/>
            <a:ext cx="1333500" cy="503238"/>
          </a:xfrm>
          <a:prstGeom prst="wedgeRoundRectCallout">
            <a:avLst>
              <a:gd name="adj1" fmla="val -53097"/>
              <a:gd name="adj2" fmla="val -160727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C0B6E412-4663-B852-2AAB-F54C6C12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109" y="4670915"/>
            <a:ext cx="1368425" cy="503238"/>
          </a:xfrm>
          <a:prstGeom prst="wedgeRoundRectCallout">
            <a:avLst>
              <a:gd name="adj1" fmla="val 75176"/>
              <a:gd name="adj2" fmla="val -136435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25" name="AutoShape 64">
            <a:extLst>
              <a:ext uri="{FF2B5EF4-FFF2-40B4-BE49-F238E27FC236}">
                <a16:creationId xmlns:a16="http://schemas.microsoft.com/office/drawing/2014/main" id="{8661EB6F-437A-1BA5-DBEA-DB82D086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372" y="5607540"/>
            <a:ext cx="1441450" cy="431800"/>
          </a:xfrm>
          <a:prstGeom prst="wedgeRoundRectCallout">
            <a:avLst>
              <a:gd name="adj1" fmla="val 90861"/>
              <a:gd name="adj2" fmla="val -136764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26" name="AutoShape 65">
            <a:extLst>
              <a:ext uri="{FF2B5EF4-FFF2-40B4-BE49-F238E27FC236}">
                <a16:creationId xmlns:a16="http://schemas.microsoft.com/office/drawing/2014/main" id="{C645369F-22CA-ED35-E40C-454E0C18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847" y="2438890"/>
            <a:ext cx="1368425" cy="503238"/>
          </a:xfrm>
          <a:prstGeom prst="wedgeRoundRectCallout">
            <a:avLst>
              <a:gd name="adj1" fmla="val 64153"/>
              <a:gd name="adj2" fmla="val 170190"/>
              <a:gd name="adj3" fmla="val 16667"/>
            </a:avLst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قيمة متطرفة</a:t>
            </a:r>
          </a:p>
        </p:txBody>
      </p:sp>
    </p:spTree>
    <p:extLst>
      <p:ext uri="{BB962C8B-B14F-4D97-AF65-F5344CB8AC3E}">
        <p14:creationId xmlns:p14="http://schemas.microsoft.com/office/powerpoint/2010/main" val="221808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10">
            <a:extLst>
              <a:ext uri="{FF2B5EF4-FFF2-40B4-BE49-F238E27FC236}">
                <a16:creationId xmlns:a16="http://schemas.microsoft.com/office/drawing/2014/main" id="{D564DC00-2AFB-86F1-10F7-B39DACD6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94" y="314829"/>
            <a:ext cx="6156325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57664E0-E5CA-B7F1-3B5B-C1DEFE0822F6}"/>
              </a:ext>
            </a:extLst>
          </p:cNvPr>
          <p:cNvSpPr/>
          <p:nvPr/>
        </p:nvSpPr>
        <p:spPr>
          <a:xfrm>
            <a:off x="3594719" y="3554916"/>
            <a:ext cx="4895850" cy="106045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949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مقاييس التشتت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57829" y="947740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E51FE7C-3107-EACF-ABC3-0F4301A4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70" y="80851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9107C6FD-7ED6-AE15-A5B9-07EBD12D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304" y="1158745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dirty="0">
                <a:solidFill>
                  <a:schemeClr val="accent2"/>
                </a:solidFill>
              </a:rPr>
              <a:t>تمه</a:t>
            </a:r>
            <a:r>
              <a:rPr lang="ar-SA" altLang="ar-SA" sz="2800" b="1" dirty="0">
                <a:solidFill>
                  <a:srgbClr val="FF3300"/>
                </a:solidFill>
              </a:rPr>
              <a:t>يـد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F565349-4593-C054-9599-CAB28EBB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88" y="1099139"/>
            <a:ext cx="327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لاحظ البيانات التالية : </a:t>
            </a:r>
            <a:r>
              <a:rPr lang="ar-SA" altLang="ar-SA" sz="2000" b="1">
                <a:solidFill>
                  <a:srgbClr val="FF0000"/>
                </a:solidFill>
              </a:rPr>
              <a:t>مرتبة تصاعديا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82DFCE2-2121-19FC-B67F-049E35700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001" y="1459502"/>
            <a:ext cx="5032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٩٢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٧٨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٧٧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٧٤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٧٤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٧٢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٦٦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DADFA40-C72B-46BA-F182-34DCB8B2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38" y="1746839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ما الوسيط لهذه البيانات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E09D50D-C6A3-5FDD-CA35-770C6F0A0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676" y="2394539"/>
            <a:ext cx="327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ما البيانات الأقل من الوسيط 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BE6B206C-E685-051B-F8A7-0711D08C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088" y="3078752"/>
            <a:ext cx="327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ما البيانات الأكثر من الوسيط 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50EBAA93-4D3E-CB6E-69B6-342E1BE6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88" y="3728039"/>
            <a:ext cx="349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ما الوسيط للبيانات الأقل من الوسيط 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DADE552-63A6-DCCB-12E1-DA5C139E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88" y="4339227"/>
            <a:ext cx="349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ما الوسيط للبيانات الأكثر من الوسيط 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FB03002F-B22B-5F0F-10F8-C96C8232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88" y="4915489"/>
            <a:ext cx="3490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كم يبعد الوسيط للبيانات الكلية عن الوسيط للبيانات الأقل منه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372485E-8C2C-0860-5C96-B0FD9C039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88" y="5798139"/>
            <a:ext cx="3490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كم يبعد الوسيط للبيانات الكلية عن الوسيط للبيانات الأكثر منه ؟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CF8E27EA-5488-C870-BF60-869F4C56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163" y="1748427"/>
            <a:ext cx="1331913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٧٦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D54608AF-D60E-5519-0E9F-418E68C6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913" y="2338977"/>
            <a:ext cx="2519363" cy="4000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٦٦ ، ٧٠ ، ٧٢ ، ٧٤ ، ٧٤ 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DB603B18-CCF4-CABA-1401-3E8791D7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151" y="3728039"/>
            <a:ext cx="1331912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٧٢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B97DB34-CA27-1BC8-58CB-DB6EB7EE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688" y="4358277"/>
            <a:ext cx="1331913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٨٦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F53031B-68F0-1D2F-F05F-9BF5A0BD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213" y="5240927"/>
            <a:ext cx="1331913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652A8C8-8750-6734-8F57-120C2D18C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776" y="6141039"/>
            <a:ext cx="1331912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١٠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1CF5D7DC-798F-706B-0C16-1819716A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401" y="3035889"/>
            <a:ext cx="2519362" cy="4000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٧٧ ، ٧٨ ، ٨٦ ، ٩٠ ، ٩٢ 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8F74D9E-AC61-D830-69B7-B4E43AF8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251" y="3782014"/>
            <a:ext cx="576262" cy="3238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EA57D7D-ACD7-6DC5-DBDF-E614E149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976" y="1510302"/>
            <a:ext cx="576262" cy="2160587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8F581F9-0669-CCCA-0D15-D6A6CC3F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438" y="4161427"/>
            <a:ext cx="576263" cy="2159000"/>
          </a:xfrm>
          <a:prstGeom prst="rect">
            <a:avLst/>
          </a:prstGeom>
          <a:solidFill>
            <a:srgbClr val="3366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43B3C7A4-2DBD-689B-8FAE-00B39CA5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63" y="5152027"/>
            <a:ext cx="576263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97C6DE74-B47D-1686-EF25-2D24809E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088" y="2427877"/>
            <a:ext cx="576263" cy="323850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19185ED8-7C7C-7D53-EFF7-6C16BA6C8F85}"/>
              </a:ext>
            </a:extLst>
          </p:cNvPr>
          <p:cNvGrpSpPr>
            <a:grpSpLocks/>
          </p:cNvGrpSpPr>
          <p:nvPr/>
        </p:nvGrpSpPr>
        <p:grpSpPr bwMode="auto">
          <a:xfrm>
            <a:off x="3204326" y="3980452"/>
            <a:ext cx="360362" cy="1331912"/>
            <a:chOff x="1283" y="2387"/>
            <a:chExt cx="227" cy="839"/>
          </a:xfrm>
        </p:grpSpPr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417136C6-EF14-5869-0331-0446A9E40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7"/>
              <a:ext cx="0" cy="8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68F0150E-6AE6-AC20-F1B8-C512303C5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217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5012F6A4-8BAE-2E15-99EC-C6E09DDD1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396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C5EFDB48-395A-DBEB-D9A5-175C2C22E0AE}"/>
              </a:ext>
            </a:extLst>
          </p:cNvPr>
          <p:cNvGrpSpPr>
            <a:grpSpLocks/>
          </p:cNvGrpSpPr>
          <p:nvPr/>
        </p:nvGrpSpPr>
        <p:grpSpPr bwMode="auto">
          <a:xfrm>
            <a:off x="3204326" y="2575514"/>
            <a:ext cx="360362" cy="1296988"/>
            <a:chOff x="1283" y="1502"/>
            <a:chExt cx="227" cy="817"/>
          </a:xfrm>
        </p:grpSpPr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B05F72EA-311F-C242-24B2-0013F65F8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502"/>
              <a:ext cx="0" cy="8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E4897CAD-29BB-53E0-3260-481EEF90E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310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7AC23532-B162-5D5F-568D-41C8CE33A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511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0" name="Text Box 36">
            <a:extLst>
              <a:ext uri="{FF2B5EF4-FFF2-40B4-BE49-F238E27FC236}">
                <a16:creationId xmlns:a16="http://schemas.microsoft.com/office/drawing/2014/main" id="{A8E2794C-02CD-AE5C-562D-F1CA7CD40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51" y="2912064"/>
            <a:ext cx="1728787" cy="4000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٨٦ – ٧٦ = ١٠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FEE46803-F911-9979-CEF9-E33896E0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51" y="4447177"/>
            <a:ext cx="1728787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٧٦ – ٧٢= ٤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5344.jpeg" descr="IMG_5344.jpeg">
            <a:extLst>
              <a:ext uri="{FF2B5EF4-FFF2-40B4-BE49-F238E27FC236}">
                <a16:creationId xmlns:a16="http://schemas.microsoft.com/office/drawing/2014/main" id="{7C4D5AF0-209D-2B45-4703-3E1CA776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3"/>
          <a:stretch>
            <a:fillRect/>
          </a:stretch>
        </p:blipFill>
        <p:spPr bwMode="auto">
          <a:xfrm>
            <a:off x="1459724" y="226644"/>
            <a:ext cx="3276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77D017-5F97-F117-1CA6-D383EFB3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62" y="258394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5">
            <a:extLst>
              <a:ext uri="{FF2B5EF4-FFF2-40B4-BE49-F238E27FC236}">
                <a16:creationId xmlns:a16="http://schemas.microsoft.com/office/drawing/2014/main" id="{090E4CC8-A67A-3F76-7821-EA61D956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27" y="1715228"/>
            <a:ext cx="933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0">
            <a:extLst>
              <a:ext uri="{FF2B5EF4-FFF2-40B4-BE49-F238E27FC236}">
                <a16:creationId xmlns:a16="http://schemas.microsoft.com/office/drawing/2014/main" id="{C197E016-66B6-5DBA-FB87-B5A2F27E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84" y="1870460"/>
            <a:ext cx="2306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>
            <a:extLst>
              <a:ext uri="{FF2B5EF4-FFF2-40B4-BE49-F238E27FC236}">
                <a16:creationId xmlns:a16="http://schemas.microsoft.com/office/drawing/2014/main" id="{0B69AAD3-1E59-FAE7-8513-14283646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47" y="4051990"/>
            <a:ext cx="29686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2">
            <a:extLst>
              <a:ext uri="{FF2B5EF4-FFF2-40B4-BE49-F238E27FC236}">
                <a16:creationId xmlns:a16="http://schemas.microsoft.com/office/drawing/2014/main" id="{47867068-C3AE-EC02-8E99-DCA61856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03" y="3670668"/>
            <a:ext cx="23066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G_5345.jpeg" descr="IMG_5345.jpeg">
            <a:extLst>
              <a:ext uri="{FF2B5EF4-FFF2-40B4-BE49-F238E27FC236}">
                <a16:creationId xmlns:a16="http://schemas.microsoft.com/office/drawing/2014/main" id="{D64F057A-D3EE-9D8D-8D59-5620EA60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10077" r="2" b="65991"/>
          <a:stretch>
            <a:fillRect/>
          </a:stretch>
        </p:blipFill>
        <p:spPr bwMode="auto">
          <a:xfrm>
            <a:off x="6853734" y="484572"/>
            <a:ext cx="37242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FCA5EB7-04B0-8C9A-AC09-2903AC89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0536" b="45694"/>
          <a:stretch>
            <a:fillRect/>
          </a:stretch>
        </p:blipFill>
        <p:spPr bwMode="auto">
          <a:xfrm>
            <a:off x="5768190" y="2314207"/>
            <a:ext cx="4667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9">
            <a:extLst>
              <a:ext uri="{FF2B5EF4-FFF2-40B4-BE49-F238E27FC236}">
                <a16:creationId xmlns:a16="http://schemas.microsoft.com/office/drawing/2014/main" id="{A4A9216B-A4BC-68AD-A5B9-EF2A8CA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49" y="5174882"/>
            <a:ext cx="437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00000"/>
                </a:solidFill>
              </a:rPr>
              <a:t>وسيط المجموعة الدنيا =  </a:t>
            </a:r>
            <a:r>
              <a:rPr lang="ar-SA" altLang="ar-SA" sz="2000" b="1"/>
              <a:t>١٥٤٣٤٦ مليون ريال</a:t>
            </a: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D4BCCE24-A599-A1B9-A160-1AA347ECEC9A}"/>
              </a:ext>
            </a:extLst>
          </p:cNvPr>
          <p:cNvGrpSpPr>
            <a:grpSpLocks/>
          </p:cNvGrpSpPr>
          <p:nvPr/>
        </p:nvGrpSpPr>
        <p:grpSpPr bwMode="auto">
          <a:xfrm>
            <a:off x="8295184" y="3149368"/>
            <a:ext cx="2282825" cy="906463"/>
            <a:chOff x="3636" y="1534"/>
            <a:chExt cx="1438" cy="571"/>
          </a:xfrm>
        </p:grpSpPr>
        <p:grpSp>
          <p:nvGrpSpPr>
            <p:cNvPr id="19" name="Group 26">
              <a:extLst>
                <a:ext uri="{FF2B5EF4-FFF2-40B4-BE49-F238E27FC236}">
                  <a16:creationId xmlns:a16="http://schemas.microsoft.com/office/drawing/2014/main" id="{03DC2067-28BF-BD87-A020-62891516D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6" y="1534"/>
              <a:ext cx="1438" cy="571"/>
              <a:chOff x="1110" y="1339"/>
              <a:chExt cx="700" cy="571"/>
            </a:xfrm>
          </p:grpSpPr>
          <p:sp>
            <p:nvSpPr>
              <p:cNvPr id="21" name="Text Box 27">
                <a:extLst>
                  <a:ext uri="{FF2B5EF4-FFF2-40B4-BE49-F238E27FC236}">
                    <a16:creationId xmlns:a16="http://schemas.microsoft.com/office/drawing/2014/main" id="{D019D74A-4584-ADE8-99F7-7B625B149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" y="1339"/>
                <a:ext cx="70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rgbClr val="FF0000"/>
                    </a:solidFill>
                  </a:rPr>
                  <a:t>١٦٥١٣٤ +٢٧٤٨٣٢</a:t>
                </a:r>
              </a:p>
            </p:txBody>
          </p:sp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E4D72633-A381-49B4-1DAD-9A92CB93E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1591"/>
                <a:ext cx="5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29">
                <a:extLst>
                  <a:ext uri="{FF2B5EF4-FFF2-40B4-BE49-F238E27FC236}">
                    <a16:creationId xmlns:a16="http://schemas.microsoft.com/office/drawing/2014/main" id="{FAA905D0-BA69-8F9C-20A4-B71220209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" y="1660"/>
                <a:ext cx="5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 dirty="0">
                    <a:solidFill>
                      <a:schemeClr val="accent2"/>
                    </a:solidFill>
                  </a:rPr>
                  <a:t>       </a:t>
                </a:r>
                <a:r>
                  <a:rPr lang="ar-SA" altLang="ar-SA" sz="2000" b="1" dirty="0">
                    <a:solidFill>
                      <a:srgbClr val="FF0000"/>
                    </a:solidFill>
                  </a:rPr>
                  <a:t>٢</a:t>
                </a:r>
              </a:p>
            </p:txBody>
          </p:sp>
        </p:grp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225B3F4-EA8C-2877-52D2-A5072F9B4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" y="1622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ar-SA" altLang="ar-SA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 Box 35">
            <a:extLst>
              <a:ext uri="{FF2B5EF4-FFF2-40B4-BE49-F238E27FC236}">
                <a16:creationId xmlns:a16="http://schemas.microsoft.com/office/drawing/2014/main" id="{3895580D-1337-538F-6E7F-836D90F0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50" y="3205860"/>
            <a:ext cx="1979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٢١٩٩٨٣ مليون ريال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AF5CDC8-9FCB-436C-80BC-9C5D9215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24" y="4122369"/>
            <a:ext cx="5749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09C3C89-2645-EEE1-AC78-AD4B3D35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2" b="13544"/>
          <a:stretch>
            <a:fillRect/>
          </a:stretch>
        </p:blipFill>
        <p:spPr bwMode="auto">
          <a:xfrm>
            <a:off x="2035987" y="4728794"/>
            <a:ext cx="538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F58B0F9D-FE7E-E817-B422-CA1B0C91872F}"/>
              </a:ext>
            </a:extLst>
          </p:cNvPr>
          <p:cNvSpPr/>
          <p:nvPr/>
        </p:nvSpPr>
        <p:spPr>
          <a:xfrm>
            <a:off x="4590274" y="4130307"/>
            <a:ext cx="2867025" cy="5683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753EAAC-9C0A-E321-2BEA-1C4B9F358632}"/>
              </a:ext>
            </a:extLst>
          </p:cNvPr>
          <p:cNvSpPr/>
          <p:nvPr/>
        </p:nvSpPr>
        <p:spPr>
          <a:xfrm>
            <a:off x="1618474" y="4122369"/>
            <a:ext cx="2867025" cy="5461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0388770C-DACF-F412-F27D-AE293899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74" y="5647957"/>
            <a:ext cx="58435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49">
            <a:extLst>
              <a:ext uri="{FF2B5EF4-FFF2-40B4-BE49-F238E27FC236}">
                <a16:creationId xmlns:a16="http://schemas.microsoft.com/office/drawing/2014/main" id="{BA47020D-B273-12F4-FEBF-17AE8E24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24" y="6263907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00000"/>
                </a:solidFill>
              </a:rPr>
              <a:t>وسيط المجموعة العليا =  </a:t>
            </a:r>
            <a:r>
              <a:rPr lang="ar-SA" altLang="ar-SA" sz="2000" b="1"/>
              <a:t>٣٢٨٣٤٧ مليون ريال</a:t>
            </a: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3D991209-E92F-8F06-7D51-6F9403A55D43}"/>
              </a:ext>
            </a:extLst>
          </p:cNvPr>
          <p:cNvSpPr/>
          <p:nvPr/>
        </p:nvSpPr>
        <p:spPr>
          <a:xfrm>
            <a:off x="3259949" y="4758957"/>
            <a:ext cx="1268413" cy="442912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5811794F-BD0D-5FEF-A924-9000B1632CC9}"/>
              </a:ext>
            </a:extLst>
          </p:cNvPr>
          <p:cNvSpPr/>
          <p:nvPr/>
        </p:nvSpPr>
        <p:spPr>
          <a:xfrm>
            <a:off x="2828149" y="5611444"/>
            <a:ext cx="1338263" cy="538163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id="{BF01CAC9-8C30-1C7F-05CA-280B113B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500" y="6017389"/>
            <a:ext cx="720725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٣</a:t>
            </a:r>
            <a:endParaRPr lang="ar-SA" alt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7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/>
      <p:bldP spid="27" grpId="0" animBg="1"/>
      <p:bldP spid="28" grpId="0" animBg="1"/>
      <p:bldP spid="30" grpId="0"/>
      <p:bldP spid="30" grpId="1"/>
      <p:bldP spid="31" grpId="0" animBg="1"/>
      <p:bldP spid="32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5344.jpeg" descr="IMG_5344.jpeg">
            <a:extLst>
              <a:ext uri="{FF2B5EF4-FFF2-40B4-BE49-F238E27FC236}">
                <a16:creationId xmlns:a16="http://schemas.microsoft.com/office/drawing/2014/main" id="{8E722224-DA4A-258B-A394-495493B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3"/>
          <a:stretch>
            <a:fillRect/>
          </a:stretch>
        </p:blipFill>
        <p:spPr bwMode="auto">
          <a:xfrm>
            <a:off x="1018478" y="1569626"/>
            <a:ext cx="3276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B585C35-5156-E861-FD4B-946AC122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14" y="4351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5">
            <a:extLst>
              <a:ext uri="{FF2B5EF4-FFF2-40B4-BE49-F238E27FC236}">
                <a16:creationId xmlns:a16="http://schemas.microsoft.com/office/drawing/2014/main" id="{10721D4A-23EE-4224-1CBD-05423D52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57" y="1558569"/>
            <a:ext cx="933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3">
            <a:extLst>
              <a:ext uri="{FF2B5EF4-FFF2-40B4-BE49-F238E27FC236}">
                <a16:creationId xmlns:a16="http://schemas.microsoft.com/office/drawing/2014/main" id="{E98E1AE0-6A17-4201-C8CD-AF233C2C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51" y="2447514"/>
            <a:ext cx="35353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4">
            <a:extLst>
              <a:ext uri="{FF2B5EF4-FFF2-40B4-BE49-F238E27FC236}">
                <a16:creationId xmlns:a16="http://schemas.microsoft.com/office/drawing/2014/main" id="{65F5C34E-0357-9E9C-53F8-6758B330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01" y="4044539"/>
            <a:ext cx="25892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>
            <a:extLst>
              <a:ext uri="{FF2B5EF4-FFF2-40B4-BE49-F238E27FC236}">
                <a16:creationId xmlns:a16="http://schemas.microsoft.com/office/drawing/2014/main" id="{A9B743D6-408E-72FF-47FA-ADB4E6B7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26" y="5193889"/>
            <a:ext cx="40560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9">
            <a:extLst>
              <a:ext uri="{FF2B5EF4-FFF2-40B4-BE49-F238E27FC236}">
                <a16:creationId xmlns:a16="http://schemas.microsoft.com/office/drawing/2014/main" id="{DD42BD3F-A3A6-BB52-7708-A933CFAD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3107914"/>
            <a:ext cx="5224462" cy="4603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٣٢٨٣٤٧ – ١٥٤٣٤٦ =  ١٧٤٠٠١مليون ريال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D72C656F-0892-B3A6-8B9D-5F2D0C53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376" y="4670014"/>
            <a:ext cx="4959350" cy="4603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٦٣٠٥٦٣ – ٦٥٢٢٤ = ٥٦٥٣٣٩مليون ريال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F449DD1F-10DA-D050-B2FE-D7B14A55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264" y="5727289"/>
            <a:ext cx="8531225" cy="83026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يتوزع الناتج المحلي في فترة مداها ٥٦٥٣٣٩مليون وهذا يعني ان هناك فروق كبيرة بين أنواع النشاط الاقتصادي المذكور في المملكة لعام ٢٠١٧</a:t>
            </a:r>
            <a:endParaRPr lang="ar-SA" altLang="ar-SA" sz="2400" b="1">
              <a:solidFill>
                <a:srgbClr val="FF0000"/>
              </a:solidFill>
            </a:endParaRPr>
          </a:p>
        </p:txBody>
      </p:sp>
      <p:pic>
        <p:nvPicPr>
          <p:cNvPr id="18" name="IMG_5345.jpeg" descr="IMG_5345.jpeg">
            <a:extLst>
              <a:ext uri="{FF2B5EF4-FFF2-40B4-BE49-F238E27FC236}">
                <a16:creationId xmlns:a16="http://schemas.microsoft.com/office/drawing/2014/main" id="{31A6DF0D-3CFE-0B81-A93F-B3A501D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10077" r="2" b="65991"/>
          <a:stretch>
            <a:fillRect/>
          </a:stretch>
        </p:blipFill>
        <p:spPr bwMode="auto">
          <a:xfrm>
            <a:off x="6472543" y="975519"/>
            <a:ext cx="37242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1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B639E-ADC7-6964-1FAA-98D6F9B1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17" y="705205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966878-1A0D-48DD-328D-379DC52CE79E}"/>
              </a:ext>
            </a:extLst>
          </p:cNvPr>
          <p:cNvGrpSpPr>
            <a:grpSpLocks/>
          </p:cNvGrpSpPr>
          <p:nvPr/>
        </p:nvGrpSpPr>
        <p:grpSpPr bwMode="auto">
          <a:xfrm>
            <a:off x="3917242" y="4413605"/>
            <a:ext cx="4572000" cy="360363"/>
            <a:chOff x="1497" y="2681"/>
            <a:chExt cx="2925" cy="227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C5A14BAD-7507-8C11-1682-5897C36A2E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EB352C70-E70F-6254-F29F-859D91CF4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C8F00AA0-275F-DE36-D257-C2917B3793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7D1931BD-82D4-413F-666B-6E6EA1E7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329" y="2757843"/>
            <a:ext cx="830263" cy="503237"/>
          </a:xfrm>
          <a:prstGeom prst="wedgeRoundRectCallout">
            <a:avLst>
              <a:gd name="adj1" fmla="val 27630"/>
              <a:gd name="adj2" fmla="val 199528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الوسيط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0C66844A-51E5-DCD2-BE11-C86B1763E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67" y="2722918"/>
            <a:ext cx="1333500" cy="503237"/>
          </a:xfrm>
          <a:prstGeom prst="wedgeRoundRectCallout">
            <a:avLst>
              <a:gd name="adj1" fmla="val 31310"/>
              <a:gd name="adj2" fmla="val 205519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الأدنى</a:t>
            </a:r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1A8263B7-F917-60E9-D7AD-C6C36FD6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654" y="2722918"/>
            <a:ext cx="1370013" cy="503237"/>
          </a:xfrm>
          <a:prstGeom prst="wedgeRoundRectCallout">
            <a:avLst>
              <a:gd name="adj1" fmla="val 31806"/>
              <a:gd name="adj2" fmla="val 205519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الربيع الأعلى</a:t>
            </a:r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71661CB7-C6E4-9486-61DD-29D549ED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204" y="5493105"/>
            <a:ext cx="1441450" cy="503238"/>
          </a:xfrm>
          <a:prstGeom prst="wedgeRoundRectCallout">
            <a:avLst>
              <a:gd name="adj1" fmla="val 23347"/>
              <a:gd name="adj2" fmla="val -188171"/>
              <a:gd name="adj3" fmla="val 16667"/>
            </a:avLst>
          </a:prstGeom>
          <a:solidFill>
            <a:srgbClr val="33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المدى الربيعي</a:t>
            </a: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C71D48-61C6-0380-FFD5-2D095827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604" y="4018318"/>
            <a:ext cx="8677275" cy="395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9FC0A970-54C8-CEF3-622D-2BAF3017B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417" y="4016730"/>
            <a:ext cx="612775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50A35B13-E8A7-5389-B0E6-1178B4EC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392" y="4018318"/>
            <a:ext cx="612775" cy="39687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097B1E77-BB91-BDBD-1DE5-DB0A167A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392" y="4018318"/>
            <a:ext cx="612775" cy="39687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02079C21-137F-8DC3-32D1-FA9A9072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579" y="1302105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chemeClr val="accent2"/>
                </a:solidFill>
              </a:rPr>
              <a:t>تقسيم </a:t>
            </a:r>
            <a:r>
              <a:rPr lang="ar-SA" altLang="ar-SA" sz="2800" b="1">
                <a:solidFill>
                  <a:srgbClr val="FF0000"/>
                </a:solidFill>
              </a:rPr>
              <a:t>مقاييس</a:t>
            </a:r>
            <a:r>
              <a:rPr lang="ar-SA" altLang="ar-SA" sz="2800" b="1">
                <a:solidFill>
                  <a:schemeClr val="accent2"/>
                </a:solidFill>
              </a:rPr>
              <a:t> التشتت</a:t>
            </a:r>
            <a:r>
              <a:rPr lang="ar-SA" altLang="ar-SA" sz="2800" b="1">
                <a:solidFill>
                  <a:srgbClr val="336600"/>
                </a:solidFill>
              </a:rPr>
              <a:t> </a:t>
            </a:r>
            <a:r>
              <a:rPr lang="ar-SA" altLang="ar-SA" sz="2800" b="1">
                <a:solidFill>
                  <a:srgbClr val="FF3300"/>
                </a:solidFill>
              </a:rPr>
              <a:t>للبيانات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D23629E0-C98C-1C65-5EA5-4BC79C51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429" y="405324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7C12923C-3D7D-FAF3-956D-2CD516E7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379" y="405324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88D9FE1B-11C4-727E-2DA8-BA4C790B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79" y="405324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id="{479E75EC-D72B-B070-99DF-2482D0AA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429" y="405324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٢٥٪</a:t>
            </a:r>
            <a:endParaRPr lang="ar-SA" altLang="ar-SA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1440</Words>
  <Application>Microsoft Macintosh PowerPoint</Application>
  <PresentationFormat>شاشة عريضة</PresentationFormat>
  <Paragraphs>538</Paragraphs>
  <Slides>25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7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56</cp:revision>
  <dcterms:created xsi:type="dcterms:W3CDTF">2021-08-28T07:17:54Z</dcterms:created>
  <dcterms:modified xsi:type="dcterms:W3CDTF">2023-01-24T07:58:51Z</dcterms:modified>
</cp:coreProperties>
</file>