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yEmnTynZTsVL8ZUisCYeWIM63MIhCnSX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ثاني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الثاني عشر</a:t>
            </a:r>
            <a:r>
              <a:t> </a:t>
            </a:r>
          </a:p>
        </p:txBody>
      </p:sp>
      <p:sp>
        <p:nvSpPr>
          <p:cNvPr id="176" name="الأشكال الهندسية والكسور"/>
          <p:cNvSpPr txBox="1"/>
          <p:nvPr/>
        </p:nvSpPr>
        <p:spPr>
          <a:xfrm>
            <a:off x="5997710" y="4418617"/>
            <a:ext cx="10934079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 والكسور</a:t>
            </a:r>
          </a:p>
        </p:txBody>
      </p:sp>
      <p:sp>
        <p:nvSpPr>
          <p:cNvPr id="177" name="(١٢-١) المجسمات"/>
          <p:cNvSpPr txBox="1"/>
          <p:nvPr/>
        </p:nvSpPr>
        <p:spPr>
          <a:xfrm>
            <a:off x="5966907" y="6840306"/>
            <a:ext cx="10995685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(١٢-١) المجسمات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5" grpId="1"/>
      <p:bldP build="whole" bldLvl="1" animBg="1" rev="0" advAuto="0" spid="17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516.png" descr="IMG_15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4132" y="464606"/>
            <a:ext cx="19555736" cy="1180878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مستطيل مستدير الزوايا"/>
          <p:cNvSpPr/>
          <p:nvPr/>
        </p:nvSpPr>
        <p:spPr>
          <a:xfrm>
            <a:off x="10951815" y="1470100"/>
            <a:ext cx="2849198" cy="2397467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1" name="مستطيل مستدير الزوايا"/>
          <p:cNvSpPr/>
          <p:nvPr/>
        </p:nvSpPr>
        <p:spPr>
          <a:xfrm>
            <a:off x="2735705" y="1188360"/>
            <a:ext cx="2849199" cy="2397466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2" name="مستطيل مستدير الزوايا"/>
          <p:cNvSpPr/>
          <p:nvPr/>
        </p:nvSpPr>
        <p:spPr>
          <a:xfrm>
            <a:off x="15165748" y="4416084"/>
            <a:ext cx="2555135" cy="2150026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3" name="مستطيل مستدير الزوايا"/>
          <p:cNvSpPr/>
          <p:nvPr/>
        </p:nvSpPr>
        <p:spPr>
          <a:xfrm>
            <a:off x="2735705" y="4292363"/>
            <a:ext cx="2849199" cy="2397467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4" name="مستطيل مستدير الزوايا"/>
          <p:cNvSpPr/>
          <p:nvPr/>
        </p:nvSpPr>
        <p:spPr>
          <a:xfrm>
            <a:off x="15018715" y="7196704"/>
            <a:ext cx="2849199" cy="2397466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5" name="مستطيل مستدير الزوايا"/>
          <p:cNvSpPr/>
          <p:nvPr/>
        </p:nvSpPr>
        <p:spPr>
          <a:xfrm>
            <a:off x="5869300" y="10057886"/>
            <a:ext cx="2849198" cy="2397466"/>
          </a:xfrm>
          <a:prstGeom prst="roundRect">
            <a:avLst>
              <a:gd name="adj" fmla="val 47811"/>
            </a:avLst>
          </a:prstGeom>
          <a:ln w="88900">
            <a:solidFill>
              <a:srgbClr val="B51A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5"/>
      <p:bldP build="whole" bldLvl="1" animBg="1" rev="0" advAuto="0" spid="180" grpId="1"/>
      <p:bldP build="whole" bldLvl="1" animBg="1" rev="0" advAuto="0" spid="185" grpId="6"/>
      <p:bldP build="whole" bldLvl="1" animBg="1" rev="0" advAuto="0" spid="182" grpId="3"/>
      <p:bldP build="whole" bldLvl="1" animBg="1" rev="0" advAuto="0" spid="183" grpId="4"/>
      <p:bldP build="whole" bldLvl="1" animBg="1" rev="0" advAuto="0" spid="18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1517.png" descr="IMG_1517.png"/>
          <p:cNvPicPr>
            <a:picLocks noChangeAspect="1"/>
          </p:cNvPicPr>
          <p:nvPr/>
        </p:nvPicPr>
        <p:blipFill>
          <a:blip r:embed="rId2">
            <a:extLst/>
          </a:blip>
          <a:srcRect l="4751" t="0" r="5492" b="0"/>
          <a:stretch>
            <a:fillRect/>
          </a:stretch>
        </p:blipFill>
        <p:spPr>
          <a:xfrm>
            <a:off x="3377055" y="260160"/>
            <a:ext cx="17485629" cy="1287314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اسطوانة"/>
          <p:cNvSpPr/>
          <p:nvPr/>
        </p:nvSpPr>
        <p:spPr>
          <a:xfrm>
            <a:off x="3421505" y="3389969"/>
            <a:ext cx="2471154" cy="3262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fill="norm" stroke="1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chemeClr val="accent4"/>
          </a:solidFill>
          <a:ln w="88900">
            <a:solidFill>
              <a:srgbClr val="000000"/>
            </a:solidFill>
            <a:miter lim="400000"/>
          </a:ln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9" name="مكعب"/>
          <p:cNvSpPr/>
          <p:nvPr/>
        </p:nvSpPr>
        <p:spPr>
          <a:xfrm>
            <a:off x="12192000" y="3741580"/>
            <a:ext cx="1905000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01" y="0"/>
                </a:moveTo>
                <a:cubicBezTo>
                  <a:pt x="7108" y="0"/>
                  <a:pt x="7018" y="37"/>
                  <a:pt x="6952" y="103"/>
                </a:cubicBezTo>
                <a:lnTo>
                  <a:pt x="103" y="6951"/>
                </a:lnTo>
                <a:cubicBezTo>
                  <a:pt x="65" y="6989"/>
                  <a:pt x="91" y="7054"/>
                  <a:pt x="145" y="7054"/>
                </a:cubicBezTo>
                <a:lnTo>
                  <a:pt x="14172" y="7054"/>
                </a:lnTo>
                <a:cubicBezTo>
                  <a:pt x="14214" y="7054"/>
                  <a:pt x="14253" y="7038"/>
                  <a:pt x="14283" y="7008"/>
                </a:cubicBezTo>
                <a:lnTo>
                  <a:pt x="21210" y="81"/>
                </a:lnTo>
                <a:cubicBezTo>
                  <a:pt x="21240" y="51"/>
                  <a:pt x="21219" y="0"/>
                  <a:pt x="21176" y="0"/>
                </a:cubicBezTo>
                <a:lnTo>
                  <a:pt x="7201" y="0"/>
                </a:lnTo>
                <a:close/>
                <a:moveTo>
                  <a:pt x="21571" y="380"/>
                </a:moveTo>
                <a:cubicBezTo>
                  <a:pt x="21555" y="373"/>
                  <a:pt x="21534" y="375"/>
                  <a:pt x="21519" y="390"/>
                </a:cubicBezTo>
                <a:lnTo>
                  <a:pt x="14597" y="7312"/>
                </a:lnTo>
                <a:cubicBezTo>
                  <a:pt x="14564" y="7345"/>
                  <a:pt x="14546" y="7389"/>
                  <a:pt x="14546" y="7435"/>
                </a:cubicBezTo>
                <a:lnTo>
                  <a:pt x="14546" y="21490"/>
                </a:lnTo>
                <a:cubicBezTo>
                  <a:pt x="14546" y="21530"/>
                  <a:pt x="14594" y="21550"/>
                  <a:pt x="14622" y="21522"/>
                </a:cubicBezTo>
                <a:lnTo>
                  <a:pt x="21490" y="14622"/>
                </a:lnTo>
                <a:cubicBezTo>
                  <a:pt x="21561" y="14552"/>
                  <a:pt x="21600" y="14457"/>
                  <a:pt x="21600" y="14357"/>
                </a:cubicBezTo>
                <a:lnTo>
                  <a:pt x="21600" y="424"/>
                </a:lnTo>
                <a:cubicBezTo>
                  <a:pt x="21600" y="402"/>
                  <a:pt x="21588" y="387"/>
                  <a:pt x="21571" y="380"/>
                </a:cubicBezTo>
                <a:close/>
                <a:moveTo>
                  <a:pt x="78" y="7491"/>
                </a:moveTo>
                <a:cubicBezTo>
                  <a:pt x="34" y="7491"/>
                  <a:pt x="0" y="7527"/>
                  <a:pt x="0" y="7570"/>
                </a:cubicBezTo>
                <a:lnTo>
                  <a:pt x="0" y="21522"/>
                </a:lnTo>
                <a:cubicBezTo>
                  <a:pt x="0" y="21566"/>
                  <a:pt x="34" y="21600"/>
                  <a:pt x="78" y="21600"/>
                </a:cubicBezTo>
                <a:lnTo>
                  <a:pt x="14030" y="21600"/>
                </a:lnTo>
                <a:cubicBezTo>
                  <a:pt x="14073" y="21600"/>
                  <a:pt x="14109" y="21566"/>
                  <a:pt x="14109" y="21522"/>
                </a:cubicBezTo>
                <a:lnTo>
                  <a:pt x="14109" y="7570"/>
                </a:lnTo>
                <a:cubicBezTo>
                  <a:pt x="14109" y="7527"/>
                  <a:pt x="14073" y="7491"/>
                  <a:pt x="14030" y="7491"/>
                </a:cubicBezTo>
                <a:lnTo>
                  <a:pt x="78" y="7491"/>
                </a:lnTo>
                <a:close/>
              </a:path>
            </a:pathLst>
          </a:custGeom>
          <a:solidFill>
            <a:srgbClr val="EE719E"/>
          </a:solidFill>
          <a:ln w="101600">
            <a:solidFill>
              <a:srgbClr val="000000"/>
            </a:solidFill>
            <a:miter lim="400000"/>
          </a:ln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0" name="مخروط ١"/>
          <p:cNvSpPr/>
          <p:nvPr/>
        </p:nvSpPr>
        <p:spPr>
          <a:xfrm>
            <a:off x="12399036" y="8239002"/>
            <a:ext cx="2115703" cy="3167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7" y="17267"/>
                </a:lnTo>
                <a:cubicBezTo>
                  <a:pt x="73" y="17502"/>
                  <a:pt x="0" y="17745"/>
                  <a:pt x="0" y="17994"/>
                </a:cubicBezTo>
                <a:cubicBezTo>
                  <a:pt x="0" y="19987"/>
                  <a:pt x="4835" y="21600"/>
                  <a:pt x="10800" y="21600"/>
                </a:cubicBezTo>
                <a:cubicBezTo>
                  <a:pt x="16765" y="21600"/>
                  <a:pt x="21600" y="19987"/>
                  <a:pt x="21600" y="17994"/>
                </a:cubicBezTo>
                <a:cubicBezTo>
                  <a:pt x="21600" y="17745"/>
                  <a:pt x="21527" y="17502"/>
                  <a:pt x="21383" y="17267"/>
                </a:cubicBezTo>
                <a:lnTo>
                  <a:pt x="10800" y="0"/>
                </a:lnTo>
                <a:close/>
              </a:path>
            </a:pathLst>
          </a:custGeom>
          <a:solidFill>
            <a:schemeClr val="accent1">
              <a:hueOff val="-245591"/>
              <a:satOff val="13830"/>
              <a:lumOff val="17557"/>
            </a:schemeClr>
          </a:solidFill>
          <a:ln w="63500">
            <a:solidFill>
              <a:srgbClr val="000000"/>
            </a:solidFill>
            <a:miter lim="400000"/>
          </a:ln>
          <a:effectLst>
            <a:outerShdw sx="100000" sy="100000" kx="0" ky="0" algn="b" rotWithShape="0" blurRad="381000" dist="119618" dir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1" name="دائرة"/>
          <p:cNvSpPr/>
          <p:nvPr/>
        </p:nvSpPr>
        <p:spPr>
          <a:xfrm>
            <a:off x="3419064" y="8558883"/>
            <a:ext cx="2476035" cy="2476035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3"/>
      <p:bldP build="whole" bldLvl="1" animBg="1" rev="0" advAuto="0" spid="191" grpId="4"/>
      <p:bldP build="whole" bldLvl="1" animBg="1" rev="0" advAuto="0" spid="188" grpId="2"/>
      <p:bldP build="whole" bldLvl="1" animBg="1" rev="0" advAuto="0" spid="18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1518.png" descr="IMG_1518.png"/>
          <p:cNvPicPr>
            <a:picLocks noChangeAspect="1"/>
          </p:cNvPicPr>
          <p:nvPr/>
        </p:nvPicPr>
        <p:blipFill>
          <a:blip r:embed="rId2">
            <a:extLst/>
          </a:blip>
          <a:srcRect l="1460" t="0" r="0" b="0"/>
          <a:stretch>
            <a:fillRect/>
          </a:stretch>
        </p:blipFill>
        <p:spPr>
          <a:xfrm>
            <a:off x="3414182" y="1237565"/>
            <a:ext cx="19460469" cy="947289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مستطيل مستدير الزوايا"/>
          <p:cNvSpPr/>
          <p:nvPr/>
        </p:nvSpPr>
        <p:spPr>
          <a:xfrm>
            <a:off x="20815982" y="4663525"/>
            <a:ext cx="2555134" cy="2150026"/>
          </a:xfrm>
          <a:prstGeom prst="roundRect">
            <a:avLst>
              <a:gd name="adj" fmla="val 47811"/>
            </a:avLst>
          </a:prstGeom>
          <a:ln w="88900">
            <a:solidFill>
              <a:srgbClr val="4E7A27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5" name="مستطيل مستدير الزوايا"/>
          <p:cNvSpPr/>
          <p:nvPr/>
        </p:nvSpPr>
        <p:spPr>
          <a:xfrm>
            <a:off x="16543013" y="4663525"/>
            <a:ext cx="2555134" cy="2150026"/>
          </a:xfrm>
          <a:prstGeom prst="roundRect">
            <a:avLst>
              <a:gd name="adj" fmla="val 47811"/>
            </a:avLst>
          </a:prstGeom>
          <a:ln w="88900">
            <a:solidFill>
              <a:srgbClr val="4E7A27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6" name="مستطيل مستدير الزوايا"/>
          <p:cNvSpPr/>
          <p:nvPr/>
        </p:nvSpPr>
        <p:spPr>
          <a:xfrm>
            <a:off x="4624197" y="4663525"/>
            <a:ext cx="2555134" cy="2150025"/>
          </a:xfrm>
          <a:prstGeom prst="roundRect">
            <a:avLst>
              <a:gd name="adj" fmla="val 47811"/>
            </a:avLst>
          </a:prstGeom>
          <a:ln w="88900">
            <a:solidFill>
              <a:srgbClr val="4E7A27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7" name="مستطيل مستدير الزوايا"/>
          <p:cNvSpPr/>
          <p:nvPr/>
        </p:nvSpPr>
        <p:spPr>
          <a:xfrm>
            <a:off x="12470100" y="4401675"/>
            <a:ext cx="2555135" cy="2150026"/>
          </a:xfrm>
          <a:prstGeom prst="roundRect">
            <a:avLst>
              <a:gd name="adj" fmla="val 47811"/>
            </a:avLst>
          </a:prstGeom>
          <a:ln w="88900">
            <a:solidFill>
              <a:srgbClr val="0061FE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8" name="مستطيل مستدير الزوايا"/>
          <p:cNvSpPr/>
          <p:nvPr/>
        </p:nvSpPr>
        <p:spPr>
          <a:xfrm>
            <a:off x="8547148" y="4663525"/>
            <a:ext cx="2555135" cy="2150026"/>
          </a:xfrm>
          <a:prstGeom prst="roundRect">
            <a:avLst>
              <a:gd name="adj" fmla="val 47811"/>
            </a:avLst>
          </a:prstGeom>
          <a:ln w="88900">
            <a:solidFill>
              <a:srgbClr val="0061FE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9" name="المجموعة الأولى     مكعب…"/>
          <p:cNvSpPr txBox="1"/>
          <p:nvPr/>
        </p:nvSpPr>
        <p:spPr>
          <a:xfrm>
            <a:off x="1801713" y="8510935"/>
            <a:ext cx="20780575" cy="219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4400">
                <a:solidFill>
                  <a:srgbClr val="0061FE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المجموعة الأولى     مكعب </a:t>
            </a:r>
          </a:p>
          <a:p>
            <a:pPr rtl="0">
              <a:defRPr sz="4400">
                <a:solidFill>
                  <a:srgbClr val="0061FE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</a:p>
          <a:p>
            <a:pPr rtl="0">
              <a:defRPr sz="4400">
                <a:solidFill>
                  <a:srgbClr val="0061FE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المجموعة الثانية  كرة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  <p:bldP build="whole" bldLvl="1" animBg="1" rev="0" advAuto="0" spid="197" grpId="4"/>
      <p:bldP build="whole" bldLvl="1" animBg="1" rev="0" advAuto="0" spid="198" grpId="5"/>
      <p:bldP build="whole" bldLvl="1" animBg="1" rev="0" advAuto="0" spid="199" grpId="6"/>
      <p:bldP build="whole" bldLvl="1" animBg="1" rev="0" advAuto="0" spid="196" grpId="3"/>
      <p:bldP build="whole" bldLvl="1" animBg="1" rev="0" advAuto="0" spid="195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