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7"/>
  </p:notesMasterIdLst>
  <p:sldIdLst>
    <p:sldId id="416" r:id="rId2"/>
    <p:sldId id="257" r:id="rId3"/>
    <p:sldId id="258" r:id="rId4"/>
    <p:sldId id="259" r:id="rId5"/>
    <p:sldId id="406" r:id="rId6"/>
    <p:sldId id="261" r:id="rId7"/>
    <p:sldId id="262" r:id="rId8"/>
    <p:sldId id="263" r:id="rId9"/>
    <p:sldId id="264" r:id="rId10"/>
    <p:sldId id="265" r:id="rId11"/>
    <p:sldId id="266" r:id="rId12"/>
    <p:sldId id="267" r:id="rId13"/>
    <p:sldId id="268" r:id="rId14"/>
    <p:sldId id="269" r:id="rId15"/>
    <p:sldId id="270" r:id="rId16"/>
    <p:sldId id="271" r:id="rId17"/>
    <p:sldId id="272" r:id="rId18"/>
    <p:sldId id="407" r:id="rId19"/>
    <p:sldId id="375" r:id="rId20"/>
    <p:sldId id="376" r:id="rId21"/>
    <p:sldId id="408" r:id="rId22"/>
    <p:sldId id="414" r:id="rId23"/>
    <p:sldId id="415" r:id="rId24"/>
    <p:sldId id="378" r:id="rId25"/>
    <p:sldId id="379" r:id="rId26"/>
    <p:sldId id="390" r:id="rId27"/>
    <p:sldId id="380" r:id="rId28"/>
    <p:sldId id="381" r:id="rId29"/>
    <p:sldId id="389" r:id="rId30"/>
    <p:sldId id="382" r:id="rId31"/>
    <p:sldId id="383" r:id="rId32"/>
    <p:sldId id="384" r:id="rId33"/>
    <p:sldId id="386" r:id="rId34"/>
    <p:sldId id="387" r:id="rId35"/>
    <p:sldId id="388" r:id="rId36"/>
    <p:sldId id="256" r:id="rId37"/>
    <p:sldId id="275" r:id="rId38"/>
    <p:sldId id="276" r:id="rId39"/>
    <p:sldId id="277" r:id="rId40"/>
    <p:sldId id="278" r:id="rId41"/>
    <p:sldId id="409" r:id="rId42"/>
    <p:sldId id="281" r:id="rId43"/>
    <p:sldId id="410" r:id="rId44"/>
    <p:sldId id="353" r:id="rId45"/>
    <p:sldId id="282" r:id="rId46"/>
    <p:sldId id="283" r:id="rId47"/>
    <p:sldId id="284" r:id="rId48"/>
    <p:sldId id="411" r:id="rId49"/>
    <p:sldId id="412" r:id="rId50"/>
    <p:sldId id="285" r:id="rId51"/>
    <p:sldId id="286" r:id="rId52"/>
    <p:sldId id="287" r:id="rId53"/>
    <p:sldId id="289" r:id="rId54"/>
    <p:sldId id="288" r:id="rId55"/>
    <p:sldId id="394" r:id="rId56"/>
    <p:sldId id="395" r:id="rId57"/>
    <p:sldId id="396" r:id="rId58"/>
    <p:sldId id="397" r:id="rId59"/>
    <p:sldId id="398" r:id="rId60"/>
    <p:sldId id="399" r:id="rId61"/>
    <p:sldId id="400" r:id="rId62"/>
    <p:sldId id="402" r:id="rId63"/>
    <p:sldId id="413" r:id="rId64"/>
    <p:sldId id="403" r:id="rId65"/>
    <p:sldId id="404" r:id="rId66"/>
  </p:sldIdLst>
  <p:sldSz cx="9144000" cy="6858000" type="screen4x3"/>
  <p:notesSz cx="6858000" cy="9144000"/>
  <p:defaultTextStyle>
    <a:defPPr>
      <a:defRPr lang="en-US"/>
    </a:defPPr>
    <a:lvl1pPr algn="r" rtl="1"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r" rtl="1"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r" rtl="1"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r" rtl="1"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r" rtl="1"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r" defTabSz="914400" rtl="1" eaLnBrk="1" latinLnBrk="0" hangingPunct="1">
      <a:defRPr sz="2400" kern="1200">
        <a:solidFill>
          <a:schemeClr val="tx1"/>
        </a:solidFill>
        <a:latin typeface="Times New Roman" pitchFamily="18" charset="0"/>
        <a:ea typeface="+mn-ea"/>
        <a:cs typeface="Arial" pitchFamily="34" charset="0"/>
      </a:defRPr>
    </a:lvl6pPr>
    <a:lvl7pPr marL="2743200" algn="r" defTabSz="914400" rtl="1" eaLnBrk="1" latinLnBrk="0" hangingPunct="1">
      <a:defRPr sz="2400" kern="1200">
        <a:solidFill>
          <a:schemeClr val="tx1"/>
        </a:solidFill>
        <a:latin typeface="Times New Roman" pitchFamily="18" charset="0"/>
        <a:ea typeface="+mn-ea"/>
        <a:cs typeface="Arial" pitchFamily="34" charset="0"/>
      </a:defRPr>
    </a:lvl7pPr>
    <a:lvl8pPr marL="3200400" algn="r" defTabSz="914400" rtl="1" eaLnBrk="1" latinLnBrk="0" hangingPunct="1">
      <a:defRPr sz="2400" kern="1200">
        <a:solidFill>
          <a:schemeClr val="tx1"/>
        </a:solidFill>
        <a:latin typeface="Times New Roman" pitchFamily="18" charset="0"/>
        <a:ea typeface="+mn-ea"/>
        <a:cs typeface="Arial" pitchFamily="34" charset="0"/>
      </a:defRPr>
    </a:lvl8pPr>
    <a:lvl9pPr marL="3657600" algn="r" defTabSz="914400" rtl="1"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9966FF"/>
    <a:srgbClr val="C286AE"/>
    <a:srgbClr val="CCCC00"/>
    <a:srgbClr val="00FF00"/>
    <a:srgbClr val="FF66CC"/>
    <a:srgbClr val="FF99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3666" autoAdjust="0"/>
    <p:restoredTop sz="96473" autoAdjust="0"/>
  </p:normalViewPr>
  <p:slideViewPr>
    <p:cSldViewPr>
      <p:cViewPr>
        <p:scale>
          <a:sx n="50" d="100"/>
          <a:sy n="50" d="100"/>
        </p:scale>
        <p:origin x="102" y="-4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0">
              <a:defRPr sz="1200">
                <a:latin typeface="Times New Roman" charset="0"/>
                <a:cs typeface="+mn-cs"/>
              </a:defRPr>
            </a:lvl1pPr>
          </a:lstStyle>
          <a:p>
            <a:pPr>
              <a:defRPr/>
            </a:pPr>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0">
              <a:defRPr sz="1200">
                <a:latin typeface="Times New Roman" charset="0"/>
                <a:cs typeface="+mn-cs"/>
              </a:defRPr>
            </a:lvl1pPr>
          </a:lstStyle>
          <a:p>
            <a:pPr>
              <a:defRPr/>
            </a:pPr>
            <a:fld id="{A67F5A90-E16B-4955-8951-E45C40B11779}" type="datetimeFigureOut">
              <a:rPr lang="ar-EG"/>
              <a:pPr>
                <a:defRPr/>
              </a:pPr>
              <a:t>18/04/1438</a:t>
            </a:fld>
            <a:endParaRPr lang="ar-EG" dirty="0"/>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0">
              <a:defRPr sz="1200">
                <a:latin typeface="Times New Roman" charset="0"/>
                <a:cs typeface="+mn-cs"/>
              </a:defRPr>
            </a:lvl1pPr>
          </a:lstStyle>
          <a:p>
            <a:pPr>
              <a:defRPr/>
            </a:pPr>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0">
              <a:defRPr sz="1200">
                <a:latin typeface="Times New Roman" charset="0"/>
                <a:cs typeface="+mn-cs"/>
              </a:defRPr>
            </a:lvl1pPr>
          </a:lstStyle>
          <a:p>
            <a:pPr>
              <a:defRPr/>
            </a:pPr>
            <a:fld id="{542702F2-442F-4CCE-88F7-0D5BE69AA3FF}" type="slidenum">
              <a:rPr lang="ar-EG"/>
              <a:pPr>
                <a:defRPr/>
              </a:pPr>
              <a:t>‹#›</a:t>
            </a:fld>
            <a:endParaRPr lang="ar-EG" dirty="0"/>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Arial" charset="0"/>
      </a:defRPr>
    </a:lvl1pPr>
    <a:lvl2pPr marL="457200" algn="r" rtl="1" eaLnBrk="0" fontAlgn="base" hangingPunct="0">
      <a:spcBef>
        <a:spcPct val="30000"/>
      </a:spcBef>
      <a:spcAft>
        <a:spcPct val="0"/>
      </a:spcAft>
      <a:defRPr sz="1200" kern="1200">
        <a:solidFill>
          <a:schemeClr val="tx1"/>
        </a:solidFill>
        <a:latin typeface="+mn-lt"/>
        <a:ea typeface="+mn-ea"/>
        <a:cs typeface="Arial" charset="0"/>
      </a:defRPr>
    </a:lvl2pPr>
    <a:lvl3pPr marL="914400" algn="r" rtl="1" eaLnBrk="0" fontAlgn="base" hangingPunct="0">
      <a:spcBef>
        <a:spcPct val="30000"/>
      </a:spcBef>
      <a:spcAft>
        <a:spcPct val="0"/>
      </a:spcAft>
      <a:defRPr sz="1200" kern="1200">
        <a:solidFill>
          <a:schemeClr val="tx1"/>
        </a:solidFill>
        <a:latin typeface="+mn-lt"/>
        <a:ea typeface="+mn-ea"/>
        <a:cs typeface="Arial" charset="0"/>
      </a:defRPr>
    </a:lvl3pPr>
    <a:lvl4pPr marL="1371600" algn="r" rtl="1" eaLnBrk="0" fontAlgn="base" hangingPunct="0">
      <a:spcBef>
        <a:spcPct val="30000"/>
      </a:spcBef>
      <a:spcAft>
        <a:spcPct val="0"/>
      </a:spcAft>
      <a:defRPr sz="1200" kern="1200">
        <a:solidFill>
          <a:schemeClr val="tx1"/>
        </a:solidFill>
        <a:latin typeface="+mn-lt"/>
        <a:ea typeface="+mn-ea"/>
        <a:cs typeface="Arial" charset="0"/>
      </a:defRPr>
    </a:lvl4pPr>
    <a:lvl5pPr marL="1828800" algn="r" rtl="1" eaLnBrk="0" fontAlgn="base" hangingPunct="0">
      <a:spcBef>
        <a:spcPct val="30000"/>
      </a:spcBef>
      <a:spcAft>
        <a:spcPct val="0"/>
      </a:spcAft>
      <a:defRPr sz="1200" kern="1200">
        <a:solidFill>
          <a:schemeClr val="tx1"/>
        </a:solidFill>
        <a:latin typeface="+mn-lt"/>
        <a:ea typeface="+mn-ea"/>
        <a:cs typeface="Arial"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7587" name="عنصر نائب للملاحظات 2"/>
          <p:cNvSpPr>
            <a:spLocks noGrp="1"/>
          </p:cNvSpPr>
          <p:nvPr>
            <p:ph type="body" idx="1"/>
          </p:nvPr>
        </p:nvSpPr>
        <p:spPr bwMode="auto">
          <a:noFill/>
        </p:spPr>
        <p:txBody>
          <a:bodyPr/>
          <a:lstStyle/>
          <a:p>
            <a:pPr eaLnBrk="1" hangingPunct="1">
              <a:spcBef>
                <a:spcPct val="0"/>
              </a:spcBef>
            </a:pPr>
            <a:endParaRPr lang="ar-EG" smtClean="0">
              <a:cs typeface="Arial" pitchFamily="34" charset="0"/>
            </a:endParaRPr>
          </a:p>
        </p:txBody>
      </p:sp>
      <p:sp>
        <p:nvSpPr>
          <p:cNvPr id="8499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414EC44-1836-477B-B6D8-C0F57039A002}" type="slidenum">
              <a:rPr lang="ar-EG" smtClean="0">
                <a:latin typeface="Times New Roman" pitchFamily="18" charset="0"/>
              </a:rPr>
              <a:pPr>
                <a:defRPr/>
              </a:pPr>
              <a:t>39</a:t>
            </a:fld>
            <a:endParaRPr lang="ar-EG"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EG"/>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SA" smtClean="0"/>
              <a:t>انقر لتحرير نمط العنوان الثانوي الرئيسي</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BF53E-FE26-4567-8ADC-E818A3F55428}"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655E5E-566B-4140-8837-07E17249EB1B}"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15100" y="609600"/>
            <a:ext cx="1943100" cy="5486400"/>
          </a:xfrm>
        </p:spPr>
        <p:txBody>
          <a:bodyPr vert="eaVert"/>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a:xfrm>
            <a:off x="685800" y="609600"/>
            <a:ext cx="5676900" cy="54864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AF92BB-2B51-4A4E-BE64-2CB9060FB764}"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55A15-97B3-4473-9C13-88A21BB988D6}"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71C370-6152-4C69-8BCB-7EDD20BB0CB9}"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حتوى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7E4AE1-41C3-414B-8A99-FF076A4F8349}"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4038D0-5321-4A62-AF5D-04A209544483}"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7FBD7C-8E6C-4170-82A9-B6096C08932B}"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F97981-7BCF-4A36-9707-10C70373CA92}"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66C2A-CCA5-434F-9104-4630135D3DAF}"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dirty="0" smtClean="0"/>
              <a:t>انقر فوق الرمز لإضافة صورة</a:t>
            </a:r>
            <a:endParaRPr lang="ar-EG" noProof="0"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907F28-8187-41A0-A90E-1438F6A72F3C}" type="slidenum">
              <a:rPr lang="en-US"/>
              <a:pPr>
                <a:defRPr/>
              </a:pPr>
              <a:t>‹#›</a:t>
            </a:fld>
            <a:endParaRPr lang="en-US" dirty="0"/>
          </a:p>
        </p:txBody>
      </p:sp>
    </p:spTree>
  </p:cSld>
  <p:clrMapOvr>
    <a:masterClrMapping/>
  </p:clrMapOvr>
  <p:transition spd="med">
    <p:newsflash/>
    <p:sndAc>
      <p:stSnd>
        <p:snd r:embed="rId1" name="typ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400">
                <a:latin typeface="Times New Roman" charset="0"/>
                <a:cs typeface="+mn-cs"/>
              </a:defRPr>
            </a:lvl1pPr>
          </a:lstStyle>
          <a:p>
            <a:pPr>
              <a:defRPr/>
            </a:pPr>
            <a:fld id="{D0354EE0-18CE-4935-A927-25A5B6A78A5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newsflash/>
    <p:sndAc>
      <p:stSnd>
        <p:snd r:embed="rId13" name="type.wav"/>
      </p:stSnd>
    </p:sndAc>
  </p:transition>
  <p:txStyles>
    <p:titleStyle>
      <a:lvl1pPr algn="ctr" rtl="1" eaLnBrk="0" fontAlgn="base" hangingPunct="0">
        <a:spcBef>
          <a:spcPct val="0"/>
        </a:spcBef>
        <a:spcAft>
          <a:spcPct val="0"/>
        </a:spcAft>
        <a:defRPr sz="4400">
          <a:solidFill>
            <a:schemeClr val="tx2"/>
          </a:solidFill>
          <a:latin typeface="+mj-lt"/>
          <a:ea typeface="+mj-ea"/>
          <a:cs typeface="Arial" charset="0"/>
        </a:defRPr>
      </a:lvl1pPr>
      <a:lvl2pPr algn="ctr" rtl="1" eaLnBrk="0" fontAlgn="base" hangingPunct="0">
        <a:spcBef>
          <a:spcPct val="0"/>
        </a:spcBef>
        <a:spcAft>
          <a:spcPct val="0"/>
        </a:spcAft>
        <a:defRPr sz="4400">
          <a:solidFill>
            <a:schemeClr val="tx2"/>
          </a:solidFill>
          <a:latin typeface="Times New Roman" charset="0"/>
          <a:cs typeface="Arial" charset="0"/>
        </a:defRPr>
      </a:lvl2pPr>
      <a:lvl3pPr algn="ctr" rtl="1" eaLnBrk="0" fontAlgn="base" hangingPunct="0">
        <a:spcBef>
          <a:spcPct val="0"/>
        </a:spcBef>
        <a:spcAft>
          <a:spcPct val="0"/>
        </a:spcAft>
        <a:defRPr sz="4400">
          <a:solidFill>
            <a:schemeClr val="tx2"/>
          </a:solidFill>
          <a:latin typeface="Times New Roman" charset="0"/>
          <a:cs typeface="Arial" charset="0"/>
        </a:defRPr>
      </a:lvl3pPr>
      <a:lvl4pPr algn="ctr" rtl="1" eaLnBrk="0" fontAlgn="base" hangingPunct="0">
        <a:spcBef>
          <a:spcPct val="0"/>
        </a:spcBef>
        <a:spcAft>
          <a:spcPct val="0"/>
        </a:spcAft>
        <a:defRPr sz="4400">
          <a:solidFill>
            <a:schemeClr val="tx2"/>
          </a:solidFill>
          <a:latin typeface="Times New Roman" charset="0"/>
          <a:cs typeface="Arial" charset="0"/>
        </a:defRPr>
      </a:lvl4pPr>
      <a:lvl5pPr algn="ctr" rtl="1" eaLnBrk="0" fontAlgn="base" hangingPunct="0">
        <a:spcBef>
          <a:spcPct val="0"/>
        </a:spcBef>
        <a:spcAft>
          <a:spcPct val="0"/>
        </a:spcAft>
        <a:defRPr sz="4400">
          <a:solidFill>
            <a:schemeClr val="tx2"/>
          </a:solidFill>
          <a:latin typeface="Times New Roman" charset="0"/>
          <a:cs typeface="Arial" charset="0"/>
        </a:defRPr>
      </a:lvl5pPr>
      <a:lvl6pPr marL="457200" algn="ctr" rtl="1" eaLnBrk="1" fontAlgn="base" hangingPunct="1">
        <a:spcBef>
          <a:spcPct val="0"/>
        </a:spcBef>
        <a:spcAft>
          <a:spcPct val="0"/>
        </a:spcAft>
        <a:defRPr sz="4400">
          <a:solidFill>
            <a:schemeClr val="tx2"/>
          </a:solidFill>
          <a:latin typeface="Times New Roman" charset="0"/>
        </a:defRPr>
      </a:lvl6pPr>
      <a:lvl7pPr marL="914400" algn="ctr" rtl="1" eaLnBrk="1" fontAlgn="base" hangingPunct="1">
        <a:spcBef>
          <a:spcPct val="0"/>
        </a:spcBef>
        <a:spcAft>
          <a:spcPct val="0"/>
        </a:spcAft>
        <a:defRPr sz="4400">
          <a:solidFill>
            <a:schemeClr val="tx2"/>
          </a:solidFill>
          <a:latin typeface="Times New Roman" charset="0"/>
        </a:defRPr>
      </a:lvl7pPr>
      <a:lvl8pPr marL="1371600" algn="ctr" rtl="1" eaLnBrk="1" fontAlgn="base" hangingPunct="1">
        <a:spcBef>
          <a:spcPct val="0"/>
        </a:spcBef>
        <a:spcAft>
          <a:spcPct val="0"/>
        </a:spcAft>
        <a:defRPr sz="4400">
          <a:solidFill>
            <a:schemeClr val="tx2"/>
          </a:solidFill>
          <a:latin typeface="Times New Roman" charset="0"/>
        </a:defRPr>
      </a:lvl8pPr>
      <a:lvl9pPr marL="1828800" algn="ctr" rtl="1" eaLnBrk="1" fontAlgn="base" hangingPunct="1">
        <a:spcBef>
          <a:spcPct val="0"/>
        </a:spcBef>
        <a:spcAft>
          <a:spcPct val="0"/>
        </a:spcAft>
        <a:defRPr sz="4400">
          <a:solidFill>
            <a:schemeClr val="tx2"/>
          </a:solidFill>
          <a:latin typeface="Times New Roman"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charset="0"/>
        </a:defRPr>
      </a:lvl1pPr>
      <a:lvl2pPr marL="742950" indent="-285750" algn="r" rtl="1" eaLnBrk="0" fontAlgn="base" hangingPunct="0">
        <a:spcBef>
          <a:spcPct val="20000"/>
        </a:spcBef>
        <a:spcAft>
          <a:spcPct val="0"/>
        </a:spcAft>
        <a:buChar char="–"/>
        <a:defRPr sz="2800">
          <a:solidFill>
            <a:schemeClr val="tx1"/>
          </a:solidFill>
          <a:latin typeface="+mn-lt"/>
          <a:cs typeface="Arial" charset="0"/>
        </a:defRPr>
      </a:lvl2pPr>
      <a:lvl3pPr marL="1143000" indent="-228600" algn="r" rtl="1" eaLnBrk="0" fontAlgn="base" hangingPunct="0">
        <a:spcBef>
          <a:spcPct val="20000"/>
        </a:spcBef>
        <a:spcAft>
          <a:spcPct val="0"/>
        </a:spcAft>
        <a:buChar char="•"/>
        <a:defRPr sz="2400">
          <a:solidFill>
            <a:schemeClr val="tx1"/>
          </a:solidFill>
          <a:latin typeface="+mn-lt"/>
          <a:cs typeface="Arial" charset="0"/>
        </a:defRPr>
      </a:lvl3pPr>
      <a:lvl4pPr marL="1600200" indent="-228600" algn="r" rtl="1" eaLnBrk="0" fontAlgn="base" hangingPunct="0">
        <a:spcBef>
          <a:spcPct val="20000"/>
        </a:spcBef>
        <a:spcAft>
          <a:spcPct val="0"/>
        </a:spcAft>
        <a:buChar char="–"/>
        <a:defRPr sz="2000">
          <a:solidFill>
            <a:schemeClr val="tx1"/>
          </a:solidFill>
          <a:latin typeface="+mn-lt"/>
          <a:cs typeface="Arial" charset="0"/>
        </a:defRPr>
      </a:lvl4pPr>
      <a:lvl5pPr marL="2057400" indent="-228600" algn="r" rtl="1" eaLnBrk="0" fontAlgn="base" hangingPunct="0">
        <a:spcBef>
          <a:spcPct val="20000"/>
        </a:spcBef>
        <a:spcAft>
          <a:spcPct val="0"/>
        </a:spcAft>
        <a:buChar char="»"/>
        <a:defRPr sz="2000">
          <a:solidFill>
            <a:schemeClr val="tx1"/>
          </a:solidFill>
          <a:latin typeface="+mn-lt"/>
          <a:cs typeface="Arial" charset="0"/>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audio" Target="../media/audio15.wav"/><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49.wav"/><Relationship Id="rId4" Type="http://schemas.openxmlformats.org/officeDocument/2006/relationships/audio" Target="../media/audio48.wav"/></Relationships>
</file>

<file path=ppt/slides/_rels/slide11.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51.wav"/><Relationship Id="rId4" Type="http://schemas.openxmlformats.org/officeDocument/2006/relationships/audio" Target="../media/audio50.wav"/></Relationships>
</file>

<file path=ppt/slides/_rels/slide1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53.wav"/><Relationship Id="rId4" Type="http://schemas.openxmlformats.org/officeDocument/2006/relationships/audio" Target="../media/audio52.wav"/></Relationships>
</file>

<file path=ppt/slides/_rels/slide13.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 Id="rId9" Type="http://schemas.openxmlformats.org/officeDocument/2006/relationships/audio" Target="../media/audio60.wav"/></Relationships>
</file>

<file path=ppt/slides/_rels/slide14.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63.wav"/><Relationship Id="rId4" Type="http://schemas.openxmlformats.org/officeDocument/2006/relationships/audio" Target="../media/audio62.wav"/></Relationships>
</file>

<file path=ppt/slides/_rels/slide15.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65.wav"/><Relationship Id="rId4" Type="http://schemas.openxmlformats.org/officeDocument/2006/relationships/audio" Target="../media/audio64.wav"/></Relationships>
</file>

<file path=ppt/slides/_rels/slide16.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67.wav"/><Relationship Id="rId4" Type="http://schemas.openxmlformats.org/officeDocument/2006/relationships/audio" Target="../media/audio66.wav"/></Relationships>
</file>

<file path=ppt/slides/_rels/slide1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69.wav"/><Relationship Id="rId4" Type="http://schemas.openxmlformats.org/officeDocument/2006/relationships/audio" Target="../media/audio68.wav"/></Relationships>
</file>

<file path=ppt/slides/_rels/slide18.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1.wav"/></Relationships>
</file>

<file path=ppt/slides/_rels/slide19.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3.wav"/></Relationships>
</file>

<file path=ppt/slides/_rels/slide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20.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5.wav"/></Relationships>
</file>

<file path=ppt/slides/_rels/slide21.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7.wav"/></Relationships>
</file>

<file path=ppt/slides/_rels/slide22.xml.rels><?xml version="1.0" encoding="UTF-8" standalone="yes"?>
<Relationships xmlns="http://schemas.openxmlformats.org/package/2006/relationships"><Relationship Id="rId8" Type="http://schemas.openxmlformats.org/officeDocument/2006/relationships/audio" Target="../media/audio84.wav"/><Relationship Id="rId3" Type="http://schemas.openxmlformats.org/officeDocument/2006/relationships/audio" Target="../media/audio79.wav"/><Relationship Id="rId7" Type="http://schemas.openxmlformats.org/officeDocument/2006/relationships/audio" Target="../media/audio83.wav"/><Relationship Id="rId12" Type="http://schemas.openxmlformats.org/officeDocument/2006/relationships/audio" Target="../media/audio88.wav"/><Relationship Id="rId2" Type="http://schemas.openxmlformats.org/officeDocument/2006/relationships/audio" Target="../media/audio78.wav"/><Relationship Id="rId1" Type="http://schemas.openxmlformats.org/officeDocument/2006/relationships/slideLayout" Target="../slideLayouts/slideLayout1.xml"/><Relationship Id="rId6" Type="http://schemas.openxmlformats.org/officeDocument/2006/relationships/audio" Target="../media/audio82.wav"/><Relationship Id="rId11" Type="http://schemas.openxmlformats.org/officeDocument/2006/relationships/audio" Target="../media/audio87.wav"/><Relationship Id="rId5" Type="http://schemas.openxmlformats.org/officeDocument/2006/relationships/audio" Target="../media/audio81.wav"/><Relationship Id="rId10" Type="http://schemas.openxmlformats.org/officeDocument/2006/relationships/audio" Target="../media/audio86.wav"/><Relationship Id="rId4" Type="http://schemas.openxmlformats.org/officeDocument/2006/relationships/audio" Target="../media/audio80.wav"/><Relationship Id="rId9" Type="http://schemas.openxmlformats.org/officeDocument/2006/relationships/audio" Target="../media/audio85.wav"/></Relationships>
</file>

<file path=ppt/slides/_rels/slide23.xml.rels><?xml version="1.0" encoding="UTF-8" standalone="yes"?>
<Relationships xmlns="http://schemas.openxmlformats.org/package/2006/relationships"><Relationship Id="rId3" Type="http://schemas.openxmlformats.org/officeDocument/2006/relationships/audio" Target="../media/audio90.wav"/><Relationship Id="rId7" Type="http://schemas.openxmlformats.org/officeDocument/2006/relationships/audio" Target="../media/audio94.wav"/><Relationship Id="rId2" Type="http://schemas.openxmlformats.org/officeDocument/2006/relationships/audio" Target="../media/audio89.wav"/><Relationship Id="rId1" Type="http://schemas.openxmlformats.org/officeDocument/2006/relationships/slideLayout" Target="../slideLayouts/slideLayout1.xml"/><Relationship Id="rId6" Type="http://schemas.openxmlformats.org/officeDocument/2006/relationships/audio" Target="../media/audio93.wav"/><Relationship Id="rId5" Type="http://schemas.openxmlformats.org/officeDocument/2006/relationships/audio" Target="../media/audio92.wav"/><Relationship Id="rId4" Type="http://schemas.openxmlformats.org/officeDocument/2006/relationships/audio" Target="../media/audio91.wav"/></Relationships>
</file>

<file path=ppt/slides/_rels/slide24.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95.wav"/></Relationships>
</file>

<file path=ppt/slides/_rels/slide25.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96.wav"/></Relationships>
</file>

<file path=ppt/slides/_rels/slide26.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97.wav"/></Relationships>
</file>

<file path=ppt/slides/_rels/slide27.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98.wav"/></Relationships>
</file>

<file path=ppt/slides/_rels/slide28.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99.wav"/></Relationships>
</file>

<file path=ppt/slides/_rels/slide29.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00.wav"/></Relationships>
</file>

<file path=ppt/slides/_rels/slide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30.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01.wav"/></Relationships>
</file>

<file path=ppt/slides/_rels/slide31.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5.wav"/><Relationship Id="rId5" Type="http://schemas.openxmlformats.org/officeDocument/2006/relationships/audio" Target="../media/audio104.wav"/><Relationship Id="rId4" Type="http://schemas.openxmlformats.org/officeDocument/2006/relationships/audio" Target="../media/audio103.wav"/></Relationships>
</file>

<file path=ppt/slides/_rels/slide32.xml.rels><?xml version="1.0" encoding="UTF-8" standalone="yes"?>
<Relationships xmlns="http://schemas.openxmlformats.org/package/2006/relationships"><Relationship Id="rId8" Type="http://schemas.openxmlformats.org/officeDocument/2006/relationships/audio" Target="../media/audio111.wav"/><Relationship Id="rId3" Type="http://schemas.openxmlformats.org/officeDocument/2006/relationships/audio" Target="../media/audio106.wav"/><Relationship Id="rId7" Type="http://schemas.openxmlformats.org/officeDocument/2006/relationships/audio" Target="../media/audio11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9.wav"/><Relationship Id="rId11" Type="http://schemas.openxmlformats.org/officeDocument/2006/relationships/image" Target="../media/image6.png"/><Relationship Id="rId5" Type="http://schemas.openxmlformats.org/officeDocument/2006/relationships/audio" Target="../media/audio108.wav"/><Relationship Id="rId10" Type="http://schemas.openxmlformats.org/officeDocument/2006/relationships/audio" Target="../media/audio113.wav"/><Relationship Id="rId4" Type="http://schemas.openxmlformats.org/officeDocument/2006/relationships/audio" Target="../media/audio107.wav"/><Relationship Id="rId9" Type="http://schemas.openxmlformats.org/officeDocument/2006/relationships/audio" Target="../media/audio112.wav"/></Relationships>
</file>

<file path=ppt/slides/_rels/slide33.xml.rels><?xml version="1.0" encoding="UTF-8" standalone="yes"?>
<Relationships xmlns="http://schemas.openxmlformats.org/package/2006/relationships"><Relationship Id="rId3" Type="http://schemas.openxmlformats.org/officeDocument/2006/relationships/audio" Target="../media/audio114.wav"/><Relationship Id="rId7" Type="http://schemas.openxmlformats.org/officeDocument/2006/relationships/image" Target="../media/image6.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7.wav"/><Relationship Id="rId5" Type="http://schemas.openxmlformats.org/officeDocument/2006/relationships/audio" Target="../media/audio116.wav"/><Relationship Id="rId4" Type="http://schemas.openxmlformats.org/officeDocument/2006/relationships/audio" Target="../media/audio115.wav"/></Relationships>
</file>

<file path=ppt/slides/_rels/slide34.xml.rels><?xml version="1.0" encoding="UTF-8" standalone="yes"?>
<Relationships xmlns="http://schemas.openxmlformats.org/package/2006/relationships"><Relationship Id="rId8" Type="http://schemas.openxmlformats.org/officeDocument/2006/relationships/audio" Target="../media/audio123.wav"/><Relationship Id="rId3" Type="http://schemas.openxmlformats.org/officeDocument/2006/relationships/audio" Target="../media/audio118.wav"/><Relationship Id="rId7" Type="http://schemas.openxmlformats.org/officeDocument/2006/relationships/audio" Target="../media/audio12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1.wav"/><Relationship Id="rId11" Type="http://schemas.openxmlformats.org/officeDocument/2006/relationships/audio" Target="../media/audio126.wav"/><Relationship Id="rId5" Type="http://schemas.openxmlformats.org/officeDocument/2006/relationships/audio" Target="../media/audio120.wav"/><Relationship Id="rId10" Type="http://schemas.openxmlformats.org/officeDocument/2006/relationships/audio" Target="../media/audio125.wav"/><Relationship Id="rId4" Type="http://schemas.openxmlformats.org/officeDocument/2006/relationships/audio" Target="../media/audio119.wav"/><Relationship Id="rId9" Type="http://schemas.openxmlformats.org/officeDocument/2006/relationships/audio" Target="../media/audio124.wav"/></Relationships>
</file>

<file path=ppt/slides/_rels/slide35.xml.rels><?xml version="1.0" encoding="UTF-8" standalone="yes"?>
<Relationships xmlns="http://schemas.openxmlformats.org/package/2006/relationships"><Relationship Id="rId3" Type="http://schemas.openxmlformats.org/officeDocument/2006/relationships/audio" Target="../media/audio12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30.wav"/><Relationship Id="rId5" Type="http://schemas.openxmlformats.org/officeDocument/2006/relationships/audio" Target="../media/audio129.wav"/><Relationship Id="rId4" Type="http://schemas.openxmlformats.org/officeDocument/2006/relationships/audio" Target="../media/audio128.wav"/></Relationships>
</file>

<file path=ppt/slides/_rels/slide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31.wav"/><Relationship Id="rId7" Type="http://schemas.openxmlformats.org/officeDocument/2006/relationships/image" Target="../media/image7.jpe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33.wav"/><Relationship Id="rId5" Type="http://schemas.openxmlformats.org/officeDocument/2006/relationships/audio" Target="../media/audio132.wav"/><Relationship Id="rId4" Type="http://schemas.openxmlformats.org/officeDocument/2006/relationships/audio" Target="../media/audio21.wav"/></Relationships>
</file>

<file path=ppt/slides/_rels/slide37.xml.rels><?xml version="1.0" encoding="UTF-8" standalone="yes"?>
<Relationships xmlns="http://schemas.openxmlformats.org/package/2006/relationships"><Relationship Id="rId8" Type="http://schemas.openxmlformats.org/officeDocument/2006/relationships/audio" Target="../media/audio139.wav"/><Relationship Id="rId3" Type="http://schemas.openxmlformats.org/officeDocument/2006/relationships/audio" Target="../media/audio134.wav"/><Relationship Id="rId7" Type="http://schemas.openxmlformats.org/officeDocument/2006/relationships/audio" Target="../media/audio13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37.wav"/><Relationship Id="rId5" Type="http://schemas.openxmlformats.org/officeDocument/2006/relationships/audio" Target="../media/audio136.wav"/><Relationship Id="rId4" Type="http://schemas.openxmlformats.org/officeDocument/2006/relationships/audio" Target="../media/audio135.wav"/><Relationship Id="rId9"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audio" Target="../media/audio14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audio" Target="../media/audio142.wav"/><Relationship Id="rId4" Type="http://schemas.openxmlformats.org/officeDocument/2006/relationships/audio" Target="../media/audio141.wav"/></Relationships>
</file>

<file path=ppt/slides/_rels/slide39.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44.wav"/><Relationship Id="rId5" Type="http://schemas.openxmlformats.org/officeDocument/2006/relationships/audio" Target="../media/audio143.wav"/><Relationship Id="rId4" Type="http://schemas.openxmlformats.org/officeDocument/2006/relationships/audio" Target="../media/audio141.wav"/></Relationships>
</file>

<file path=ppt/slides/_rels/slide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8.wav"/><Relationship Id="rId5" Type="http://schemas.openxmlformats.org/officeDocument/2006/relationships/audio" Target="../media/audio22.wav"/><Relationship Id="rId4" Type="http://schemas.openxmlformats.org/officeDocument/2006/relationships/audio" Target="../media/audio27.wav"/><Relationship Id="rId9" Type="http://schemas.openxmlformats.org/officeDocument/2006/relationships/audio" Target="../media/audio30.wav"/></Relationships>
</file>

<file path=ppt/slides/_rels/slide4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audio145.wav"/><Relationship Id="rId7" Type="http://schemas.openxmlformats.org/officeDocument/2006/relationships/audio" Target="../media/audio14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47.wav"/><Relationship Id="rId5" Type="http://schemas.openxmlformats.org/officeDocument/2006/relationships/audio" Target="../media/audio59.wav"/><Relationship Id="rId4" Type="http://schemas.openxmlformats.org/officeDocument/2006/relationships/audio" Target="../media/audio146.wav"/></Relationships>
</file>

<file path=ppt/slides/_rels/slide41.xml.rels><?xml version="1.0" encoding="UTF-8" standalone="yes"?>
<Relationships xmlns="http://schemas.openxmlformats.org/package/2006/relationships"><Relationship Id="rId3" Type="http://schemas.openxmlformats.org/officeDocument/2006/relationships/audio" Target="../media/audio14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52.wav"/><Relationship Id="rId5" Type="http://schemas.openxmlformats.org/officeDocument/2006/relationships/audio" Target="../media/audio151.wav"/><Relationship Id="rId4" Type="http://schemas.openxmlformats.org/officeDocument/2006/relationships/audio" Target="../media/audio150.wav"/></Relationships>
</file>

<file path=ppt/slides/_rels/slide42.xml.rels><?xml version="1.0" encoding="UTF-8" standalone="yes"?>
<Relationships xmlns="http://schemas.openxmlformats.org/package/2006/relationships"><Relationship Id="rId3" Type="http://schemas.openxmlformats.org/officeDocument/2006/relationships/audio" Target="../media/audio15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53.wav"/></Relationships>
</file>

<file path=ppt/slides/_rels/slide43.xml.rels><?xml version="1.0" encoding="UTF-8" standalone="yes"?>
<Relationships xmlns="http://schemas.openxmlformats.org/package/2006/relationships"><Relationship Id="rId3" Type="http://schemas.openxmlformats.org/officeDocument/2006/relationships/audio" Target="../media/audio15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54.wav"/></Relationships>
</file>

<file path=ppt/slides/_rels/slide44.xml.rels><?xml version="1.0" encoding="UTF-8" standalone="yes"?>
<Relationships xmlns="http://schemas.openxmlformats.org/package/2006/relationships"><Relationship Id="rId3" Type="http://schemas.openxmlformats.org/officeDocument/2006/relationships/audio" Target="../media/audio15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audio" Target="../media/audio157.wav"/><Relationship Id="rId4" Type="http://schemas.openxmlformats.org/officeDocument/2006/relationships/audio" Target="../media/audio156.wav"/></Relationships>
</file>

<file path=ppt/slides/_rels/slide45.xml.rels><?xml version="1.0" encoding="UTF-8" standalone="yes"?>
<Relationships xmlns="http://schemas.openxmlformats.org/package/2006/relationships"><Relationship Id="rId3" Type="http://schemas.openxmlformats.org/officeDocument/2006/relationships/audio" Target="../media/audio158.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159.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audio160.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audio161.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audio" Target="../media/audio162.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31.wav"/></Relationships>
</file>

<file path=ppt/slides/_rels/slide50.xml.rels><?xml version="1.0" encoding="UTF-8" standalone="yes"?>
<Relationships xmlns="http://schemas.openxmlformats.org/package/2006/relationships"><Relationship Id="rId3" Type="http://schemas.openxmlformats.org/officeDocument/2006/relationships/audio" Target="../media/audio16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164.wav"/></Relationships>
</file>

<file path=ppt/slides/_rels/slide51.xml.rels><?xml version="1.0" encoding="UTF-8" standalone="yes"?>
<Relationships xmlns="http://schemas.openxmlformats.org/package/2006/relationships"><Relationship Id="rId3" Type="http://schemas.openxmlformats.org/officeDocument/2006/relationships/audio" Target="../media/audio16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166.wav"/></Relationships>
</file>

<file path=ppt/slides/_rels/slide52.xml.rels><?xml version="1.0" encoding="UTF-8" standalone="yes"?>
<Relationships xmlns="http://schemas.openxmlformats.org/package/2006/relationships"><Relationship Id="rId3" Type="http://schemas.openxmlformats.org/officeDocument/2006/relationships/audio" Target="../media/audio167.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audio" Target="../media/audio16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69.wav"/><Relationship Id="rId4" Type="http://schemas.openxmlformats.org/officeDocument/2006/relationships/audio" Target="../media/audio156.wav"/></Relationships>
</file>

<file path=ppt/slides/_rels/slide54.xml.rels><?xml version="1.0" encoding="UTF-8" standalone="yes"?>
<Relationships xmlns="http://schemas.openxmlformats.org/package/2006/relationships"><Relationship Id="rId3" Type="http://schemas.openxmlformats.org/officeDocument/2006/relationships/audio" Target="../media/audio17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audio" Target="../media/audio17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audio" Target="../media/audio172.wav"/></Relationships>
</file>

<file path=ppt/slides/_rels/slide56.xml.rels><?xml version="1.0" encoding="UTF-8" standalone="yes"?>
<Relationships xmlns="http://schemas.openxmlformats.org/package/2006/relationships"><Relationship Id="rId3" Type="http://schemas.openxmlformats.org/officeDocument/2006/relationships/audio" Target="../media/audio17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74.wav"/></Relationships>
</file>

<file path=ppt/slides/_rels/slide57.xml.rels><?xml version="1.0" encoding="UTF-8" standalone="yes"?>
<Relationships xmlns="http://schemas.openxmlformats.org/package/2006/relationships"><Relationship Id="rId3" Type="http://schemas.openxmlformats.org/officeDocument/2006/relationships/audio" Target="../media/audio17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audio" Target="../media/audio176.wav"/><Relationship Id="rId4" Type="http://schemas.openxmlformats.org/officeDocument/2006/relationships/audio" Target="../media/audio156.wav"/></Relationships>
</file>

<file path=ppt/slides/_rels/slide58.xml.rels><?xml version="1.0" encoding="UTF-8" standalone="yes"?>
<Relationships xmlns="http://schemas.openxmlformats.org/package/2006/relationships"><Relationship Id="rId3" Type="http://schemas.openxmlformats.org/officeDocument/2006/relationships/audio" Target="../media/audio17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79.wav"/><Relationship Id="rId4" Type="http://schemas.openxmlformats.org/officeDocument/2006/relationships/audio" Target="../media/audio178.wav"/></Relationships>
</file>

<file path=ppt/slides/_rels/slide59.xml.rels><?xml version="1.0" encoding="UTF-8" standalone="yes"?>
<Relationships xmlns="http://schemas.openxmlformats.org/package/2006/relationships"><Relationship Id="rId3" Type="http://schemas.openxmlformats.org/officeDocument/2006/relationships/audio" Target="../media/audio180.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60.xml.rels><?xml version="1.0" encoding="UTF-8" standalone="yes"?>
<Relationships xmlns="http://schemas.openxmlformats.org/package/2006/relationships"><Relationship Id="rId3" Type="http://schemas.openxmlformats.org/officeDocument/2006/relationships/audio" Target="../media/audio181.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audio" Target="../media/audio182.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audio" Target="../media/audio18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85.wav"/><Relationship Id="rId4" Type="http://schemas.openxmlformats.org/officeDocument/2006/relationships/audio" Target="../media/audio184.wav"/></Relationships>
</file>

<file path=ppt/slides/_rels/slide63.xml.rels><?xml version="1.0" encoding="UTF-8" standalone="yes"?>
<Relationships xmlns="http://schemas.openxmlformats.org/package/2006/relationships"><Relationship Id="rId3" Type="http://schemas.openxmlformats.org/officeDocument/2006/relationships/audio" Target="../media/audio18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86.wav"/></Relationships>
</file>

<file path=ppt/slides/_rels/slide64.xml.rels><?xml version="1.0" encoding="UTF-8" standalone="yes"?>
<Relationships xmlns="http://schemas.openxmlformats.org/package/2006/relationships"><Relationship Id="rId3" Type="http://schemas.openxmlformats.org/officeDocument/2006/relationships/audio" Target="../media/audio18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87.wav"/></Relationships>
</file>

<file path=ppt/slides/_rels/slide65.xml.rels><?xml version="1.0" encoding="UTF-8" standalone="yes"?>
<Relationships xmlns="http://schemas.openxmlformats.org/package/2006/relationships"><Relationship Id="rId3" Type="http://schemas.openxmlformats.org/officeDocument/2006/relationships/audio" Target="../media/audio18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88.wav"/></Relationships>
</file>

<file path=ppt/slides/_rels/slide7.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4.jpe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s>
</file>

<file path=ppt/slides/_rels/slide8.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9.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47.wav"/><Relationship Id="rId4" Type="http://schemas.openxmlformats.org/officeDocument/2006/relationships/audio" Target="../media/audio46.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t="-26000" b="-26000"/>
          </a:stretch>
        </a:blipFill>
        <a:effectLst/>
      </p:bgPr>
    </p:bg>
    <p:spTree>
      <p:nvGrpSpPr>
        <p:cNvPr id="1" name=""/>
        <p:cNvGrpSpPr/>
        <p:nvPr/>
      </p:nvGrpSpPr>
      <p:grpSpPr>
        <a:xfrm>
          <a:off x="0" y="0"/>
          <a:ext cx="0" cy="0"/>
          <a:chOff x="0" y="0"/>
          <a:chExt cx="0" cy="0"/>
        </a:xfrm>
      </p:grpSpPr>
      <p:sp>
        <p:nvSpPr>
          <p:cNvPr id="5" name="مستطيل 4"/>
          <p:cNvSpPr>
            <a:spLocks noChangeArrowheads="1"/>
          </p:cNvSpPr>
          <p:nvPr/>
        </p:nvSpPr>
        <p:spPr bwMode="auto">
          <a:xfrm>
            <a:off x="1714480" y="642918"/>
            <a:ext cx="6000756" cy="1107996"/>
          </a:xfrm>
          <a:prstGeom prst="rect">
            <a:avLst/>
          </a:prstGeom>
          <a:noFill/>
          <a:ln w="9525">
            <a:noFill/>
            <a:miter lim="800000"/>
            <a:headEnd/>
            <a:tailEnd/>
          </a:ln>
        </p:spPr>
        <p:txBody>
          <a:bodyPr wrap="square">
            <a:spAutoFit/>
          </a:bodyPr>
          <a:lstStyle/>
          <a:p>
            <a:pPr algn="ctr" rtl="0"/>
            <a:r>
              <a:rPr lang="ar-EG" sz="6600" b="1" dirty="0">
                <a:ln>
                  <a:solidFill>
                    <a:schemeClr val="tx1"/>
                  </a:solidFill>
                </a:ln>
                <a:solidFill>
                  <a:srgbClr val="FFFF00"/>
                </a:solidFill>
                <a:latin typeface="Calibri" pitchFamily="34" charset="0"/>
              </a:rPr>
              <a:t>الفصل </a:t>
            </a:r>
            <a:r>
              <a:rPr lang="ar-EG" sz="6600" b="1" dirty="0" smtClean="0">
                <a:ln>
                  <a:solidFill>
                    <a:schemeClr val="tx1"/>
                  </a:solidFill>
                </a:ln>
                <a:solidFill>
                  <a:srgbClr val="FFFF00"/>
                </a:solidFill>
                <a:latin typeface="Calibri" pitchFamily="34" charset="0"/>
              </a:rPr>
              <a:t>الثالث عشر</a:t>
            </a:r>
            <a:endParaRPr lang="ar-EG" sz="6600" dirty="0">
              <a:ln>
                <a:solidFill>
                  <a:schemeClr val="tx1"/>
                </a:solidFill>
              </a:ln>
              <a:solidFill>
                <a:srgbClr val="FFFF00"/>
              </a:solidFill>
              <a:latin typeface="Calibri" pitchFamily="34" charset="0"/>
            </a:endParaRPr>
          </a:p>
        </p:txBody>
      </p:sp>
      <p:sp>
        <p:nvSpPr>
          <p:cNvPr id="6" name="مستطيل 5"/>
          <p:cNvSpPr/>
          <p:nvPr/>
        </p:nvSpPr>
        <p:spPr bwMode="auto">
          <a:xfrm>
            <a:off x="0" y="3214686"/>
            <a:ext cx="9144000" cy="1500198"/>
          </a:xfrm>
          <a:prstGeom prst="rect">
            <a:avLst/>
          </a:prstGeom>
          <a:solidFill>
            <a:schemeClr val="bg1">
              <a:alpha val="31000"/>
            </a:schemeClr>
          </a:solidFill>
          <a:ln w="762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lstStyle/>
          <a:p>
            <a:pPr algn="l" rtl="0" fontAlgn="auto">
              <a:spcBef>
                <a:spcPts val="0"/>
              </a:spcBef>
              <a:spcAft>
                <a:spcPts val="0"/>
              </a:spcAft>
              <a:defRPr/>
            </a:pPr>
            <a:endParaRPr lang="ar-EG" dirty="0">
              <a:latin typeface="Times New Roman" charset="0"/>
              <a:cs typeface="+mn-cs"/>
            </a:endParaRPr>
          </a:p>
        </p:txBody>
      </p:sp>
      <p:sp>
        <p:nvSpPr>
          <p:cNvPr id="7" name="مستطيل 6"/>
          <p:cNvSpPr>
            <a:spLocks noChangeArrowheads="1"/>
          </p:cNvSpPr>
          <p:nvPr/>
        </p:nvSpPr>
        <p:spPr bwMode="auto">
          <a:xfrm>
            <a:off x="2143108" y="3143248"/>
            <a:ext cx="5143500" cy="1323439"/>
          </a:xfrm>
          <a:prstGeom prst="rect">
            <a:avLst/>
          </a:prstGeom>
          <a:noFill/>
          <a:ln w="9525">
            <a:noFill/>
            <a:miter lim="800000"/>
            <a:headEnd/>
            <a:tailEnd/>
          </a:ln>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rtl="0"/>
            <a:r>
              <a:rPr lang="ar-EG" sz="8000" b="1" cap="all"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alibri" pitchFamily="34" charset="0"/>
              </a:rPr>
              <a:t>موارد الأرض</a:t>
            </a: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ثالث عشر.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1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0600 - hangup click of phone.wav"/>
                                        </p:tgtEl>
                                      </p:cMediaNode>
                                    </p:audio>
                                  </p:subTnLst>
                                </p:cTn>
                              </p:par>
                              <p:par>
                                <p:cTn id="16" presetID="1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Bottom)">
                                      <p:cBhvr>
                                        <p:cTn id="18" dur="10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5" name="موارد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وجة مزدوجة 1"/>
          <p:cNvSpPr>
            <a:spLocks noChangeArrowheads="1"/>
          </p:cNvSpPr>
          <p:nvPr/>
        </p:nvSpPr>
        <p:spPr bwMode="auto">
          <a:xfrm>
            <a:off x="214313" y="2857500"/>
            <a:ext cx="8715375" cy="3786188"/>
          </a:xfrm>
          <a:prstGeom prst="doubleWave">
            <a:avLst>
              <a:gd name="adj1" fmla="val 6250"/>
              <a:gd name="adj2" fmla="val 0"/>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solidFill>
              <a:schemeClr val="tx1"/>
            </a:solidFill>
            <a:round/>
            <a:headEnd/>
            <a:tailEnd/>
          </a:ln>
        </p:spPr>
        <p:txBody>
          <a:bodyPr/>
          <a:lstStyle/>
          <a:p>
            <a:pPr algn="l" rtl="0"/>
            <a:endParaRPr lang="ar-EG"/>
          </a:p>
        </p:txBody>
      </p:sp>
      <p:sp>
        <p:nvSpPr>
          <p:cNvPr id="22529" name="Rectangle 1"/>
          <p:cNvSpPr>
            <a:spLocks noChangeArrowheads="1"/>
          </p:cNvSpPr>
          <p:nvPr/>
        </p:nvSpPr>
        <p:spPr bwMode="auto">
          <a:xfrm>
            <a:off x="357188" y="3282950"/>
            <a:ext cx="8358187" cy="1754188"/>
          </a:xfrm>
          <a:prstGeom prst="rect">
            <a:avLst/>
          </a:prstGeom>
          <a:noFill/>
          <a:ln w="9525">
            <a:noFill/>
            <a:miter lim="800000"/>
            <a:headEnd/>
            <a:tailEnd/>
          </a:ln>
        </p:spPr>
        <p:txBody>
          <a:bodyPr anchor="ctr">
            <a:spAutoFit/>
          </a:bodyPr>
          <a:lstStyle/>
          <a:p>
            <a:pPr algn="justLow">
              <a:tabLst>
                <a:tab pos="711200" algn="l"/>
              </a:tabLst>
            </a:pPr>
            <a:r>
              <a:rPr lang="ar-EG" sz="3600" b="1" dirty="0">
                <a:latin typeface="Calibri" pitchFamily="34" charset="0"/>
              </a:rPr>
              <a:t>كل شيء تحتاج إليه، أو تستخدمه من غذاء أو لباس أو تجهيزات مدرسية ووسائل نقل يرجع إلى موارد طبيعية. </a:t>
            </a:r>
          </a:p>
          <a:p>
            <a:pPr algn="justLow">
              <a:tabLst>
                <a:tab pos="711200" algn="l"/>
              </a:tabLst>
            </a:pPr>
            <a:endParaRPr lang="ar-EG" sz="3600" dirty="0">
              <a:latin typeface="Arial" pitchFamily="34" charset="0"/>
            </a:endParaRPr>
          </a:p>
        </p:txBody>
      </p:sp>
      <p:sp>
        <p:nvSpPr>
          <p:cNvPr id="7" name="مستطيل 6"/>
          <p:cNvSpPr>
            <a:spLocks noChangeArrowheads="1"/>
          </p:cNvSpPr>
          <p:nvPr/>
        </p:nvSpPr>
        <p:spPr bwMode="auto">
          <a:xfrm>
            <a:off x="285750" y="4929188"/>
            <a:ext cx="8429625" cy="1323975"/>
          </a:xfrm>
          <a:prstGeom prst="rect">
            <a:avLst/>
          </a:prstGeom>
          <a:noFill/>
          <a:ln w="9525">
            <a:noFill/>
            <a:miter lim="800000"/>
            <a:headEnd/>
            <a:tailEnd/>
          </a:ln>
        </p:spPr>
        <p:txBody>
          <a:bodyPr>
            <a:spAutoFit/>
          </a:bodyPr>
          <a:lstStyle/>
          <a:p>
            <a:pPr rtl="0"/>
            <a:r>
              <a:rPr lang="ar-EG" sz="4000" b="1" dirty="0"/>
              <a:t>هذا النشاط يمنحك فرصة </a:t>
            </a:r>
            <a:r>
              <a:rPr lang="ar-EG" sz="4000" b="1" dirty="0" smtClean="0"/>
              <a:t>لتفكر في </a:t>
            </a:r>
            <a:r>
              <a:rPr lang="ar-EG" sz="4000" b="1" dirty="0"/>
              <a:t>أنواع الموارد الطبيعية التي تستخدمها </a:t>
            </a:r>
            <a:r>
              <a:rPr lang="ar-EG" sz="4000" b="1" dirty="0" smtClean="0"/>
              <a:t>يوميًّا.</a:t>
            </a:r>
            <a:endParaRPr lang="ar-EG" sz="4000" dirty="0"/>
          </a:p>
        </p:txBody>
      </p:sp>
      <p:sp>
        <p:nvSpPr>
          <p:cNvPr id="8" name="شريط منحني إلى الأعلى 7"/>
          <p:cNvSpPr/>
          <p:nvPr/>
        </p:nvSpPr>
        <p:spPr bwMode="auto">
          <a:xfrm>
            <a:off x="285720" y="714375"/>
            <a:ext cx="8501063" cy="1643063"/>
          </a:xfrm>
          <a:prstGeom prst="ellipseRibbon2">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rtlCol="1"/>
          <a:lstStyle/>
          <a:p>
            <a:pPr algn="l" rtl="0">
              <a:defRPr/>
            </a:pPr>
            <a:endParaRPr lang="ar-EG" dirty="0">
              <a:solidFill>
                <a:srgbClr val="FFFF00"/>
              </a:solidFill>
              <a:latin typeface="Times New Roman" charset="0"/>
              <a:cs typeface="+mn-cs"/>
            </a:endParaRPr>
          </a:p>
        </p:txBody>
      </p:sp>
      <p:sp>
        <p:nvSpPr>
          <p:cNvPr id="9" name="Rectangle 2"/>
          <p:cNvSpPr>
            <a:spLocks noChangeArrowheads="1"/>
          </p:cNvSpPr>
          <p:nvPr/>
        </p:nvSpPr>
        <p:spPr bwMode="auto">
          <a:xfrm>
            <a:off x="2428845" y="928688"/>
            <a:ext cx="4214813" cy="928687"/>
          </a:xfrm>
          <a:prstGeom prst="rect">
            <a:avLst/>
          </a:prstGeom>
          <a:noFill/>
          <a:ln w="9525">
            <a:noFill/>
            <a:miter lim="800000"/>
            <a:headEnd/>
            <a:tailEnd/>
          </a:ln>
        </p:spPr>
        <p:txBody>
          <a:bodyPr anchor="ctr">
            <a:spAutoFit/>
          </a:bodyPr>
          <a:lstStyle/>
          <a:p>
            <a:pPr algn="ctr">
              <a:tabLst>
                <a:tab pos="711200" algn="l"/>
              </a:tabLst>
            </a:pPr>
            <a:r>
              <a:rPr lang="ar-EG" sz="5400" b="1">
                <a:solidFill>
                  <a:srgbClr val="FFFF00"/>
                </a:solidFill>
                <a:latin typeface="Calibri" pitchFamily="34" charset="0"/>
              </a:rPr>
              <a:t>تجربة استهلالية</a:t>
            </a:r>
            <a:endParaRPr lang="ar-EG" sz="540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716 - mailbox drop.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22529"/>
                                        </p:tgtEl>
                                        <p:attrNameLst>
                                          <p:attrName>style.visibility</p:attrName>
                                        </p:attrNameLst>
                                      </p:cBhvr>
                                      <p:to>
                                        <p:strVal val="visible"/>
                                      </p:to>
                                    </p:set>
                                    <p:animEffect transition="in" filter="wipe(down)">
                                      <p:cBhvr>
                                        <p:cTn id="23" dur="145">
                                          <p:stCondLst>
                                            <p:cond delay="0"/>
                                          </p:stCondLst>
                                        </p:cTn>
                                        <p:tgtEl>
                                          <p:spTgt spid="22529"/>
                                        </p:tgtEl>
                                      </p:cBhvr>
                                    </p:animEffect>
                                    <p:anim calcmode="lin" valueType="num">
                                      <p:cBhvr>
                                        <p:cTn id="24" dur="456" tmFilter="0,0; 0.14,0.36; 0.43,0.73; 0.71,0.91; 1.0,1.0">
                                          <p:stCondLst>
                                            <p:cond delay="0"/>
                                          </p:stCondLst>
                                        </p:cTn>
                                        <p:tgtEl>
                                          <p:spTgt spid="225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25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25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25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2529"/>
                                        </p:tgtEl>
                                        <p:attrNameLst>
                                          <p:attrName>ppt_y</p:attrName>
                                        </p:attrNameLst>
                                      </p:cBhvr>
                                      <p:tavLst>
                                        <p:tav tm="0" fmla="#ppt_y-sin(pi*$)/81">
                                          <p:val>
                                            <p:fltVal val="0"/>
                                          </p:val>
                                        </p:tav>
                                        <p:tav tm="100000">
                                          <p:val>
                                            <p:fltVal val="1"/>
                                          </p:val>
                                        </p:tav>
                                      </p:tavLst>
                                    </p:anim>
                                    <p:animScale>
                                      <p:cBhvr>
                                        <p:cTn id="29" dur="7">
                                          <p:stCondLst>
                                            <p:cond delay="163"/>
                                          </p:stCondLst>
                                        </p:cTn>
                                        <p:tgtEl>
                                          <p:spTgt spid="22529"/>
                                        </p:tgtEl>
                                      </p:cBhvr>
                                      <p:to x="100000" y="60000"/>
                                    </p:animScale>
                                    <p:animScale>
                                      <p:cBhvr>
                                        <p:cTn id="30" dur="42" decel="50000">
                                          <p:stCondLst>
                                            <p:cond delay="169"/>
                                          </p:stCondLst>
                                        </p:cTn>
                                        <p:tgtEl>
                                          <p:spTgt spid="22529"/>
                                        </p:tgtEl>
                                      </p:cBhvr>
                                      <p:to x="100000" y="100000"/>
                                    </p:animScale>
                                    <p:animScale>
                                      <p:cBhvr>
                                        <p:cTn id="31" dur="7">
                                          <p:stCondLst>
                                            <p:cond delay="328"/>
                                          </p:stCondLst>
                                        </p:cTn>
                                        <p:tgtEl>
                                          <p:spTgt spid="22529"/>
                                        </p:tgtEl>
                                      </p:cBhvr>
                                      <p:to x="100000" y="80000"/>
                                    </p:animScale>
                                    <p:animScale>
                                      <p:cBhvr>
                                        <p:cTn id="32" dur="42" decel="50000">
                                          <p:stCondLst>
                                            <p:cond delay="335"/>
                                          </p:stCondLst>
                                        </p:cTn>
                                        <p:tgtEl>
                                          <p:spTgt spid="22529"/>
                                        </p:tgtEl>
                                      </p:cBhvr>
                                      <p:to x="100000" y="100000"/>
                                    </p:animScale>
                                    <p:animScale>
                                      <p:cBhvr>
                                        <p:cTn id="33" dur="7">
                                          <p:stCondLst>
                                            <p:cond delay="411"/>
                                          </p:stCondLst>
                                        </p:cTn>
                                        <p:tgtEl>
                                          <p:spTgt spid="22529"/>
                                        </p:tgtEl>
                                      </p:cBhvr>
                                      <p:to x="100000" y="90000"/>
                                    </p:animScale>
                                    <p:animScale>
                                      <p:cBhvr>
                                        <p:cTn id="34" dur="42" decel="50000">
                                          <p:stCondLst>
                                            <p:cond delay="417"/>
                                          </p:stCondLst>
                                        </p:cTn>
                                        <p:tgtEl>
                                          <p:spTgt spid="22529"/>
                                        </p:tgtEl>
                                      </p:cBhvr>
                                      <p:to x="100000" y="100000"/>
                                    </p:animScale>
                                    <p:animScale>
                                      <p:cBhvr>
                                        <p:cTn id="35" dur="7">
                                          <p:stCondLst>
                                            <p:cond delay="452"/>
                                          </p:stCondLst>
                                        </p:cTn>
                                        <p:tgtEl>
                                          <p:spTgt spid="22529"/>
                                        </p:tgtEl>
                                      </p:cBhvr>
                                      <p:to x="100000" y="95000"/>
                                    </p:animScale>
                                    <p:animScale>
                                      <p:cBhvr>
                                        <p:cTn id="36" dur="42" decel="50000">
                                          <p:stCondLst>
                                            <p:cond delay="459"/>
                                          </p:stCondLst>
                                        </p:cTn>
                                        <p:tgtEl>
                                          <p:spTgt spid="22529"/>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كل شيء تحتاج إليه، أو تستخدمه.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145">
                                          <p:stCondLst>
                                            <p:cond delay="0"/>
                                          </p:stCondLst>
                                        </p:cTn>
                                        <p:tgtEl>
                                          <p:spTgt spid="7"/>
                                        </p:tgtEl>
                                      </p:cBhvr>
                                    </p:animEffect>
                                    <p:anim calcmode="lin" valueType="num">
                                      <p:cBhvr>
                                        <p:cTn id="4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47" dur="7">
                                          <p:stCondLst>
                                            <p:cond delay="163"/>
                                          </p:stCondLst>
                                        </p:cTn>
                                        <p:tgtEl>
                                          <p:spTgt spid="7"/>
                                        </p:tgtEl>
                                      </p:cBhvr>
                                      <p:to x="100000" y="60000"/>
                                    </p:animScale>
                                    <p:animScale>
                                      <p:cBhvr>
                                        <p:cTn id="48" dur="42" decel="50000">
                                          <p:stCondLst>
                                            <p:cond delay="169"/>
                                          </p:stCondLst>
                                        </p:cTn>
                                        <p:tgtEl>
                                          <p:spTgt spid="7"/>
                                        </p:tgtEl>
                                      </p:cBhvr>
                                      <p:to x="100000" y="100000"/>
                                    </p:animScale>
                                    <p:animScale>
                                      <p:cBhvr>
                                        <p:cTn id="49" dur="7">
                                          <p:stCondLst>
                                            <p:cond delay="328"/>
                                          </p:stCondLst>
                                        </p:cTn>
                                        <p:tgtEl>
                                          <p:spTgt spid="7"/>
                                        </p:tgtEl>
                                      </p:cBhvr>
                                      <p:to x="100000" y="80000"/>
                                    </p:animScale>
                                    <p:animScale>
                                      <p:cBhvr>
                                        <p:cTn id="50" dur="42" decel="50000">
                                          <p:stCondLst>
                                            <p:cond delay="335"/>
                                          </p:stCondLst>
                                        </p:cTn>
                                        <p:tgtEl>
                                          <p:spTgt spid="7"/>
                                        </p:tgtEl>
                                      </p:cBhvr>
                                      <p:to x="100000" y="100000"/>
                                    </p:animScale>
                                    <p:animScale>
                                      <p:cBhvr>
                                        <p:cTn id="51" dur="7">
                                          <p:stCondLst>
                                            <p:cond delay="411"/>
                                          </p:stCondLst>
                                        </p:cTn>
                                        <p:tgtEl>
                                          <p:spTgt spid="7"/>
                                        </p:tgtEl>
                                      </p:cBhvr>
                                      <p:to x="100000" y="90000"/>
                                    </p:animScale>
                                    <p:animScale>
                                      <p:cBhvr>
                                        <p:cTn id="52" dur="42" decel="50000">
                                          <p:stCondLst>
                                            <p:cond delay="417"/>
                                          </p:stCondLst>
                                        </p:cTn>
                                        <p:tgtEl>
                                          <p:spTgt spid="7"/>
                                        </p:tgtEl>
                                      </p:cBhvr>
                                      <p:to x="100000" y="100000"/>
                                    </p:animScale>
                                    <p:animScale>
                                      <p:cBhvr>
                                        <p:cTn id="53" dur="7">
                                          <p:stCondLst>
                                            <p:cond delay="452"/>
                                          </p:stCondLst>
                                        </p:cTn>
                                        <p:tgtEl>
                                          <p:spTgt spid="7"/>
                                        </p:tgtEl>
                                      </p:cBhvr>
                                      <p:to x="100000" y="95000"/>
                                    </p:animScale>
                                    <p:animScale>
                                      <p:cBhvr>
                                        <p:cTn id="54" dur="42" decel="50000">
                                          <p:stCondLst>
                                            <p:cond delay="459"/>
                                          </p:stCondLst>
                                        </p:cTn>
                                        <p:tgtEl>
                                          <p:spTgt spid="7"/>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5" name="هذا النشاط يمنحك فرصة لتفكر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52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ريط منحني إلى الأعلى 1"/>
          <p:cNvSpPr/>
          <p:nvPr/>
        </p:nvSpPr>
        <p:spPr bwMode="auto">
          <a:xfrm>
            <a:off x="285720" y="714375"/>
            <a:ext cx="8501063" cy="1643063"/>
          </a:xfrm>
          <a:prstGeom prst="ellipseRibbon2">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rtlCol="1"/>
          <a:lstStyle/>
          <a:p>
            <a:pPr algn="l" rtl="0">
              <a:defRPr/>
            </a:pPr>
            <a:endParaRPr lang="ar-EG" dirty="0">
              <a:solidFill>
                <a:srgbClr val="FFFF00"/>
              </a:solidFill>
              <a:latin typeface="Times New Roman" charset="0"/>
              <a:cs typeface="+mn-cs"/>
            </a:endParaRPr>
          </a:p>
        </p:txBody>
      </p:sp>
      <p:sp>
        <p:nvSpPr>
          <p:cNvPr id="13315" name="Rectangle 2"/>
          <p:cNvSpPr>
            <a:spLocks noChangeArrowheads="1"/>
          </p:cNvSpPr>
          <p:nvPr/>
        </p:nvSpPr>
        <p:spPr bwMode="auto">
          <a:xfrm>
            <a:off x="2428845" y="928688"/>
            <a:ext cx="4214813" cy="928687"/>
          </a:xfrm>
          <a:prstGeom prst="rect">
            <a:avLst/>
          </a:prstGeom>
          <a:noFill/>
          <a:ln w="9525">
            <a:noFill/>
            <a:miter lim="800000"/>
            <a:headEnd/>
            <a:tailEnd/>
          </a:ln>
        </p:spPr>
        <p:txBody>
          <a:bodyPr anchor="ctr">
            <a:spAutoFit/>
          </a:bodyPr>
          <a:lstStyle/>
          <a:p>
            <a:pPr algn="ctr">
              <a:tabLst>
                <a:tab pos="711200" algn="l"/>
              </a:tabLst>
            </a:pPr>
            <a:r>
              <a:rPr lang="ar-EG" sz="5400" b="1">
                <a:solidFill>
                  <a:srgbClr val="FFFF00"/>
                </a:solidFill>
                <a:latin typeface="Calibri" pitchFamily="34" charset="0"/>
              </a:rPr>
              <a:t>تجربة استهلالية</a:t>
            </a:r>
            <a:endParaRPr lang="ar-EG" sz="5400">
              <a:solidFill>
                <a:srgbClr val="FFFF00"/>
              </a:solidFill>
              <a:latin typeface="Arial" pitchFamily="34" charset="0"/>
            </a:endParaRPr>
          </a:p>
        </p:txBody>
      </p:sp>
      <p:sp>
        <p:nvSpPr>
          <p:cNvPr id="4" name="موجة مزدوجة 3"/>
          <p:cNvSpPr>
            <a:spLocks noChangeArrowheads="1"/>
          </p:cNvSpPr>
          <p:nvPr/>
        </p:nvSpPr>
        <p:spPr bwMode="auto">
          <a:xfrm>
            <a:off x="0" y="2857500"/>
            <a:ext cx="9144000" cy="3786188"/>
          </a:xfrm>
          <a:prstGeom prst="doubleWave">
            <a:avLst>
              <a:gd name="adj1" fmla="val 6250"/>
              <a:gd name="adj2" fmla="val 0"/>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solidFill>
              <a:schemeClr val="tx1"/>
            </a:solidFill>
            <a:round/>
            <a:headEnd/>
            <a:tailEnd/>
          </a:ln>
        </p:spPr>
        <p:txBody>
          <a:bodyPr/>
          <a:lstStyle/>
          <a:p>
            <a:pPr algn="l" rtl="0"/>
            <a:endParaRPr lang="ar-EG"/>
          </a:p>
        </p:txBody>
      </p:sp>
      <p:sp>
        <p:nvSpPr>
          <p:cNvPr id="21505" name="Rectangle 1"/>
          <p:cNvSpPr>
            <a:spLocks noChangeArrowheads="1"/>
          </p:cNvSpPr>
          <p:nvPr/>
        </p:nvSpPr>
        <p:spPr bwMode="auto">
          <a:xfrm>
            <a:off x="0" y="3303588"/>
            <a:ext cx="9144000" cy="1200150"/>
          </a:xfrm>
          <a:prstGeom prst="rect">
            <a:avLst/>
          </a:prstGeom>
          <a:noFill/>
          <a:ln w="9525">
            <a:noFill/>
            <a:miter lim="800000"/>
            <a:headEnd/>
            <a:tailEnd/>
          </a:ln>
        </p:spPr>
        <p:txBody>
          <a:bodyPr anchor="ctr">
            <a:spAutoFit/>
          </a:bodyPr>
          <a:lstStyle/>
          <a:p>
            <a:pPr algn="justLow">
              <a:tabLst>
                <a:tab pos="711200" algn="l"/>
              </a:tabLst>
            </a:pPr>
            <a:r>
              <a:rPr lang="ar-EG" sz="3600" b="1" dirty="0">
                <a:latin typeface="Calibri" pitchFamily="34" charset="0"/>
              </a:rPr>
              <a:t>1- ارسم في دفتر العلوم </a:t>
            </a:r>
            <a:r>
              <a:rPr lang="ar-EG" sz="3600" b="1" dirty="0" smtClean="0">
                <a:latin typeface="Calibri" pitchFamily="34" charset="0"/>
              </a:rPr>
              <a:t>جدولًا </a:t>
            </a:r>
            <a:r>
              <a:rPr lang="ar-EG" sz="3600" b="1" dirty="0">
                <a:latin typeface="Calibri" pitchFamily="34" charset="0"/>
              </a:rPr>
              <a:t>من خمسة أعمدة </a:t>
            </a:r>
            <a:r>
              <a:rPr lang="ar-EG" sz="3600" b="1" dirty="0" smtClean="0">
                <a:latin typeface="Calibri" pitchFamily="34" charset="0"/>
              </a:rPr>
              <a:t>معنونة </a:t>
            </a:r>
            <a:r>
              <a:rPr lang="ar-EG" sz="3600" b="1" dirty="0" err="1">
                <a:latin typeface="Calibri" pitchFamily="34" charset="0"/>
              </a:rPr>
              <a:t>بـ</a:t>
            </a:r>
            <a:r>
              <a:rPr lang="ar-EG" sz="3600" b="1" dirty="0">
                <a:latin typeface="Calibri" pitchFamily="34" charset="0"/>
              </a:rPr>
              <a:t>:  بلاستيك، ورق، معدن، زجاج، خشب.</a:t>
            </a:r>
            <a:endParaRPr lang="ar-EG" sz="3600" dirty="0">
              <a:latin typeface="Arial" pitchFamily="34" charset="0"/>
            </a:endParaRPr>
          </a:p>
        </p:txBody>
      </p:sp>
      <p:sp>
        <p:nvSpPr>
          <p:cNvPr id="21506" name="Rectangle 2"/>
          <p:cNvSpPr>
            <a:spLocks noChangeArrowheads="1"/>
          </p:cNvSpPr>
          <p:nvPr/>
        </p:nvSpPr>
        <p:spPr bwMode="auto">
          <a:xfrm>
            <a:off x="0" y="4494213"/>
            <a:ext cx="9144000" cy="1755775"/>
          </a:xfrm>
          <a:prstGeom prst="rect">
            <a:avLst/>
          </a:prstGeom>
          <a:noFill/>
          <a:ln w="9525">
            <a:noFill/>
            <a:miter lim="800000"/>
            <a:headEnd/>
            <a:tailEnd/>
          </a:ln>
        </p:spPr>
        <p:txBody>
          <a:bodyPr wrap="square" anchor="ctr">
            <a:spAutoFit/>
          </a:bodyPr>
          <a:lstStyle/>
          <a:p>
            <a:pPr algn="justLow">
              <a:tabLst>
                <a:tab pos="711200" algn="l"/>
              </a:tabLst>
            </a:pPr>
            <a:r>
              <a:rPr lang="ar-EG" sz="3600" b="1" dirty="0">
                <a:solidFill>
                  <a:srgbClr val="002060"/>
                </a:solidFill>
                <a:latin typeface="Calibri" pitchFamily="34" charset="0"/>
              </a:rPr>
              <a:t>2- فكر في الأشياء التي تستخدمها </a:t>
            </a:r>
            <a:r>
              <a:rPr lang="ar-EG" sz="3600" b="1" dirty="0" smtClean="0">
                <a:solidFill>
                  <a:srgbClr val="002060"/>
                </a:solidFill>
                <a:latin typeface="Calibri" pitchFamily="34" charset="0"/>
              </a:rPr>
              <a:t>يوميًّا </a:t>
            </a:r>
            <a:r>
              <a:rPr lang="ar-EG" sz="3600" b="1" dirty="0">
                <a:solidFill>
                  <a:srgbClr val="002060"/>
                </a:solidFill>
                <a:latin typeface="Calibri" pitchFamily="34" charset="0"/>
              </a:rPr>
              <a:t>في منزلك أو في غرفة صفك، والمصنوعة من هذه المواد، </a:t>
            </a:r>
            <a:r>
              <a:rPr lang="ar-EG" sz="3600" b="1" dirty="0" smtClean="0">
                <a:solidFill>
                  <a:srgbClr val="002060"/>
                </a:solidFill>
                <a:latin typeface="Calibri" pitchFamily="34" charset="0"/>
              </a:rPr>
              <a:t>ودوّن </a:t>
            </a:r>
            <a:r>
              <a:rPr lang="ar-EG" sz="3600" b="1" dirty="0">
                <a:solidFill>
                  <a:srgbClr val="002060"/>
                </a:solidFill>
                <a:latin typeface="Calibri" pitchFamily="34" charset="0"/>
              </a:rPr>
              <a:t>أكبر عدد منها في كل عمود.</a:t>
            </a:r>
            <a:endParaRPr lang="ar-EG" sz="3600" dirty="0">
              <a:solidFill>
                <a:srgbClr val="00206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716 - mailbox drop.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21505"/>
                                        </p:tgtEl>
                                        <p:attrNameLst>
                                          <p:attrName>style.visibility</p:attrName>
                                        </p:attrNameLst>
                                      </p:cBhvr>
                                      <p:to>
                                        <p:strVal val="visible"/>
                                      </p:to>
                                    </p:set>
                                    <p:animEffect transition="in" filter="wipe(down)">
                                      <p:cBhvr>
                                        <p:cTn id="23" dur="145">
                                          <p:stCondLst>
                                            <p:cond delay="0"/>
                                          </p:stCondLst>
                                        </p:cTn>
                                        <p:tgtEl>
                                          <p:spTgt spid="21505"/>
                                        </p:tgtEl>
                                      </p:cBhvr>
                                    </p:animEffect>
                                    <p:anim calcmode="lin" valueType="num">
                                      <p:cBhvr>
                                        <p:cTn id="24" dur="456" tmFilter="0,0; 0.14,0.36; 0.43,0.73; 0.71,0.91; 1.0,1.0">
                                          <p:stCondLst>
                                            <p:cond delay="0"/>
                                          </p:stCondLst>
                                        </p:cTn>
                                        <p:tgtEl>
                                          <p:spTgt spid="2150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50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50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50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505"/>
                                        </p:tgtEl>
                                        <p:attrNameLst>
                                          <p:attrName>ppt_y</p:attrName>
                                        </p:attrNameLst>
                                      </p:cBhvr>
                                      <p:tavLst>
                                        <p:tav tm="0" fmla="#ppt_y-sin(pi*$)/81">
                                          <p:val>
                                            <p:fltVal val="0"/>
                                          </p:val>
                                        </p:tav>
                                        <p:tav tm="100000">
                                          <p:val>
                                            <p:fltVal val="1"/>
                                          </p:val>
                                        </p:tav>
                                      </p:tavLst>
                                    </p:anim>
                                    <p:animScale>
                                      <p:cBhvr>
                                        <p:cTn id="29" dur="7">
                                          <p:stCondLst>
                                            <p:cond delay="163"/>
                                          </p:stCondLst>
                                        </p:cTn>
                                        <p:tgtEl>
                                          <p:spTgt spid="21505"/>
                                        </p:tgtEl>
                                      </p:cBhvr>
                                      <p:to x="100000" y="60000"/>
                                    </p:animScale>
                                    <p:animScale>
                                      <p:cBhvr>
                                        <p:cTn id="30" dur="42" decel="50000">
                                          <p:stCondLst>
                                            <p:cond delay="169"/>
                                          </p:stCondLst>
                                        </p:cTn>
                                        <p:tgtEl>
                                          <p:spTgt spid="21505"/>
                                        </p:tgtEl>
                                      </p:cBhvr>
                                      <p:to x="100000" y="100000"/>
                                    </p:animScale>
                                    <p:animScale>
                                      <p:cBhvr>
                                        <p:cTn id="31" dur="7">
                                          <p:stCondLst>
                                            <p:cond delay="328"/>
                                          </p:stCondLst>
                                        </p:cTn>
                                        <p:tgtEl>
                                          <p:spTgt spid="21505"/>
                                        </p:tgtEl>
                                      </p:cBhvr>
                                      <p:to x="100000" y="80000"/>
                                    </p:animScale>
                                    <p:animScale>
                                      <p:cBhvr>
                                        <p:cTn id="32" dur="42" decel="50000">
                                          <p:stCondLst>
                                            <p:cond delay="335"/>
                                          </p:stCondLst>
                                        </p:cTn>
                                        <p:tgtEl>
                                          <p:spTgt spid="21505"/>
                                        </p:tgtEl>
                                      </p:cBhvr>
                                      <p:to x="100000" y="100000"/>
                                    </p:animScale>
                                    <p:animScale>
                                      <p:cBhvr>
                                        <p:cTn id="33" dur="7">
                                          <p:stCondLst>
                                            <p:cond delay="411"/>
                                          </p:stCondLst>
                                        </p:cTn>
                                        <p:tgtEl>
                                          <p:spTgt spid="21505"/>
                                        </p:tgtEl>
                                      </p:cBhvr>
                                      <p:to x="100000" y="90000"/>
                                    </p:animScale>
                                    <p:animScale>
                                      <p:cBhvr>
                                        <p:cTn id="34" dur="42" decel="50000">
                                          <p:stCondLst>
                                            <p:cond delay="417"/>
                                          </p:stCondLst>
                                        </p:cTn>
                                        <p:tgtEl>
                                          <p:spTgt spid="21505"/>
                                        </p:tgtEl>
                                      </p:cBhvr>
                                      <p:to x="100000" y="100000"/>
                                    </p:animScale>
                                    <p:animScale>
                                      <p:cBhvr>
                                        <p:cTn id="35" dur="7">
                                          <p:stCondLst>
                                            <p:cond delay="452"/>
                                          </p:stCondLst>
                                        </p:cTn>
                                        <p:tgtEl>
                                          <p:spTgt spid="21505"/>
                                        </p:tgtEl>
                                      </p:cBhvr>
                                      <p:to x="100000" y="95000"/>
                                    </p:animScale>
                                    <p:animScale>
                                      <p:cBhvr>
                                        <p:cTn id="36" dur="42" decel="50000">
                                          <p:stCondLst>
                                            <p:cond delay="459"/>
                                          </p:stCondLst>
                                        </p:cTn>
                                        <p:tgtEl>
                                          <p:spTgt spid="21505"/>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ارسم في دفتر العلوم جدولاً من خمسة.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1506"/>
                                        </p:tgtEl>
                                        <p:attrNameLst>
                                          <p:attrName>style.visibility</p:attrName>
                                        </p:attrNameLst>
                                      </p:cBhvr>
                                      <p:to>
                                        <p:strVal val="visible"/>
                                      </p:to>
                                    </p:set>
                                    <p:animEffect transition="in" filter="wipe(down)">
                                      <p:cBhvr>
                                        <p:cTn id="41" dur="145">
                                          <p:stCondLst>
                                            <p:cond delay="0"/>
                                          </p:stCondLst>
                                        </p:cTn>
                                        <p:tgtEl>
                                          <p:spTgt spid="21506"/>
                                        </p:tgtEl>
                                      </p:cBhvr>
                                    </p:animEffect>
                                    <p:anim calcmode="lin" valueType="num">
                                      <p:cBhvr>
                                        <p:cTn id="42" dur="456" tmFilter="0,0; 0.14,0.36; 0.43,0.73; 0.71,0.91; 1.0,1.0">
                                          <p:stCondLst>
                                            <p:cond delay="0"/>
                                          </p:stCondLst>
                                        </p:cTn>
                                        <p:tgtEl>
                                          <p:spTgt spid="21506"/>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1506"/>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1506"/>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1506"/>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1506"/>
                                        </p:tgtEl>
                                        <p:attrNameLst>
                                          <p:attrName>ppt_y</p:attrName>
                                        </p:attrNameLst>
                                      </p:cBhvr>
                                      <p:tavLst>
                                        <p:tav tm="0" fmla="#ppt_y-sin(pi*$)/81">
                                          <p:val>
                                            <p:fltVal val="0"/>
                                          </p:val>
                                        </p:tav>
                                        <p:tav tm="100000">
                                          <p:val>
                                            <p:fltVal val="1"/>
                                          </p:val>
                                        </p:tav>
                                      </p:tavLst>
                                    </p:anim>
                                    <p:animScale>
                                      <p:cBhvr>
                                        <p:cTn id="47" dur="7">
                                          <p:stCondLst>
                                            <p:cond delay="163"/>
                                          </p:stCondLst>
                                        </p:cTn>
                                        <p:tgtEl>
                                          <p:spTgt spid="21506"/>
                                        </p:tgtEl>
                                      </p:cBhvr>
                                      <p:to x="100000" y="60000"/>
                                    </p:animScale>
                                    <p:animScale>
                                      <p:cBhvr>
                                        <p:cTn id="48" dur="42" decel="50000">
                                          <p:stCondLst>
                                            <p:cond delay="169"/>
                                          </p:stCondLst>
                                        </p:cTn>
                                        <p:tgtEl>
                                          <p:spTgt spid="21506"/>
                                        </p:tgtEl>
                                      </p:cBhvr>
                                      <p:to x="100000" y="100000"/>
                                    </p:animScale>
                                    <p:animScale>
                                      <p:cBhvr>
                                        <p:cTn id="49" dur="7">
                                          <p:stCondLst>
                                            <p:cond delay="328"/>
                                          </p:stCondLst>
                                        </p:cTn>
                                        <p:tgtEl>
                                          <p:spTgt spid="21506"/>
                                        </p:tgtEl>
                                      </p:cBhvr>
                                      <p:to x="100000" y="80000"/>
                                    </p:animScale>
                                    <p:animScale>
                                      <p:cBhvr>
                                        <p:cTn id="50" dur="42" decel="50000">
                                          <p:stCondLst>
                                            <p:cond delay="335"/>
                                          </p:stCondLst>
                                        </p:cTn>
                                        <p:tgtEl>
                                          <p:spTgt spid="21506"/>
                                        </p:tgtEl>
                                      </p:cBhvr>
                                      <p:to x="100000" y="100000"/>
                                    </p:animScale>
                                    <p:animScale>
                                      <p:cBhvr>
                                        <p:cTn id="51" dur="7">
                                          <p:stCondLst>
                                            <p:cond delay="411"/>
                                          </p:stCondLst>
                                        </p:cTn>
                                        <p:tgtEl>
                                          <p:spTgt spid="21506"/>
                                        </p:tgtEl>
                                      </p:cBhvr>
                                      <p:to x="100000" y="90000"/>
                                    </p:animScale>
                                    <p:animScale>
                                      <p:cBhvr>
                                        <p:cTn id="52" dur="42" decel="50000">
                                          <p:stCondLst>
                                            <p:cond delay="417"/>
                                          </p:stCondLst>
                                        </p:cTn>
                                        <p:tgtEl>
                                          <p:spTgt spid="21506"/>
                                        </p:tgtEl>
                                      </p:cBhvr>
                                      <p:to x="100000" y="100000"/>
                                    </p:animScale>
                                    <p:animScale>
                                      <p:cBhvr>
                                        <p:cTn id="53" dur="7">
                                          <p:stCondLst>
                                            <p:cond delay="452"/>
                                          </p:stCondLst>
                                        </p:cTn>
                                        <p:tgtEl>
                                          <p:spTgt spid="21506"/>
                                        </p:tgtEl>
                                      </p:cBhvr>
                                      <p:to x="100000" y="95000"/>
                                    </p:animScale>
                                    <p:animScale>
                                      <p:cBhvr>
                                        <p:cTn id="54" dur="42" decel="50000">
                                          <p:stCondLst>
                                            <p:cond delay="459"/>
                                          </p:stCondLst>
                                        </p:cTn>
                                        <p:tgtEl>
                                          <p:spTgt spid="21506"/>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5" name="فكر في الأشياء التي تستخدم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505" grpId="0"/>
      <p:bldP spid="215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وجة مزدوجة 1"/>
          <p:cNvSpPr>
            <a:spLocks noChangeArrowheads="1"/>
          </p:cNvSpPr>
          <p:nvPr/>
        </p:nvSpPr>
        <p:spPr bwMode="auto">
          <a:xfrm>
            <a:off x="428654" y="3071813"/>
            <a:ext cx="8215312" cy="3786187"/>
          </a:xfrm>
          <a:prstGeom prst="doubleWave">
            <a:avLst>
              <a:gd name="adj1" fmla="val 6250"/>
              <a:gd name="adj2" fmla="val 0"/>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solidFill>
              <a:schemeClr val="tx1"/>
            </a:solidFill>
            <a:round/>
            <a:headEnd/>
            <a:tailEnd/>
          </a:ln>
        </p:spPr>
        <p:txBody>
          <a:bodyPr/>
          <a:lstStyle/>
          <a:p>
            <a:pPr algn="l" rtl="0"/>
            <a:endParaRPr lang="ar-EG"/>
          </a:p>
        </p:txBody>
      </p:sp>
      <p:sp>
        <p:nvSpPr>
          <p:cNvPr id="5" name="مستطيل 4"/>
          <p:cNvSpPr>
            <a:spLocks noChangeArrowheads="1"/>
          </p:cNvSpPr>
          <p:nvPr/>
        </p:nvSpPr>
        <p:spPr bwMode="auto">
          <a:xfrm>
            <a:off x="571529" y="3500438"/>
            <a:ext cx="8001000" cy="830262"/>
          </a:xfrm>
          <a:prstGeom prst="rect">
            <a:avLst/>
          </a:prstGeom>
          <a:noFill/>
          <a:ln w="9525">
            <a:noFill/>
            <a:miter lim="800000"/>
            <a:headEnd/>
            <a:tailEnd/>
          </a:ln>
        </p:spPr>
        <p:txBody>
          <a:bodyPr>
            <a:spAutoFit/>
          </a:bodyPr>
          <a:lstStyle/>
          <a:p>
            <a:pPr algn="ctr" rtl="0"/>
            <a:r>
              <a:rPr lang="ar-EG" sz="4800" b="1" dirty="0" smtClean="0">
                <a:solidFill>
                  <a:srgbClr val="C00000"/>
                </a:solidFill>
              </a:rPr>
              <a:t>3- التفكير </a:t>
            </a:r>
            <a:r>
              <a:rPr lang="ar-EG" sz="4800" b="1" dirty="0">
                <a:solidFill>
                  <a:srgbClr val="C00000"/>
                </a:solidFill>
              </a:rPr>
              <a:t>الناقد:</a:t>
            </a:r>
            <a:endParaRPr lang="ar-EG" sz="4800" dirty="0">
              <a:solidFill>
                <a:srgbClr val="C00000"/>
              </a:solidFill>
            </a:endParaRPr>
          </a:p>
        </p:txBody>
      </p:sp>
      <p:sp>
        <p:nvSpPr>
          <p:cNvPr id="20481" name="Rectangle 1"/>
          <p:cNvSpPr>
            <a:spLocks noChangeArrowheads="1"/>
          </p:cNvSpPr>
          <p:nvPr/>
        </p:nvSpPr>
        <p:spPr bwMode="auto">
          <a:xfrm>
            <a:off x="428654" y="4303713"/>
            <a:ext cx="8143875" cy="2308225"/>
          </a:xfrm>
          <a:prstGeom prst="rect">
            <a:avLst/>
          </a:prstGeom>
          <a:noFill/>
          <a:ln w="9525">
            <a:noFill/>
            <a:miter lim="800000"/>
            <a:headEnd/>
            <a:tailEnd/>
          </a:ln>
        </p:spPr>
        <p:txBody>
          <a:bodyPr anchor="ctr">
            <a:spAutoFit/>
          </a:bodyPr>
          <a:lstStyle/>
          <a:p>
            <a:pPr algn="justLow">
              <a:tabLst>
                <a:tab pos="711200" algn="l"/>
              </a:tabLst>
            </a:pPr>
            <a:r>
              <a:rPr lang="ar-EG" sz="3600" b="1" dirty="0" smtClean="0">
                <a:latin typeface="Calibri" pitchFamily="34" charset="0"/>
              </a:rPr>
              <a:t>اكتب </a:t>
            </a:r>
            <a:r>
              <a:rPr lang="ar-EG" sz="3600" b="1" dirty="0">
                <a:latin typeface="Calibri" pitchFamily="34" charset="0"/>
              </a:rPr>
              <a:t>فقرة في دفتر العلوم توضح فيها </a:t>
            </a:r>
            <a:r>
              <a:rPr lang="ar-EG" sz="3600" b="1" dirty="0" smtClean="0">
                <a:latin typeface="Calibri" pitchFamily="34" charset="0"/>
              </a:rPr>
              <a:t>أيّ </a:t>
            </a:r>
            <a:r>
              <a:rPr lang="ar-EG" sz="3600" b="1" dirty="0">
                <a:latin typeface="Calibri" pitchFamily="34" charset="0"/>
              </a:rPr>
              <a:t>المواد السابقة تعتمد عليها أكثر؟ ولماذا؟ </a:t>
            </a:r>
            <a:r>
              <a:rPr lang="ar-EG" sz="3600" b="1" dirty="0" smtClean="0">
                <a:latin typeface="Calibri" pitchFamily="34" charset="0"/>
              </a:rPr>
              <a:t>وضمّن </a:t>
            </a:r>
            <a:r>
              <a:rPr lang="ar-EG" sz="3600" b="1" dirty="0">
                <a:latin typeface="Calibri" pitchFamily="34" charset="0"/>
              </a:rPr>
              <a:t>هذه الفقرة </a:t>
            </a:r>
            <a:r>
              <a:rPr lang="ar-EG" sz="3600" b="1" dirty="0" smtClean="0">
                <a:latin typeface="Calibri" pitchFamily="34" charset="0"/>
              </a:rPr>
              <a:t>توضيحًا </a:t>
            </a:r>
            <a:r>
              <a:rPr lang="ar-EG" sz="3600" b="1" dirty="0">
                <a:latin typeface="Calibri" pitchFamily="34" charset="0"/>
              </a:rPr>
              <a:t>للمورد الذي يمكن الحصول منه على هذه المواد.</a:t>
            </a:r>
            <a:endParaRPr lang="ar-EG" sz="3600" dirty="0">
              <a:latin typeface="Arial" pitchFamily="34" charset="0"/>
            </a:endParaRPr>
          </a:p>
        </p:txBody>
      </p:sp>
      <p:sp>
        <p:nvSpPr>
          <p:cNvPr id="7" name="شريط منحني إلى الأعلى 6"/>
          <p:cNvSpPr/>
          <p:nvPr/>
        </p:nvSpPr>
        <p:spPr bwMode="auto">
          <a:xfrm>
            <a:off x="285720" y="714375"/>
            <a:ext cx="8501063" cy="1643063"/>
          </a:xfrm>
          <a:prstGeom prst="ellipseRibbon2">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rtlCol="1"/>
          <a:lstStyle/>
          <a:p>
            <a:pPr algn="l" rtl="0">
              <a:defRPr/>
            </a:pPr>
            <a:endParaRPr lang="ar-EG" dirty="0">
              <a:solidFill>
                <a:srgbClr val="FFFF00"/>
              </a:solidFill>
              <a:latin typeface="Times New Roman" charset="0"/>
              <a:cs typeface="+mn-cs"/>
            </a:endParaRPr>
          </a:p>
        </p:txBody>
      </p:sp>
      <p:sp>
        <p:nvSpPr>
          <p:cNvPr id="8" name="Rectangle 2"/>
          <p:cNvSpPr>
            <a:spLocks noChangeArrowheads="1"/>
          </p:cNvSpPr>
          <p:nvPr/>
        </p:nvSpPr>
        <p:spPr bwMode="auto">
          <a:xfrm>
            <a:off x="2428845" y="928688"/>
            <a:ext cx="4214813" cy="928687"/>
          </a:xfrm>
          <a:prstGeom prst="rect">
            <a:avLst/>
          </a:prstGeom>
          <a:noFill/>
          <a:ln w="9525">
            <a:noFill/>
            <a:miter lim="800000"/>
            <a:headEnd/>
            <a:tailEnd/>
          </a:ln>
        </p:spPr>
        <p:txBody>
          <a:bodyPr anchor="ctr">
            <a:spAutoFit/>
          </a:bodyPr>
          <a:lstStyle/>
          <a:p>
            <a:pPr algn="ctr">
              <a:tabLst>
                <a:tab pos="711200" algn="l"/>
              </a:tabLst>
            </a:pPr>
            <a:r>
              <a:rPr lang="ar-EG" sz="5400" b="1">
                <a:solidFill>
                  <a:srgbClr val="FFFF00"/>
                </a:solidFill>
                <a:latin typeface="Calibri" pitchFamily="34" charset="0"/>
              </a:rPr>
              <a:t>تجربة استهلالية</a:t>
            </a:r>
            <a:endParaRPr lang="ar-EG" sz="540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716 - mailbox drop.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3"/>
                                          </p:stCondLst>
                                        </p:cTn>
                                        <p:tgtEl>
                                          <p:spTgt spid="5"/>
                                        </p:tgtEl>
                                      </p:cBhvr>
                                      <p:to x="100000" y="60000"/>
                                    </p:animScale>
                                    <p:animScale>
                                      <p:cBhvr>
                                        <p:cTn id="30" dur="42"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2" decel="50000">
                                          <p:stCondLst>
                                            <p:cond delay="335"/>
                                          </p:stCondLst>
                                        </p:cTn>
                                        <p:tgtEl>
                                          <p:spTgt spid="5"/>
                                        </p:tgtEl>
                                      </p:cBhvr>
                                      <p:to x="100000" y="100000"/>
                                    </p:animScale>
                                    <p:animScale>
                                      <p:cBhvr>
                                        <p:cTn id="33" dur="7">
                                          <p:stCondLst>
                                            <p:cond delay="411"/>
                                          </p:stCondLst>
                                        </p:cTn>
                                        <p:tgtEl>
                                          <p:spTgt spid="5"/>
                                        </p:tgtEl>
                                      </p:cBhvr>
                                      <p:to x="100000" y="90000"/>
                                    </p:animScale>
                                    <p:animScale>
                                      <p:cBhvr>
                                        <p:cTn id="34" dur="42"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2" decel="50000">
                                          <p:stCondLst>
                                            <p:cond delay="459"/>
                                          </p:stCondLst>
                                        </p:cTn>
                                        <p:tgtEl>
                                          <p:spTgt spid="5"/>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التفكير الناقد.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0481">
                                            <p:txEl>
                                              <p:pRg st="0" end="0"/>
                                            </p:txEl>
                                          </p:spTgt>
                                        </p:tgtEl>
                                        <p:attrNameLst>
                                          <p:attrName>style.visibility</p:attrName>
                                        </p:attrNameLst>
                                      </p:cBhvr>
                                      <p:to>
                                        <p:strVal val="visible"/>
                                      </p:to>
                                    </p:set>
                                    <p:animEffect transition="in" filter="wipe(down)">
                                      <p:cBhvr>
                                        <p:cTn id="41" dur="145">
                                          <p:stCondLst>
                                            <p:cond delay="0"/>
                                          </p:stCondLst>
                                        </p:cTn>
                                        <p:tgtEl>
                                          <p:spTgt spid="20481">
                                            <p:txEl>
                                              <p:pRg st="0" end="0"/>
                                            </p:txEl>
                                          </p:spTgt>
                                        </p:tgtEl>
                                      </p:cBhvr>
                                    </p:animEffect>
                                    <p:anim calcmode="lin" valueType="num">
                                      <p:cBhvr>
                                        <p:cTn id="42" dur="456" tmFilter="0,0; 0.14,0.36; 0.43,0.73; 0.71,0.91; 1.0,1.0">
                                          <p:stCondLst>
                                            <p:cond delay="0"/>
                                          </p:stCondLst>
                                        </p:cTn>
                                        <p:tgtEl>
                                          <p:spTgt spid="20481">
                                            <p:txEl>
                                              <p:pRg st="0" end="0"/>
                                            </p:txEl>
                                          </p:spTgt>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0481">
                                            <p:txEl>
                                              <p:pRg st="0" end="0"/>
                                            </p:txEl>
                                          </p:spTgt>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0481">
                                            <p:txEl>
                                              <p:pRg st="0" end="0"/>
                                            </p:txEl>
                                          </p:spTgt>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0481">
                                            <p:txEl>
                                              <p:pRg st="0" end="0"/>
                                            </p:txEl>
                                          </p:spTgt>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0481">
                                            <p:txEl>
                                              <p:pRg st="0" end="0"/>
                                            </p:txEl>
                                          </p:spTgt>
                                        </p:tgtEl>
                                        <p:attrNameLst>
                                          <p:attrName>ppt_y</p:attrName>
                                        </p:attrNameLst>
                                      </p:cBhvr>
                                      <p:tavLst>
                                        <p:tav tm="0" fmla="#ppt_y-sin(pi*$)/81">
                                          <p:val>
                                            <p:fltVal val="0"/>
                                          </p:val>
                                        </p:tav>
                                        <p:tav tm="100000">
                                          <p:val>
                                            <p:fltVal val="1"/>
                                          </p:val>
                                        </p:tav>
                                      </p:tavLst>
                                    </p:anim>
                                    <p:animScale>
                                      <p:cBhvr>
                                        <p:cTn id="47" dur="7">
                                          <p:stCondLst>
                                            <p:cond delay="163"/>
                                          </p:stCondLst>
                                        </p:cTn>
                                        <p:tgtEl>
                                          <p:spTgt spid="20481">
                                            <p:txEl>
                                              <p:pRg st="0" end="0"/>
                                            </p:txEl>
                                          </p:spTgt>
                                        </p:tgtEl>
                                      </p:cBhvr>
                                      <p:to x="100000" y="60000"/>
                                    </p:animScale>
                                    <p:animScale>
                                      <p:cBhvr>
                                        <p:cTn id="48" dur="42" decel="50000">
                                          <p:stCondLst>
                                            <p:cond delay="169"/>
                                          </p:stCondLst>
                                        </p:cTn>
                                        <p:tgtEl>
                                          <p:spTgt spid="20481">
                                            <p:txEl>
                                              <p:pRg st="0" end="0"/>
                                            </p:txEl>
                                          </p:spTgt>
                                        </p:tgtEl>
                                      </p:cBhvr>
                                      <p:to x="100000" y="100000"/>
                                    </p:animScale>
                                    <p:animScale>
                                      <p:cBhvr>
                                        <p:cTn id="49" dur="7">
                                          <p:stCondLst>
                                            <p:cond delay="328"/>
                                          </p:stCondLst>
                                        </p:cTn>
                                        <p:tgtEl>
                                          <p:spTgt spid="20481">
                                            <p:txEl>
                                              <p:pRg st="0" end="0"/>
                                            </p:txEl>
                                          </p:spTgt>
                                        </p:tgtEl>
                                      </p:cBhvr>
                                      <p:to x="100000" y="80000"/>
                                    </p:animScale>
                                    <p:animScale>
                                      <p:cBhvr>
                                        <p:cTn id="50" dur="42" decel="50000">
                                          <p:stCondLst>
                                            <p:cond delay="335"/>
                                          </p:stCondLst>
                                        </p:cTn>
                                        <p:tgtEl>
                                          <p:spTgt spid="20481">
                                            <p:txEl>
                                              <p:pRg st="0" end="0"/>
                                            </p:txEl>
                                          </p:spTgt>
                                        </p:tgtEl>
                                      </p:cBhvr>
                                      <p:to x="100000" y="100000"/>
                                    </p:animScale>
                                    <p:animScale>
                                      <p:cBhvr>
                                        <p:cTn id="51" dur="7">
                                          <p:stCondLst>
                                            <p:cond delay="411"/>
                                          </p:stCondLst>
                                        </p:cTn>
                                        <p:tgtEl>
                                          <p:spTgt spid="20481">
                                            <p:txEl>
                                              <p:pRg st="0" end="0"/>
                                            </p:txEl>
                                          </p:spTgt>
                                        </p:tgtEl>
                                      </p:cBhvr>
                                      <p:to x="100000" y="90000"/>
                                    </p:animScale>
                                    <p:animScale>
                                      <p:cBhvr>
                                        <p:cTn id="52" dur="42" decel="50000">
                                          <p:stCondLst>
                                            <p:cond delay="417"/>
                                          </p:stCondLst>
                                        </p:cTn>
                                        <p:tgtEl>
                                          <p:spTgt spid="20481">
                                            <p:txEl>
                                              <p:pRg st="0" end="0"/>
                                            </p:txEl>
                                          </p:spTgt>
                                        </p:tgtEl>
                                      </p:cBhvr>
                                      <p:to x="100000" y="100000"/>
                                    </p:animScale>
                                    <p:animScale>
                                      <p:cBhvr>
                                        <p:cTn id="53" dur="7">
                                          <p:stCondLst>
                                            <p:cond delay="452"/>
                                          </p:stCondLst>
                                        </p:cTn>
                                        <p:tgtEl>
                                          <p:spTgt spid="20481">
                                            <p:txEl>
                                              <p:pRg st="0" end="0"/>
                                            </p:txEl>
                                          </p:spTgt>
                                        </p:tgtEl>
                                      </p:cBhvr>
                                      <p:to x="100000" y="95000"/>
                                    </p:animScale>
                                    <p:animScale>
                                      <p:cBhvr>
                                        <p:cTn id="54" dur="42" decel="50000">
                                          <p:stCondLst>
                                            <p:cond delay="459"/>
                                          </p:stCondLst>
                                        </p:cTn>
                                        <p:tgtEl>
                                          <p:spTgt spid="20481">
                                            <p:txEl>
                                              <p:pRg st="0" end="0"/>
                                            </p:txEl>
                                          </p:spTgt>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5" name="اكتب فقرة في دفتر العلوم توض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قرص ممغنط 1"/>
          <p:cNvSpPr>
            <a:spLocks noChangeArrowheads="1"/>
          </p:cNvSpPr>
          <p:nvPr/>
        </p:nvSpPr>
        <p:spPr bwMode="auto">
          <a:xfrm>
            <a:off x="2000250" y="404813"/>
            <a:ext cx="5286375" cy="1428750"/>
          </a:xfrm>
          <a:prstGeom prst="flowChartMagneticDisk">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chemeClr val="tx1"/>
            </a:solidFill>
            <a:round/>
            <a:headEnd/>
            <a:tailEnd/>
          </a:ln>
        </p:spPr>
        <p:txBody>
          <a:bodyPr/>
          <a:lstStyle/>
          <a:p>
            <a:pPr algn="l" rtl="0"/>
            <a:endParaRPr lang="ar-EG"/>
          </a:p>
        </p:txBody>
      </p:sp>
      <p:sp>
        <p:nvSpPr>
          <p:cNvPr id="3" name="مستطيل 2"/>
          <p:cNvSpPr>
            <a:spLocks noChangeArrowheads="1"/>
          </p:cNvSpPr>
          <p:nvPr/>
        </p:nvSpPr>
        <p:spPr bwMode="auto">
          <a:xfrm>
            <a:off x="2214563" y="833438"/>
            <a:ext cx="4857750" cy="923925"/>
          </a:xfrm>
          <a:prstGeom prst="rect">
            <a:avLst/>
          </a:prstGeom>
          <a:noFill/>
          <a:ln w="9525">
            <a:noFill/>
            <a:miter lim="800000"/>
            <a:headEnd/>
            <a:tailEnd/>
          </a:ln>
        </p:spPr>
        <p:txBody>
          <a:bodyPr>
            <a:spAutoFit/>
          </a:bodyPr>
          <a:lstStyle/>
          <a:p>
            <a:pPr algn="ctr" rtl="0"/>
            <a:r>
              <a:rPr lang="ar-EG" sz="5400" b="1" dirty="0" err="1"/>
              <a:t>المطويات</a:t>
            </a:r>
            <a:r>
              <a:rPr lang="ar-EG" sz="5400" b="1" dirty="0"/>
              <a:t> </a:t>
            </a:r>
            <a:endParaRPr lang="ar-EG" sz="5400" dirty="0"/>
          </a:p>
        </p:txBody>
      </p:sp>
      <p:sp>
        <p:nvSpPr>
          <p:cNvPr id="4" name="شارة رتبة 3"/>
          <p:cNvSpPr>
            <a:spLocks noChangeArrowheads="1"/>
          </p:cNvSpPr>
          <p:nvPr/>
        </p:nvSpPr>
        <p:spPr bwMode="auto">
          <a:xfrm>
            <a:off x="0" y="2428875"/>
            <a:ext cx="4500563" cy="1143000"/>
          </a:xfrm>
          <a:prstGeom prst="chevron">
            <a:avLst>
              <a:gd name="adj" fmla="val 50003"/>
            </a:avLst>
          </a:prstGeom>
          <a:solidFill>
            <a:srgbClr val="FF3AB2"/>
          </a:solidFill>
          <a:ln w="9525" algn="ctr">
            <a:solidFill>
              <a:schemeClr val="tx1"/>
            </a:solidFill>
            <a:round/>
            <a:headEnd/>
            <a:tailEnd/>
          </a:ln>
        </p:spPr>
        <p:txBody>
          <a:bodyPr/>
          <a:lstStyle/>
          <a:p>
            <a:pPr algn="l" rtl="0"/>
            <a:endParaRPr lang="ar-EG"/>
          </a:p>
        </p:txBody>
      </p:sp>
      <p:sp>
        <p:nvSpPr>
          <p:cNvPr id="19457" name="Rectangle 1"/>
          <p:cNvSpPr>
            <a:spLocks noChangeArrowheads="1"/>
          </p:cNvSpPr>
          <p:nvPr/>
        </p:nvSpPr>
        <p:spPr bwMode="auto">
          <a:xfrm>
            <a:off x="642938" y="2571750"/>
            <a:ext cx="3571875" cy="923925"/>
          </a:xfrm>
          <a:prstGeom prst="rect">
            <a:avLst/>
          </a:prstGeom>
          <a:noFill/>
          <a:ln w="9525">
            <a:noFill/>
            <a:miter lim="800000"/>
            <a:headEnd/>
            <a:tailEnd/>
          </a:ln>
        </p:spPr>
        <p:txBody>
          <a:bodyPr anchor="ctr">
            <a:spAutoFit/>
          </a:bodyPr>
          <a:lstStyle/>
          <a:p>
            <a:pPr algn="ctr">
              <a:tabLst>
                <a:tab pos="711200" algn="l"/>
              </a:tabLst>
            </a:pPr>
            <a:r>
              <a:rPr lang="ar-EG" sz="5400" b="1" dirty="0">
                <a:latin typeface="Calibri" pitchFamily="34" charset="0"/>
              </a:rPr>
              <a:t>منظمات الأفكار </a:t>
            </a:r>
            <a:endParaRPr lang="ar-EG" sz="5400" dirty="0">
              <a:latin typeface="Arial" pitchFamily="34" charset="0"/>
            </a:endParaRPr>
          </a:p>
        </p:txBody>
      </p:sp>
      <p:sp>
        <p:nvSpPr>
          <p:cNvPr id="6" name="زاوية مطوية 5"/>
          <p:cNvSpPr/>
          <p:nvPr/>
        </p:nvSpPr>
        <p:spPr bwMode="auto">
          <a:xfrm>
            <a:off x="857250" y="3714750"/>
            <a:ext cx="7858125" cy="2593975"/>
          </a:xfrm>
          <a:prstGeom prst="foldedCorner">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1"/>
          <a:lstStyle/>
          <a:p>
            <a:pPr algn="l" rtl="0">
              <a:defRPr/>
            </a:pPr>
            <a:endParaRPr lang="ar-EG" dirty="0">
              <a:solidFill>
                <a:schemeClr val="tx1"/>
              </a:solidFill>
            </a:endParaRPr>
          </a:p>
        </p:txBody>
      </p:sp>
      <p:sp>
        <p:nvSpPr>
          <p:cNvPr id="7" name="مستطيل 6"/>
          <p:cNvSpPr>
            <a:spLocks noChangeArrowheads="1"/>
          </p:cNvSpPr>
          <p:nvPr/>
        </p:nvSpPr>
        <p:spPr bwMode="auto">
          <a:xfrm>
            <a:off x="1214466" y="3929063"/>
            <a:ext cx="7358062" cy="830262"/>
          </a:xfrm>
          <a:prstGeom prst="rect">
            <a:avLst/>
          </a:prstGeom>
          <a:noFill/>
          <a:ln w="9525">
            <a:noFill/>
            <a:miter lim="800000"/>
            <a:headEnd/>
            <a:tailEnd/>
          </a:ln>
        </p:spPr>
        <p:txBody>
          <a:bodyPr>
            <a:spAutoFit/>
          </a:bodyPr>
          <a:lstStyle/>
          <a:p>
            <a:pPr rtl="0"/>
            <a:r>
              <a:rPr lang="ar-EG" sz="4800" b="1" dirty="0">
                <a:solidFill>
                  <a:srgbClr val="0000FF"/>
                </a:solidFill>
              </a:rPr>
              <a:t>الموارد الطبيعية:</a:t>
            </a:r>
            <a:endParaRPr lang="ar-EG" sz="4800" dirty="0">
              <a:solidFill>
                <a:srgbClr val="0000FF"/>
              </a:solidFill>
            </a:endParaRPr>
          </a:p>
        </p:txBody>
      </p:sp>
      <p:sp>
        <p:nvSpPr>
          <p:cNvPr id="19458" name="Rectangle 2"/>
          <p:cNvSpPr>
            <a:spLocks noChangeArrowheads="1"/>
          </p:cNvSpPr>
          <p:nvPr/>
        </p:nvSpPr>
        <p:spPr bwMode="auto">
          <a:xfrm>
            <a:off x="1071563" y="4797425"/>
            <a:ext cx="7358062" cy="1323975"/>
          </a:xfrm>
          <a:prstGeom prst="rect">
            <a:avLst/>
          </a:prstGeom>
          <a:noFill/>
          <a:ln w="9525">
            <a:noFill/>
            <a:miter lim="800000"/>
            <a:headEnd/>
            <a:tailEnd/>
          </a:ln>
        </p:spPr>
        <p:txBody>
          <a:bodyPr anchor="ctr">
            <a:spAutoFit/>
          </a:bodyPr>
          <a:lstStyle/>
          <a:p>
            <a:pPr algn="ctr">
              <a:tabLst>
                <a:tab pos="711200" algn="l"/>
              </a:tabLst>
            </a:pPr>
            <a:r>
              <a:rPr lang="ar-EG" sz="4000" b="1" dirty="0">
                <a:solidFill>
                  <a:srgbClr val="C00000"/>
                </a:solidFill>
                <a:latin typeface="Calibri" pitchFamily="34" charset="0"/>
              </a:rPr>
              <a:t>اعمل المطوية الآتية لتساعدك على التمييز بين الموارد المتجددة وغير المتجددة.</a:t>
            </a:r>
            <a:endParaRPr lang="ar-EG" sz="4000" dirty="0">
              <a:solidFill>
                <a:srgbClr val="C000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331 - click sound.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لمطويات.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0011 - 6 beeps fade out.wav"/>
                                        </p:tgtEl>
                                      </p:cMediaNode>
                                    </p:audio>
                                  </p:subTnLst>
                                </p:cTn>
                              </p:par>
                              <p:par>
                                <p:cTn id="17" presetID="2" presetClass="entr" presetSubtype="4" fill="hold" grpId="0" nodeType="withEffect">
                                  <p:stCondLst>
                                    <p:cond delay="0"/>
                                  </p:stCondLst>
                                  <p:childTnLst>
                                    <p:set>
                                      <p:cBhvr>
                                        <p:cTn id="18" dur="1" fill="hold">
                                          <p:stCondLst>
                                            <p:cond delay="0"/>
                                          </p:stCondLst>
                                        </p:cTn>
                                        <p:tgtEl>
                                          <p:spTgt spid="19457"/>
                                        </p:tgtEl>
                                        <p:attrNameLst>
                                          <p:attrName>style.visibility</p:attrName>
                                        </p:attrNameLst>
                                      </p:cBhvr>
                                      <p:to>
                                        <p:strVal val="visible"/>
                                      </p:to>
                                    </p:set>
                                    <p:anim calcmode="lin" valueType="num">
                                      <p:cBhvr additive="base">
                                        <p:cTn id="19" dur="500" fill="hold"/>
                                        <p:tgtEl>
                                          <p:spTgt spid="19457"/>
                                        </p:tgtEl>
                                        <p:attrNameLst>
                                          <p:attrName>ppt_x</p:attrName>
                                        </p:attrNameLst>
                                      </p:cBhvr>
                                      <p:tavLst>
                                        <p:tav tm="0">
                                          <p:val>
                                            <p:strVal val="#ppt_x"/>
                                          </p:val>
                                        </p:tav>
                                        <p:tav tm="100000">
                                          <p:val>
                                            <p:strVal val="#ppt_x"/>
                                          </p:val>
                                        </p:tav>
                                      </p:tavLst>
                                    </p:anim>
                                    <p:anim calcmode="lin" valueType="num">
                                      <p:cBhvr additive="base">
                                        <p:cTn id="20" dur="500" fill="hold"/>
                                        <p:tgtEl>
                                          <p:spTgt spid="194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منظمات الأفكار.wav"/>
                                        </p:tgtEl>
                                      </p:cMediaNode>
                                    </p:audio>
                                  </p:sub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
                                        <p:tgtEl>
                                          <p:spTgt spid="6"/>
                                        </p:tgtEl>
                                      </p:cBhvr>
                                    </p:animEffect>
                                    <p:anim calcmode="lin" valueType="num">
                                      <p:cBhvr>
                                        <p:cTn id="26" dur="200" fill="hold"/>
                                        <p:tgtEl>
                                          <p:spTgt spid="6"/>
                                        </p:tgtEl>
                                        <p:attrNameLst>
                                          <p:attrName>ppt_x</p:attrName>
                                        </p:attrNameLst>
                                      </p:cBhvr>
                                      <p:tavLst>
                                        <p:tav tm="0">
                                          <p:val>
                                            <p:strVal val="#ppt_x"/>
                                          </p:val>
                                        </p:tav>
                                        <p:tav tm="100000">
                                          <p:val>
                                            <p:strVal val="#ppt_x"/>
                                          </p:val>
                                        </p:tav>
                                      </p:tavLst>
                                    </p:anim>
                                    <p:anim calcmode="lin" valueType="num">
                                      <p:cBhvr>
                                        <p:cTn id="27" dur="200" fill="hold"/>
                                        <p:tgtEl>
                                          <p:spTgt spid="6"/>
                                        </p:tgtEl>
                                        <p:attrNameLst>
                                          <p:attrName>ppt_y</p:attrName>
                                        </p:attrNameLst>
                                      </p:cBhvr>
                                      <p:tavLst>
                                        <p:tav tm="0">
                                          <p:val>
                                            <p:strVal val="#ppt_y+0.31"/>
                                          </p:val>
                                        </p:tav>
                                        <p:tav tm="100000">
                                          <p:val>
                                            <p:strVal val="#ppt_y+0.31"/>
                                          </p:val>
                                        </p:tav>
                                      </p:tavLst>
                                    </p:anim>
                                    <p:anim calcmode="lin" valueType="num">
                                      <p:cBhvr>
                                        <p:cTn id="28" dur="300" decel="50000" fill="hold">
                                          <p:stCondLst>
                                            <p:cond delay="2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300" decel="50000" fill="hold">
                                          <p:stCondLst>
                                            <p:cond delay="2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0380 - cymbal.wav"/>
                                        </p:tgtEl>
                                      </p:cMediaNode>
                                    </p:audio>
                                  </p:subTnLst>
                                </p:cTn>
                              </p:par>
                              <p:par>
                                <p:cTn id="30" presetID="43"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
                                        <p:tgtEl>
                                          <p:spTgt spid="7"/>
                                        </p:tgtEl>
                                      </p:cBhvr>
                                    </p:animEffect>
                                    <p:anim calcmode="lin" valueType="num">
                                      <p:cBhvr>
                                        <p:cTn id="33" dur="200" fill="hold"/>
                                        <p:tgtEl>
                                          <p:spTgt spid="7"/>
                                        </p:tgtEl>
                                        <p:attrNameLst>
                                          <p:attrName>ppt_x</p:attrName>
                                        </p:attrNameLst>
                                      </p:cBhvr>
                                      <p:tavLst>
                                        <p:tav tm="0">
                                          <p:val>
                                            <p:strVal val="#ppt_x"/>
                                          </p:val>
                                        </p:tav>
                                        <p:tav tm="100000">
                                          <p:val>
                                            <p:strVal val="#ppt_x"/>
                                          </p:val>
                                        </p:tav>
                                      </p:tavLst>
                                    </p:anim>
                                    <p:anim calcmode="lin" valueType="num">
                                      <p:cBhvr>
                                        <p:cTn id="34" dur="200" fill="hold"/>
                                        <p:tgtEl>
                                          <p:spTgt spid="7"/>
                                        </p:tgtEl>
                                        <p:attrNameLst>
                                          <p:attrName>ppt_y</p:attrName>
                                        </p:attrNameLst>
                                      </p:cBhvr>
                                      <p:tavLst>
                                        <p:tav tm="0">
                                          <p:val>
                                            <p:strVal val="#ppt_y+0.31"/>
                                          </p:val>
                                        </p:tav>
                                        <p:tav tm="100000">
                                          <p:val>
                                            <p:strVal val="#ppt_y+0.31"/>
                                          </p:val>
                                        </p:tav>
                                      </p:tavLst>
                                    </p:anim>
                                    <p:anim calcmode="lin" valueType="num">
                                      <p:cBhvr>
                                        <p:cTn id="35" dur="300" decel="50000" fill="hold">
                                          <p:stCondLst>
                                            <p:cond delay="2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300" decel="50000" fill="hold">
                                          <p:stCondLst>
                                            <p:cond delay="2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الموارد الطبيعية.wav"/>
                                        </p:tgtEl>
                                      </p:cMediaNode>
                                    </p:audio>
                                  </p:sub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9458"/>
                                        </p:tgtEl>
                                        <p:attrNameLst>
                                          <p:attrName>style.visibility</p:attrName>
                                        </p:attrNameLst>
                                      </p:cBhvr>
                                      <p:to>
                                        <p:strVal val="visible"/>
                                      </p:to>
                                    </p:set>
                                    <p:animEffect transition="in" filter="box(in)">
                                      <p:cBhvr>
                                        <p:cTn id="41" dur="500"/>
                                        <p:tgtEl>
                                          <p:spTgt spid="19458"/>
                                        </p:tgtEl>
                                      </p:cBhvr>
                                    </p:animEffect>
                                  </p:childTnLst>
                                  <p:subTnLst>
                                    <p:audio>
                                      <p:cMediaNode>
                                        <p:cTn display="0" masterRel="sameClick">
                                          <p:stCondLst>
                                            <p:cond evt="begin" delay="0">
                                              <p:tn val="39"/>
                                            </p:cond>
                                          </p:stCondLst>
                                          <p:endCondLst>
                                            <p:cond evt="onStopAudio" delay="0">
                                              <p:tgtEl>
                                                <p:sldTgt/>
                                              </p:tgtEl>
                                            </p:cond>
                                          </p:endCondLst>
                                        </p:cTn>
                                        <p:tgtEl>
                                          <p:sndTgt r:embed="rId9" name="اعمل المطوية الآتية لتساعدك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9457" grpId="0"/>
      <p:bldP spid="6" grpId="0" animBg="1"/>
      <p:bldP spid="7" grpId="0"/>
      <p:bldP spid="194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مخطط انسيابي: قرص ممغنط 1"/>
          <p:cNvSpPr>
            <a:spLocks noChangeArrowheads="1"/>
          </p:cNvSpPr>
          <p:nvPr/>
        </p:nvSpPr>
        <p:spPr bwMode="auto">
          <a:xfrm>
            <a:off x="2000250" y="404813"/>
            <a:ext cx="5286375" cy="1428750"/>
          </a:xfrm>
          <a:prstGeom prst="flowChartMagneticDisk">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chemeClr val="tx1"/>
            </a:solidFill>
            <a:round/>
            <a:headEnd/>
            <a:tailEnd/>
          </a:ln>
        </p:spPr>
        <p:txBody>
          <a:bodyPr/>
          <a:lstStyle/>
          <a:p>
            <a:pPr algn="l" rtl="0"/>
            <a:endParaRPr lang="ar-EG"/>
          </a:p>
        </p:txBody>
      </p:sp>
      <p:sp>
        <p:nvSpPr>
          <p:cNvPr id="16387" name="مستطيل 2"/>
          <p:cNvSpPr>
            <a:spLocks noChangeArrowheads="1"/>
          </p:cNvSpPr>
          <p:nvPr/>
        </p:nvSpPr>
        <p:spPr bwMode="auto">
          <a:xfrm>
            <a:off x="2214563" y="833438"/>
            <a:ext cx="4857750" cy="923925"/>
          </a:xfrm>
          <a:prstGeom prst="rect">
            <a:avLst/>
          </a:prstGeom>
          <a:noFill/>
          <a:ln w="9525">
            <a:noFill/>
            <a:miter lim="800000"/>
            <a:headEnd/>
            <a:tailEnd/>
          </a:ln>
        </p:spPr>
        <p:txBody>
          <a:bodyPr>
            <a:spAutoFit/>
          </a:bodyPr>
          <a:lstStyle/>
          <a:p>
            <a:pPr algn="ctr" rtl="0"/>
            <a:r>
              <a:rPr lang="ar-EG" sz="5400" b="1"/>
              <a:t>المطويات </a:t>
            </a:r>
            <a:endParaRPr lang="ar-EG" sz="5400"/>
          </a:p>
        </p:txBody>
      </p:sp>
      <p:sp>
        <p:nvSpPr>
          <p:cNvPr id="6" name="مستطيل ذو زاوية واحدة مستديرة 5"/>
          <p:cNvSpPr/>
          <p:nvPr/>
        </p:nvSpPr>
        <p:spPr bwMode="auto">
          <a:xfrm>
            <a:off x="857224" y="4500570"/>
            <a:ext cx="7286676" cy="2071702"/>
          </a:xfrm>
          <a:prstGeom prst="round1Rect">
            <a:avLst/>
          </a:prstGeom>
          <a:gradFill>
            <a:gsLst>
              <a:gs pos="33000">
                <a:srgbClr val="FF3AB2"/>
              </a:gs>
              <a:gs pos="80000">
                <a:schemeClr val="accent3">
                  <a:shade val="93000"/>
                  <a:satMod val="130000"/>
                </a:schemeClr>
              </a:gs>
              <a:gs pos="100000">
                <a:schemeClr val="accent3">
                  <a:shade val="94000"/>
                  <a:satMod val="135000"/>
                </a:schemeClr>
              </a:gs>
            </a:gsLst>
          </a:gradFill>
          <a:ln>
            <a:headEnd type="none" w="med" len="med"/>
            <a:tailEnd type="none" w="med" len="med"/>
          </a:ln>
          <a:scene3d>
            <a:camera prst="orthographicFront"/>
            <a:lightRig rig="threePt" dir="t"/>
          </a:scene3d>
          <a:sp3d>
            <a:bevelT prst="convex"/>
          </a:sp3d>
        </p:spPr>
        <p:style>
          <a:lnRef idx="1">
            <a:schemeClr val="accent3"/>
          </a:lnRef>
          <a:fillRef idx="3">
            <a:schemeClr val="accent3"/>
          </a:fillRef>
          <a:effectRef idx="2">
            <a:schemeClr val="accent3"/>
          </a:effectRef>
          <a:fontRef idx="minor">
            <a:schemeClr val="lt1"/>
          </a:fontRef>
        </p:style>
        <p:txBody>
          <a:bodyPr rtlCol="1"/>
          <a:lstStyle/>
          <a:p>
            <a:pPr algn="l" rtl="0">
              <a:defRPr/>
            </a:pPr>
            <a:endParaRPr lang="ar-EG" dirty="0">
              <a:solidFill>
                <a:schemeClr val="tx1"/>
              </a:solidFill>
            </a:endParaRPr>
          </a:p>
        </p:txBody>
      </p:sp>
      <p:sp>
        <p:nvSpPr>
          <p:cNvPr id="8" name="مستطيل 7"/>
          <p:cNvSpPr>
            <a:spLocks noChangeArrowheads="1"/>
          </p:cNvSpPr>
          <p:nvPr/>
        </p:nvSpPr>
        <p:spPr bwMode="auto">
          <a:xfrm>
            <a:off x="357158" y="4643438"/>
            <a:ext cx="7643813" cy="708025"/>
          </a:xfrm>
          <a:prstGeom prst="rect">
            <a:avLst/>
          </a:prstGeom>
          <a:noFill/>
          <a:ln w="9525">
            <a:noFill/>
            <a:miter lim="800000"/>
            <a:headEnd/>
            <a:tailEnd/>
          </a:ln>
        </p:spPr>
        <p:txBody>
          <a:bodyPr>
            <a:spAutoFit/>
          </a:bodyPr>
          <a:lstStyle/>
          <a:p>
            <a:pPr rtl="0"/>
            <a:r>
              <a:rPr lang="ar-EG" sz="4000" b="1" dirty="0">
                <a:solidFill>
                  <a:srgbClr val="FF0000"/>
                </a:solidFill>
              </a:rPr>
              <a:t>الخطوة 1 </a:t>
            </a:r>
            <a:endParaRPr lang="ar-EG" sz="4000" dirty="0">
              <a:solidFill>
                <a:srgbClr val="FF0000"/>
              </a:solidFill>
            </a:endParaRPr>
          </a:p>
        </p:txBody>
      </p:sp>
      <p:sp>
        <p:nvSpPr>
          <p:cNvPr id="9" name="مستطيل 8"/>
          <p:cNvSpPr>
            <a:spLocks noChangeArrowheads="1"/>
          </p:cNvSpPr>
          <p:nvPr/>
        </p:nvSpPr>
        <p:spPr bwMode="auto">
          <a:xfrm>
            <a:off x="857250" y="5445144"/>
            <a:ext cx="7286625" cy="769938"/>
          </a:xfrm>
          <a:prstGeom prst="rect">
            <a:avLst/>
          </a:prstGeom>
          <a:noFill/>
          <a:ln w="9525">
            <a:noFill/>
            <a:miter lim="800000"/>
            <a:headEnd/>
            <a:tailEnd/>
          </a:ln>
        </p:spPr>
        <p:txBody>
          <a:bodyPr>
            <a:spAutoFit/>
          </a:bodyPr>
          <a:lstStyle/>
          <a:p>
            <a:pPr algn="ctr"/>
            <a:r>
              <a:rPr lang="ar-EG" sz="4400" b="1" dirty="0">
                <a:solidFill>
                  <a:srgbClr val="FFFF00"/>
                </a:solidFill>
              </a:rPr>
              <a:t>اطو</a:t>
            </a:r>
            <a:r>
              <a:rPr lang="ar-EG" sz="4400" b="1" dirty="0"/>
              <a:t> الورقة من منتصفها </a:t>
            </a:r>
            <a:r>
              <a:rPr lang="ar-EG" sz="4400" b="1" dirty="0" smtClean="0"/>
              <a:t>طوليًّا.</a:t>
            </a:r>
            <a:endParaRPr lang="ar-EG" sz="4400" dirty="0"/>
          </a:p>
        </p:txBody>
      </p:sp>
      <p:pic>
        <p:nvPicPr>
          <p:cNvPr id="16394" name="Picture 10"/>
          <p:cNvPicPr>
            <a:picLocks noChangeAspect="1" noChangeArrowheads="1"/>
          </p:cNvPicPr>
          <p:nvPr/>
        </p:nvPicPr>
        <p:blipFill>
          <a:blip r:embed="rId6">
            <a:lum contrast="30000"/>
          </a:blip>
          <a:srcRect l="14674" t="2929" r="11956" b="83399"/>
          <a:stretch>
            <a:fillRect/>
          </a:stretch>
        </p:blipFill>
        <p:spPr bwMode="auto">
          <a:xfrm>
            <a:off x="1285852" y="2071678"/>
            <a:ext cx="4133199" cy="214314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0346 - coins drop.wav"/>
                                        </p:tgtEl>
                                      </p:cMediaNode>
                                    </p:audio>
                                  </p:sub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0.7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خطوة 1.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16394"/>
                                        </p:tgtEl>
                                        <p:attrNameLst>
                                          <p:attrName>style.visibility</p:attrName>
                                        </p:attrNameLst>
                                      </p:cBhvr>
                                      <p:to>
                                        <p:strVal val="visible"/>
                                      </p:to>
                                    </p:set>
                                    <p:animEffect transition="in" filter="box(in)">
                                      <p:cBhvr>
                                        <p:cTn id="24" dur="500"/>
                                        <p:tgtEl>
                                          <p:spTgt spid="16394"/>
                                        </p:tgtEl>
                                      </p:cBhvr>
                                    </p:animEffect>
                                  </p:childTnLst>
                                  <p:subTnLst>
                                    <p:audio>
                                      <p:cMediaNode>
                                        <p:cTn display="0" masterRel="sameClick">
                                          <p:stCondLst>
                                            <p:cond evt="begin" delay="0">
                                              <p:tn val="22"/>
                                            </p:cond>
                                          </p:stCondLst>
                                          <p:endCondLst>
                                            <p:cond evt="onStopAudio" delay="0">
                                              <p:tgtEl>
                                                <p:sldTgt/>
                                              </p:tgtEl>
                                            </p:cond>
                                          </p:endCondLst>
                                        </p:cTn>
                                        <p:tgtEl>
                                          <p:sndTgt r:embed="rId5" name="اطو الورقة من منتصفها طول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مخطط انسيابي: قرص ممغنط 1"/>
          <p:cNvSpPr>
            <a:spLocks noChangeArrowheads="1"/>
          </p:cNvSpPr>
          <p:nvPr/>
        </p:nvSpPr>
        <p:spPr bwMode="auto">
          <a:xfrm>
            <a:off x="2000250" y="404813"/>
            <a:ext cx="5286375" cy="1428750"/>
          </a:xfrm>
          <a:prstGeom prst="flowChartMagneticDisk">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chemeClr val="tx1"/>
            </a:solidFill>
            <a:round/>
            <a:headEnd/>
            <a:tailEnd/>
          </a:ln>
        </p:spPr>
        <p:txBody>
          <a:bodyPr/>
          <a:lstStyle/>
          <a:p>
            <a:pPr algn="l" rtl="0"/>
            <a:endParaRPr lang="ar-EG"/>
          </a:p>
        </p:txBody>
      </p:sp>
      <p:sp>
        <p:nvSpPr>
          <p:cNvPr id="17411" name="مستطيل 2"/>
          <p:cNvSpPr>
            <a:spLocks noChangeArrowheads="1"/>
          </p:cNvSpPr>
          <p:nvPr/>
        </p:nvSpPr>
        <p:spPr bwMode="auto">
          <a:xfrm>
            <a:off x="2214563" y="833438"/>
            <a:ext cx="4857750" cy="923925"/>
          </a:xfrm>
          <a:prstGeom prst="rect">
            <a:avLst/>
          </a:prstGeom>
          <a:noFill/>
          <a:ln w="9525">
            <a:noFill/>
            <a:miter lim="800000"/>
            <a:headEnd/>
            <a:tailEnd/>
          </a:ln>
        </p:spPr>
        <p:txBody>
          <a:bodyPr>
            <a:spAutoFit/>
          </a:bodyPr>
          <a:lstStyle/>
          <a:p>
            <a:pPr algn="ctr" rtl="0"/>
            <a:r>
              <a:rPr lang="ar-EG" sz="5400" b="1"/>
              <a:t>المطويات </a:t>
            </a:r>
            <a:endParaRPr lang="ar-EG" sz="5400"/>
          </a:p>
        </p:txBody>
      </p:sp>
      <p:sp>
        <p:nvSpPr>
          <p:cNvPr id="4" name="مستطيل ذو زاوية واحدة مستديرة 3"/>
          <p:cNvSpPr/>
          <p:nvPr/>
        </p:nvSpPr>
        <p:spPr bwMode="auto">
          <a:xfrm>
            <a:off x="4429124" y="2071678"/>
            <a:ext cx="4214842" cy="4572032"/>
          </a:xfrm>
          <a:prstGeom prst="round1Rect">
            <a:avLst/>
          </a:prstGeom>
          <a:gradFill>
            <a:gsLst>
              <a:gs pos="33000">
                <a:srgbClr val="FF3AB2"/>
              </a:gs>
              <a:gs pos="80000">
                <a:schemeClr val="accent3">
                  <a:shade val="93000"/>
                  <a:satMod val="130000"/>
                </a:schemeClr>
              </a:gs>
              <a:gs pos="100000">
                <a:schemeClr val="accent3">
                  <a:shade val="94000"/>
                  <a:satMod val="135000"/>
                </a:schemeClr>
              </a:gs>
            </a:gsLst>
            <a:lin ang="16200000" scaled="0"/>
          </a:gra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rtlCol="1"/>
          <a:lstStyle/>
          <a:p>
            <a:pPr algn="l" rtl="0">
              <a:defRPr/>
            </a:pPr>
            <a:endParaRPr lang="ar-EG" dirty="0">
              <a:latin typeface="Times New Roman" charset="0"/>
              <a:cs typeface="+mn-cs"/>
            </a:endParaRPr>
          </a:p>
        </p:txBody>
      </p:sp>
      <p:sp>
        <p:nvSpPr>
          <p:cNvPr id="6" name="مستطيل 5"/>
          <p:cNvSpPr>
            <a:spLocks noChangeArrowheads="1"/>
          </p:cNvSpPr>
          <p:nvPr/>
        </p:nvSpPr>
        <p:spPr bwMode="auto">
          <a:xfrm>
            <a:off x="4500562" y="2357430"/>
            <a:ext cx="3890596" cy="769441"/>
          </a:xfrm>
          <a:prstGeom prst="rect">
            <a:avLst/>
          </a:prstGeom>
          <a:noFill/>
          <a:ln w="9525">
            <a:noFill/>
            <a:miter lim="800000"/>
            <a:headEnd/>
            <a:tailEnd/>
          </a:ln>
        </p:spPr>
        <p:txBody>
          <a:bodyPr wrap="square">
            <a:spAutoFit/>
          </a:bodyPr>
          <a:lstStyle/>
          <a:p>
            <a:pPr rtl="0"/>
            <a:r>
              <a:rPr lang="ar-EG" sz="4400" b="1" dirty="0">
                <a:solidFill>
                  <a:srgbClr val="FF0000"/>
                </a:solidFill>
              </a:rPr>
              <a:t>الخطوة2</a:t>
            </a:r>
            <a:endParaRPr lang="ar-EG" sz="4400" dirty="0">
              <a:solidFill>
                <a:srgbClr val="FF0000"/>
              </a:solidFill>
            </a:endParaRPr>
          </a:p>
        </p:txBody>
      </p:sp>
      <p:sp>
        <p:nvSpPr>
          <p:cNvPr id="7" name="مستطيل 6"/>
          <p:cNvSpPr>
            <a:spLocks noChangeArrowheads="1"/>
          </p:cNvSpPr>
          <p:nvPr/>
        </p:nvSpPr>
        <p:spPr bwMode="auto">
          <a:xfrm>
            <a:off x="4500562" y="3414315"/>
            <a:ext cx="3929060" cy="2800767"/>
          </a:xfrm>
          <a:prstGeom prst="rect">
            <a:avLst/>
          </a:prstGeom>
          <a:noFill/>
          <a:ln w="9525">
            <a:noFill/>
            <a:miter lim="800000"/>
            <a:headEnd/>
            <a:tailEnd/>
          </a:ln>
        </p:spPr>
        <p:txBody>
          <a:bodyPr wrap="square">
            <a:spAutoFit/>
          </a:bodyPr>
          <a:lstStyle/>
          <a:p>
            <a:r>
              <a:rPr lang="ar-EG" sz="4400" b="1" dirty="0">
                <a:solidFill>
                  <a:srgbClr val="FFFF00"/>
                </a:solidFill>
              </a:rPr>
              <a:t>اطو</a:t>
            </a:r>
            <a:r>
              <a:rPr lang="ar-EG" sz="4400" b="1" dirty="0"/>
              <a:t> الورقة من طرفها العلوي مرة أخرى</a:t>
            </a:r>
            <a:r>
              <a:rPr lang="en-US" sz="4400" b="1" dirty="0"/>
              <a:t> </a:t>
            </a:r>
            <a:r>
              <a:rPr lang="ar-EG" sz="4400" b="1" dirty="0" smtClean="0"/>
              <a:t>بمقدار 2.5 سم</a:t>
            </a:r>
            <a:r>
              <a:rPr lang="ar-EG" sz="4400" b="1" dirty="0"/>
              <a:t>، كما في الشكل.</a:t>
            </a:r>
            <a:endParaRPr lang="ar-EG" sz="4400" dirty="0"/>
          </a:p>
        </p:txBody>
      </p:sp>
      <p:pic>
        <p:nvPicPr>
          <p:cNvPr id="8" name="Picture 10"/>
          <p:cNvPicPr>
            <a:picLocks noChangeAspect="1" noChangeArrowheads="1"/>
          </p:cNvPicPr>
          <p:nvPr/>
        </p:nvPicPr>
        <p:blipFill>
          <a:blip r:embed="rId6">
            <a:lum contrast="30000"/>
          </a:blip>
          <a:srcRect l="14674" t="20508" r="39130" b="48242"/>
          <a:stretch>
            <a:fillRect/>
          </a:stretch>
        </p:blipFill>
        <p:spPr bwMode="auto">
          <a:xfrm>
            <a:off x="571472" y="2643182"/>
            <a:ext cx="2714644" cy="349626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346 - coins drop.wav"/>
                                        </p:tgtEl>
                                      </p:cMediaNode>
                                    </p:audio>
                                  </p:sub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خطوة2.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4"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5" name="اطو الورقة من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مخطط انسيابي: قرص ممغنط 1"/>
          <p:cNvSpPr>
            <a:spLocks noChangeArrowheads="1"/>
          </p:cNvSpPr>
          <p:nvPr/>
        </p:nvSpPr>
        <p:spPr bwMode="auto">
          <a:xfrm>
            <a:off x="2000250" y="404813"/>
            <a:ext cx="5286375" cy="1428750"/>
          </a:xfrm>
          <a:prstGeom prst="flowChartMagneticDisk">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chemeClr val="tx1"/>
            </a:solidFill>
            <a:round/>
            <a:headEnd/>
            <a:tailEnd/>
          </a:ln>
        </p:spPr>
        <p:txBody>
          <a:bodyPr/>
          <a:lstStyle/>
          <a:p>
            <a:pPr algn="l" rtl="0"/>
            <a:endParaRPr lang="ar-EG"/>
          </a:p>
        </p:txBody>
      </p:sp>
      <p:sp>
        <p:nvSpPr>
          <p:cNvPr id="18435" name="مستطيل 2"/>
          <p:cNvSpPr>
            <a:spLocks noChangeArrowheads="1"/>
          </p:cNvSpPr>
          <p:nvPr/>
        </p:nvSpPr>
        <p:spPr bwMode="auto">
          <a:xfrm>
            <a:off x="2214563" y="833438"/>
            <a:ext cx="4857750" cy="923925"/>
          </a:xfrm>
          <a:prstGeom prst="rect">
            <a:avLst/>
          </a:prstGeom>
          <a:noFill/>
          <a:ln w="9525">
            <a:noFill/>
            <a:miter lim="800000"/>
            <a:headEnd/>
            <a:tailEnd/>
          </a:ln>
        </p:spPr>
        <p:txBody>
          <a:bodyPr>
            <a:spAutoFit/>
          </a:bodyPr>
          <a:lstStyle/>
          <a:p>
            <a:pPr algn="ctr" rtl="0"/>
            <a:r>
              <a:rPr lang="ar-EG" sz="5400" b="1"/>
              <a:t>المطويات </a:t>
            </a:r>
            <a:endParaRPr lang="ar-EG" sz="5400"/>
          </a:p>
        </p:txBody>
      </p:sp>
      <p:sp>
        <p:nvSpPr>
          <p:cNvPr id="4" name="مستطيل ذو زاوية واحدة مستديرة 3"/>
          <p:cNvSpPr/>
          <p:nvPr/>
        </p:nvSpPr>
        <p:spPr bwMode="auto">
          <a:xfrm>
            <a:off x="4143372" y="2594382"/>
            <a:ext cx="4714908" cy="4049328"/>
          </a:xfrm>
          <a:prstGeom prst="round1Rect">
            <a:avLst/>
          </a:prstGeom>
          <a:gradFill>
            <a:gsLst>
              <a:gs pos="33000">
                <a:srgbClr val="FF3AB2"/>
              </a:gs>
              <a:gs pos="80000">
                <a:schemeClr val="accent3">
                  <a:shade val="93000"/>
                  <a:satMod val="130000"/>
                </a:schemeClr>
              </a:gs>
              <a:gs pos="100000">
                <a:schemeClr val="accent3">
                  <a:shade val="94000"/>
                  <a:satMod val="135000"/>
                </a:schemeClr>
              </a:gs>
            </a:gsLst>
            <a:lin ang="16200000" scaled="0"/>
          </a:gra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rtlCol="1"/>
          <a:lstStyle/>
          <a:p>
            <a:pPr algn="l" rtl="0">
              <a:defRPr/>
            </a:pPr>
            <a:endParaRPr lang="ar-EG" dirty="0">
              <a:latin typeface="Times New Roman" charset="0"/>
              <a:cs typeface="+mn-cs"/>
            </a:endParaRPr>
          </a:p>
        </p:txBody>
      </p:sp>
      <p:sp>
        <p:nvSpPr>
          <p:cNvPr id="6" name="مستطيل 5"/>
          <p:cNvSpPr>
            <a:spLocks noChangeArrowheads="1"/>
          </p:cNvSpPr>
          <p:nvPr/>
        </p:nvSpPr>
        <p:spPr bwMode="auto">
          <a:xfrm>
            <a:off x="4786314" y="2854325"/>
            <a:ext cx="3824168" cy="769441"/>
          </a:xfrm>
          <a:prstGeom prst="rect">
            <a:avLst/>
          </a:prstGeom>
          <a:noFill/>
          <a:ln w="9525">
            <a:noFill/>
            <a:miter lim="800000"/>
            <a:headEnd/>
            <a:tailEnd/>
          </a:ln>
        </p:spPr>
        <p:txBody>
          <a:bodyPr wrap="square">
            <a:spAutoFit/>
          </a:bodyPr>
          <a:lstStyle/>
          <a:p>
            <a:pPr rtl="0"/>
            <a:r>
              <a:rPr lang="ar-EG" sz="4400" b="1" dirty="0" smtClean="0">
                <a:solidFill>
                  <a:srgbClr val="FF0000"/>
                </a:solidFill>
              </a:rPr>
              <a:t>الخطوة 3</a:t>
            </a:r>
            <a:endParaRPr lang="ar-EG" sz="4400" dirty="0">
              <a:solidFill>
                <a:srgbClr val="FF0000"/>
              </a:solidFill>
            </a:endParaRPr>
          </a:p>
        </p:txBody>
      </p:sp>
      <p:sp>
        <p:nvSpPr>
          <p:cNvPr id="16385" name="Rectangle 1"/>
          <p:cNvSpPr>
            <a:spLocks noChangeArrowheads="1"/>
          </p:cNvSpPr>
          <p:nvPr/>
        </p:nvSpPr>
        <p:spPr bwMode="auto">
          <a:xfrm>
            <a:off x="4214810" y="3786190"/>
            <a:ext cx="4572003" cy="2554545"/>
          </a:xfrm>
          <a:prstGeom prst="rect">
            <a:avLst/>
          </a:prstGeom>
          <a:noFill/>
          <a:ln w="9525">
            <a:noFill/>
            <a:miter lim="800000"/>
            <a:headEnd/>
            <a:tailEnd/>
          </a:ln>
        </p:spPr>
        <p:txBody>
          <a:bodyPr wrap="square" anchor="ctr">
            <a:spAutoFit/>
          </a:bodyPr>
          <a:lstStyle/>
          <a:p>
            <a:pPr algn="ctr">
              <a:tabLst>
                <a:tab pos="711200" algn="l"/>
              </a:tabLst>
            </a:pPr>
            <a:r>
              <a:rPr lang="ar-EG" sz="4000" b="1" dirty="0">
                <a:latin typeface="Calibri" pitchFamily="34" charset="0"/>
              </a:rPr>
              <a:t>افتح الورقة، وارسم </a:t>
            </a:r>
            <a:r>
              <a:rPr lang="ar-EG" sz="4000" b="1" dirty="0" smtClean="0">
                <a:latin typeface="Calibri" pitchFamily="34" charset="0"/>
              </a:rPr>
              <a:t>خطوطًا </a:t>
            </a:r>
            <a:r>
              <a:rPr lang="ar-EG" sz="4000" b="1" dirty="0">
                <a:latin typeface="Calibri" pitchFamily="34" charset="0"/>
              </a:rPr>
              <a:t>على طول </a:t>
            </a:r>
            <a:r>
              <a:rPr lang="ar-EG" sz="4000" b="1" dirty="0" err="1">
                <a:latin typeface="Calibri" pitchFamily="34" charset="0"/>
              </a:rPr>
              <a:t>الطية</a:t>
            </a:r>
            <a:r>
              <a:rPr lang="ar-EG" sz="4000" b="1" dirty="0">
                <a:latin typeface="Calibri" pitchFamily="34" charset="0"/>
              </a:rPr>
              <a:t> العلوية، </a:t>
            </a:r>
            <a:r>
              <a:rPr lang="ar-EG" sz="4000" b="1" dirty="0" smtClean="0">
                <a:latin typeface="Calibri" pitchFamily="34" charset="0"/>
              </a:rPr>
              <a:t>وعنْوِنْها، </a:t>
            </a:r>
            <a:r>
              <a:rPr lang="ar-EG" sz="4000" b="1" dirty="0">
                <a:latin typeface="Calibri" pitchFamily="34" charset="0"/>
              </a:rPr>
              <a:t>كما هو مبين في الشكل</a:t>
            </a:r>
            <a:r>
              <a:rPr lang="ar-EG" sz="4000" b="1" dirty="0" smtClean="0">
                <a:latin typeface="Calibri" pitchFamily="34" charset="0"/>
              </a:rPr>
              <a:t>.</a:t>
            </a:r>
            <a:endParaRPr lang="ar-EG" sz="4000" dirty="0">
              <a:latin typeface="Arial" pitchFamily="34" charset="0"/>
            </a:endParaRPr>
          </a:p>
        </p:txBody>
      </p:sp>
      <p:pic>
        <p:nvPicPr>
          <p:cNvPr id="8" name="Picture 10"/>
          <p:cNvPicPr>
            <a:picLocks noChangeAspect="1" noChangeArrowheads="1"/>
          </p:cNvPicPr>
          <p:nvPr/>
        </p:nvPicPr>
        <p:blipFill>
          <a:blip r:embed="rId6">
            <a:lum contrast="30000"/>
          </a:blip>
          <a:srcRect l="9239" t="53711" r="28261" b="15039"/>
          <a:stretch>
            <a:fillRect/>
          </a:stretch>
        </p:blipFill>
        <p:spPr bwMode="auto">
          <a:xfrm>
            <a:off x="785786" y="2857496"/>
            <a:ext cx="2464611" cy="342902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346 - coins drop.wav"/>
                                        </p:tgtEl>
                                      </p:cMediaNode>
                                    </p:audio>
                                  </p:sub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خطوة 3.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385"/>
                                        </p:tgtEl>
                                        <p:attrNameLst>
                                          <p:attrName>style.visibility</p:attrName>
                                        </p:attrNameLst>
                                      </p:cBhvr>
                                      <p:to>
                                        <p:strVal val="visible"/>
                                      </p:to>
                                    </p:set>
                                    <p:anim calcmode="lin" valueType="num">
                                      <p:cBhvr>
                                        <p:cTn id="19" dur="1000" fill="hold"/>
                                        <p:tgtEl>
                                          <p:spTgt spid="16385"/>
                                        </p:tgtEl>
                                        <p:attrNameLst>
                                          <p:attrName>ppt_w</p:attrName>
                                        </p:attrNameLst>
                                      </p:cBhvr>
                                      <p:tavLst>
                                        <p:tav tm="0">
                                          <p:val>
                                            <p:strVal val="#ppt_w*0.70"/>
                                          </p:val>
                                        </p:tav>
                                        <p:tav tm="100000">
                                          <p:val>
                                            <p:strVal val="#ppt_w"/>
                                          </p:val>
                                        </p:tav>
                                      </p:tavLst>
                                    </p:anim>
                                    <p:anim calcmode="lin" valueType="num">
                                      <p:cBhvr>
                                        <p:cTn id="20" dur="1000" fill="hold"/>
                                        <p:tgtEl>
                                          <p:spTgt spid="16385"/>
                                        </p:tgtEl>
                                        <p:attrNameLst>
                                          <p:attrName>ppt_h</p:attrName>
                                        </p:attrNameLst>
                                      </p:cBhvr>
                                      <p:tavLst>
                                        <p:tav tm="0">
                                          <p:val>
                                            <p:strVal val="#ppt_h"/>
                                          </p:val>
                                        </p:tav>
                                        <p:tav tm="100000">
                                          <p:val>
                                            <p:strVal val="#ppt_h"/>
                                          </p:val>
                                        </p:tav>
                                      </p:tavLst>
                                    </p:anim>
                                    <p:animEffect transition="in" filter="fade">
                                      <p:cBhvr>
                                        <p:cTn id="21" dur="1000"/>
                                        <p:tgtEl>
                                          <p:spTgt spid="16385"/>
                                        </p:tgtEl>
                                      </p:cBhvr>
                                    </p:animEffect>
                                  </p:childTnLst>
                                </p:cTn>
                              </p:par>
                              <p:par>
                                <p:cTn id="22" presetID="4"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5" name="افتح الورقة، وار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3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اوية واحدة مستديرة 2"/>
          <p:cNvSpPr/>
          <p:nvPr/>
        </p:nvSpPr>
        <p:spPr bwMode="auto">
          <a:xfrm>
            <a:off x="637514" y="2714644"/>
            <a:ext cx="7935014" cy="3214686"/>
          </a:xfrm>
          <a:prstGeom prst="round1Rect">
            <a:avLst/>
          </a:prstGeom>
          <a:ln>
            <a:headEnd type="none" w="med" len="med"/>
            <a:tailEnd type="none" w="med" len="med"/>
          </a:ln>
          <a:scene3d>
            <a:camera prst="orthographicFron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rtlCol="1"/>
          <a:lstStyle/>
          <a:p>
            <a:pPr algn="l" rtl="0">
              <a:defRPr/>
            </a:pPr>
            <a:endParaRPr lang="ar-EG" dirty="0">
              <a:solidFill>
                <a:schemeClr val="tx1"/>
              </a:solidFill>
            </a:endParaRPr>
          </a:p>
        </p:txBody>
      </p:sp>
      <p:sp>
        <p:nvSpPr>
          <p:cNvPr id="4" name="مستطيل 3"/>
          <p:cNvSpPr>
            <a:spLocks noChangeArrowheads="1"/>
          </p:cNvSpPr>
          <p:nvPr/>
        </p:nvSpPr>
        <p:spPr bwMode="auto">
          <a:xfrm>
            <a:off x="570336" y="2714630"/>
            <a:ext cx="7799559" cy="769441"/>
          </a:xfrm>
          <a:prstGeom prst="rect">
            <a:avLst/>
          </a:prstGeom>
          <a:noFill/>
          <a:ln w="9525">
            <a:noFill/>
            <a:miter lim="800000"/>
            <a:headEnd/>
            <a:tailEnd/>
          </a:ln>
        </p:spPr>
        <p:txBody>
          <a:bodyPr wrap="square">
            <a:spAutoFit/>
          </a:bodyPr>
          <a:lstStyle/>
          <a:p>
            <a:pPr rtl="0"/>
            <a:r>
              <a:rPr lang="ar-EG" sz="4400" b="1" dirty="0" smtClean="0">
                <a:solidFill>
                  <a:srgbClr val="FF0000"/>
                </a:solidFill>
              </a:rPr>
              <a:t>تصنيف </a:t>
            </a:r>
            <a:r>
              <a:rPr lang="ar-EG" sz="4400" b="1" dirty="0" smtClean="0">
                <a:latin typeface="Calibri" pitchFamily="34" charset="0"/>
              </a:rPr>
              <a:t>قبل قراءة الفصل </a:t>
            </a:r>
            <a:r>
              <a:rPr lang="ar-EG" sz="4400" b="1" dirty="0" smtClean="0">
                <a:solidFill>
                  <a:srgbClr val="FF0000"/>
                </a:solidFill>
              </a:rPr>
              <a:t>: </a:t>
            </a:r>
            <a:endParaRPr lang="ar-EG" sz="4400" dirty="0">
              <a:solidFill>
                <a:srgbClr val="FF0000"/>
              </a:solidFill>
            </a:endParaRPr>
          </a:p>
        </p:txBody>
      </p:sp>
      <p:sp>
        <p:nvSpPr>
          <p:cNvPr id="15361" name="Rectangle 1"/>
          <p:cNvSpPr>
            <a:spLocks noChangeArrowheads="1"/>
          </p:cNvSpPr>
          <p:nvPr/>
        </p:nvSpPr>
        <p:spPr bwMode="auto">
          <a:xfrm>
            <a:off x="928663" y="3704586"/>
            <a:ext cx="7459490" cy="1938992"/>
          </a:xfrm>
          <a:prstGeom prst="rect">
            <a:avLst/>
          </a:prstGeom>
          <a:noFill/>
          <a:ln w="9525">
            <a:noFill/>
            <a:miter lim="800000"/>
            <a:headEnd/>
            <a:tailEnd/>
          </a:ln>
        </p:spPr>
        <p:txBody>
          <a:bodyPr wrap="square" anchor="ctr">
            <a:spAutoFit/>
          </a:bodyPr>
          <a:lstStyle/>
          <a:p>
            <a:pPr algn="ctr">
              <a:tabLst>
                <a:tab pos="711200" algn="l"/>
              </a:tabLst>
            </a:pPr>
            <a:r>
              <a:rPr lang="ar-EG" sz="4000" b="1" dirty="0" smtClean="0">
                <a:latin typeface="Calibri" pitchFamily="34" charset="0"/>
              </a:rPr>
              <a:t>دوِّنْ </a:t>
            </a:r>
            <a:r>
              <a:rPr lang="ar-EG" sz="4000" b="1" dirty="0">
                <a:latin typeface="Calibri" pitchFamily="34" charset="0"/>
              </a:rPr>
              <a:t>أمثلة على الموارد الطبيعية التي تعرفها في العمود </a:t>
            </a:r>
            <a:r>
              <a:rPr lang="ar-EG" sz="4000" b="1" dirty="0" smtClean="0">
                <a:latin typeface="Calibri" pitchFamily="34" charset="0"/>
              </a:rPr>
              <a:t>المناسب. </a:t>
            </a:r>
            <a:br>
              <a:rPr lang="ar-EG" sz="4000" b="1" dirty="0" smtClean="0">
                <a:latin typeface="Calibri" pitchFamily="34" charset="0"/>
              </a:rPr>
            </a:br>
            <a:r>
              <a:rPr lang="ar-EG" sz="4000" b="1" dirty="0" smtClean="0">
                <a:latin typeface="Calibri" pitchFamily="34" charset="0"/>
              </a:rPr>
              <a:t>وبعد </a:t>
            </a:r>
            <a:r>
              <a:rPr lang="ar-EG" sz="4000" b="1" dirty="0">
                <a:latin typeface="Calibri" pitchFamily="34" charset="0"/>
              </a:rPr>
              <a:t>قراءتك للفصل أضف إليها أمثلة أخرى.</a:t>
            </a:r>
            <a:endParaRPr lang="ar-EG" sz="4000" dirty="0">
              <a:latin typeface="Arial" pitchFamily="34" charset="0"/>
            </a:endParaRPr>
          </a:p>
        </p:txBody>
      </p:sp>
      <p:sp>
        <p:nvSpPr>
          <p:cNvPr id="19463" name="مخطط انسيابي: قرص ممغنط 5"/>
          <p:cNvSpPr>
            <a:spLocks noChangeArrowheads="1"/>
          </p:cNvSpPr>
          <p:nvPr/>
        </p:nvSpPr>
        <p:spPr bwMode="auto">
          <a:xfrm>
            <a:off x="1928813" y="344488"/>
            <a:ext cx="5286375" cy="1428750"/>
          </a:xfrm>
          <a:prstGeom prst="flowChartMagneticDisk">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chemeClr val="tx1"/>
            </a:solidFill>
            <a:round/>
            <a:headEnd/>
            <a:tailEnd/>
          </a:ln>
        </p:spPr>
        <p:txBody>
          <a:bodyPr/>
          <a:lstStyle/>
          <a:p>
            <a:pPr algn="l" rtl="0"/>
            <a:endParaRPr lang="ar-EG"/>
          </a:p>
        </p:txBody>
      </p:sp>
      <p:sp>
        <p:nvSpPr>
          <p:cNvPr id="19464" name="مستطيل 6"/>
          <p:cNvSpPr>
            <a:spLocks noChangeArrowheads="1"/>
          </p:cNvSpPr>
          <p:nvPr/>
        </p:nvSpPr>
        <p:spPr bwMode="auto">
          <a:xfrm>
            <a:off x="2214563" y="844550"/>
            <a:ext cx="4857750" cy="923925"/>
          </a:xfrm>
          <a:prstGeom prst="rect">
            <a:avLst/>
          </a:prstGeom>
          <a:noFill/>
          <a:ln w="9525">
            <a:noFill/>
            <a:miter lim="800000"/>
            <a:headEnd/>
            <a:tailEnd/>
          </a:ln>
        </p:spPr>
        <p:txBody>
          <a:bodyPr>
            <a:spAutoFit/>
          </a:bodyPr>
          <a:lstStyle/>
          <a:p>
            <a:pPr algn="ctr" rtl="0"/>
            <a:r>
              <a:rPr lang="ar-EG" sz="5400" b="1"/>
              <a:t>المطويات </a:t>
            </a:r>
            <a:endParaRPr lang="ar-EG" sz="540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39 - air horn.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تصنيف قبل قراءة الفصل.wav"/>
                                        </p:tgtEl>
                                      </p:cMediaNode>
                                    </p:audio>
                                  </p:sub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5361"/>
                                        </p:tgtEl>
                                        <p:attrNameLst>
                                          <p:attrName>style.visibility</p:attrName>
                                        </p:attrNameLst>
                                      </p:cBhvr>
                                      <p:to>
                                        <p:strVal val="visible"/>
                                      </p:to>
                                    </p:set>
                                    <p:animEffect transition="in" filter="fade">
                                      <p:cBhvr>
                                        <p:cTn id="25" dur="800" decel="100000"/>
                                        <p:tgtEl>
                                          <p:spTgt spid="15361"/>
                                        </p:tgtEl>
                                      </p:cBhvr>
                                    </p:animEffect>
                                    <p:anim calcmode="lin" valueType="num">
                                      <p:cBhvr>
                                        <p:cTn id="26" dur="800" decel="100000" fill="hold"/>
                                        <p:tgtEl>
                                          <p:spTgt spid="15361"/>
                                        </p:tgtEl>
                                        <p:attrNameLst>
                                          <p:attrName>style.rotation</p:attrName>
                                        </p:attrNameLst>
                                      </p:cBhvr>
                                      <p:tavLst>
                                        <p:tav tm="0">
                                          <p:val>
                                            <p:fltVal val="-90"/>
                                          </p:val>
                                        </p:tav>
                                        <p:tav tm="100000">
                                          <p:val>
                                            <p:fltVal val="0"/>
                                          </p:val>
                                        </p:tav>
                                      </p:tavLst>
                                    </p:anim>
                                    <p:anim calcmode="lin" valueType="num">
                                      <p:cBhvr>
                                        <p:cTn id="27" dur="800" decel="100000" fill="hold"/>
                                        <p:tgtEl>
                                          <p:spTgt spid="15361"/>
                                        </p:tgtEl>
                                        <p:attrNameLst>
                                          <p:attrName>ppt_x</p:attrName>
                                        </p:attrNameLst>
                                      </p:cBhvr>
                                      <p:tavLst>
                                        <p:tav tm="0">
                                          <p:val>
                                            <p:strVal val="#ppt_x+0.4"/>
                                          </p:val>
                                        </p:tav>
                                        <p:tav tm="100000">
                                          <p:val>
                                            <p:strVal val="#ppt_x-0.05"/>
                                          </p:val>
                                        </p:tav>
                                      </p:tavLst>
                                    </p:anim>
                                    <p:anim calcmode="lin" valueType="num">
                                      <p:cBhvr>
                                        <p:cTn id="28" dur="800" decel="100000" fill="hold"/>
                                        <p:tgtEl>
                                          <p:spTgt spid="15361"/>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5361"/>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536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دون أمثلة على الموارد الطبيع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3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4313" y="142875"/>
            <a:ext cx="8715375" cy="6572250"/>
            <a:chOff x="142876" y="142852"/>
            <a:chExt cx="8715404" cy="6572296"/>
          </a:xfrm>
        </p:grpSpPr>
        <p:sp>
          <p:nvSpPr>
            <p:cNvPr id="3" name="Rectangle 2"/>
            <p:cNvSpPr/>
            <p:nvPr/>
          </p:nvSpPr>
          <p:spPr>
            <a:xfrm>
              <a:off x="142876" y="2357430"/>
              <a:ext cx="3857620" cy="4357718"/>
            </a:xfrm>
            <a:prstGeom prst="rect">
              <a:avLst/>
            </a:prstGeom>
            <a:solidFill>
              <a:srgbClr val="FF0000"/>
            </a:solidFill>
            <a:ln w="3810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sp>
          <p:nvSpPr>
            <p:cNvPr id="4" name="Rectangle 3"/>
            <p:cNvSpPr/>
            <p:nvPr/>
          </p:nvSpPr>
          <p:spPr>
            <a:xfrm>
              <a:off x="142876" y="142852"/>
              <a:ext cx="3857620" cy="4357718"/>
            </a:xfrm>
            <a:prstGeom prst="rect">
              <a:avLst/>
            </a:prstGeom>
            <a:solidFill>
              <a:srgbClr val="0000FF"/>
            </a:solidFill>
            <a:ln w="3810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sp>
          <p:nvSpPr>
            <p:cNvPr id="5" name="L-Shape 4"/>
            <p:cNvSpPr/>
            <p:nvPr/>
          </p:nvSpPr>
          <p:spPr>
            <a:xfrm flipH="1">
              <a:off x="7000892" y="1500174"/>
              <a:ext cx="1857388" cy="5214974"/>
            </a:xfrm>
            <a:prstGeom prst="corner">
              <a:avLst/>
            </a:prstGeom>
            <a:solidFill>
              <a:srgbClr val="993366"/>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sp>
          <p:nvSpPr>
            <p:cNvPr id="6" name="Teardrop 5"/>
            <p:cNvSpPr/>
            <p:nvPr/>
          </p:nvSpPr>
          <p:spPr>
            <a:xfrm>
              <a:off x="6429388" y="285728"/>
              <a:ext cx="2428892" cy="1857388"/>
            </a:xfrm>
            <a:prstGeom prst="teardrop">
              <a:avLst/>
            </a:prstGeom>
            <a:solidFill>
              <a:srgbClr val="FF3300"/>
            </a:solidFill>
            <a:ln w="3810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sp>
          <p:nvSpPr>
            <p:cNvPr id="7" name="Round Single Corner Rectangle 6"/>
            <p:cNvSpPr/>
            <p:nvPr/>
          </p:nvSpPr>
          <p:spPr>
            <a:xfrm>
              <a:off x="357158" y="285728"/>
              <a:ext cx="8358246" cy="6286520"/>
            </a:xfrm>
            <a:prstGeom prst="round1Rect">
              <a:avLst/>
            </a:prstGeom>
            <a:solidFill>
              <a:schemeClr val="bg1"/>
            </a:solidFill>
            <a:ln>
              <a:solidFill>
                <a:srgbClr val="00CC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grpSp>
      <p:grpSp>
        <p:nvGrpSpPr>
          <p:cNvPr id="8" name="Group 7"/>
          <p:cNvGrpSpPr>
            <a:grpSpLocks/>
          </p:cNvGrpSpPr>
          <p:nvPr/>
        </p:nvGrpSpPr>
        <p:grpSpPr bwMode="auto">
          <a:xfrm>
            <a:off x="2857500" y="571500"/>
            <a:ext cx="5510213" cy="1428750"/>
            <a:chOff x="3357554" y="928670"/>
            <a:chExt cx="2938482" cy="1366846"/>
          </a:xfrm>
        </p:grpSpPr>
        <p:grpSp>
          <p:nvGrpSpPr>
            <p:cNvPr id="9" name="Group 11"/>
            <p:cNvGrpSpPr>
              <a:grpSpLocks/>
            </p:cNvGrpSpPr>
            <p:nvPr/>
          </p:nvGrpSpPr>
          <p:grpSpPr bwMode="auto">
            <a:xfrm>
              <a:off x="3357554" y="928670"/>
              <a:ext cx="2938482" cy="1366846"/>
              <a:chOff x="3857620" y="928670"/>
              <a:chExt cx="2938482" cy="1366846"/>
            </a:xfrm>
          </p:grpSpPr>
          <p:sp>
            <p:nvSpPr>
              <p:cNvPr id="11" name="Rounded Rectangle 10"/>
              <p:cNvSpPr/>
              <p:nvPr/>
            </p:nvSpPr>
            <p:spPr>
              <a:xfrm>
                <a:off x="3857620" y="928670"/>
                <a:ext cx="2786082" cy="1214446"/>
              </a:xfrm>
              <a:prstGeom prst="roundRect">
                <a:avLst/>
              </a:prstGeom>
              <a:solidFill>
                <a:srgbClr val="00FF00"/>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solidFill>
                    <a:schemeClr val="bg1"/>
                  </a:solidFill>
                </a:endParaRPr>
              </a:p>
            </p:txBody>
          </p:sp>
          <p:sp>
            <p:nvSpPr>
              <p:cNvPr id="12" name="Rounded Rectangle 11"/>
              <p:cNvSpPr/>
              <p:nvPr/>
            </p:nvSpPr>
            <p:spPr>
              <a:xfrm>
                <a:off x="4010020" y="1081070"/>
                <a:ext cx="2786082" cy="1214446"/>
              </a:xfrm>
              <a:prstGeom prst="roundRect">
                <a:avLst/>
              </a:prstGeom>
              <a:solidFill>
                <a:srgbClr val="006600"/>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solidFill>
                    <a:schemeClr val="bg1"/>
                  </a:solidFill>
                </a:endParaRPr>
              </a:p>
            </p:txBody>
          </p:sp>
        </p:grpSp>
        <p:sp>
          <p:nvSpPr>
            <p:cNvPr id="10" name="Rectangle 9"/>
            <p:cNvSpPr/>
            <p:nvPr/>
          </p:nvSpPr>
          <p:spPr>
            <a:xfrm>
              <a:off x="3599376" y="1403808"/>
              <a:ext cx="2653498" cy="618327"/>
            </a:xfrm>
            <a:prstGeom prst="rect">
              <a:avLst/>
            </a:prstGeom>
          </p:spPr>
          <p:txBody>
            <a:bodyPr wrap="square">
              <a:spAutoFit/>
            </a:bodyPr>
            <a:lstStyle/>
            <a:p>
              <a:pPr algn="ctr"/>
              <a:r>
                <a:rPr lang="ar-EG" sz="3600" b="1" dirty="0" smtClean="0">
                  <a:solidFill>
                    <a:srgbClr val="FFFF00"/>
                  </a:solidFill>
                </a:rPr>
                <a:t>العلوم عبر المواقع الإلكترونية</a:t>
              </a:r>
              <a:endParaRPr lang="en-US" sz="3600" dirty="0">
                <a:solidFill>
                  <a:srgbClr val="FFFF00"/>
                </a:solidFill>
              </a:endParaRPr>
            </a:p>
          </p:txBody>
        </p:sp>
      </p:grpSp>
      <p:sp>
        <p:nvSpPr>
          <p:cNvPr id="13" name="TextBox 12"/>
          <p:cNvSpPr txBox="1">
            <a:spLocks noChangeArrowheads="1"/>
          </p:cNvSpPr>
          <p:nvPr/>
        </p:nvSpPr>
        <p:spPr bwMode="auto">
          <a:xfrm>
            <a:off x="857250" y="2990206"/>
            <a:ext cx="7572402" cy="1323439"/>
          </a:xfrm>
          <a:prstGeom prst="rect">
            <a:avLst/>
          </a:prstGeom>
          <a:noFill/>
          <a:ln w="9525">
            <a:noFill/>
            <a:miter lim="800000"/>
            <a:headEnd/>
            <a:tailEnd/>
          </a:ln>
        </p:spPr>
        <p:txBody>
          <a:bodyPr wrap="square">
            <a:spAutoFit/>
          </a:bodyPr>
          <a:lstStyle/>
          <a:p>
            <a:r>
              <a:rPr lang="ar-EG" sz="4000" b="1" dirty="0" smtClean="0">
                <a:solidFill>
                  <a:srgbClr val="FF0000"/>
                </a:solidFill>
              </a:rPr>
              <a:t>لمراجعة محتوى هذا الفصل وأنشطته، ارجع إلى الموقع الإلكتروني</a:t>
            </a:r>
            <a:endParaRPr lang="en-US" sz="4000" b="1" dirty="0" smtClean="0">
              <a:solidFill>
                <a:srgbClr val="FF0000"/>
              </a:solidFill>
            </a:endParaRPr>
          </a:p>
        </p:txBody>
      </p:sp>
      <p:sp>
        <p:nvSpPr>
          <p:cNvPr id="14" name="مستطيل 13"/>
          <p:cNvSpPr/>
          <p:nvPr/>
        </p:nvSpPr>
        <p:spPr>
          <a:xfrm>
            <a:off x="1658893" y="4538971"/>
            <a:ext cx="5699189" cy="646331"/>
          </a:xfrm>
          <a:prstGeom prst="rect">
            <a:avLst/>
          </a:prstGeom>
        </p:spPr>
        <p:txBody>
          <a:bodyPr wrap="none">
            <a:spAutoFit/>
          </a:bodyPr>
          <a:lstStyle/>
          <a:p>
            <a:r>
              <a:rPr lang="en-US" sz="3600" b="1" u="sng" dirty="0" smtClean="0"/>
              <a:t>www.obeikaneducation.com</a:t>
            </a:r>
            <a:endParaRPr lang="ar-EG" sz="36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3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400" decel="100000"/>
                                        <p:tgtEl>
                                          <p:spTgt spid="8"/>
                                        </p:tgtEl>
                                      </p:cBhvr>
                                    </p:animEffect>
                                    <p:anim calcmode="lin" valueType="num">
                                      <p:cBhvr>
                                        <p:cTn id="11" dur="400" decel="100000" fill="hold"/>
                                        <p:tgtEl>
                                          <p:spTgt spid="8"/>
                                        </p:tgtEl>
                                        <p:attrNameLst>
                                          <p:attrName>style.rotation</p:attrName>
                                        </p:attrNameLst>
                                      </p:cBhvr>
                                      <p:tavLst>
                                        <p:tav tm="0">
                                          <p:val>
                                            <p:fltVal val="-90"/>
                                          </p:val>
                                        </p:tav>
                                        <p:tav tm="100000">
                                          <p:val>
                                            <p:fltVal val="0"/>
                                          </p:val>
                                        </p:tav>
                                      </p:tavLst>
                                    </p:anim>
                                    <p:anim calcmode="lin" valueType="num">
                                      <p:cBhvr>
                                        <p:cTn id="12" dur="400" decel="100000" fill="hold"/>
                                        <p:tgtEl>
                                          <p:spTgt spid="8"/>
                                        </p:tgtEl>
                                        <p:attrNameLst>
                                          <p:attrName>ppt_x</p:attrName>
                                        </p:attrNameLst>
                                      </p:cBhvr>
                                      <p:tavLst>
                                        <p:tav tm="0">
                                          <p:val>
                                            <p:strVal val="#ppt_x+0.4"/>
                                          </p:val>
                                        </p:tav>
                                        <p:tav tm="100000">
                                          <p:val>
                                            <p:strVal val="#ppt_x-0.05"/>
                                          </p:val>
                                        </p:tav>
                                      </p:tavLst>
                                    </p:anim>
                                    <p:anim calcmode="lin" valueType="num">
                                      <p:cBhvr>
                                        <p:cTn id="13" dur="400" decel="100000" fill="hold"/>
                                        <p:tgtEl>
                                          <p:spTgt spid="8"/>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العلوم عبر المواقع الإلكترونية.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18" presetClass="entr" presetSubtype="12"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strips(downLeft)">
                                      <p:cBhvr>
                                        <p:cTn id="24" dur="500"/>
                                        <p:tgtEl>
                                          <p:spTgt spid="13">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لمراجعة محتوى هذا الف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295400" y="2643182"/>
            <a:ext cx="5943600" cy="1420748"/>
            <a:chOff x="3500430" y="1805168"/>
            <a:chExt cx="4500594" cy="1268348"/>
          </a:xfrm>
          <a:scene3d>
            <a:camera prst="orthographicFront">
              <a:rot lat="0" lon="0" rev="0"/>
            </a:camera>
            <a:lightRig rig="glow" dir="t">
              <a:rot lat="0" lon="0" rev="4800000"/>
            </a:lightRig>
          </a:scene3d>
        </p:grpSpPr>
        <p:sp>
          <p:nvSpPr>
            <p:cNvPr id="4" name="شبه منحرف 2"/>
            <p:cNvSpPr/>
            <p:nvPr/>
          </p:nvSpPr>
          <p:spPr>
            <a:xfrm>
              <a:off x="3500430" y="1857364"/>
              <a:ext cx="4500594" cy="1216152"/>
            </a:xfrm>
            <a:prstGeom prst="trapezoid">
              <a:avLst/>
            </a:prstGeom>
            <a:solidFill>
              <a:srgbClr val="00B0F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 name="شبه منحرف 3"/>
            <p:cNvSpPr/>
            <p:nvPr/>
          </p:nvSpPr>
          <p:spPr>
            <a:xfrm rot="10800000">
              <a:off x="3736441" y="1805168"/>
              <a:ext cx="3902977" cy="1216152"/>
            </a:xfrm>
            <a:prstGeom prst="trapezoid">
              <a:avLst/>
            </a:prstGeom>
            <a:solidFill>
              <a:srgbClr val="FF505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6" name="مربع نص 4"/>
          <p:cNvSpPr txBox="1">
            <a:spLocks noChangeArrowheads="1"/>
          </p:cNvSpPr>
          <p:nvPr/>
        </p:nvSpPr>
        <p:spPr bwMode="auto">
          <a:xfrm>
            <a:off x="2371725" y="2719382"/>
            <a:ext cx="4029075" cy="1200150"/>
          </a:xfrm>
          <a:prstGeom prst="rect">
            <a:avLst/>
          </a:prstGeom>
          <a:noFill/>
          <a:ln w="9525">
            <a:noFill/>
            <a:miter lim="800000"/>
            <a:headEnd/>
            <a:tailEnd/>
          </a:ln>
        </p:spPr>
        <p:txBody>
          <a:bodyPr>
            <a:spAutoFit/>
          </a:bodyPr>
          <a:lstStyle/>
          <a:p>
            <a:r>
              <a:rPr lang="ar-EG" sz="7200" b="1" dirty="0">
                <a:solidFill>
                  <a:schemeClr val="bg1"/>
                </a:solidFill>
              </a:rPr>
              <a:t>أتهيأ للقراءة</a:t>
            </a:r>
            <a:endParaRPr lang="ar-SA" sz="7200" b="1" dirty="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070 - sonar pinging.wav"/>
                                        </p:tgtEl>
                                      </p:cMediaNode>
                                    </p:audio>
                                  </p:sub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450" decel="100000" fill="hold"/>
                                        <p:tgtEl>
                                          <p:spTgt spid="6"/>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أتهيأ للقراء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حابة 1"/>
          <p:cNvSpPr/>
          <p:nvPr/>
        </p:nvSpPr>
        <p:spPr bwMode="auto">
          <a:xfrm>
            <a:off x="1714500" y="285750"/>
            <a:ext cx="6000750" cy="1857375"/>
          </a:xfrm>
          <a:prstGeom prst="cloud">
            <a:avLst/>
          </a:prstGeom>
          <a:ln w="76200">
            <a:solidFill>
              <a:srgbClr val="FF0000"/>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1"/>
          <a:lstStyle/>
          <a:p>
            <a:pPr algn="l" rtl="0">
              <a:defRPr/>
            </a:pPr>
            <a:endParaRPr lang="ar-EG" dirty="0">
              <a:solidFill>
                <a:schemeClr val="tx1"/>
              </a:solidFill>
            </a:endParaRPr>
          </a:p>
        </p:txBody>
      </p:sp>
      <p:sp>
        <p:nvSpPr>
          <p:cNvPr id="30721" name="Rectangle 1"/>
          <p:cNvSpPr>
            <a:spLocks noChangeArrowheads="1"/>
          </p:cNvSpPr>
          <p:nvPr/>
        </p:nvSpPr>
        <p:spPr bwMode="auto">
          <a:xfrm>
            <a:off x="2500313" y="800100"/>
            <a:ext cx="4572000" cy="922338"/>
          </a:xfrm>
          <a:prstGeom prst="rect">
            <a:avLst/>
          </a:prstGeom>
          <a:noFill/>
          <a:ln w="9525">
            <a:noFill/>
            <a:miter lim="800000"/>
            <a:headEnd/>
            <a:tailEnd/>
          </a:ln>
        </p:spPr>
        <p:txBody>
          <a:bodyPr anchor="ctr">
            <a:spAutoFit/>
          </a:bodyPr>
          <a:lstStyle/>
          <a:p>
            <a:pPr algn="ctr">
              <a:tabLst>
                <a:tab pos="711200" algn="l"/>
              </a:tabLst>
            </a:pPr>
            <a:r>
              <a:rPr lang="ar-EG" sz="5400" b="1" dirty="0">
                <a:solidFill>
                  <a:schemeClr val="bg1"/>
                </a:solidFill>
                <a:latin typeface="Calibri" pitchFamily="34" charset="0"/>
              </a:rPr>
              <a:t>الفكرة العامة </a:t>
            </a:r>
            <a:endParaRPr lang="ar-EG" sz="5400" dirty="0">
              <a:solidFill>
                <a:schemeClr val="bg1"/>
              </a:solidFill>
              <a:latin typeface="Arial" pitchFamily="34" charset="0"/>
            </a:endParaRPr>
          </a:p>
        </p:txBody>
      </p:sp>
      <p:sp>
        <p:nvSpPr>
          <p:cNvPr id="4" name="مخطط انسيابي: متعدد المستندات 3"/>
          <p:cNvSpPr/>
          <p:nvPr/>
        </p:nvSpPr>
        <p:spPr bwMode="auto">
          <a:xfrm>
            <a:off x="285750" y="2928938"/>
            <a:ext cx="8572500" cy="3429000"/>
          </a:xfrm>
          <a:prstGeom prst="flowChartMultidocumen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1"/>
          <a:lstStyle/>
          <a:p>
            <a:pPr algn="l" rtl="0">
              <a:defRPr/>
            </a:pPr>
            <a:endParaRPr lang="ar-EG" dirty="0">
              <a:solidFill>
                <a:schemeClr val="tx1"/>
              </a:solidFill>
            </a:endParaRPr>
          </a:p>
        </p:txBody>
      </p:sp>
      <p:sp>
        <p:nvSpPr>
          <p:cNvPr id="30722" name="Rectangle 2"/>
          <p:cNvSpPr>
            <a:spLocks noChangeArrowheads="1"/>
          </p:cNvSpPr>
          <p:nvPr/>
        </p:nvSpPr>
        <p:spPr bwMode="auto">
          <a:xfrm>
            <a:off x="428625" y="3744913"/>
            <a:ext cx="7000875" cy="1939925"/>
          </a:xfrm>
          <a:prstGeom prst="rect">
            <a:avLst/>
          </a:prstGeom>
          <a:noFill/>
          <a:ln w="9525">
            <a:noFill/>
            <a:miter lim="800000"/>
            <a:headEnd/>
            <a:tailEnd/>
          </a:ln>
        </p:spPr>
        <p:txBody>
          <a:bodyPr anchor="ctr">
            <a:spAutoFit/>
          </a:bodyPr>
          <a:lstStyle/>
          <a:p>
            <a:pPr algn="justLow">
              <a:tabLst>
                <a:tab pos="711200" algn="l"/>
              </a:tabLst>
            </a:pPr>
            <a:r>
              <a:rPr lang="ar-EG" sz="4000" b="1" dirty="0">
                <a:latin typeface="Calibri" pitchFamily="34" charset="0"/>
              </a:rPr>
              <a:t>يؤثر استخدام موارد الأرض في حياة الإنسان والمخلوقات الحية الأخرى، وفى البيئة </a:t>
            </a:r>
            <a:r>
              <a:rPr lang="ar-EG" sz="4000" b="1" dirty="0" smtClean="0">
                <a:latin typeface="Calibri" pitchFamily="34" charset="0"/>
              </a:rPr>
              <a:t>عمومًا.</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20 - Bassoon note.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30721"/>
                                        </p:tgtEl>
                                        <p:attrNameLst>
                                          <p:attrName>style.visibility</p:attrName>
                                        </p:attrNameLst>
                                      </p:cBhvr>
                                      <p:to>
                                        <p:strVal val="visible"/>
                                      </p:to>
                                    </p:set>
                                    <p:animEffect transition="in" filter="dissolve">
                                      <p:cBhvr>
                                        <p:cTn id="10" dur="500"/>
                                        <p:tgtEl>
                                          <p:spTgt spid="30721"/>
                                        </p:tgtEl>
                                      </p:cBhvr>
                                    </p:animEffect>
                                  </p:childTnLst>
                                  <p:subTnLst>
                                    <p:audio>
                                      <p:cMediaNode>
                                        <p:cTn display="0" masterRel="sameClick">
                                          <p:stCondLst>
                                            <p:cond evt="begin" delay="0">
                                              <p:tn val="8"/>
                                            </p:cond>
                                          </p:stCondLst>
                                          <p:endCondLst>
                                            <p:cond evt="onStopAudio" delay="0">
                                              <p:tgtEl>
                                                <p:sldTgt/>
                                              </p:tgtEl>
                                            </p:cond>
                                          </p:endCondLst>
                                        </p:cTn>
                                        <p:tgtEl>
                                          <p:sndTgt r:embed="rId4" name="الفكرة العامة.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0178 - blip sound.wav"/>
                                        </p:tgtEl>
                                      </p:cMediaNode>
                                    </p:audio>
                                  </p:subTnLst>
                                </p:cTn>
                              </p:par>
                              <p:par>
                                <p:cTn id="19" presetID="31" presetClass="entr" presetSubtype="0" fill="hold" grpId="0" nodeType="withEffect">
                                  <p:stCondLst>
                                    <p:cond delay="0"/>
                                  </p:stCondLst>
                                  <p:childTnLst>
                                    <p:set>
                                      <p:cBhvr>
                                        <p:cTn id="20" dur="1" fill="hold">
                                          <p:stCondLst>
                                            <p:cond delay="0"/>
                                          </p:stCondLst>
                                        </p:cTn>
                                        <p:tgtEl>
                                          <p:spTgt spid="30722"/>
                                        </p:tgtEl>
                                        <p:attrNameLst>
                                          <p:attrName>style.visibility</p:attrName>
                                        </p:attrNameLst>
                                      </p:cBhvr>
                                      <p:to>
                                        <p:strVal val="visible"/>
                                      </p:to>
                                    </p:set>
                                    <p:anim calcmode="lin" valueType="num">
                                      <p:cBhvr>
                                        <p:cTn id="21" dur="500" fill="hold"/>
                                        <p:tgtEl>
                                          <p:spTgt spid="30722"/>
                                        </p:tgtEl>
                                        <p:attrNameLst>
                                          <p:attrName>ppt_w</p:attrName>
                                        </p:attrNameLst>
                                      </p:cBhvr>
                                      <p:tavLst>
                                        <p:tav tm="0">
                                          <p:val>
                                            <p:fltVal val="0"/>
                                          </p:val>
                                        </p:tav>
                                        <p:tav tm="100000">
                                          <p:val>
                                            <p:strVal val="#ppt_w"/>
                                          </p:val>
                                        </p:tav>
                                      </p:tavLst>
                                    </p:anim>
                                    <p:anim calcmode="lin" valueType="num">
                                      <p:cBhvr>
                                        <p:cTn id="22" dur="500" fill="hold"/>
                                        <p:tgtEl>
                                          <p:spTgt spid="30722"/>
                                        </p:tgtEl>
                                        <p:attrNameLst>
                                          <p:attrName>ppt_h</p:attrName>
                                        </p:attrNameLst>
                                      </p:cBhvr>
                                      <p:tavLst>
                                        <p:tav tm="0">
                                          <p:val>
                                            <p:fltVal val="0"/>
                                          </p:val>
                                        </p:tav>
                                        <p:tav tm="100000">
                                          <p:val>
                                            <p:strVal val="#ppt_h"/>
                                          </p:val>
                                        </p:tav>
                                      </p:tavLst>
                                    </p:anim>
                                    <p:anim calcmode="lin" valueType="num">
                                      <p:cBhvr>
                                        <p:cTn id="23" dur="500" fill="hold"/>
                                        <p:tgtEl>
                                          <p:spTgt spid="30722"/>
                                        </p:tgtEl>
                                        <p:attrNameLst>
                                          <p:attrName>style.rotation</p:attrName>
                                        </p:attrNameLst>
                                      </p:cBhvr>
                                      <p:tavLst>
                                        <p:tav tm="0">
                                          <p:val>
                                            <p:fltVal val="90"/>
                                          </p:val>
                                        </p:tav>
                                        <p:tav tm="100000">
                                          <p:val>
                                            <p:fltVal val="0"/>
                                          </p:val>
                                        </p:tav>
                                      </p:tavLst>
                                    </p:anim>
                                    <p:animEffect transition="in" filter="fade">
                                      <p:cBhvr>
                                        <p:cTn id="24" dur="500"/>
                                        <p:tgtEl>
                                          <p:spTgt spid="30722"/>
                                        </p:tgtEl>
                                      </p:cBhvr>
                                    </p:animEffect>
                                  </p:childTnLst>
                                  <p:subTnLst>
                                    <p:audio>
                                      <p:cMediaNode>
                                        <p:cTn display="0" masterRel="sameClick">
                                          <p:stCondLst>
                                            <p:cond evt="begin" delay="0">
                                              <p:tn val="19"/>
                                            </p:cond>
                                          </p:stCondLst>
                                          <p:endCondLst>
                                            <p:cond evt="onStopAudio" delay="0">
                                              <p:tgtEl>
                                                <p:sldTgt/>
                                              </p:tgtEl>
                                            </p:cond>
                                          </p:endCondLst>
                                        </p:cTn>
                                        <p:tgtEl>
                                          <p:sndTgt r:embed="rId6" name="يؤثر استخدام موارد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p:bldP spid="4" grpId="0" animBg="1"/>
      <p:bldP spid="307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1214414" y="1514484"/>
            <a:ext cx="6705600" cy="3414714"/>
            <a:chOff x="357158" y="3357562"/>
            <a:chExt cx="8531449" cy="2571768"/>
          </a:xfrm>
        </p:grpSpPr>
        <p:grpSp>
          <p:nvGrpSpPr>
            <p:cNvPr id="3" name="مجموعة 14"/>
            <p:cNvGrpSpPr/>
            <p:nvPr/>
          </p:nvGrpSpPr>
          <p:grpSpPr>
            <a:xfrm>
              <a:off x="357158" y="3429000"/>
              <a:ext cx="8501122" cy="2500330"/>
              <a:chOff x="1357290" y="2714620"/>
              <a:chExt cx="4418290" cy="1736204"/>
            </a:xfrm>
            <a:solidFill>
              <a:schemeClr val="bg1"/>
            </a:solidFill>
          </p:grpSpPr>
          <p:sp>
            <p:nvSpPr>
              <p:cNvPr id="6" name="مخطط انسيابي: تحضير 4"/>
              <p:cNvSpPr/>
              <p:nvPr/>
            </p:nvSpPr>
            <p:spPr>
              <a:xfrm>
                <a:off x="1357290" y="2714620"/>
                <a:ext cx="4418290" cy="1684218"/>
              </a:xfrm>
              <a:prstGeom prst="flowChartPreparati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مثلث قائم الزاوية 5"/>
              <p:cNvSpPr/>
              <p:nvPr/>
            </p:nvSpPr>
            <p:spPr>
              <a:xfrm rot="10800000">
                <a:off x="1357290" y="3536424"/>
                <a:ext cx="914400" cy="914400"/>
              </a:xfrm>
              <a:prstGeom prst="rtTriangl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5" name="مثلث قائم الزاوية 3"/>
            <p:cNvSpPr/>
            <p:nvPr/>
          </p:nvSpPr>
          <p:spPr>
            <a:xfrm>
              <a:off x="7173835" y="3357562"/>
              <a:ext cx="1714772" cy="1285884"/>
            </a:xfrm>
            <a:prstGeom prst="rtTriangl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8" name="مربع نص 7"/>
          <p:cNvSpPr txBox="1">
            <a:spLocks noChangeArrowheads="1"/>
          </p:cNvSpPr>
          <p:nvPr/>
        </p:nvSpPr>
        <p:spPr bwMode="auto">
          <a:xfrm>
            <a:off x="2285984" y="2657492"/>
            <a:ext cx="3857652" cy="1446550"/>
          </a:xfrm>
          <a:prstGeom prst="rect">
            <a:avLst/>
          </a:prstGeom>
          <a:noFill/>
          <a:ln w="9525">
            <a:noFill/>
            <a:miter lim="800000"/>
            <a:headEnd/>
            <a:tailEnd/>
          </a:ln>
        </p:spPr>
        <p:txBody>
          <a:bodyPr wrap="square">
            <a:spAutoFit/>
          </a:bodyPr>
          <a:lstStyle/>
          <a:p>
            <a:r>
              <a:rPr lang="ar-EG" sz="8800" b="1" dirty="0">
                <a:solidFill>
                  <a:schemeClr val="bg1"/>
                </a:solidFill>
              </a:rPr>
              <a:t>المقارنة</a:t>
            </a:r>
            <a:endParaRPr lang="ar-SA" sz="8800" b="1" dirty="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62 - arcade game beep.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 decel="100000"/>
                                        <p:tgtEl>
                                          <p:spTgt spid="8"/>
                                        </p:tgtEl>
                                      </p:cBhvr>
                                    </p:animEffect>
                                    <p:anim calcmode="lin" valueType="num">
                                      <p:cBhvr>
                                        <p:cTn id="16" dur="400" decel="100000" fill="hold"/>
                                        <p:tgtEl>
                                          <p:spTgt spid="8"/>
                                        </p:tgtEl>
                                        <p:attrNameLst>
                                          <p:attrName>style.rotation</p:attrName>
                                        </p:attrNameLst>
                                      </p:cBhvr>
                                      <p:tavLst>
                                        <p:tav tm="0">
                                          <p:val>
                                            <p:fltVal val="-90"/>
                                          </p:val>
                                        </p:tav>
                                        <p:tav tm="100000">
                                          <p:val>
                                            <p:fltVal val="0"/>
                                          </p:val>
                                        </p:tav>
                                      </p:tavLst>
                                    </p:anim>
                                    <p:anim calcmode="lin" valueType="num">
                                      <p:cBhvr>
                                        <p:cTn id="17" dur="400" decel="100000" fill="hold"/>
                                        <p:tgtEl>
                                          <p:spTgt spid="8"/>
                                        </p:tgtEl>
                                        <p:attrNameLst>
                                          <p:attrName>ppt_x</p:attrName>
                                        </p:attrNameLst>
                                      </p:cBhvr>
                                      <p:tavLst>
                                        <p:tav tm="0">
                                          <p:val>
                                            <p:strVal val="#ppt_x+0.4"/>
                                          </p:val>
                                        </p:tav>
                                        <p:tav tm="100000">
                                          <p:val>
                                            <p:strVal val="#ppt_x-0.05"/>
                                          </p:val>
                                        </p:tav>
                                      </p:tavLst>
                                    </p:anim>
                                    <p:anim calcmode="lin" valueType="num">
                                      <p:cBhvr>
                                        <p:cTn id="18" dur="400" decel="100000" fill="hold"/>
                                        <p:tgtEl>
                                          <p:spTgt spid="8"/>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مقار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9"/>
          <p:cNvGrpSpPr>
            <a:grpSpLocks/>
          </p:cNvGrpSpPr>
          <p:nvPr/>
        </p:nvGrpSpPr>
        <p:grpSpPr bwMode="auto">
          <a:xfrm>
            <a:off x="328642" y="1142984"/>
            <a:ext cx="8458200" cy="4737114"/>
            <a:chOff x="251520" y="548680"/>
            <a:chExt cx="8640960" cy="5616624"/>
          </a:xfrm>
        </p:grpSpPr>
        <p:sp>
          <p:nvSpPr>
            <p:cNvPr id="10"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1" name="سداسي 9"/>
            <p:cNvSpPr/>
            <p:nvPr/>
          </p:nvSpPr>
          <p:spPr>
            <a:xfrm>
              <a:off x="285577" y="642873"/>
              <a:ext cx="8501485" cy="5428239"/>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12" name="Rectangle 1"/>
          <p:cNvSpPr>
            <a:spLocks noChangeArrowheads="1"/>
          </p:cNvSpPr>
          <p:nvPr/>
        </p:nvSpPr>
        <p:spPr bwMode="auto">
          <a:xfrm>
            <a:off x="571472" y="1572174"/>
            <a:ext cx="7981950" cy="3785652"/>
          </a:xfrm>
          <a:prstGeom prst="rect">
            <a:avLst/>
          </a:prstGeom>
          <a:noFill/>
          <a:ln w="9525">
            <a:noFill/>
            <a:miter lim="800000"/>
            <a:headEnd/>
            <a:tailEnd/>
          </a:ln>
        </p:spPr>
        <p:txBody>
          <a:bodyPr wrap="square" anchor="ctr">
            <a:spAutoFit/>
          </a:bodyPr>
          <a:lstStyle/>
          <a:p>
            <a:pPr algn="ctr"/>
            <a:r>
              <a:rPr lang="ar-EG" sz="4000" b="1" dirty="0">
                <a:solidFill>
                  <a:srgbClr val="7030A0"/>
                </a:solidFill>
              </a:rPr>
              <a:t>1- </a:t>
            </a:r>
            <a:r>
              <a:rPr lang="ar-EG" sz="4000" b="1" dirty="0" smtClean="0">
                <a:solidFill>
                  <a:srgbClr val="0000FF"/>
                </a:solidFill>
              </a:rPr>
              <a:t>أتعلّم</a:t>
            </a:r>
            <a:r>
              <a:rPr lang="ar-EG" sz="4000" b="1" dirty="0" smtClean="0">
                <a:solidFill>
                  <a:srgbClr val="7030A0"/>
                </a:solidFill>
              </a:rPr>
              <a:t> </a:t>
            </a:r>
            <a:r>
              <a:rPr lang="ar-EG" sz="4000" b="1" dirty="0">
                <a:solidFill>
                  <a:srgbClr val="993300"/>
                </a:solidFill>
              </a:rPr>
              <a:t>يقوم </a:t>
            </a:r>
            <a:r>
              <a:rPr lang="ar-EG" sz="4000" b="1" dirty="0" smtClean="0">
                <a:solidFill>
                  <a:srgbClr val="993300"/>
                </a:solidFill>
              </a:rPr>
              <a:t>القارئ </a:t>
            </a:r>
            <a:r>
              <a:rPr lang="ar-EG" sz="4000" b="1" dirty="0">
                <a:solidFill>
                  <a:srgbClr val="993300"/>
                </a:solidFill>
              </a:rPr>
              <a:t>الجيد بالمقارنة والتمييز بين المعلومات في أثناء قراءته. وهذا يعني النظر إلى أوجه  الشبه والاختلاف، مما يساعد على تذكر الأفكار المهمة. ابحث عن المفردات أو الحروف التي تدل على </a:t>
            </a:r>
            <a:r>
              <a:rPr lang="ar-EG" sz="4000" b="1" dirty="0" smtClean="0">
                <a:solidFill>
                  <a:srgbClr val="993300"/>
                </a:solidFill>
              </a:rPr>
              <a:t>أنَّ </a:t>
            </a:r>
            <a:r>
              <a:rPr lang="ar-EG" sz="4000" b="1" dirty="0">
                <a:solidFill>
                  <a:srgbClr val="993300"/>
                </a:solidFill>
              </a:rPr>
              <a:t>النص يشير إلى تشابه أو </a:t>
            </a:r>
            <a:r>
              <a:rPr lang="ar-EG" sz="4000" b="1" dirty="0" smtClean="0">
                <a:solidFill>
                  <a:srgbClr val="993300"/>
                </a:solidFill>
              </a:rPr>
              <a:t>اختلاف: </a:t>
            </a:r>
            <a:endParaRPr lang="ar-EG" sz="40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90"/>
                                          </p:val>
                                        </p:tav>
                                        <p:tav tm="100000">
                                          <p:val>
                                            <p:fltVal val="0"/>
                                          </p:val>
                                        </p:tav>
                                      </p:tavLst>
                                    </p:anim>
                                    <p:animEffect transition="in" filter="fade">
                                      <p:cBhvr>
                                        <p:cTn id="16"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4" name="أتعلّم يقوم القارئ الجيد بالمقار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جدول 38"/>
          <p:cNvGraphicFramePr>
            <a:graphicFrameLocks noGrp="1"/>
          </p:cNvGraphicFramePr>
          <p:nvPr/>
        </p:nvGraphicFramePr>
        <p:xfrm>
          <a:off x="1071538" y="1087224"/>
          <a:ext cx="6847116" cy="4484916"/>
        </p:xfrm>
        <a:graphic>
          <a:graphicData uri="http://schemas.openxmlformats.org/drawingml/2006/table">
            <a:tbl>
              <a:tblPr rtl="1" firstRow="1" bandRow="1">
                <a:effectLst/>
                <a:tableStyleId>{00A15C55-8517-42AA-B614-E9B94910E393}</a:tableStyleId>
              </a:tblPr>
              <a:tblGrid>
                <a:gridCol w="3223542"/>
                <a:gridCol w="3623574"/>
              </a:tblGrid>
              <a:tr h="747486">
                <a:tc gridSpan="2">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hMerge="1">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BF3FF"/>
                    </a:solidFill>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BF3FF"/>
                    </a:solidFill>
                  </a:tcPr>
                </a:tc>
              </a:tr>
            </a:tbl>
          </a:graphicData>
        </a:graphic>
      </p:graphicFrame>
      <p:sp>
        <p:nvSpPr>
          <p:cNvPr id="17" name="TextBox 11"/>
          <p:cNvSpPr txBox="1">
            <a:spLocks noChangeArrowheads="1"/>
          </p:cNvSpPr>
          <p:nvPr/>
        </p:nvSpPr>
        <p:spPr bwMode="auto">
          <a:xfrm>
            <a:off x="961288" y="1131960"/>
            <a:ext cx="6931166" cy="584775"/>
          </a:xfrm>
          <a:prstGeom prst="rect">
            <a:avLst/>
          </a:prstGeom>
          <a:noFill/>
          <a:ln w="9525">
            <a:noFill/>
            <a:miter lim="800000"/>
            <a:headEnd/>
            <a:tailEnd/>
          </a:ln>
        </p:spPr>
        <p:txBody>
          <a:bodyPr wrap="square">
            <a:spAutoFit/>
          </a:bodyPr>
          <a:lstStyle/>
          <a:p>
            <a:pPr algn="ctr" eaLnBrk="1" hangingPunct="1"/>
            <a:r>
              <a:rPr lang="ar-EG" sz="3200" b="1" dirty="0" smtClean="0">
                <a:latin typeface="Adobe Arabic" pitchFamily="18" charset="-78"/>
                <a:ea typeface="Adobe Myungjo Std M" pitchFamily="18" charset="-128"/>
              </a:rPr>
              <a:t>كلمات المقارنة والتفريق</a:t>
            </a:r>
            <a:endParaRPr lang="en-US" sz="3200" b="1" dirty="0">
              <a:ea typeface="Adobe Myungjo Std M" pitchFamily="18" charset="-128"/>
            </a:endParaRPr>
          </a:p>
        </p:txBody>
      </p:sp>
      <p:sp>
        <p:nvSpPr>
          <p:cNvPr id="19" name="TextBox 13"/>
          <p:cNvSpPr txBox="1">
            <a:spLocks noChangeArrowheads="1"/>
          </p:cNvSpPr>
          <p:nvPr/>
        </p:nvSpPr>
        <p:spPr bwMode="auto">
          <a:xfrm>
            <a:off x="5252839" y="2633714"/>
            <a:ext cx="2639615" cy="584775"/>
          </a:xfrm>
          <a:prstGeom prst="rect">
            <a:avLst/>
          </a:prstGeom>
          <a:noFill/>
          <a:ln w="9525">
            <a:noFill/>
            <a:miter lim="800000"/>
            <a:headEnd/>
            <a:tailEnd/>
          </a:ln>
        </p:spPr>
        <p:txBody>
          <a:bodyPr>
            <a:spAutoFit/>
          </a:bodyPr>
          <a:lstStyle/>
          <a:p>
            <a:pPr algn="r" rtl="1" eaLnBrk="1" hangingPunct="1"/>
            <a:r>
              <a:rPr lang="ar-EG" sz="3200" b="1" dirty="0" err="1" smtClean="0">
                <a:latin typeface="Adobe Arabic" pitchFamily="18" charset="-78"/>
                <a:ea typeface="Adobe Myungjo Std M" pitchFamily="18" charset="-128"/>
              </a:rPr>
              <a:t>كـ</a:t>
            </a:r>
            <a:endParaRPr lang="en-US" sz="3200" b="1" dirty="0">
              <a:ea typeface="Adobe Myungjo Std M" pitchFamily="18" charset="-128"/>
            </a:endParaRPr>
          </a:p>
        </p:txBody>
      </p:sp>
      <p:sp>
        <p:nvSpPr>
          <p:cNvPr id="21" name="TextBox 15"/>
          <p:cNvSpPr txBox="1">
            <a:spLocks noChangeArrowheads="1"/>
          </p:cNvSpPr>
          <p:nvPr/>
        </p:nvSpPr>
        <p:spPr bwMode="auto">
          <a:xfrm>
            <a:off x="5251648" y="3384591"/>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مثل</a:t>
            </a:r>
            <a:endParaRPr lang="en-US" sz="3200" b="1" dirty="0">
              <a:ea typeface="Adobe Myungjo Std M" pitchFamily="18" charset="-128"/>
            </a:endParaRPr>
          </a:p>
        </p:txBody>
      </p:sp>
      <p:sp>
        <p:nvSpPr>
          <p:cNvPr id="31" name="TextBox 11"/>
          <p:cNvSpPr txBox="1">
            <a:spLocks noChangeArrowheads="1"/>
          </p:cNvSpPr>
          <p:nvPr/>
        </p:nvSpPr>
        <p:spPr bwMode="auto">
          <a:xfrm>
            <a:off x="5698132" y="4135468"/>
            <a:ext cx="2194322"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أيضًا</a:t>
            </a:r>
            <a:endParaRPr lang="en-US" sz="3200" b="1" dirty="0">
              <a:ea typeface="Adobe Myungjo Std M" pitchFamily="18" charset="-128"/>
            </a:endParaRPr>
          </a:p>
        </p:txBody>
      </p:sp>
      <p:sp>
        <p:nvSpPr>
          <p:cNvPr id="33" name="TextBox 13"/>
          <p:cNvSpPr txBox="1">
            <a:spLocks noChangeArrowheads="1"/>
          </p:cNvSpPr>
          <p:nvPr/>
        </p:nvSpPr>
        <p:spPr bwMode="auto">
          <a:xfrm>
            <a:off x="6398220" y="4886345"/>
            <a:ext cx="1494234"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مشابه لـ</a:t>
            </a:r>
            <a:endParaRPr lang="en-US" sz="3200" b="1" dirty="0">
              <a:ea typeface="Adobe Myungjo Std M" pitchFamily="18" charset="-128"/>
            </a:endParaRPr>
          </a:p>
        </p:txBody>
      </p:sp>
      <p:sp>
        <p:nvSpPr>
          <p:cNvPr id="41" name="TextBox 11"/>
          <p:cNvSpPr txBox="1">
            <a:spLocks noChangeArrowheads="1"/>
          </p:cNvSpPr>
          <p:nvPr/>
        </p:nvSpPr>
        <p:spPr bwMode="auto">
          <a:xfrm>
            <a:off x="5251648" y="1882837"/>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للمشابهة</a:t>
            </a:r>
            <a:endParaRPr lang="en-US" sz="3200" b="1" dirty="0">
              <a:ea typeface="Adobe Myungjo Std M" pitchFamily="18" charset="-128"/>
            </a:endParaRPr>
          </a:p>
        </p:txBody>
      </p:sp>
      <p:sp>
        <p:nvSpPr>
          <p:cNvPr id="25" name="TextBox 13"/>
          <p:cNvSpPr txBox="1">
            <a:spLocks noChangeArrowheads="1"/>
          </p:cNvSpPr>
          <p:nvPr/>
        </p:nvSpPr>
        <p:spPr bwMode="auto">
          <a:xfrm>
            <a:off x="1787587" y="2623919"/>
            <a:ext cx="2639615"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لكن</a:t>
            </a:r>
            <a:endParaRPr lang="en-US" sz="3200" b="1" dirty="0">
              <a:ea typeface="Adobe Myungjo Std M" pitchFamily="18" charset="-128"/>
            </a:endParaRPr>
          </a:p>
        </p:txBody>
      </p:sp>
      <p:sp>
        <p:nvSpPr>
          <p:cNvPr id="26" name="TextBox 15"/>
          <p:cNvSpPr txBox="1">
            <a:spLocks noChangeArrowheads="1"/>
          </p:cNvSpPr>
          <p:nvPr/>
        </p:nvSpPr>
        <p:spPr bwMode="auto">
          <a:xfrm>
            <a:off x="1786396" y="3374796"/>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ورغم</a:t>
            </a:r>
            <a:endParaRPr lang="en-US" sz="3200" b="1" dirty="0">
              <a:ea typeface="Adobe Myungjo Std M" pitchFamily="18" charset="-128"/>
            </a:endParaRPr>
          </a:p>
        </p:txBody>
      </p:sp>
      <p:sp>
        <p:nvSpPr>
          <p:cNvPr id="27" name="TextBox 11"/>
          <p:cNvSpPr txBox="1">
            <a:spLocks noChangeArrowheads="1"/>
          </p:cNvSpPr>
          <p:nvPr/>
        </p:nvSpPr>
        <p:spPr bwMode="auto">
          <a:xfrm>
            <a:off x="2232880" y="4125673"/>
            <a:ext cx="2194322"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بخلاف</a:t>
            </a:r>
            <a:endParaRPr lang="en-US" sz="3200" b="1" dirty="0">
              <a:ea typeface="Adobe Myungjo Std M" pitchFamily="18" charset="-128"/>
            </a:endParaRPr>
          </a:p>
        </p:txBody>
      </p:sp>
      <p:sp>
        <p:nvSpPr>
          <p:cNvPr id="28" name="TextBox 13"/>
          <p:cNvSpPr txBox="1">
            <a:spLocks noChangeArrowheads="1"/>
          </p:cNvSpPr>
          <p:nvPr/>
        </p:nvSpPr>
        <p:spPr bwMode="auto">
          <a:xfrm>
            <a:off x="1032726" y="4876550"/>
            <a:ext cx="3394476" cy="584775"/>
          </a:xfrm>
          <a:prstGeom prst="rect">
            <a:avLst/>
          </a:prstGeom>
          <a:noFill/>
          <a:ln w="9525">
            <a:noFill/>
            <a:miter lim="800000"/>
            <a:headEnd/>
            <a:tailEnd/>
          </a:ln>
        </p:spPr>
        <p:txBody>
          <a:bodyPr wrap="square">
            <a:spAutoFit/>
          </a:bodyPr>
          <a:lstStyle/>
          <a:p>
            <a:pPr algn="r" rtl="1" eaLnBrk="1" hangingPunct="1"/>
            <a:r>
              <a:rPr lang="ar-EG" sz="3200" b="1" dirty="0" smtClean="0">
                <a:latin typeface="Adobe Arabic" pitchFamily="18" charset="-78"/>
                <a:ea typeface="Adobe Myungjo Std M" pitchFamily="18" charset="-128"/>
              </a:rPr>
              <a:t>ومن ناحية أخرى</a:t>
            </a:r>
            <a:endParaRPr lang="en-US" sz="3200" b="1" dirty="0">
              <a:ea typeface="Adobe Myungjo Std M" pitchFamily="18" charset="-128"/>
            </a:endParaRPr>
          </a:p>
        </p:txBody>
      </p:sp>
      <p:sp>
        <p:nvSpPr>
          <p:cNvPr id="36" name="TextBox 11"/>
          <p:cNvSpPr txBox="1">
            <a:spLocks noChangeArrowheads="1"/>
          </p:cNvSpPr>
          <p:nvPr/>
        </p:nvSpPr>
        <p:spPr bwMode="auto">
          <a:xfrm>
            <a:off x="1786396" y="1873042"/>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للاختلاف</a:t>
            </a:r>
            <a:endParaRPr lang="en-US" sz="3200" b="1" dirty="0">
              <a:ea typeface="Adobe Myungjo Std M" pitchFamily="18"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500"/>
                                        <p:tgtEl>
                                          <p:spTgt spid="39"/>
                                        </p:tgtEl>
                                      </p:cBhvr>
                                    </p:animEffect>
                                  </p:childTnLst>
                                </p:cTn>
                              </p:par>
                              <p:par>
                                <p:cTn id="8" presetID="4"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subTnLst>
                                    <p:audio>
                                      <p:cMediaNode>
                                        <p:cTn display="0" masterRel="sameClick">
                                          <p:stCondLst>
                                            <p:cond evt="begin" delay="0">
                                              <p:tn val="8"/>
                                            </p:cond>
                                          </p:stCondLst>
                                          <p:endCondLst>
                                            <p:cond evt="onStopAudio" delay="0">
                                              <p:tgtEl>
                                                <p:sldTgt/>
                                              </p:tgtEl>
                                            </p:cond>
                                          </p:endCondLst>
                                        </p:cTn>
                                        <p:tgtEl>
                                          <p:sndTgt r:embed="rId2" name="كلمات المقارنة والتفريق.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subTnLst>
                                    <p:audio>
                                      <p:cMediaNode>
                                        <p:cTn display="0" masterRel="sameClick">
                                          <p:stCondLst>
                                            <p:cond evt="begin" delay="0">
                                              <p:tn val="13"/>
                                            </p:cond>
                                          </p:stCondLst>
                                          <p:endCondLst>
                                            <p:cond evt="onStopAudio" delay="0">
                                              <p:tgtEl>
                                                <p:sldTgt/>
                                              </p:tgtEl>
                                            </p:cond>
                                          </p:endCondLst>
                                        </p:cTn>
                                        <p:tgtEl>
                                          <p:sndTgt r:embed="rId3" name="للمشابهة.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4" name="ك.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5" name="مثل.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subTnLst>
                                    <p:audio>
                                      <p:cMediaNode>
                                        <p:cTn display="0" masterRel="sameClick">
                                          <p:stCondLst>
                                            <p:cond evt="begin" delay="0">
                                              <p:tn val="28"/>
                                            </p:cond>
                                          </p:stCondLst>
                                          <p:endCondLst>
                                            <p:cond evt="onStopAudio" delay="0">
                                              <p:tgtEl>
                                                <p:sldTgt/>
                                              </p:tgtEl>
                                            </p:cond>
                                          </p:endCondLst>
                                        </p:cTn>
                                        <p:tgtEl>
                                          <p:sndTgt r:embed="rId6" name="أيضا.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subTnLst>
                                    <p:audio>
                                      <p:cMediaNode>
                                        <p:cTn display="0" masterRel="sameClick">
                                          <p:stCondLst>
                                            <p:cond evt="begin" delay="0">
                                              <p:tn val="33"/>
                                            </p:cond>
                                          </p:stCondLst>
                                          <p:endCondLst>
                                            <p:cond evt="onStopAudio" delay="0">
                                              <p:tgtEl>
                                                <p:sldTgt/>
                                              </p:tgtEl>
                                            </p:cond>
                                          </p:endCondLst>
                                        </p:cTn>
                                        <p:tgtEl>
                                          <p:sndTgt r:embed="rId7" name="مشابه لـ.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8" name="للاختلاف.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9" name="لكن.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0" name="ورغم.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11" name="بخلاف.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subTnLst>
                                    <p:audio>
                                      <p:cMediaNode>
                                        <p:cTn display="0" masterRel="sameClick">
                                          <p:stCondLst>
                                            <p:cond evt="begin" delay="0">
                                              <p:tn val="58"/>
                                            </p:cond>
                                          </p:stCondLst>
                                          <p:endCondLst>
                                            <p:cond evt="onStopAudio" delay="0">
                                              <p:tgtEl>
                                                <p:sldTgt/>
                                              </p:tgtEl>
                                            </p:cond>
                                          </p:endCondLst>
                                        </p:cTn>
                                        <p:tgtEl>
                                          <p:sndTgt r:embed="rId12" name="ومن ناحية أخر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33" grpId="0"/>
      <p:bldP spid="41" grpId="0"/>
      <p:bldP spid="25" grpId="0"/>
      <p:bldP spid="26" grpId="0"/>
      <p:bldP spid="27" grpId="0"/>
      <p:bldP spid="28"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جدول 38"/>
          <p:cNvGraphicFramePr>
            <a:graphicFrameLocks noGrp="1"/>
          </p:cNvGraphicFramePr>
          <p:nvPr/>
        </p:nvGraphicFramePr>
        <p:xfrm>
          <a:off x="1071538" y="1357298"/>
          <a:ext cx="6847116" cy="3737430"/>
        </p:xfrm>
        <a:graphic>
          <a:graphicData uri="http://schemas.openxmlformats.org/drawingml/2006/table">
            <a:tbl>
              <a:tblPr rtl="1" firstRow="1" bandRow="1">
                <a:effectLst/>
                <a:tableStyleId>{00A15C55-8517-42AA-B614-E9B94910E393}</a:tableStyleId>
              </a:tblPr>
              <a:tblGrid>
                <a:gridCol w="3223542"/>
                <a:gridCol w="3623574"/>
              </a:tblGrid>
              <a:tr h="747486">
                <a:tc gridSpan="2">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hMerge="1">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747486">
                <a:tc>
                  <a:txBody>
                    <a:bodyPr/>
                    <a:lstStyle/>
                    <a:p>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BF3FF"/>
                    </a:solidFill>
                  </a:tcPr>
                </a:tc>
                <a:tc>
                  <a:txBody>
                    <a:bodyPr/>
                    <a:lstStyle/>
                    <a:p>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BF3FF"/>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40000"/>
                        <a:lumOff val="60000"/>
                      </a:schemeClr>
                    </a:solidFill>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747486">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rtl="1"/>
                      <a:endParaRPr lang="ar-EG" dirty="0"/>
                    </a:p>
                  </a:txBody>
                  <a:tcPr marL="68580" marR="685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p:sp>
        <p:nvSpPr>
          <p:cNvPr id="17" name="TextBox 11"/>
          <p:cNvSpPr txBox="1">
            <a:spLocks noChangeArrowheads="1"/>
          </p:cNvSpPr>
          <p:nvPr/>
        </p:nvSpPr>
        <p:spPr bwMode="auto">
          <a:xfrm>
            <a:off x="961288" y="1402034"/>
            <a:ext cx="6931166" cy="584775"/>
          </a:xfrm>
          <a:prstGeom prst="rect">
            <a:avLst/>
          </a:prstGeom>
          <a:noFill/>
          <a:ln w="9525">
            <a:noFill/>
            <a:miter lim="800000"/>
            <a:headEnd/>
            <a:tailEnd/>
          </a:ln>
        </p:spPr>
        <p:txBody>
          <a:bodyPr wrap="square">
            <a:spAutoFit/>
          </a:bodyPr>
          <a:lstStyle/>
          <a:p>
            <a:pPr algn="ctr" eaLnBrk="1" hangingPunct="1"/>
            <a:r>
              <a:rPr lang="ar-EG" sz="3200" b="1" dirty="0" smtClean="0">
                <a:latin typeface="Adobe Arabic" pitchFamily="18" charset="-78"/>
                <a:ea typeface="Adobe Myungjo Std M" pitchFamily="18" charset="-128"/>
              </a:rPr>
              <a:t>كلمات المقارنة والتفريق</a:t>
            </a:r>
            <a:endParaRPr lang="en-US" sz="3200" b="1" dirty="0">
              <a:ea typeface="Adobe Myungjo Std M" pitchFamily="18" charset="-128"/>
            </a:endParaRPr>
          </a:p>
        </p:txBody>
      </p:sp>
      <p:sp>
        <p:nvSpPr>
          <p:cNvPr id="35" name="TextBox 15"/>
          <p:cNvSpPr txBox="1">
            <a:spLocks noChangeArrowheads="1"/>
          </p:cNvSpPr>
          <p:nvPr/>
        </p:nvSpPr>
        <p:spPr bwMode="auto">
          <a:xfrm>
            <a:off x="4963738" y="2978362"/>
            <a:ext cx="2894410"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في الوقت نفسه</a:t>
            </a:r>
            <a:endParaRPr lang="en-US" sz="3200" b="1" dirty="0">
              <a:ea typeface="Adobe Myungjo Std M" pitchFamily="18" charset="-128"/>
            </a:endParaRPr>
          </a:p>
        </p:txBody>
      </p:sp>
      <p:sp>
        <p:nvSpPr>
          <p:cNvPr id="38" name="TextBox 11"/>
          <p:cNvSpPr txBox="1">
            <a:spLocks noChangeArrowheads="1"/>
          </p:cNvSpPr>
          <p:nvPr/>
        </p:nvSpPr>
        <p:spPr bwMode="auto">
          <a:xfrm>
            <a:off x="5427576" y="3729240"/>
            <a:ext cx="2430572" cy="584775"/>
          </a:xfrm>
          <a:prstGeom prst="rect">
            <a:avLst/>
          </a:prstGeom>
          <a:noFill/>
          <a:ln w="9525">
            <a:noFill/>
            <a:miter lim="800000"/>
            <a:headEnd/>
            <a:tailEnd/>
          </a:ln>
        </p:spPr>
        <p:txBody>
          <a:bodyPr wrap="square">
            <a:spAutoFit/>
          </a:bodyPr>
          <a:lstStyle/>
          <a:p>
            <a:pPr algn="r" rtl="1" eaLnBrk="1" hangingPunct="1"/>
            <a:r>
              <a:rPr lang="ar-EG" sz="3200" b="1" dirty="0" smtClean="0">
                <a:latin typeface="Adobe Arabic" pitchFamily="18" charset="-78"/>
                <a:ea typeface="Adobe Myungjo Std M" pitchFamily="18" charset="-128"/>
              </a:rPr>
              <a:t>بطريقة مماثلة</a:t>
            </a:r>
            <a:endParaRPr lang="en-US" sz="3200" b="1" dirty="0">
              <a:ea typeface="Adobe Myungjo Std M" pitchFamily="18" charset="-128"/>
            </a:endParaRPr>
          </a:p>
        </p:txBody>
      </p:sp>
      <p:sp>
        <p:nvSpPr>
          <p:cNvPr id="24" name="TextBox 11"/>
          <p:cNvSpPr txBox="1">
            <a:spLocks noChangeArrowheads="1"/>
          </p:cNvSpPr>
          <p:nvPr/>
        </p:nvSpPr>
        <p:spPr bwMode="auto">
          <a:xfrm>
            <a:off x="5427576" y="4487299"/>
            <a:ext cx="2430572" cy="584775"/>
          </a:xfrm>
          <a:prstGeom prst="rect">
            <a:avLst/>
          </a:prstGeom>
          <a:noFill/>
          <a:ln w="9525">
            <a:noFill/>
            <a:miter lim="800000"/>
            <a:headEnd/>
            <a:tailEnd/>
          </a:ln>
        </p:spPr>
        <p:txBody>
          <a:bodyPr wrap="square">
            <a:spAutoFit/>
          </a:bodyPr>
          <a:lstStyle/>
          <a:p>
            <a:pPr algn="r" rtl="1" eaLnBrk="1" hangingPunct="1"/>
            <a:r>
              <a:rPr lang="ar-EG" sz="3200" b="1" dirty="0" smtClean="0">
                <a:latin typeface="Adobe Arabic" pitchFamily="18" charset="-78"/>
                <a:ea typeface="Adobe Myungjo Std M" pitchFamily="18" charset="-128"/>
              </a:rPr>
              <a:t>كذلك</a:t>
            </a:r>
            <a:endParaRPr lang="en-US" sz="3200" b="1" dirty="0">
              <a:ea typeface="Adobe Myungjo Std M" pitchFamily="18" charset="-128"/>
            </a:endParaRPr>
          </a:p>
        </p:txBody>
      </p:sp>
      <p:sp>
        <p:nvSpPr>
          <p:cNvPr id="29" name="TextBox 15"/>
          <p:cNvSpPr txBox="1">
            <a:spLocks noChangeArrowheads="1"/>
          </p:cNvSpPr>
          <p:nvPr/>
        </p:nvSpPr>
        <p:spPr bwMode="auto">
          <a:xfrm>
            <a:off x="1498486" y="2968567"/>
            <a:ext cx="2894410"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مع أن</a:t>
            </a:r>
            <a:endParaRPr lang="en-US" sz="3200" b="1" dirty="0">
              <a:ea typeface="Adobe Myungjo Std M" pitchFamily="18" charset="-128"/>
            </a:endParaRPr>
          </a:p>
        </p:txBody>
      </p:sp>
      <p:sp>
        <p:nvSpPr>
          <p:cNvPr id="30" name="TextBox 11"/>
          <p:cNvSpPr txBox="1">
            <a:spLocks noChangeArrowheads="1"/>
          </p:cNvSpPr>
          <p:nvPr/>
        </p:nvSpPr>
        <p:spPr bwMode="auto">
          <a:xfrm>
            <a:off x="1000100" y="3719445"/>
            <a:ext cx="3392796" cy="584775"/>
          </a:xfrm>
          <a:prstGeom prst="rect">
            <a:avLst/>
          </a:prstGeom>
          <a:noFill/>
          <a:ln w="9525">
            <a:noFill/>
            <a:miter lim="800000"/>
            <a:headEnd/>
            <a:tailEnd/>
          </a:ln>
        </p:spPr>
        <p:txBody>
          <a:bodyPr wrap="square">
            <a:spAutoFit/>
          </a:bodyPr>
          <a:lstStyle/>
          <a:p>
            <a:pPr algn="r" rtl="1" eaLnBrk="1" hangingPunct="1"/>
            <a:r>
              <a:rPr lang="ar-EG" sz="3200" b="1" dirty="0" smtClean="0">
                <a:latin typeface="Adobe Arabic" pitchFamily="18" charset="-78"/>
                <a:ea typeface="Adobe Myungjo Std M" pitchFamily="18" charset="-128"/>
              </a:rPr>
              <a:t>ومن جهةٍ أخرى</a:t>
            </a:r>
            <a:endParaRPr lang="en-US" sz="3200" b="1" dirty="0">
              <a:ea typeface="Adobe Myungjo Std M" pitchFamily="18" charset="-128"/>
            </a:endParaRPr>
          </a:p>
        </p:txBody>
      </p:sp>
      <p:sp>
        <p:nvSpPr>
          <p:cNvPr id="42" name="TextBox 11"/>
          <p:cNvSpPr txBox="1">
            <a:spLocks noChangeArrowheads="1"/>
          </p:cNvSpPr>
          <p:nvPr/>
        </p:nvSpPr>
        <p:spPr bwMode="auto">
          <a:xfrm>
            <a:off x="1962324" y="4477504"/>
            <a:ext cx="2430572" cy="584775"/>
          </a:xfrm>
          <a:prstGeom prst="rect">
            <a:avLst/>
          </a:prstGeom>
          <a:noFill/>
          <a:ln w="9525">
            <a:noFill/>
            <a:miter lim="800000"/>
            <a:headEnd/>
            <a:tailEnd/>
          </a:ln>
        </p:spPr>
        <p:txBody>
          <a:bodyPr wrap="square">
            <a:spAutoFit/>
          </a:bodyPr>
          <a:lstStyle/>
          <a:p>
            <a:pPr algn="r" rtl="1" eaLnBrk="1" hangingPunct="1"/>
            <a:r>
              <a:rPr lang="ar-EG" sz="3200" b="1" dirty="0" smtClean="0">
                <a:latin typeface="Adobe Arabic" pitchFamily="18" charset="-78"/>
                <a:ea typeface="Adobe Myungjo Std M" pitchFamily="18" charset="-128"/>
              </a:rPr>
              <a:t>على عكس</a:t>
            </a:r>
            <a:endParaRPr lang="en-US" sz="3200" b="1" dirty="0">
              <a:ea typeface="Adobe Myungjo Std M" pitchFamily="18" charset="-128"/>
            </a:endParaRPr>
          </a:p>
        </p:txBody>
      </p:sp>
      <p:sp>
        <p:nvSpPr>
          <p:cNvPr id="20" name="TextBox 11"/>
          <p:cNvSpPr txBox="1">
            <a:spLocks noChangeArrowheads="1"/>
          </p:cNvSpPr>
          <p:nvPr/>
        </p:nvSpPr>
        <p:spPr bwMode="auto">
          <a:xfrm>
            <a:off x="5145904" y="2201283"/>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للمشابهة</a:t>
            </a:r>
            <a:endParaRPr lang="en-US" sz="3200" b="1" dirty="0">
              <a:ea typeface="Adobe Myungjo Std M" pitchFamily="18" charset="-128"/>
            </a:endParaRPr>
          </a:p>
        </p:txBody>
      </p:sp>
      <p:sp>
        <p:nvSpPr>
          <p:cNvPr id="22" name="TextBox 11"/>
          <p:cNvSpPr txBox="1">
            <a:spLocks noChangeArrowheads="1"/>
          </p:cNvSpPr>
          <p:nvPr/>
        </p:nvSpPr>
        <p:spPr bwMode="auto">
          <a:xfrm>
            <a:off x="1680652" y="2191488"/>
            <a:ext cx="2640806" cy="584775"/>
          </a:xfrm>
          <a:prstGeom prst="rect">
            <a:avLst/>
          </a:prstGeom>
          <a:noFill/>
          <a:ln w="9525">
            <a:noFill/>
            <a:miter lim="800000"/>
            <a:headEnd/>
            <a:tailEnd/>
          </a:ln>
        </p:spPr>
        <p:txBody>
          <a:bodyPr>
            <a:spAutoFit/>
          </a:bodyPr>
          <a:lstStyle/>
          <a:p>
            <a:pPr algn="r" rtl="1" eaLnBrk="1" hangingPunct="1"/>
            <a:r>
              <a:rPr lang="ar-EG" sz="3200" b="1" dirty="0" smtClean="0">
                <a:latin typeface="Adobe Arabic" pitchFamily="18" charset="-78"/>
                <a:ea typeface="Adobe Myungjo Std M" pitchFamily="18" charset="-128"/>
              </a:rPr>
              <a:t>للاختلاف</a:t>
            </a:r>
            <a:endParaRPr lang="en-US" sz="3200" b="1" dirty="0">
              <a:ea typeface="Adobe Myungjo Std M" pitchFamily="18"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2" name="في الوقت نفسه.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3" name="بطريقة مماثل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4" name="كذلك.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5" name="مع أن.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من وجهة أخرى.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subTnLst>
                                    <p:audio>
                                      <p:cMediaNode>
                                        <p:cTn display="0" masterRel="sameClick">
                                          <p:stCondLst>
                                            <p:cond evt="begin" delay="0">
                                              <p:tn val="30"/>
                                            </p:cond>
                                          </p:stCondLst>
                                          <p:endCondLst>
                                            <p:cond evt="onStopAudio" delay="0">
                                              <p:tgtEl>
                                                <p:sldTgt/>
                                              </p:tgtEl>
                                            </p:cond>
                                          </p:endCondLst>
                                        </p:cTn>
                                        <p:tgtEl>
                                          <p:sndTgt r:embed="rId7" name="على عك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24" grpId="0"/>
      <p:bldP spid="29" grpId="0"/>
      <p:bldP spid="30"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904142"/>
            <a:ext cx="8458200" cy="4972783"/>
            <a:chOff x="251520" y="548680"/>
            <a:chExt cx="8640960" cy="5616624"/>
          </a:xfrm>
        </p:grpSpPr>
        <p:sp>
          <p:nvSpPr>
            <p:cNvPr id="8"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4000"/>
            </a:p>
          </p:txBody>
        </p:sp>
        <p:sp>
          <p:nvSpPr>
            <p:cNvPr id="9"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4000"/>
            </a:p>
          </p:txBody>
        </p:sp>
      </p:grpSp>
      <p:sp>
        <p:nvSpPr>
          <p:cNvPr id="10" name="Rectangle 1"/>
          <p:cNvSpPr>
            <a:spLocks noChangeArrowheads="1"/>
          </p:cNvSpPr>
          <p:nvPr/>
        </p:nvSpPr>
        <p:spPr bwMode="auto">
          <a:xfrm>
            <a:off x="785786" y="1594199"/>
            <a:ext cx="7554908" cy="3477875"/>
          </a:xfrm>
          <a:prstGeom prst="rect">
            <a:avLst/>
          </a:prstGeom>
          <a:noFill/>
          <a:ln w="9525">
            <a:noFill/>
            <a:miter lim="800000"/>
            <a:headEnd/>
            <a:tailEnd/>
          </a:ln>
        </p:spPr>
        <p:txBody>
          <a:bodyPr wrap="square" anchor="ctr">
            <a:spAutoFit/>
          </a:bodyPr>
          <a:lstStyle/>
          <a:p>
            <a:pPr algn="ctr"/>
            <a:r>
              <a:rPr lang="ar-EG" sz="4400" b="1" dirty="0">
                <a:solidFill>
                  <a:srgbClr val="C00000"/>
                </a:solidFill>
              </a:rPr>
              <a:t>2- أتدرب </a:t>
            </a:r>
            <a:r>
              <a:rPr lang="ar-EG" sz="4400" b="1" dirty="0">
                <a:solidFill>
                  <a:srgbClr val="7030A0"/>
                </a:solidFill>
              </a:rPr>
              <a:t>اقرأ الفقرات الآتية، ثم لاحظ كيف استعمل المؤلف مفردات المقارنة لتوضيح التشابه والاختلاف بين أنواع الموارد الطبيعية </a:t>
            </a:r>
            <a:r>
              <a:rPr lang="ar-EG" sz="4400" b="1" dirty="0" smtClean="0">
                <a:solidFill>
                  <a:srgbClr val="7030A0"/>
                </a:solidFill>
              </a:rPr>
              <a:t>المتجددة </a:t>
            </a:r>
            <a:r>
              <a:rPr lang="ar-EG" sz="4400" b="1" dirty="0">
                <a:solidFill>
                  <a:srgbClr val="7030A0"/>
                </a:solidFill>
              </a:rPr>
              <a:t>والموارد الطبيعية غير </a:t>
            </a:r>
            <a:r>
              <a:rPr lang="ar-EG" sz="4400" b="1" dirty="0" smtClean="0">
                <a:solidFill>
                  <a:srgbClr val="7030A0"/>
                </a:solidFill>
              </a:rPr>
              <a:t>المتجددة.</a:t>
            </a:r>
            <a:endParaRPr lang="ar-EG" sz="4400" b="1" dirty="0">
              <a:solidFill>
                <a:srgbClr val="7030A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أتدرب اقرأ الفقرات الآت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904142"/>
            <a:ext cx="8458200" cy="4972783"/>
            <a:chOff x="251520" y="548680"/>
            <a:chExt cx="8640960" cy="5616624"/>
          </a:xfrm>
        </p:grpSpPr>
        <p:sp>
          <p:nvSpPr>
            <p:cNvPr id="4"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6" name="Rectangle 1"/>
          <p:cNvSpPr>
            <a:spLocks noChangeArrowheads="1"/>
          </p:cNvSpPr>
          <p:nvPr/>
        </p:nvSpPr>
        <p:spPr bwMode="auto">
          <a:xfrm>
            <a:off x="550861" y="1451323"/>
            <a:ext cx="7981950" cy="3477875"/>
          </a:xfrm>
          <a:prstGeom prst="rect">
            <a:avLst/>
          </a:prstGeom>
          <a:noFill/>
          <a:ln w="9525">
            <a:noFill/>
            <a:miter lim="800000"/>
            <a:headEnd/>
            <a:tailEnd/>
          </a:ln>
        </p:spPr>
        <p:txBody>
          <a:bodyPr wrap="square" anchor="ctr">
            <a:spAutoFit/>
          </a:bodyPr>
          <a:lstStyle/>
          <a:p>
            <a:pPr algn="ctr"/>
            <a:r>
              <a:rPr lang="ar-EG" sz="4400" b="1" dirty="0" smtClean="0">
                <a:solidFill>
                  <a:srgbClr val="7030A0"/>
                </a:solidFill>
              </a:rPr>
              <a:t>تسمّى </a:t>
            </a:r>
            <a:r>
              <a:rPr lang="ar-EG" sz="4400" b="1" dirty="0">
                <a:solidFill>
                  <a:srgbClr val="7030A0"/>
                </a:solidFill>
              </a:rPr>
              <a:t>الموارد التي يمكن تعويضها خلال 100 عام أو أقل </a:t>
            </a:r>
            <a:r>
              <a:rPr lang="ar-EG" sz="4400" b="1" dirty="0" smtClean="0">
                <a:solidFill>
                  <a:srgbClr val="7030A0"/>
                </a:solidFill>
              </a:rPr>
              <a:t>الموارد </a:t>
            </a:r>
            <a:r>
              <a:rPr lang="ar-EG" sz="4400" b="1" dirty="0">
                <a:solidFill>
                  <a:srgbClr val="7030A0"/>
                </a:solidFill>
              </a:rPr>
              <a:t>المتجددة، كالمبينة في الشكل 5، فالطاقة الشمسية مصدر متجدد يعطينا الطاقة كل يوم منذ ملايين السنين،</a:t>
            </a:r>
            <a:endParaRPr lang="ar-EG" sz="44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تسمّى الموارد التي يمكن تعويض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838199"/>
            <a:ext cx="8458200" cy="4733941"/>
            <a:chOff x="251520" y="548680"/>
            <a:chExt cx="8640960" cy="5616624"/>
          </a:xfrm>
        </p:grpSpPr>
        <p:sp>
          <p:nvSpPr>
            <p:cNvPr id="4"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6" name="Rectangle 1"/>
          <p:cNvSpPr>
            <a:spLocks noChangeArrowheads="1"/>
          </p:cNvSpPr>
          <p:nvPr/>
        </p:nvSpPr>
        <p:spPr bwMode="auto">
          <a:xfrm>
            <a:off x="519140" y="1928802"/>
            <a:ext cx="7981950" cy="2800350"/>
          </a:xfrm>
          <a:prstGeom prst="rect">
            <a:avLst/>
          </a:prstGeom>
          <a:noFill/>
          <a:ln w="9525">
            <a:noFill/>
            <a:miter lim="800000"/>
            <a:headEnd/>
            <a:tailEnd/>
          </a:ln>
        </p:spPr>
        <p:txBody>
          <a:bodyPr anchor="ctr">
            <a:spAutoFit/>
          </a:bodyPr>
          <a:lstStyle/>
          <a:p>
            <a:pPr algn="ctr"/>
            <a:r>
              <a:rPr lang="ar-EG" sz="4400" b="1" dirty="0">
                <a:solidFill>
                  <a:srgbClr val="7030A0"/>
                </a:solidFill>
              </a:rPr>
              <a:t>وهي بذلك توفر الطاقة اللازمة لتقوم النباتات بعمليات البناء الضوئي، التي توفر بدورها الغذاء الذي  يعتمد عليه الإنسان والحيوانات.</a:t>
            </a:r>
            <a:endParaRPr lang="ar-EG" sz="44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وهي بذلك توفر الطاقة اللاز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28642" y="1500174"/>
            <a:ext cx="8458200" cy="4103687"/>
            <a:chOff x="251520" y="548680"/>
            <a:chExt cx="8640960" cy="5616624"/>
          </a:xfrm>
        </p:grpSpPr>
        <p:sp>
          <p:nvSpPr>
            <p:cNvPr id="9"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11" name="Rectangle 1"/>
          <p:cNvSpPr>
            <a:spLocks noChangeArrowheads="1"/>
          </p:cNvSpPr>
          <p:nvPr/>
        </p:nvSpPr>
        <p:spPr bwMode="auto">
          <a:xfrm>
            <a:off x="471517" y="2384411"/>
            <a:ext cx="7981950" cy="2124075"/>
          </a:xfrm>
          <a:prstGeom prst="rect">
            <a:avLst/>
          </a:prstGeom>
          <a:noFill/>
          <a:ln w="9525">
            <a:noFill/>
            <a:miter lim="800000"/>
            <a:headEnd/>
            <a:tailEnd/>
          </a:ln>
        </p:spPr>
        <p:txBody>
          <a:bodyPr anchor="ctr">
            <a:spAutoFit/>
          </a:bodyPr>
          <a:lstStyle/>
          <a:p>
            <a:pPr algn="ctr"/>
            <a:r>
              <a:rPr lang="ar-EG" sz="4400" b="1" dirty="0">
                <a:solidFill>
                  <a:srgbClr val="7030A0"/>
                </a:solidFill>
              </a:rPr>
              <a:t>الأشجار </a:t>
            </a:r>
            <a:r>
              <a:rPr lang="ar-EG" sz="4400" b="1" dirty="0">
                <a:solidFill>
                  <a:srgbClr val="C00000"/>
                </a:solidFill>
              </a:rPr>
              <a:t>كذلك</a:t>
            </a:r>
            <a:r>
              <a:rPr lang="ar-EG" sz="4400" b="1" dirty="0">
                <a:solidFill>
                  <a:srgbClr val="7030A0"/>
                </a:solidFill>
              </a:rPr>
              <a:t> من الموارد المتجددة؛ لأن معظمها سوف ينمو مرة أخرى بعد قطعه خلال أقل من 100 عام.</a:t>
            </a:r>
            <a:endParaRPr lang="ar-EG" sz="44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أشجار كذلك من الموارد المتجد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1500174"/>
            <a:ext cx="8458200" cy="4103687"/>
            <a:chOff x="251520" y="548680"/>
            <a:chExt cx="8640960" cy="5616624"/>
          </a:xfrm>
        </p:grpSpPr>
        <p:sp>
          <p:nvSpPr>
            <p:cNvPr id="9"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11" name="Rectangle 1"/>
          <p:cNvSpPr>
            <a:spLocks noChangeArrowheads="1"/>
          </p:cNvSpPr>
          <p:nvPr/>
        </p:nvSpPr>
        <p:spPr bwMode="auto">
          <a:xfrm>
            <a:off x="500033" y="1706549"/>
            <a:ext cx="7981950" cy="3478212"/>
          </a:xfrm>
          <a:prstGeom prst="rect">
            <a:avLst/>
          </a:prstGeom>
          <a:noFill/>
          <a:ln w="9525">
            <a:noFill/>
            <a:miter lim="800000"/>
            <a:headEnd/>
            <a:tailEnd/>
          </a:ln>
        </p:spPr>
        <p:txBody>
          <a:bodyPr anchor="ctr">
            <a:spAutoFit/>
          </a:bodyPr>
          <a:lstStyle/>
          <a:p>
            <a:pPr algn="ctr"/>
            <a:r>
              <a:rPr lang="ar-EG" sz="4400" b="1" dirty="0">
                <a:solidFill>
                  <a:srgbClr val="7030A0"/>
                </a:solidFill>
              </a:rPr>
              <a:t>هل تلاحظ الفحم الحجري أو النفط الخام من بين موارد الطاقة في الشكل 6؟ </a:t>
            </a:r>
            <a:r>
              <a:rPr lang="ar-EG" sz="4400" b="1" dirty="0">
                <a:solidFill>
                  <a:srgbClr val="C00000"/>
                </a:solidFill>
              </a:rPr>
              <a:t>على عكس </a:t>
            </a:r>
            <a:r>
              <a:rPr lang="ar-EG" sz="4400" b="1" dirty="0">
                <a:solidFill>
                  <a:srgbClr val="7030A0"/>
                </a:solidFill>
              </a:rPr>
              <a:t>الموارد الطبيعية المتجددة يحتاج كل من الفحم والغاز الطبيعي والنفط إلى آلاف السنين ح</a:t>
            </a:r>
            <a:r>
              <a:rPr lang="ar-EG" sz="4400" b="1" dirty="0" smtClean="0">
                <a:solidFill>
                  <a:srgbClr val="7030A0"/>
                </a:solidFill>
              </a:rPr>
              <a:t>تى </a:t>
            </a:r>
            <a:r>
              <a:rPr lang="ar-EG" sz="4400" b="1" dirty="0">
                <a:solidFill>
                  <a:srgbClr val="7030A0"/>
                </a:solidFill>
              </a:rPr>
              <a:t>يتكون في باطن الأرض؛</a:t>
            </a:r>
            <a:endParaRPr lang="ar-EG" sz="44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هل تلاحظ الفح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1500174"/>
            <a:ext cx="8458200" cy="4103687"/>
            <a:chOff x="251520" y="548680"/>
            <a:chExt cx="8640960" cy="5616624"/>
          </a:xfrm>
        </p:grpSpPr>
        <p:sp>
          <p:nvSpPr>
            <p:cNvPr id="8"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سداسي 9"/>
            <p:cNvSpPr/>
            <p:nvPr/>
          </p:nvSpPr>
          <p:spPr>
            <a:xfrm>
              <a:off x="285577" y="644282"/>
              <a:ext cx="8501485" cy="5427593"/>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10" name="Rectangle 1"/>
          <p:cNvSpPr>
            <a:spLocks noChangeArrowheads="1"/>
          </p:cNvSpPr>
          <p:nvPr/>
        </p:nvSpPr>
        <p:spPr bwMode="auto">
          <a:xfrm>
            <a:off x="500033" y="2046274"/>
            <a:ext cx="7981950" cy="2800350"/>
          </a:xfrm>
          <a:prstGeom prst="rect">
            <a:avLst/>
          </a:prstGeom>
          <a:noFill/>
          <a:ln w="9525">
            <a:noFill/>
            <a:miter lim="800000"/>
            <a:headEnd/>
            <a:tailEnd/>
          </a:ln>
        </p:spPr>
        <p:txBody>
          <a:bodyPr anchor="ctr">
            <a:spAutoFit/>
          </a:bodyPr>
          <a:lstStyle/>
          <a:p>
            <a:pPr algn="ctr"/>
            <a:r>
              <a:rPr lang="ar-EG" sz="4400" b="1" dirty="0">
                <a:solidFill>
                  <a:srgbClr val="7030A0"/>
                </a:solidFill>
              </a:rPr>
              <a:t>لذا فهي موارد طبيعية غير متجددة، فالموارد الطبيعية غير المتجددة هي الموارد التي لا يمكن تعويضها </a:t>
            </a:r>
            <a:r>
              <a:rPr lang="ar-EG" sz="4400" b="1" dirty="0" smtClean="0">
                <a:solidFill>
                  <a:srgbClr val="7030A0"/>
                </a:solidFill>
              </a:rPr>
              <a:t>طبيعيًّا </a:t>
            </a:r>
            <a:r>
              <a:rPr lang="ar-EG" sz="4400" b="1" dirty="0">
                <a:solidFill>
                  <a:srgbClr val="7030A0"/>
                </a:solidFill>
              </a:rPr>
              <a:t>خلال 100 عام. </a:t>
            </a:r>
            <a:endParaRPr lang="ar-EG" sz="4400" b="1" dirty="0">
              <a:solidFill>
                <a:srgbClr val="9933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لذا فهي موارد طبيعية غ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معة 1"/>
          <p:cNvSpPr/>
          <p:nvPr/>
        </p:nvSpPr>
        <p:spPr bwMode="auto">
          <a:xfrm>
            <a:off x="2000250" y="285750"/>
            <a:ext cx="5214938" cy="1500188"/>
          </a:xfrm>
          <a:prstGeom prst="teardrop">
            <a:avLst/>
          </a:prstGeom>
          <a:solidFill>
            <a:srgbClr val="FFFF00"/>
          </a:solidFill>
          <a:ln w="57150" cap="flat" cmpd="sng" algn="ctr">
            <a:solidFill>
              <a:srgbClr val="FF0000"/>
            </a:solidFill>
            <a:prstDash val="sysDot"/>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3" name="سهم إلى اليمين 2"/>
          <p:cNvSpPr/>
          <p:nvPr/>
        </p:nvSpPr>
        <p:spPr bwMode="auto">
          <a:xfrm>
            <a:off x="0" y="1857364"/>
            <a:ext cx="4465320" cy="1714512"/>
          </a:xfrm>
          <a:prstGeom prst="righ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w="139700" prst="cross"/>
          </a:sp3d>
        </p:spPr>
        <p:txBody>
          <a:bodyPr rtlCol="1"/>
          <a:lstStyle/>
          <a:p>
            <a:pPr algn="l" rtl="0">
              <a:defRPr/>
            </a:pPr>
            <a:endParaRPr lang="ar-EG" dirty="0">
              <a:latin typeface="Times New Roman" charset="0"/>
              <a:cs typeface="+mn-cs"/>
            </a:endParaRPr>
          </a:p>
        </p:txBody>
      </p:sp>
      <p:sp>
        <p:nvSpPr>
          <p:cNvPr id="29697" name="Rectangle 1"/>
          <p:cNvSpPr>
            <a:spLocks noChangeArrowheads="1"/>
          </p:cNvSpPr>
          <p:nvPr/>
        </p:nvSpPr>
        <p:spPr bwMode="auto">
          <a:xfrm>
            <a:off x="2286000" y="577850"/>
            <a:ext cx="4857750" cy="923925"/>
          </a:xfrm>
          <a:prstGeom prst="rect">
            <a:avLst/>
          </a:prstGeom>
          <a:noFill/>
          <a:ln w="9525">
            <a:noFill/>
            <a:miter lim="800000"/>
            <a:headEnd/>
            <a:tailEnd/>
          </a:ln>
        </p:spPr>
        <p:txBody>
          <a:bodyPr anchor="ctr">
            <a:spAutoFit/>
          </a:bodyPr>
          <a:lstStyle/>
          <a:p>
            <a:pPr algn="ctr">
              <a:tabLst>
                <a:tab pos="711200" algn="l"/>
              </a:tabLst>
            </a:pPr>
            <a:r>
              <a:rPr lang="ar-EG" sz="5400" b="1" dirty="0">
                <a:solidFill>
                  <a:srgbClr val="FF0000"/>
                </a:solidFill>
                <a:latin typeface="Calibri" pitchFamily="34" charset="0"/>
              </a:rPr>
              <a:t>الدرس الأول </a:t>
            </a:r>
            <a:endParaRPr lang="ar-EG" sz="5400" dirty="0">
              <a:solidFill>
                <a:srgbClr val="FF0000"/>
              </a:solidFill>
              <a:latin typeface="Arial" pitchFamily="34" charset="0"/>
            </a:endParaRPr>
          </a:p>
        </p:txBody>
      </p:sp>
      <p:sp>
        <p:nvSpPr>
          <p:cNvPr id="29698" name="Rectangle 2"/>
          <p:cNvSpPr>
            <a:spLocks noChangeArrowheads="1"/>
          </p:cNvSpPr>
          <p:nvPr/>
        </p:nvSpPr>
        <p:spPr bwMode="auto">
          <a:xfrm>
            <a:off x="0" y="2411413"/>
            <a:ext cx="4071938" cy="646331"/>
          </a:xfrm>
          <a:prstGeom prst="rect">
            <a:avLst/>
          </a:prstGeom>
          <a:solidFill>
            <a:srgbClr val="FFFF00"/>
          </a:solidFill>
          <a:ln w="9525">
            <a:noFill/>
            <a:miter lim="800000"/>
            <a:headEnd/>
            <a:tailEnd/>
          </a:ln>
        </p:spPr>
        <p:txBody>
          <a:bodyPr anchor="ctr">
            <a:spAutoFit/>
          </a:bodyPr>
          <a:lstStyle/>
          <a:p>
            <a:pPr algn="ctr">
              <a:tabLst>
                <a:tab pos="711200" algn="l"/>
              </a:tabLst>
            </a:pPr>
            <a:r>
              <a:rPr lang="ar-EG" sz="3600" b="1" dirty="0">
                <a:solidFill>
                  <a:srgbClr val="FF0000"/>
                </a:solidFill>
                <a:latin typeface="Calibri" pitchFamily="34" charset="0"/>
              </a:rPr>
              <a:t>استخدام الموارد الطبيعية</a:t>
            </a:r>
            <a:endParaRPr lang="ar-EG" sz="3600" dirty="0">
              <a:solidFill>
                <a:srgbClr val="FF0000"/>
              </a:solidFill>
              <a:latin typeface="Arial" pitchFamily="34" charset="0"/>
            </a:endParaRPr>
          </a:p>
        </p:txBody>
      </p:sp>
      <p:sp>
        <p:nvSpPr>
          <p:cNvPr id="6" name="مستطيل مستدير الزوايا 5"/>
          <p:cNvSpPr/>
          <p:nvPr/>
        </p:nvSpPr>
        <p:spPr bwMode="auto">
          <a:xfrm>
            <a:off x="642910" y="3786190"/>
            <a:ext cx="8072494" cy="2786082"/>
          </a:xfrm>
          <a:prstGeom prst="roundRect">
            <a:avLst/>
          </a:prstGeom>
          <a:solidFill>
            <a:srgbClr val="FF7C80"/>
          </a:solidFill>
          <a:ln w="9525" cap="flat" cmpd="sng" algn="ctr">
            <a:solidFill>
              <a:schemeClr val="tx1"/>
            </a:solidFill>
            <a:prstDash val="solid"/>
            <a:round/>
            <a:headEnd type="none" w="med" len="med"/>
            <a:tailEnd type="none" w="med" len="med"/>
          </a:ln>
          <a:effectLst>
            <a:softEdge rad="127000"/>
          </a:effectLst>
        </p:spPr>
        <p:txBody>
          <a:bodyPr rtlCol="1"/>
          <a:lstStyle/>
          <a:p>
            <a:pPr algn="l" rtl="0">
              <a:defRPr/>
            </a:pPr>
            <a:endParaRPr lang="ar-EG" dirty="0">
              <a:latin typeface="Times New Roman" charset="0"/>
              <a:cs typeface="+mn-cs"/>
            </a:endParaRPr>
          </a:p>
        </p:txBody>
      </p:sp>
      <p:sp>
        <p:nvSpPr>
          <p:cNvPr id="7" name="مستطيل 6"/>
          <p:cNvSpPr>
            <a:spLocks noChangeArrowheads="1"/>
          </p:cNvSpPr>
          <p:nvPr/>
        </p:nvSpPr>
        <p:spPr bwMode="auto">
          <a:xfrm>
            <a:off x="2428901" y="4078297"/>
            <a:ext cx="5786437" cy="708025"/>
          </a:xfrm>
          <a:prstGeom prst="rect">
            <a:avLst/>
          </a:prstGeom>
          <a:noFill/>
          <a:ln w="9525">
            <a:noFill/>
            <a:miter lim="800000"/>
            <a:headEnd/>
            <a:tailEnd/>
          </a:ln>
        </p:spPr>
        <p:txBody>
          <a:bodyPr>
            <a:spAutoFit/>
          </a:bodyPr>
          <a:lstStyle/>
          <a:p>
            <a:pPr rtl="0"/>
            <a:r>
              <a:rPr lang="ar-EG" sz="4000" b="1" dirty="0">
                <a:solidFill>
                  <a:srgbClr val="C00000"/>
                </a:solidFill>
              </a:rPr>
              <a:t>الفكرة الرئيسة:</a:t>
            </a:r>
            <a:endParaRPr lang="ar-EG" sz="4000" dirty="0">
              <a:solidFill>
                <a:srgbClr val="C00000"/>
              </a:solidFill>
            </a:endParaRPr>
          </a:p>
        </p:txBody>
      </p:sp>
      <p:sp>
        <p:nvSpPr>
          <p:cNvPr id="8" name="مستطيل 7"/>
          <p:cNvSpPr>
            <a:spLocks noChangeArrowheads="1"/>
          </p:cNvSpPr>
          <p:nvPr/>
        </p:nvSpPr>
        <p:spPr bwMode="auto">
          <a:xfrm>
            <a:off x="857224" y="5098333"/>
            <a:ext cx="7572403" cy="830997"/>
          </a:xfrm>
          <a:prstGeom prst="rect">
            <a:avLst/>
          </a:prstGeom>
          <a:noFill/>
          <a:ln w="9525">
            <a:noFill/>
            <a:miter lim="800000"/>
            <a:headEnd/>
            <a:tailEnd/>
          </a:ln>
        </p:spPr>
        <p:txBody>
          <a:bodyPr wrap="square">
            <a:spAutoFit/>
          </a:bodyPr>
          <a:lstStyle/>
          <a:p>
            <a:pPr algn="ctr" rtl="0"/>
            <a:r>
              <a:rPr lang="ar-EG" sz="4800" b="1" dirty="0"/>
              <a:t>الموارد الطبيعية في الأرض محدودة.</a:t>
            </a:r>
            <a:endParaRPr lang="ar-EG" sz="48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276 - chimes bells gongs.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29697"/>
                                        </p:tgtEl>
                                        <p:attrNameLst>
                                          <p:attrName>style.visibility</p:attrName>
                                        </p:attrNameLst>
                                      </p:cBhvr>
                                      <p:to>
                                        <p:strVal val="visible"/>
                                      </p:to>
                                    </p:set>
                                    <p:animEffect transition="in" filter="barn(inHorizontal)">
                                      <p:cBhvr>
                                        <p:cTn id="10" dur="500"/>
                                        <p:tgtEl>
                                          <p:spTgt spid="29697"/>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درس الأول.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0014 - 9 - Morse code signal.wav"/>
                                        </p:tgtEl>
                                      </p:cMediaNode>
                                    </p:audio>
                                  </p:subTnLst>
                                </p:cTn>
                              </p:par>
                              <p:par>
                                <p:cTn id="16" presetID="8" presetClass="entr" presetSubtype="16" fill="hold" grpId="0" nodeType="withEffect">
                                  <p:stCondLst>
                                    <p:cond delay="0"/>
                                  </p:stCondLst>
                                  <p:childTnLst>
                                    <p:set>
                                      <p:cBhvr>
                                        <p:cTn id="17" dur="1" fill="hold">
                                          <p:stCondLst>
                                            <p:cond delay="0"/>
                                          </p:stCondLst>
                                        </p:cTn>
                                        <p:tgtEl>
                                          <p:spTgt spid="29698"/>
                                        </p:tgtEl>
                                        <p:attrNameLst>
                                          <p:attrName>style.visibility</p:attrName>
                                        </p:attrNameLst>
                                      </p:cBhvr>
                                      <p:to>
                                        <p:strVal val="visible"/>
                                      </p:to>
                                    </p:set>
                                    <p:animEffect transition="in" filter="diamond(in)">
                                      <p:cBhvr>
                                        <p:cTn id="18" dur="500"/>
                                        <p:tgtEl>
                                          <p:spTgt spid="29698"/>
                                        </p:tgtEl>
                                      </p:cBhvr>
                                    </p:animEffect>
                                  </p:childTnLst>
                                  <p:subTnLst>
                                    <p:audio>
                                      <p:cMediaNode>
                                        <p:cTn display="0" masterRel="sameClick">
                                          <p:stCondLst>
                                            <p:cond evt="begin" delay="0">
                                              <p:tn val="16"/>
                                            </p:cond>
                                          </p:stCondLst>
                                          <p:endCondLst>
                                            <p:cond evt="onStopAudio" delay="0">
                                              <p:tgtEl>
                                                <p:sldTgt/>
                                              </p:tgtEl>
                                            </p:cond>
                                          </p:endCondLst>
                                        </p:cTn>
                                        <p:tgtEl>
                                          <p:sndTgt r:embed="rId6" name="استخدام الموارد الطبيعية.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7" name="0006 - 2000hz.wav"/>
                                        </p:tgtEl>
                                      </p:cMediaNode>
                                    </p:audio>
                                  </p:subTnLst>
                                </p:cTn>
                              </p:par>
                              <p:par>
                                <p:cTn id="24" presetID="5"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8" name="الفكرة الرئيسة.wav"/>
                                        </p:tgtEl>
                                      </p:cMediaNode>
                                    </p:audio>
                                  </p:sub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9" name="الموارد الطبيعية في الأرض محدو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P spid="29698"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9"/>
          <p:cNvGrpSpPr>
            <a:grpSpLocks/>
          </p:cNvGrpSpPr>
          <p:nvPr/>
        </p:nvGrpSpPr>
        <p:grpSpPr bwMode="auto">
          <a:xfrm>
            <a:off x="357158" y="1834574"/>
            <a:ext cx="8458200" cy="3570864"/>
            <a:chOff x="251520" y="548680"/>
            <a:chExt cx="8640960" cy="5616624"/>
          </a:xfrm>
        </p:grpSpPr>
        <p:sp>
          <p:nvSpPr>
            <p:cNvPr id="4" name="مستطيل 8"/>
            <p:cNvSpPr/>
            <p:nvPr/>
          </p:nvSpPr>
          <p:spPr>
            <a:xfrm>
              <a:off x="251520" y="548680"/>
              <a:ext cx="8640960" cy="5616624"/>
            </a:xfrm>
            <a:prstGeom prst="rect">
              <a:avLst/>
            </a:prstGeom>
            <a:solidFill>
              <a:srgbClr val="FF0000"/>
            </a:solidFill>
            <a:ln w="53975">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سداسي 9"/>
            <p:cNvSpPr/>
            <p:nvPr/>
          </p:nvSpPr>
          <p:spPr>
            <a:xfrm>
              <a:off x="285577" y="642988"/>
              <a:ext cx="8501485" cy="5428006"/>
            </a:xfrm>
            <a:prstGeom prst="hexagon">
              <a:avLst>
                <a:gd name="adj" fmla="val 4650"/>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6" name="Rectangle 1"/>
          <p:cNvSpPr>
            <a:spLocks noChangeArrowheads="1"/>
          </p:cNvSpPr>
          <p:nvPr/>
        </p:nvSpPr>
        <p:spPr bwMode="auto">
          <a:xfrm>
            <a:off x="511145" y="2448350"/>
            <a:ext cx="7981950" cy="2123658"/>
          </a:xfrm>
          <a:prstGeom prst="rect">
            <a:avLst/>
          </a:prstGeom>
          <a:noFill/>
          <a:ln w="9525">
            <a:noFill/>
            <a:miter lim="800000"/>
            <a:headEnd/>
            <a:tailEnd/>
          </a:ln>
        </p:spPr>
        <p:txBody>
          <a:bodyPr wrap="square" anchor="ctr">
            <a:spAutoFit/>
          </a:bodyPr>
          <a:lstStyle/>
          <a:p>
            <a:pPr algn="ctr"/>
            <a:r>
              <a:rPr lang="ar-EG" sz="4400" b="1" dirty="0">
                <a:solidFill>
                  <a:srgbClr val="0000FF"/>
                </a:solidFill>
              </a:rPr>
              <a:t>13- أطبق </a:t>
            </a:r>
            <a:r>
              <a:rPr lang="ar-EG" sz="4400" b="1" dirty="0" smtClean="0">
                <a:solidFill>
                  <a:srgbClr val="993300"/>
                </a:solidFill>
              </a:rPr>
              <a:t>بيّن </a:t>
            </a:r>
            <a:r>
              <a:rPr lang="ar-EG" sz="4400" b="1" dirty="0">
                <a:solidFill>
                  <a:srgbClr val="993300"/>
                </a:solidFill>
              </a:rPr>
              <a:t>أوجه الشبه والاختلاف بين تلوث الماء وتلوث الهواء من خلال قراءتك للدرس الثاني في هذا الفصل. </a:t>
            </a: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2 - air rushing.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أطبق بيّن أوجه الشب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بيضاوية 1"/>
          <p:cNvSpPr/>
          <p:nvPr/>
        </p:nvSpPr>
        <p:spPr>
          <a:xfrm>
            <a:off x="6715125" y="285750"/>
            <a:ext cx="2143125" cy="1571625"/>
          </a:xfrm>
          <a:prstGeom prst="wedgeEllipseCallout">
            <a:avLst>
              <a:gd name="adj1" fmla="val -30358"/>
              <a:gd name="adj2" fmla="val 66220"/>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4" name="مربع نص 2"/>
          <p:cNvSpPr txBox="1">
            <a:spLocks noChangeArrowheads="1"/>
          </p:cNvSpPr>
          <p:nvPr/>
        </p:nvSpPr>
        <p:spPr bwMode="auto">
          <a:xfrm>
            <a:off x="7010400" y="533400"/>
            <a:ext cx="1647825" cy="1016000"/>
          </a:xfrm>
          <a:prstGeom prst="rect">
            <a:avLst/>
          </a:prstGeom>
          <a:noFill/>
          <a:ln w="9525">
            <a:noFill/>
            <a:miter lim="800000"/>
            <a:headEnd/>
            <a:tailEnd/>
          </a:ln>
        </p:spPr>
        <p:txBody>
          <a:bodyPr>
            <a:spAutoFit/>
          </a:bodyPr>
          <a:lstStyle/>
          <a:p>
            <a:r>
              <a:rPr lang="ar-EG" sz="6000" b="1" dirty="0" smtClean="0">
                <a:solidFill>
                  <a:schemeClr val="bg1"/>
                </a:solidFill>
              </a:rPr>
              <a:t>إرشاد</a:t>
            </a:r>
            <a:endParaRPr lang="ar-SA" sz="6000" b="1" dirty="0">
              <a:solidFill>
                <a:schemeClr val="bg1"/>
              </a:solidFill>
            </a:endParaRPr>
          </a:p>
        </p:txBody>
      </p:sp>
      <p:grpSp>
        <p:nvGrpSpPr>
          <p:cNvPr id="2" name="مجموعة 3"/>
          <p:cNvGrpSpPr>
            <a:grpSpLocks/>
          </p:cNvGrpSpPr>
          <p:nvPr/>
        </p:nvGrpSpPr>
        <p:grpSpPr bwMode="auto">
          <a:xfrm rot="10800000">
            <a:off x="762000" y="3200400"/>
            <a:ext cx="7524750" cy="3200400"/>
            <a:chOff x="2214546" y="3071810"/>
            <a:chExt cx="4629176" cy="1928826"/>
          </a:xfrm>
        </p:grpSpPr>
        <p:sp>
          <p:nvSpPr>
            <p:cNvPr id="6" name="مخطط انسيابي: محطة طرفية 4"/>
            <p:cNvSpPr/>
            <p:nvPr/>
          </p:nvSpPr>
          <p:spPr>
            <a:xfrm>
              <a:off x="2736061" y="3071810"/>
              <a:ext cx="3700411" cy="1500198"/>
            </a:xfrm>
            <a:prstGeom prst="flowChartTermina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مخطط انسيابي: محطة طرفية 5"/>
            <p:cNvSpPr/>
            <p:nvPr/>
          </p:nvSpPr>
          <p:spPr>
            <a:xfrm>
              <a:off x="2225289" y="3224891"/>
              <a:ext cx="4629176" cy="1786269"/>
            </a:xfrm>
            <a:prstGeom prst="flowChartTerminator">
              <a:avLst/>
            </a:prstGeom>
            <a:solidFill>
              <a:srgbClr val="EBD3F9"/>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8" name="مستطيل 6"/>
          <p:cNvSpPr>
            <a:spLocks noChangeArrowheads="1"/>
          </p:cNvSpPr>
          <p:nvPr/>
        </p:nvSpPr>
        <p:spPr bwMode="auto">
          <a:xfrm>
            <a:off x="1219200" y="3624263"/>
            <a:ext cx="6569075" cy="2124075"/>
          </a:xfrm>
          <a:prstGeom prst="rect">
            <a:avLst/>
          </a:prstGeom>
          <a:noFill/>
          <a:ln w="9525">
            <a:noFill/>
            <a:miter lim="800000"/>
            <a:headEnd/>
            <a:tailEnd/>
          </a:ln>
        </p:spPr>
        <p:txBody>
          <a:bodyPr>
            <a:spAutoFit/>
          </a:bodyPr>
          <a:lstStyle/>
          <a:p>
            <a:pPr algn="ctr"/>
            <a:r>
              <a:rPr lang="ar-EG" sz="4400" b="1" dirty="0">
                <a:solidFill>
                  <a:srgbClr val="0000FF"/>
                </a:solidFill>
              </a:rPr>
              <a:t>في أثناء قراءتك، استعمل مهارات مثل التلخيص والربط؛ فذلك </a:t>
            </a:r>
            <a:r>
              <a:rPr lang="ar-EG" sz="4400" b="1" dirty="0" smtClean="0">
                <a:solidFill>
                  <a:srgbClr val="0000FF"/>
                </a:solidFill>
              </a:rPr>
              <a:t>يساعدك </a:t>
            </a:r>
            <a:r>
              <a:rPr lang="ar-EG" sz="4400" b="1" dirty="0">
                <a:solidFill>
                  <a:srgbClr val="0000FF"/>
                </a:solidFill>
              </a:rPr>
              <a:t>على فهم المقارنة.</a:t>
            </a:r>
            <a:endParaRPr lang="ar-SA" sz="4400" dirty="0">
              <a:solidFill>
                <a:srgbClr val="0000FF"/>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باب بينفتح.wav"/>
                                        </p:tgtEl>
                                      </p:cMediaNode>
                                    </p:audio>
                                  </p:subTnLst>
                                </p:cTn>
                              </p:par>
                              <p:par>
                                <p:cTn id="12" presetID="58" presetClass="entr" presetSubtype="0" ac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2.5"/>
                                          </p:val>
                                        </p:tav>
                                        <p:tav tm="100000">
                                          <p:val>
                                            <p:strVal val="#ppt_w"/>
                                          </p:val>
                                        </p:tav>
                                      </p:tavLst>
                                    </p:anim>
                                    <p:anim calcmode="lin" valueType="num">
                                      <p:cBhvr>
                                        <p:cTn id="15" dur="500" fill="hold"/>
                                        <p:tgtEl>
                                          <p:spTgt spid="4"/>
                                        </p:tgtEl>
                                        <p:attrNameLst>
                                          <p:attrName>ppt_h</p:attrName>
                                        </p:attrNameLst>
                                      </p:cBhvr>
                                      <p:tavLst>
                                        <p:tav tm="0">
                                          <p:val>
                                            <p:strVal val="#ppt_h*0.01"/>
                                          </p:val>
                                        </p:tav>
                                        <p:tav tm="100000">
                                          <p:val>
                                            <p:strVal val="#ppt_h"/>
                                          </p:val>
                                        </p:tav>
                                      </p:tavLst>
                                    </p:anim>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h+1"/>
                                          </p:val>
                                        </p:tav>
                                        <p:tav tm="100000">
                                          <p:val>
                                            <p:strVal val="#ppt_y"/>
                                          </p:val>
                                        </p:tav>
                                      </p:tavLst>
                                    </p:anim>
                                    <p:animEffect transition="in" filter="fade">
                                      <p:cBhvr>
                                        <p:cTn id="18"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إرشاد.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في أثناء قراءتك، استعمل مها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6"/>
          <p:cNvSpPr/>
          <p:nvPr/>
        </p:nvSpPr>
        <p:spPr>
          <a:xfrm>
            <a:off x="1524000" y="304800"/>
            <a:ext cx="5367338" cy="1066800"/>
          </a:xfrm>
          <a:prstGeom prst="bev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rgbClr val="FFFF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p:txBody>
      </p:sp>
      <p:sp>
        <p:nvSpPr>
          <p:cNvPr id="4" name="مستطيل 2"/>
          <p:cNvSpPr>
            <a:spLocks noChangeArrowheads="1"/>
          </p:cNvSpPr>
          <p:nvPr/>
        </p:nvSpPr>
        <p:spPr bwMode="auto">
          <a:xfrm>
            <a:off x="1968500" y="457200"/>
            <a:ext cx="4660900" cy="769938"/>
          </a:xfrm>
          <a:prstGeom prst="rect">
            <a:avLst/>
          </a:prstGeom>
          <a:noFill/>
          <a:ln w="9525">
            <a:noFill/>
            <a:miter lim="800000"/>
            <a:headEnd/>
            <a:tailEnd/>
          </a:ln>
        </p:spPr>
        <p:txBody>
          <a:bodyPr wrap="none">
            <a:spAutoFit/>
          </a:bodyPr>
          <a:lstStyle/>
          <a:p>
            <a:r>
              <a:rPr lang="ar-EG" sz="4400" b="1" dirty="0">
                <a:solidFill>
                  <a:schemeClr val="bg1"/>
                </a:solidFill>
              </a:rPr>
              <a:t>توجيه القراءة وتركيزها</a:t>
            </a:r>
            <a:r>
              <a:rPr lang="en-US" sz="4400" b="1" dirty="0">
                <a:solidFill>
                  <a:schemeClr val="bg1"/>
                </a:solidFill>
              </a:rPr>
              <a:t> </a:t>
            </a:r>
            <a:endParaRPr lang="ar-SA" sz="4400" dirty="0">
              <a:solidFill>
                <a:schemeClr val="bg1"/>
              </a:solidFill>
            </a:endParaRPr>
          </a:p>
        </p:txBody>
      </p:sp>
      <p:grpSp>
        <p:nvGrpSpPr>
          <p:cNvPr id="2" name="مجموعة 3"/>
          <p:cNvGrpSpPr/>
          <p:nvPr/>
        </p:nvGrpSpPr>
        <p:grpSpPr>
          <a:xfrm rot="10800000">
            <a:off x="304800" y="1676400"/>
            <a:ext cx="8610600" cy="1143000"/>
            <a:chOff x="928662" y="3643315"/>
            <a:chExt cx="7286676" cy="2428892"/>
          </a:xfrm>
          <a:scene3d>
            <a:camera prst="orthographicFront">
              <a:rot lat="0" lon="0" rev="0"/>
            </a:camera>
            <a:lightRig rig="balanced" dir="t">
              <a:rot lat="0" lon="0" rev="8700000"/>
            </a:lightRig>
          </a:scene3d>
        </p:grpSpPr>
        <p:sp>
          <p:nvSpPr>
            <p:cNvPr id="6" name="مخطط انسيابي: مستند 4"/>
            <p:cNvSpPr/>
            <p:nvPr/>
          </p:nvSpPr>
          <p:spPr>
            <a:xfrm>
              <a:off x="928662" y="4214818"/>
              <a:ext cx="7286676" cy="1857388"/>
            </a:xfrm>
            <a:prstGeom prst="flowChartDocument">
              <a:avLst/>
            </a:prstGeom>
            <a:gradFill>
              <a:gsLst>
                <a:gs pos="0">
                  <a:srgbClr val="FF3399"/>
                </a:gs>
                <a:gs pos="25000">
                  <a:srgbClr val="FF6633"/>
                </a:gs>
                <a:gs pos="50000">
                  <a:srgbClr val="FFFF00"/>
                </a:gs>
                <a:gs pos="75000">
                  <a:srgbClr val="01A78F"/>
                </a:gs>
                <a:gs pos="100000">
                  <a:srgbClr val="3366FF"/>
                </a:gs>
              </a:gsLst>
              <a:lin ang="2700000" scaled="0"/>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مخطط انسيابي: إدخال يدوي 5"/>
            <p:cNvSpPr/>
            <p:nvPr/>
          </p:nvSpPr>
          <p:spPr>
            <a:xfrm>
              <a:off x="1071538" y="3643315"/>
              <a:ext cx="7072362" cy="2428892"/>
            </a:xfrm>
            <a:prstGeom prst="flowChartManualInput">
              <a:avLst/>
            </a:prstGeom>
            <a:solidFill>
              <a:schemeClr val="bg1"/>
            </a:solidFill>
            <a:ln w="41275">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8" name="مستطيل 6"/>
          <p:cNvSpPr>
            <a:spLocks noChangeArrowheads="1"/>
          </p:cNvSpPr>
          <p:nvPr/>
        </p:nvSpPr>
        <p:spPr bwMode="auto">
          <a:xfrm>
            <a:off x="457200" y="1905000"/>
            <a:ext cx="8145463" cy="584200"/>
          </a:xfrm>
          <a:prstGeom prst="rect">
            <a:avLst/>
          </a:prstGeom>
          <a:noFill/>
          <a:ln w="9525">
            <a:noFill/>
            <a:miter lim="800000"/>
            <a:headEnd/>
            <a:tailEnd/>
          </a:ln>
        </p:spPr>
        <p:txBody>
          <a:bodyPr wrap="none">
            <a:spAutoFit/>
          </a:bodyPr>
          <a:lstStyle/>
          <a:p>
            <a:r>
              <a:rPr lang="ar-EG" sz="3200" b="1" dirty="0" smtClean="0"/>
              <a:t>ركّز </a:t>
            </a:r>
            <a:r>
              <a:rPr lang="ar-EG" sz="3200" b="1" dirty="0"/>
              <a:t>على الأفكار الرئيسة عند قراءتك الفصل </a:t>
            </a:r>
            <a:r>
              <a:rPr lang="ar-EG" sz="3200" b="1" dirty="0" err="1"/>
              <a:t>باتباعك</a:t>
            </a:r>
            <a:r>
              <a:rPr lang="ar-EG" sz="3200" b="1" dirty="0"/>
              <a:t> ما يلي:</a:t>
            </a:r>
            <a:endParaRPr lang="ar-SA" sz="3200" dirty="0"/>
          </a:p>
        </p:txBody>
      </p:sp>
      <p:pic>
        <p:nvPicPr>
          <p:cNvPr id="9" name="صورة 7" descr="0254.bmp"/>
          <p:cNvPicPr>
            <a:picLocks noChangeAspect="1"/>
          </p:cNvPicPr>
          <p:nvPr/>
        </p:nvPicPr>
        <p:blipFill>
          <a:blip r:embed="rId11" cstate="print"/>
          <a:stretch>
            <a:fillRect/>
          </a:stretch>
        </p:blipFill>
        <p:spPr>
          <a:xfrm>
            <a:off x="304800" y="2971800"/>
            <a:ext cx="8501122" cy="3700482"/>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pic>
      <p:sp>
        <p:nvSpPr>
          <p:cNvPr id="10" name="Rectangle 1"/>
          <p:cNvSpPr>
            <a:spLocks noChangeArrowheads="1"/>
          </p:cNvSpPr>
          <p:nvPr/>
        </p:nvSpPr>
        <p:spPr bwMode="auto">
          <a:xfrm>
            <a:off x="685800" y="3429000"/>
            <a:ext cx="7502525" cy="1200150"/>
          </a:xfrm>
          <a:prstGeom prst="rect">
            <a:avLst/>
          </a:prstGeom>
          <a:noFill/>
          <a:ln w="9525">
            <a:noFill/>
            <a:miter lim="800000"/>
            <a:headEnd/>
            <a:tailEnd/>
          </a:ln>
        </p:spPr>
        <p:txBody>
          <a:bodyPr anchor="ctr">
            <a:spAutoFit/>
          </a:bodyPr>
          <a:lstStyle/>
          <a:p>
            <a:r>
              <a:rPr lang="ar-EG" sz="3600" b="1" dirty="0">
                <a:solidFill>
                  <a:srgbClr val="0000FF"/>
                </a:solidFill>
              </a:rPr>
              <a:t>1- قبل قراءة الفصل </a:t>
            </a:r>
            <a:r>
              <a:rPr lang="ar-EG" sz="3600" b="1" dirty="0"/>
              <a:t>أجب عن العبارات في ورقة العمل أدناه.</a:t>
            </a:r>
            <a:endParaRPr lang="ar-EG" sz="3600" dirty="0"/>
          </a:p>
        </p:txBody>
      </p:sp>
      <p:sp>
        <p:nvSpPr>
          <p:cNvPr id="11" name="Rectangle 1"/>
          <p:cNvSpPr>
            <a:spLocks noChangeArrowheads="1"/>
          </p:cNvSpPr>
          <p:nvPr/>
        </p:nvSpPr>
        <p:spPr bwMode="auto">
          <a:xfrm>
            <a:off x="2057400" y="4648200"/>
            <a:ext cx="6130925" cy="646113"/>
          </a:xfrm>
          <a:prstGeom prst="rect">
            <a:avLst/>
          </a:prstGeom>
          <a:noFill/>
          <a:ln w="9525">
            <a:noFill/>
            <a:miter lim="800000"/>
            <a:headEnd/>
            <a:tailEnd/>
          </a:ln>
        </p:spPr>
        <p:txBody>
          <a:bodyPr anchor="ctr">
            <a:spAutoFit/>
          </a:bodyPr>
          <a:lstStyle/>
          <a:p>
            <a:pPr>
              <a:buFont typeface="Arial" pitchFamily="34" charset="0"/>
              <a:buChar char="•"/>
            </a:pPr>
            <a:r>
              <a:rPr lang="ar-EG" sz="3600" b="1" dirty="0">
                <a:solidFill>
                  <a:srgbClr val="FF0000"/>
                </a:solidFill>
              </a:rPr>
              <a:t> اكتب (م) إذا كنت موافقًا على العبارة.</a:t>
            </a:r>
            <a:endParaRPr lang="ar-EG" sz="3600" dirty="0">
              <a:solidFill>
                <a:srgbClr val="FF0000"/>
              </a:solidFill>
            </a:endParaRPr>
          </a:p>
        </p:txBody>
      </p:sp>
      <p:sp>
        <p:nvSpPr>
          <p:cNvPr id="12" name="Rectangle 1"/>
          <p:cNvSpPr>
            <a:spLocks noChangeArrowheads="1"/>
          </p:cNvSpPr>
          <p:nvPr/>
        </p:nvSpPr>
        <p:spPr bwMode="auto">
          <a:xfrm>
            <a:off x="1066800" y="5334000"/>
            <a:ext cx="7121525" cy="646113"/>
          </a:xfrm>
          <a:prstGeom prst="rect">
            <a:avLst/>
          </a:prstGeom>
          <a:noFill/>
          <a:ln w="9525">
            <a:noFill/>
            <a:miter lim="800000"/>
            <a:headEnd/>
            <a:tailEnd/>
          </a:ln>
        </p:spPr>
        <p:txBody>
          <a:bodyPr anchor="ctr">
            <a:spAutoFit/>
          </a:bodyPr>
          <a:lstStyle/>
          <a:p>
            <a:pPr>
              <a:buFont typeface="Arial" pitchFamily="34" charset="0"/>
              <a:buChar char="•"/>
            </a:pPr>
            <a:r>
              <a:rPr lang="ar-EG" sz="3600" b="1" dirty="0">
                <a:solidFill>
                  <a:srgbClr val="FF0000"/>
                </a:solidFill>
              </a:rPr>
              <a:t> اكتب (غ) إذا كنت غير موافق على العبارة.</a:t>
            </a:r>
            <a:endParaRPr lang="ar-EG" sz="3600" dirty="0">
              <a:solidFill>
                <a:srgbClr val="FF00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036 - slam squeak.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توجيه القراءة وتركيزها.wav"/>
                                        </p:tgtEl>
                                      </p:cMediaNode>
                                    </p:audio>
                                  </p:sub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to="" calcmode="lin" valueType="num">
                                      <p:cBhvr>
                                        <p:cTn id="23" dur="1" fill="hold"/>
                                        <p:tgtEl>
                                          <p:spTgt spid="2"/>
                                        </p:tgtEl>
                                        <p:attrNameLst>
                                          <p:attrName/>
                                        </p:attrNameLst>
                                      </p:cBhvr>
                                    </p:anim>
                                  </p:childTnLst>
                                  <p:subTnLst>
                                    <p:audio>
                                      <p:cMediaNode>
                                        <p:cTn display="0" masterRel="sameClick">
                                          <p:stCondLst>
                                            <p:cond evt="begin" delay="0">
                                              <p:tn val="21"/>
                                            </p:cond>
                                          </p:stCondLst>
                                          <p:endCondLst>
                                            <p:cond evt="onStopAudio" delay="0">
                                              <p:tgtEl>
                                                <p:sldTgt/>
                                              </p:tgtEl>
                                            </p:cond>
                                          </p:endCondLst>
                                        </p:cTn>
                                        <p:tgtEl>
                                          <p:sndTgt r:embed="rId5" name="0824 - one xylophone note.wav"/>
                                        </p:tgtEl>
                                      </p:cMediaNode>
                                    </p:audio>
                                  </p:subTnLst>
                                </p:cTn>
                              </p:par>
                              <p:par>
                                <p:cTn id="24" presetID="24"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to="" calcmode="lin" valueType="num">
                                      <p:cBhvr>
                                        <p:cTn id="26" dur="1" fill="hold"/>
                                        <p:tgtEl>
                                          <p:spTgt spid="8"/>
                                        </p:tgtEl>
                                        <p:attrNameLst>
                                          <p:attrName/>
                                        </p:attrNameLst>
                                      </p:cBhvr>
                                    </p:anim>
                                  </p:childTnLst>
                                  <p:subTnLst>
                                    <p:audio>
                                      <p:cMediaNode>
                                        <p:cTn display="0" masterRel="sameClick">
                                          <p:stCondLst>
                                            <p:cond evt="begin" delay="0">
                                              <p:tn val="24"/>
                                            </p:cond>
                                          </p:stCondLst>
                                          <p:endCondLst>
                                            <p:cond evt="onStopAudio" delay="0">
                                              <p:tgtEl>
                                                <p:sldTgt/>
                                              </p:tgtEl>
                                            </p:cond>
                                          </p:endCondLst>
                                        </p:cTn>
                                        <p:tgtEl>
                                          <p:sndTgt r:embed="rId6" name="ركّز على الأفكار الرئيسة عند قراءتك الفصل.wav"/>
                                        </p:tgtEl>
                                      </p:cMediaNode>
                                    </p:audio>
                                  </p:sub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9"/>
                                        </p:tgtEl>
                                        <p:attrNameLst>
                                          <p:attrName>ppt_y</p:attrName>
                                        </p:attrNameLst>
                                      </p:cBhvr>
                                      <p:tavLst>
                                        <p:tav tm="0">
                                          <p:val>
                                            <p:strVal val="#ppt_y"/>
                                          </p:val>
                                        </p:tav>
                                        <p:tav tm="100000">
                                          <p:val>
                                            <p:strVal val="#ppt_y"/>
                                          </p:val>
                                        </p:tav>
                                      </p:tavLst>
                                    </p:anim>
                                    <p:animEffect transition="in" filter="fade">
                                      <p:cBhvr>
                                        <p:cTn id="34"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7" name="0118 - bee-doop.wav"/>
                                        </p:tgtEl>
                                      </p:cMediaNode>
                                    </p:audio>
                                  </p:subTnLst>
                                </p:cTn>
                              </p:par>
                              <p:par>
                                <p:cTn id="35" presetID="48" presetClass="entr" presetSubtype="0" accel="5000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0"/>
                                        </p:tgtEl>
                                        <p:attrNameLst>
                                          <p:attrName>ppt_y</p:attrName>
                                        </p:attrNameLst>
                                      </p:cBhvr>
                                      <p:tavLst>
                                        <p:tav tm="0">
                                          <p:val>
                                            <p:strVal val="#ppt_y"/>
                                          </p:val>
                                        </p:tav>
                                        <p:tav tm="100000">
                                          <p:val>
                                            <p:strVal val="#ppt_y"/>
                                          </p:val>
                                        </p:tav>
                                      </p:tavLst>
                                    </p:anim>
                                    <p:animEffect transition="in" filter="fade">
                                      <p:cBhvr>
                                        <p:cTn id="40" dur="10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8" name="قبل قراءة الفصل أجب عن.wav"/>
                                        </p:tgtEl>
                                      </p:cMediaNode>
                                    </p:audio>
                                  </p:sub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lide(fromBottom)">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9" name="اكتب (م) إذا كنت موافقًا على العبارة.wav"/>
                                        </p:tgtEl>
                                      </p:cMediaNode>
                                    </p:audio>
                                  </p:sub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slide(fromBottom)">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10" name="اكتب (غ) إذا كنت غير موافق على العب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6"/>
          <p:cNvSpPr/>
          <p:nvPr/>
        </p:nvSpPr>
        <p:spPr>
          <a:xfrm>
            <a:off x="1524000" y="304800"/>
            <a:ext cx="5367338" cy="1066800"/>
          </a:xfrm>
          <a:prstGeom prst="bev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rgbClr val="FFFF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a:p>
            <a:pPr algn="ctr" fontAlgn="auto">
              <a:spcBef>
                <a:spcPts val="0"/>
              </a:spcBef>
              <a:spcAft>
                <a:spcPts val="0"/>
              </a:spcAft>
              <a:defRPr/>
            </a:pPr>
            <a:endParaRPr lang="ar-EG" dirty="0"/>
          </a:p>
        </p:txBody>
      </p:sp>
      <p:sp>
        <p:nvSpPr>
          <p:cNvPr id="35843" name="مستطيل 2"/>
          <p:cNvSpPr>
            <a:spLocks noChangeArrowheads="1"/>
          </p:cNvSpPr>
          <p:nvPr/>
        </p:nvSpPr>
        <p:spPr bwMode="auto">
          <a:xfrm>
            <a:off x="1968500" y="457200"/>
            <a:ext cx="4660900" cy="769938"/>
          </a:xfrm>
          <a:prstGeom prst="rect">
            <a:avLst/>
          </a:prstGeom>
          <a:noFill/>
          <a:ln w="9525">
            <a:noFill/>
            <a:miter lim="800000"/>
            <a:headEnd/>
            <a:tailEnd/>
          </a:ln>
        </p:spPr>
        <p:txBody>
          <a:bodyPr wrap="none">
            <a:spAutoFit/>
          </a:bodyPr>
          <a:lstStyle/>
          <a:p>
            <a:pPr algn="ctr"/>
            <a:r>
              <a:rPr lang="ar-EG" sz="4400" b="1" dirty="0">
                <a:solidFill>
                  <a:schemeClr val="bg1"/>
                </a:solidFill>
              </a:rPr>
              <a:t>توجيه القراءة وتركيزها</a:t>
            </a:r>
            <a:r>
              <a:rPr lang="en-US" sz="4400" b="1" dirty="0">
                <a:solidFill>
                  <a:schemeClr val="bg1"/>
                </a:solidFill>
              </a:rPr>
              <a:t> </a:t>
            </a:r>
            <a:endParaRPr lang="ar-SA" sz="4400" dirty="0">
              <a:solidFill>
                <a:schemeClr val="bg1"/>
              </a:solidFill>
            </a:endParaRPr>
          </a:p>
        </p:txBody>
      </p:sp>
      <p:grpSp>
        <p:nvGrpSpPr>
          <p:cNvPr id="2" name="مجموعة 3"/>
          <p:cNvGrpSpPr/>
          <p:nvPr/>
        </p:nvGrpSpPr>
        <p:grpSpPr>
          <a:xfrm rot="10800000">
            <a:off x="304800" y="1676400"/>
            <a:ext cx="8610600" cy="1143000"/>
            <a:chOff x="928662" y="3643315"/>
            <a:chExt cx="7286676" cy="2428892"/>
          </a:xfrm>
          <a:scene3d>
            <a:camera prst="orthographicFront">
              <a:rot lat="0" lon="0" rev="0"/>
            </a:camera>
            <a:lightRig rig="balanced" dir="t">
              <a:rot lat="0" lon="0" rev="8700000"/>
            </a:lightRig>
          </a:scene3d>
        </p:grpSpPr>
        <p:sp>
          <p:nvSpPr>
            <p:cNvPr id="6" name="مخطط انسيابي: مستند 4"/>
            <p:cNvSpPr/>
            <p:nvPr/>
          </p:nvSpPr>
          <p:spPr>
            <a:xfrm>
              <a:off x="928662" y="4214818"/>
              <a:ext cx="7286676" cy="1857388"/>
            </a:xfrm>
            <a:prstGeom prst="flowChartDocument">
              <a:avLst/>
            </a:prstGeom>
            <a:gradFill>
              <a:gsLst>
                <a:gs pos="0">
                  <a:srgbClr val="FF3399"/>
                </a:gs>
                <a:gs pos="25000">
                  <a:srgbClr val="FF6633"/>
                </a:gs>
                <a:gs pos="50000">
                  <a:srgbClr val="FFFF00"/>
                </a:gs>
                <a:gs pos="75000">
                  <a:srgbClr val="01A78F"/>
                </a:gs>
                <a:gs pos="100000">
                  <a:srgbClr val="3366FF"/>
                </a:gs>
              </a:gsLst>
              <a:lin ang="2700000" scaled="0"/>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مخطط انسيابي: إدخال يدوي 5"/>
            <p:cNvSpPr/>
            <p:nvPr/>
          </p:nvSpPr>
          <p:spPr>
            <a:xfrm>
              <a:off x="1071538" y="3643315"/>
              <a:ext cx="7072362" cy="2428892"/>
            </a:xfrm>
            <a:prstGeom prst="flowChartManualInput">
              <a:avLst/>
            </a:prstGeom>
            <a:solidFill>
              <a:schemeClr val="bg1"/>
            </a:solidFill>
            <a:ln w="41275">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35845" name="مستطيل 6"/>
          <p:cNvSpPr>
            <a:spLocks noChangeArrowheads="1"/>
          </p:cNvSpPr>
          <p:nvPr/>
        </p:nvSpPr>
        <p:spPr bwMode="auto">
          <a:xfrm>
            <a:off x="457200" y="1905000"/>
            <a:ext cx="8145463" cy="584200"/>
          </a:xfrm>
          <a:prstGeom prst="rect">
            <a:avLst/>
          </a:prstGeom>
          <a:noFill/>
          <a:ln w="9525">
            <a:noFill/>
            <a:miter lim="800000"/>
            <a:headEnd/>
            <a:tailEnd/>
          </a:ln>
        </p:spPr>
        <p:txBody>
          <a:bodyPr wrap="none">
            <a:spAutoFit/>
          </a:bodyPr>
          <a:lstStyle/>
          <a:p>
            <a:r>
              <a:rPr lang="ar-EG" sz="3200" b="1" dirty="0" smtClean="0"/>
              <a:t>ركّز على الأفكار الرئيسة عند قراءتك الفصل </a:t>
            </a:r>
            <a:r>
              <a:rPr lang="ar-EG" sz="3200" b="1" dirty="0" err="1" smtClean="0"/>
              <a:t>باتباعك</a:t>
            </a:r>
            <a:r>
              <a:rPr lang="ar-EG" sz="3200" b="1" dirty="0" smtClean="0"/>
              <a:t> ما يلي:</a:t>
            </a:r>
            <a:endParaRPr lang="ar-SA" sz="3200" dirty="0"/>
          </a:p>
        </p:txBody>
      </p:sp>
      <p:pic>
        <p:nvPicPr>
          <p:cNvPr id="9" name="صورة 7" descr="0254.bmp"/>
          <p:cNvPicPr>
            <a:picLocks noChangeAspect="1"/>
          </p:cNvPicPr>
          <p:nvPr/>
        </p:nvPicPr>
        <p:blipFill>
          <a:blip r:embed="rId7" cstate="print"/>
          <a:stretch>
            <a:fillRect/>
          </a:stretch>
        </p:blipFill>
        <p:spPr>
          <a:xfrm>
            <a:off x="304800" y="2971800"/>
            <a:ext cx="8501122" cy="3700482"/>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pic>
      <p:sp>
        <p:nvSpPr>
          <p:cNvPr id="10" name="Rectangle 1"/>
          <p:cNvSpPr>
            <a:spLocks noChangeArrowheads="1"/>
          </p:cNvSpPr>
          <p:nvPr/>
        </p:nvSpPr>
        <p:spPr bwMode="auto">
          <a:xfrm>
            <a:off x="622327" y="3352800"/>
            <a:ext cx="7807325" cy="1200150"/>
          </a:xfrm>
          <a:prstGeom prst="rect">
            <a:avLst/>
          </a:prstGeom>
          <a:noFill/>
          <a:ln w="9525">
            <a:noFill/>
            <a:miter lim="800000"/>
            <a:headEnd/>
            <a:tailEnd/>
          </a:ln>
        </p:spPr>
        <p:txBody>
          <a:bodyPr anchor="ctr">
            <a:spAutoFit/>
          </a:bodyPr>
          <a:lstStyle/>
          <a:p>
            <a:pPr algn="ctr"/>
            <a:r>
              <a:rPr lang="ar-EG" sz="3600" b="1" dirty="0">
                <a:solidFill>
                  <a:srgbClr val="0000FF"/>
                </a:solidFill>
              </a:rPr>
              <a:t>2- بعد قراءة الفصل </a:t>
            </a:r>
            <a:r>
              <a:rPr lang="ar-EG" sz="3600" b="1" dirty="0"/>
              <a:t>ارجع إلى هذه الصفحة، لترى إن كنت قد </a:t>
            </a:r>
            <a:r>
              <a:rPr lang="ar-EG" sz="3600" b="1" dirty="0" smtClean="0"/>
              <a:t>غيّرت </a:t>
            </a:r>
            <a:r>
              <a:rPr lang="ar-EG" sz="3600" b="1" dirty="0"/>
              <a:t>رأيك حول أي من هذه العبارات.</a:t>
            </a:r>
            <a:endParaRPr lang="ar-EG" sz="3600" dirty="0"/>
          </a:p>
        </p:txBody>
      </p:sp>
      <p:sp>
        <p:nvSpPr>
          <p:cNvPr id="11" name="Rectangle 1"/>
          <p:cNvSpPr>
            <a:spLocks noChangeArrowheads="1"/>
          </p:cNvSpPr>
          <p:nvPr/>
        </p:nvSpPr>
        <p:spPr bwMode="auto">
          <a:xfrm>
            <a:off x="2057400" y="4572000"/>
            <a:ext cx="6130925" cy="646113"/>
          </a:xfrm>
          <a:prstGeom prst="rect">
            <a:avLst/>
          </a:prstGeom>
          <a:noFill/>
          <a:ln w="9525">
            <a:noFill/>
            <a:miter lim="800000"/>
            <a:headEnd/>
            <a:tailEnd/>
          </a:ln>
        </p:spPr>
        <p:txBody>
          <a:bodyPr anchor="ctr">
            <a:spAutoFit/>
          </a:bodyPr>
          <a:lstStyle/>
          <a:p>
            <a:pPr algn="ctr">
              <a:buFont typeface="Arial" pitchFamily="34" charset="0"/>
              <a:buChar char="•"/>
            </a:pPr>
            <a:r>
              <a:rPr lang="ar-EG" sz="3600" b="1" dirty="0">
                <a:solidFill>
                  <a:srgbClr val="FF0000"/>
                </a:solidFill>
              </a:rPr>
              <a:t> إذا غيرت إحدى الإجابات، </a:t>
            </a:r>
            <a:r>
              <a:rPr lang="ar-EG" sz="3600" b="1" dirty="0" smtClean="0">
                <a:solidFill>
                  <a:srgbClr val="FF0000"/>
                </a:solidFill>
              </a:rPr>
              <a:t>فبيّن </a:t>
            </a:r>
            <a:r>
              <a:rPr lang="ar-EG" sz="3600" b="1" dirty="0">
                <a:solidFill>
                  <a:srgbClr val="FF0000"/>
                </a:solidFill>
              </a:rPr>
              <a:t>السبب.</a:t>
            </a:r>
            <a:endParaRPr lang="ar-EG" sz="3600" dirty="0">
              <a:solidFill>
                <a:srgbClr val="FF0000"/>
              </a:solidFill>
            </a:endParaRPr>
          </a:p>
        </p:txBody>
      </p:sp>
      <p:sp>
        <p:nvSpPr>
          <p:cNvPr id="12" name="Rectangle 1"/>
          <p:cNvSpPr>
            <a:spLocks noChangeArrowheads="1"/>
          </p:cNvSpPr>
          <p:nvPr/>
        </p:nvSpPr>
        <p:spPr bwMode="auto">
          <a:xfrm>
            <a:off x="2362200" y="5105400"/>
            <a:ext cx="5826125" cy="646113"/>
          </a:xfrm>
          <a:prstGeom prst="rect">
            <a:avLst/>
          </a:prstGeom>
          <a:noFill/>
          <a:ln w="9525">
            <a:noFill/>
            <a:miter lim="800000"/>
            <a:headEnd/>
            <a:tailEnd/>
          </a:ln>
        </p:spPr>
        <p:txBody>
          <a:bodyPr anchor="ctr">
            <a:spAutoFit/>
          </a:bodyPr>
          <a:lstStyle/>
          <a:p>
            <a:pPr>
              <a:buFont typeface="Arial" pitchFamily="34" charset="0"/>
              <a:buChar char="•"/>
            </a:pPr>
            <a:r>
              <a:rPr lang="ar-EG" sz="3600" b="1" dirty="0">
                <a:solidFill>
                  <a:srgbClr val="FF0000"/>
                </a:solidFill>
              </a:rPr>
              <a:t> </a:t>
            </a:r>
            <a:r>
              <a:rPr lang="ar-EG" sz="3600" b="1" dirty="0" smtClean="0">
                <a:solidFill>
                  <a:srgbClr val="FF0000"/>
                </a:solidFill>
              </a:rPr>
              <a:t>صحّح </a:t>
            </a:r>
            <a:r>
              <a:rPr lang="ar-EG" sz="3600" b="1" dirty="0">
                <a:solidFill>
                  <a:srgbClr val="FF0000"/>
                </a:solidFill>
              </a:rPr>
              <a:t>العبارات غير الصحيحة.</a:t>
            </a:r>
            <a:endParaRPr lang="ar-EG" sz="3600" dirty="0">
              <a:solidFill>
                <a:srgbClr val="FF0000"/>
              </a:solidFill>
            </a:endParaRPr>
          </a:p>
        </p:txBody>
      </p:sp>
      <p:sp>
        <p:nvSpPr>
          <p:cNvPr id="13" name="Rectangle 1"/>
          <p:cNvSpPr>
            <a:spLocks noChangeArrowheads="1"/>
          </p:cNvSpPr>
          <p:nvPr/>
        </p:nvSpPr>
        <p:spPr bwMode="auto">
          <a:xfrm>
            <a:off x="838200" y="5715000"/>
            <a:ext cx="7350125" cy="646113"/>
          </a:xfrm>
          <a:prstGeom prst="rect">
            <a:avLst/>
          </a:prstGeom>
          <a:noFill/>
          <a:ln w="9525">
            <a:noFill/>
            <a:miter lim="800000"/>
            <a:headEnd/>
            <a:tailEnd/>
          </a:ln>
        </p:spPr>
        <p:txBody>
          <a:bodyPr anchor="ctr">
            <a:spAutoFit/>
          </a:bodyPr>
          <a:lstStyle/>
          <a:p>
            <a:pPr>
              <a:buFont typeface="Arial" pitchFamily="34" charset="0"/>
              <a:buChar char="•"/>
            </a:pPr>
            <a:r>
              <a:rPr lang="ar-EG" sz="3600" b="1" dirty="0">
                <a:solidFill>
                  <a:srgbClr val="FF0000"/>
                </a:solidFill>
              </a:rPr>
              <a:t> استرشد بالعبارات الصحيحة </a:t>
            </a:r>
            <a:r>
              <a:rPr lang="ar-EG" sz="3600" b="1" dirty="0" smtClean="0">
                <a:solidFill>
                  <a:srgbClr val="FF0000"/>
                </a:solidFill>
              </a:rPr>
              <a:t>في أثناء </a:t>
            </a:r>
            <a:r>
              <a:rPr lang="ar-EG" sz="3600" b="1" dirty="0">
                <a:solidFill>
                  <a:srgbClr val="FF0000"/>
                </a:solidFill>
              </a:rPr>
              <a:t>دراستك.</a:t>
            </a:r>
            <a:endParaRPr lang="ar-EG" sz="3600" dirty="0">
              <a:solidFill>
                <a:srgbClr val="FF00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
                                        </p:tgtEl>
                                        <p:attrNameLst>
                                          <p:attrName>ppt_y</p:attrName>
                                        </p:attrNameLst>
                                      </p:cBhvr>
                                      <p:tavLst>
                                        <p:tav tm="0">
                                          <p:val>
                                            <p:strVal val="#ppt_y"/>
                                          </p:val>
                                        </p:tav>
                                        <p:tav tm="100000">
                                          <p:val>
                                            <p:strVal val="#ppt_y"/>
                                          </p:val>
                                        </p:tav>
                                      </p:tavLst>
                                    </p:anim>
                                    <p:animEffect transition="in" filter="fade">
                                      <p:cBhvr>
                                        <p:cTn id="10"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بعد قراءة الفصل ارجع إلى هذه.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إذا غيرت إحدى الإجابات، فبيّن السبب.wav"/>
                                        </p:tgtEl>
                                      </p:cMediaNode>
                                    </p:audio>
                                  </p:sub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lide(fromBottom)">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صحّح العبارات غير الصحيحة.wav"/>
                                        </p:tgtEl>
                                      </p:cMediaNode>
                                    </p:audio>
                                  </p:sub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lide(fromBottom)">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6" name="استرشد بالعبارات الصحيحة في أثناء دراست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1"/>
          <p:cNvGraphicFramePr>
            <a:graphicFrameLocks noGrp="1"/>
          </p:cNvGraphicFramePr>
          <p:nvPr/>
        </p:nvGraphicFramePr>
        <p:xfrm>
          <a:off x="0" y="76200"/>
          <a:ext cx="9144000" cy="6781800"/>
        </p:xfrm>
        <a:graphic>
          <a:graphicData uri="http://schemas.openxmlformats.org/drawingml/2006/table">
            <a:tbl>
              <a:tblPr rtl="1" firstRow="1" bandRow="1">
                <a:tableStyleId>{5C22544A-7EE6-4342-B048-85BDC9FD1C3A}</a:tableStyleId>
              </a:tblPr>
              <a:tblGrid>
                <a:gridCol w="1549400"/>
                <a:gridCol w="5943600"/>
                <a:gridCol w="1651000"/>
              </a:tblGrid>
              <a:tr h="1143000">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r>
              <a:tr h="5638800">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مربع نص 2"/>
          <p:cNvSpPr txBox="1">
            <a:spLocks noChangeArrowheads="1"/>
          </p:cNvSpPr>
          <p:nvPr/>
        </p:nvSpPr>
        <p:spPr bwMode="auto">
          <a:xfrm>
            <a:off x="7391400" y="228600"/>
            <a:ext cx="1752600" cy="954088"/>
          </a:xfrm>
          <a:prstGeom prst="rect">
            <a:avLst/>
          </a:prstGeom>
          <a:noFill/>
          <a:ln w="9525">
            <a:noFill/>
            <a:miter lim="800000"/>
            <a:headEnd/>
            <a:tailEnd/>
          </a:ln>
        </p:spPr>
        <p:txBody>
          <a:bodyPr>
            <a:spAutoFit/>
          </a:bodyPr>
          <a:lstStyle/>
          <a:p>
            <a:r>
              <a:rPr lang="ar-EG" sz="2800" b="1" dirty="0">
                <a:solidFill>
                  <a:schemeClr val="bg1"/>
                </a:solidFill>
              </a:rPr>
              <a:t>قبل القراءة  </a:t>
            </a:r>
            <a:r>
              <a:rPr lang="ar-EG" sz="2800" b="1" dirty="0" err="1">
                <a:solidFill>
                  <a:schemeClr val="bg1"/>
                </a:solidFill>
              </a:rPr>
              <a:t>م</a:t>
            </a:r>
            <a:r>
              <a:rPr lang="ar-EG" sz="2800" b="1" dirty="0">
                <a:solidFill>
                  <a:schemeClr val="bg1"/>
                </a:solidFill>
              </a:rPr>
              <a:t> أو </a:t>
            </a:r>
            <a:r>
              <a:rPr lang="ar-EG" sz="2800" b="1" dirty="0" err="1">
                <a:solidFill>
                  <a:schemeClr val="bg1"/>
                </a:solidFill>
              </a:rPr>
              <a:t>غ</a:t>
            </a:r>
            <a:endParaRPr lang="ar-SA" sz="2800" b="1" dirty="0">
              <a:solidFill>
                <a:schemeClr val="bg1"/>
              </a:solidFill>
            </a:endParaRPr>
          </a:p>
        </p:txBody>
      </p:sp>
      <p:sp>
        <p:nvSpPr>
          <p:cNvPr id="5" name="مربع نص 3"/>
          <p:cNvSpPr txBox="1">
            <a:spLocks noChangeArrowheads="1"/>
          </p:cNvSpPr>
          <p:nvPr/>
        </p:nvSpPr>
        <p:spPr bwMode="auto">
          <a:xfrm>
            <a:off x="3200400" y="304800"/>
            <a:ext cx="2438400" cy="708025"/>
          </a:xfrm>
          <a:prstGeom prst="rect">
            <a:avLst/>
          </a:prstGeom>
          <a:noFill/>
          <a:ln w="9525">
            <a:noFill/>
            <a:miter lim="800000"/>
            <a:headEnd/>
            <a:tailEnd/>
          </a:ln>
        </p:spPr>
        <p:txBody>
          <a:bodyPr>
            <a:spAutoFit/>
          </a:bodyPr>
          <a:lstStyle/>
          <a:p>
            <a:r>
              <a:rPr lang="ar-EG" sz="4000" b="1" dirty="0">
                <a:solidFill>
                  <a:schemeClr val="bg1"/>
                </a:solidFill>
              </a:rPr>
              <a:t>العبارة</a:t>
            </a:r>
            <a:endParaRPr lang="ar-SA" sz="4000" b="1" dirty="0">
              <a:solidFill>
                <a:schemeClr val="bg1"/>
              </a:solidFill>
            </a:endParaRPr>
          </a:p>
        </p:txBody>
      </p:sp>
      <p:sp>
        <p:nvSpPr>
          <p:cNvPr id="6" name="مربع نص 4"/>
          <p:cNvSpPr txBox="1">
            <a:spLocks noChangeArrowheads="1"/>
          </p:cNvSpPr>
          <p:nvPr/>
        </p:nvSpPr>
        <p:spPr bwMode="auto">
          <a:xfrm>
            <a:off x="-152400" y="228600"/>
            <a:ext cx="1752600" cy="954088"/>
          </a:xfrm>
          <a:prstGeom prst="rect">
            <a:avLst/>
          </a:prstGeom>
          <a:noFill/>
          <a:ln w="9525">
            <a:noFill/>
            <a:miter lim="800000"/>
            <a:headEnd/>
            <a:tailEnd/>
          </a:ln>
        </p:spPr>
        <p:txBody>
          <a:bodyPr>
            <a:spAutoFit/>
          </a:bodyPr>
          <a:lstStyle/>
          <a:p>
            <a:r>
              <a:rPr lang="ar-EG" sz="2800" b="1" dirty="0">
                <a:solidFill>
                  <a:schemeClr val="bg1"/>
                </a:solidFill>
              </a:rPr>
              <a:t>بعد القراءة  </a:t>
            </a:r>
            <a:r>
              <a:rPr lang="ar-EG" sz="2800" b="1" dirty="0" err="1">
                <a:solidFill>
                  <a:schemeClr val="bg1"/>
                </a:solidFill>
              </a:rPr>
              <a:t>م</a:t>
            </a:r>
            <a:r>
              <a:rPr lang="ar-EG" sz="2800" b="1" dirty="0">
                <a:solidFill>
                  <a:schemeClr val="bg1"/>
                </a:solidFill>
              </a:rPr>
              <a:t> أو </a:t>
            </a:r>
            <a:r>
              <a:rPr lang="ar-EG" sz="2800" b="1" dirty="0" err="1">
                <a:solidFill>
                  <a:schemeClr val="bg1"/>
                </a:solidFill>
              </a:rPr>
              <a:t>غ</a:t>
            </a:r>
            <a:endParaRPr lang="ar-SA" sz="2800" b="1" dirty="0">
              <a:solidFill>
                <a:schemeClr val="bg1"/>
              </a:solidFill>
            </a:endParaRPr>
          </a:p>
        </p:txBody>
      </p:sp>
      <p:sp>
        <p:nvSpPr>
          <p:cNvPr id="7" name="مربع نص 5"/>
          <p:cNvSpPr txBox="1">
            <a:spLocks noChangeArrowheads="1"/>
          </p:cNvSpPr>
          <p:nvPr/>
        </p:nvSpPr>
        <p:spPr bwMode="auto">
          <a:xfrm>
            <a:off x="1619250" y="1219200"/>
            <a:ext cx="5976938" cy="1077913"/>
          </a:xfrm>
          <a:prstGeom prst="rect">
            <a:avLst/>
          </a:prstGeom>
          <a:noFill/>
          <a:ln w="9525">
            <a:noFill/>
            <a:miter lim="800000"/>
            <a:headEnd/>
            <a:tailEnd/>
          </a:ln>
        </p:spPr>
        <p:txBody>
          <a:bodyPr>
            <a:spAutoFit/>
          </a:bodyPr>
          <a:lstStyle/>
          <a:p>
            <a:r>
              <a:rPr lang="ar-EG" sz="3200" b="1" dirty="0">
                <a:solidFill>
                  <a:srgbClr val="C00000"/>
                </a:solidFill>
              </a:rPr>
              <a:t>1- يوجد أكثر من نصف أنواع النباتات في الغابات </a:t>
            </a:r>
            <a:r>
              <a:rPr lang="ar-EG" sz="3200" b="1" dirty="0" smtClean="0">
                <a:solidFill>
                  <a:srgbClr val="C00000"/>
                </a:solidFill>
              </a:rPr>
              <a:t>المطيرة.</a:t>
            </a:r>
            <a:endParaRPr lang="ar-SA" sz="3600" b="1" dirty="0">
              <a:solidFill>
                <a:srgbClr val="C00000"/>
              </a:solidFill>
            </a:endParaRPr>
          </a:p>
        </p:txBody>
      </p:sp>
      <p:sp>
        <p:nvSpPr>
          <p:cNvPr id="8" name="مربع نص 6"/>
          <p:cNvSpPr txBox="1">
            <a:spLocks noChangeArrowheads="1"/>
          </p:cNvSpPr>
          <p:nvPr/>
        </p:nvSpPr>
        <p:spPr bwMode="auto">
          <a:xfrm>
            <a:off x="1692275" y="2286000"/>
            <a:ext cx="5903913" cy="1077913"/>
          </a:xfrm>
          <a:prstGeom prst="rect">
            <a:avLst/>
          </a:prstGeom>
          <a:noFill/>
          <a:ln w="9525">
            <a:noFill/>
            <a:miter lim="800000"/>
            <a:headEnd/>
            <a:tailEnd/>
          </a:ln>
        </p:spPr>
        <p:txBody>
          <a:bodyPr>
            <a:spAutoFit/>
          </a:bodyPr>
          <a:lstStyle/>
          <a:p>
            <a:r>
              <a:rPr lang="ar-EG" sz="3200" b="1" dirty="0">
                <a:solidFill>
                  <a:srgbClr val="C00000"/>
                </a:solidFill>
              </a:rPr>
              <a:t>2- تستخدم</a:t>
            </a:r>
            <a:r>
              <a:rPr lang="en-US" sz="3200" b="1" dirty="0">
                <a:solidFill>
                  <a:srgbClr val="C00000"/>
                </a:solidFill>
              </a:rPr>
              <a:t> </a:t>
            </a:r>
            <a:r>
              <a:rPr lang="ar-EG" sz="3200" b="1" dirty="0">
                <a:solidFill>
                  <a:srgbClr val="C00000"/>
                </a:solidFill>
              </a:rPr>
              <a:t> </a:t>
            </a:r>
            <a:r>
              <a:rPr lang="ar-EG" sz="3200" b="1" dirty="0" smtClean="0">
                <a:solidFill>
                  <a:srgbClr val="C00000"/>
                </a:solidFill>
              </a:rPr>
              <a:t>جميع </a:t>
            </a:r>
            <a:r>
              <a:rPr lang="ar-EG" sz="3200" b="1" dirty="0">
                <a:solidFill>
                  <a:srgbClr val="C00000"/>
                </a:solidFill>
              </a:rPr>
              <a:t>مخلوقات الأرض الموارد الطبيعية.</a:t>
            </a:r>
            <a:endParaRPr lang="ar-SA" sz="3600" b="1" dirty="0">
              <a:solidFill>
                <a:srgbClr val="C00000"/>
              </a:solidFill>
            </a:endParaRPr>
          </a:p>
        </p:txBody>
      </p:sp>
      <p:sp>
        <p:nvSpPr>
          <p:cNvPr id="9" name="مربع نص 7"/>
          <p:cNvSpPr txBox="1">
            <a:spLocks noChangeArrowheads="1"/>
          </p:cNvSpPr>
          <p:nvPr/>
        </p:nvSpPr>
        <p:spPr bwMode="auto">
          <a:xfrm>
            <a:off x="1728788" y="3429000"/>
            <a:ext cx="5867400" cy="584200"/>
          </a:xfrm>
          <a:prstGeom prst="rect">
            <a:avLst/>
          </a:prstGeom>
          <a:noFill/>
          <a:ln w="9525">
            <a:noFill/>
            <a:miter lim="800000"/>
            <a:headEnd/>
            <a:tailEnd/>
          </a:ln>
        </p:spPr>
        <p:txBody>
          <a:bodyPr>
            <a:spAutoFit/>
          </a:bodyPr>
          <a:lstStyle/>
          <a:p>
            <a:r>
              <a:rPr lang="ar-EG" sz="3200" b="1" dirty="0">
                <a:solidFill>
                  <a:srgbClr val="C00000"/>
                </a:solidFill>
              </a:rPr>
              <a:t>3- </a:t>
            </a:r>
            <a:r>
              <a:rPr lang="ar-EG" sz="3200" b="1" dirty="0" smtClean="0">
                <a:solidFill>
                  <a:srgbClr val="C00000"/>
                </a:solidFill>
              </a:rPr>
              <a:t>تعدّ </a:t>
            </a:r>
            <a:r>
              <a:rPr lang="ar-EG" sz="3200" b="1" dirty="0">
                <a:solidFill>
                  <a:srgbClr val="C00000"/>
                </a:solidFill>
              </a:rPr>
              <a:t>الأشجار موارد طبيعية غير </a:t>
            </a:r>
            <a:r>
              <a:rPr lang="ar-EG" sz="3200" b="1" dirty="0" smtClean="0">
                <a:solidFill>
                  <a:srgbClr val="C00000"/>
                </a:solidFill>
              </a:rPr>
              <a:t>متجددة.</a:t>
            </a:r>
            <a:endParaRPr lang="ar-SA" sz="3600" b="1" dirty="0">
              <a:solidFill>
                <a:srgbClr val="C00000"/>
              </a:solidFill>
            </a:endParaRPr>
          </a:p>
        </p:txBody>
      </p:sp>
      <p:sp>
        <p:nvSpPr>
          <p:cNvPr id="10" name="مربع نص 8"/>
          <p:cNvSpPr txBox="1">
            <a:spLocks noChangeArrowheads="1"/>
          </p:cNvSpPr>
          <p:nvPr/>
        </p:nvSpPr>
        <p:spPr bwMode="auto">
          <a:xfrm>
            <a:off x="1576388" y="4292600"/>
            <a:ext cx="6019800" cy="1077913"/>
          </a:xfrm>
          <a:prstGeom prst="rect">
            <a:avLst/>
          </a:prstGeom>
          <a:noFill/>
          <a:ln w="9525">
            <a:noFill/>
            <a:miter lim="800000"/>
            <a:headEnd/>
            <a:tailEnd/>
          </a:ln>
        </p:spPr>
        <p:txBody>
          <a:bodyPr>
            <a:spAutoFit/>
          </a:bodyPr>
          <a:lstStyle/>
          <a:p>
            <a:r>
              <a:rPr lang="ar-EG" sz="3200" b="1" dirty="0">
                <a:solidFill>
                  <a:srgbClr val="C00000"/>
                </a:solidFill>
              </a:rPr>
              <a:t>4- الفحم والنفط والرياح ثلاثة أمثلة لموارد طبيعية غير متجددة.</a:t>
            </a:r>
            <a:endParaRPr lang="ar-SA" sz="3600" b="1" dirty="0">
              <a:solidFill>
                <a:srgbClr val="C00000"/>
              </a:solidFill>
            </a:endParaRPr>
          </a:p>
        </p:txBody>
      </p:sp>
      <p:sp>
        <p:nvSpPr>
          <p:cNvPr id="11" name="مربع نص 9"/>
          <p:cNvSpPr txBox="1">
            <a:spLocks noChangeArrowheads="1"/>
          </p:cNvSpPr>
          <p:nvPr/>
        </p:nvSpPr>
        <p:spPr bwMode="auto">
          <a:xfrm>
            <a:off x="1757363" y="5661025"/>
            <a:ext cx="5838825" cy="1077913"/>
          </a:xfrm>
          <a:prstGeom prst="rect">
            <a:avLst/>
          </a:prstGeom>
          <a:noFill/>
          <a:ln w="9525">
            <a:noFill/>
            <a:miter lim="800000"/>
            <a:headEnd/>
            <a:tailEnd/>
          </a:ln>
        </p:spPr>
        <p:txBody>
          <a:bodyPr>
            <a:spAutoFit/>
          </a:bodyPr>
          <a:lstStyle/>
          <a:p>
            <a:r>
              <a:rPr lang="ar-EG" sz="3200" b="1" dirty="0">
                <a:solidFill>
                  <a:srgbClr val="C00000"/>
                </a:solidFill>
              </a:rPr>
              <a:t>5- </a:t>
            </a:r>
            <a:r>
              <a:rPr lang="ar-EG" sz="3200" b="1" dirty="0" smtClean="0">
                <a:solidFill>
                  <a:srgbClr val="C00000"/>
                </a:solidFill>
              </a:rPr>
              <a:t>تُبطّن أرضيةُ بعضِ </a:t>
            </a:r>
            <a:r>
              <a:rPr lang="ar-EG" sz="3200" b="1" dirty="0" smtClean="0"/>
              <a:t>مُكِبّاتِ </a:t>
            </a:r>
            <a:r>
              <a:rPr lang="ar-EG" sz="3200" b="1" dirty="0" smtClean="0">
                <a:solidFill>
                  <a:srgbClr val="C00000"/>
                </a:solidFill>
              </a:rPr>
              <a:t>النفاياتِ </a:t>
            </a:r>
            <a:r>
              <a:rPr lang="ar-EG" sz="3200" b="1" dirty="0">
                <a:solidFill>
                  <a:srgbClr val="C00000"/>
                </a:solidFill>
              </a:rPr>
              <a:t>بالنايلون </a:t>
            </a:r>
            <a:r>
              <a:rPr lang="ar-EG" sz="3200" b="1" dirty="0" smtClean="0">
                <a:solidFill>
                  <a:srgbClr val="C00000"/>
                </a:solidFill>
              </a:rPr>
              <a:t>لمنعِ تسرُّبِ الملوثاتِ.</a:t>
            </a:r>
            <a:endParaRPr lang="ar-SA" sz="3600" b="1" dirty="0">
              <a:solidFill>
                <a:srgbClr val="C000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ord.wav"/>
                                        </p:tgtEl>
                                      </p:cMediaNode>
                                    </p:audio>
                                  </p:sub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450" decel="100000" fill="hold"/>
                                        <p:tgtEl>
                                          <p:spTgt spid="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قبل القراءة  م أو غ.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450" decel="100000" fill="hold"/>
                                        <p:tgtEl>
                                          <p:spTgt spid="5"/>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العبارة.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450" decel="100000" fill="hold"/>
                                        <p:tgtEl>
                                          <p:spTgt spid="6"/>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بعد القراءة  م أو غ.wav"/>
                                        </p:tgtEl>
                                      </p:cMediaNode>
                                    </p:audio>
                                  </p:subTnLst>
                                </p:cTn>
                              </p:par>
                            </p:childTnLst>
                          </p:cTn>
                        </p:par>
                      </p:childTnLst>
                    </p:cTn>
                  </p:par>
                  <p:par>
                    <p:cTn id="33" fill="hold">
                      <p:stCondLst>
                        <p:cond delay="indefinite"/>
                      </p:stCondLst>
                      <p:childTnLst>
                        <p:par>
                          <p:cTn id="34" fill="hold">
                            <p:stCondLst>
                              <p:cond delay="0"/>
                            </p:stCondLst>
                            <p:childTnLst>
                              <p:par>
                                <p:cTn id="35" presetID="19"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fmla="#ppt_w*sin(2.5*pi*$)">
                                          <p:val>
                                            <p:fltVal val="0"/>
                                          </p:val>
                                        </p:tav>
                                        <p:tav tm="100000">
                                          <p:val>
                                            <p:fltVal val="1"/>
                                          </p:val>
                                        </p:tav>
                                      </p:tavLst>
                                    </p:anim>
                                    <p:anim calcmode="lin" valueType="num">
                                      <p:cBhvr>
                                        <p:cTn id="3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7" name="يوجد أكثر من نصف أنواع النباتات.wav"/>
                                        </p:tgtEl>
                                      </p:cMediaNode>
                                    </p:audio>
                                  </p:subTnLst>
                                </p:cTn>
                              </p:par>
                            </p:childTnLst>
                          </p:cTn>
                        </p:par>
                      </p:childTnLst>
                    </p:cTn>
                  </p:par>
                  <p:par>
                    <p:cTn id="39" fill="hold">
                      <p:stCondLst>
                        <p:cond delay="indefinite"/>
                      </p:stCondLst>
                      <p:childTnLst>
                        <p:par>
                          <p:cTn id="40" fill="hold">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fmla="#ppt_w*sin(2.5*pi*$)">
                                          <p:val>
                                            <p:fltVal val="0"/>
                                          </p:val>
                                        </p:tav>
                                        <p:tav tm="100000">
                                          <p:val>
                                            <p:fltVal val="1"/>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8" name="تستخدم  جمبع مخلوقات الأرض الموارد.wav"/>
                                        </p:tgtEl>
                                      </p:cMediaNode>
                                    </p:audio>
                                  </p:subTnLst>
                                </p:cTn>
                              </p:par>
                            </p:childTnLst>
                          </p:cTn>
                        </p:par>
                      </p:childTnLst>
                    </p:cTn>
                  </p:par>
                  <p:par>
                    <p:cTn id="45" fill="hold">
                      <p:stCondLst>
                        <p:cond delay="indefinite"/>
                      </p:stCondLst>
                      <p:childTnLst>
                        <p:par>
                          <p:cTn id="46" fill="hold">
                            <p:stCondLst>
                              <p:cond delay="0"/>
                            </p:stCondLst>
                            <p:childTnLst>
                              <p:par>
                                <p:cTn id="47" presetID="19"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fmla="#ppt_w*sin(2.5*pi*$)">
                                          <p:val>
                                            <p:fltVal val="0"/>
                                          </p:val>
                                        </p:tav>
                                        <p:tav tm="100000">
                                          <p:val>
                                            <p:fltVal val="1"/>
                                          </p:val>
                                        </p:tav>
                                      </p:tavLst>
                                    </p:anim>
                                    <p:anim calcmode="lin" valueType="num">
                                      <p:cBhvr>
                                        <p:cTn id="50"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9" name="تعدّ الأشجار موارد طبيعية غير متجددة.wav"/>
                                        </p:tgtEl>
                                      </p:cMediaNode>
                                    </p:audio>
                                  </p:subTnLst>
                                </p:cTn>
                              </p:par>
                            </p:childTnLst>
                          </p:cTn>
                        </p:par>
                      </p:childTnLst>
                    </p:cTn>
                  </p:par>
                  <p:par>
                    <p:cTn id="51" fill="hold">
                      <p:stCondLst>
                        <p:cond delay="indefinite"/>
                      </p:stCondLst>
                      <p:childTnLst>
                        <p:par>
                          <p:cTn id="52" fill="hold">
                            <p:stCondLst>
                              <p:cond delay="0"/>
                            </p:stCondLst>
                            <p:childTnLst>
                              <p:par>
                                <p:cTn id="53" presetID="19"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fmla="#ppt_w*sin(2.5*pi*$)">
                                          <p:val>
                                            <p:fltVal val="0"/>
                                          </p:val>
                                        </p:tav>
                                        <p:tav tm="100000">
                                          <p:val>
                                            <p:fltVal val="1"/>
                                          </p:val>
                                        </p:tav>
                                      </p:tavLst>
                                    </p:anim>
                                    <p:anim calcmode="lin" valueType="num">
                                      <p:cBhvr>
                                        <p:cTn id="56"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10" name="الفحم والنفط والرياح ثلاثة أمثلة.wav"/>
                                        </p:tgtEl>
                                      </p:cMediaNode>
                                    </p:audio>
                                  </p:subTnLst>
                                </p:cTn>
                              </p:par>
                            </p:childTnLst>
                          </p:cTn>
                        </p:par>
                      </p:childTnLst>
                    </p:cTn>
                  </p:par>
                  <p:par>
                    <p:cTn id="57" fill="hold">
                      <p:stCondLst>
                        <p:cond delay="indefinite"/>
                      </p:stCondLst>
                      <p:childTnLst>
                        <p:par>
                          <p:cTn id="58" fill="hold">
                            <p:stCondLst>
                              <p:cond delay="0"/>
                            </p:stCondLst>
                            <p:childTnLst>
                              <p:par>
                                <p:cTn id="59" presetID="19" presetClass="entr" presetSubtype="1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fmla="#ppt_w*sin(2.5*pi*$)">
                                          <p:val>
                                            <p:fltVal val="0"/>
                                          </p:val>
                                        </p:tav>
                                        <p:tav tm="100000">
                                          <p:val>
                                            <p:fltVal val="1"/>
                                          </p:val>
                                        </p:tav>
                                      </p:tavLst>
                                    </p:anim>
                                    <p:anim calcmode="lin" valueType="num">
                                      <p:cBhvr>
                                        <p:cTn id="62"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11" name="تُبطّن أرضيةُ بعضِ مُكِبّاتِ النفاياتِ بالناي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1"/>
          <p:cNvGraphicFramePr>
            <a:graphicFrameLocks noGrp="1"/>
          </p:cNvGraphicFramePr>
          <p:nvPr/>
        </p:nvGraphicFramePr>
        <p:xfrm>
          <a:off x="0" y="762000"/>
          <a:ext cx="9144000" cy="5907360"/>
        </p:xfrm>
        <a:graphic>
          <a:graphicData uri="http://schemas.openxmlformats.org/drawingml/2006/table">
            <a:tbl>
              <a:tblPr rtl="1" firstRow="1" bandRow="1">
                <a:tableStyleId>{5C22544A-7EE6-4342-B048-85BDC9FD1C3A}</a:tableStyleId>
              </a:tblPr>
              <a:tblGrid>
                <a:gridCol w="1549400"/>
                <a:gridCol w="5943600"/>
                <a:gridCol w="1651000"/>
              </a:tblGrid>
              <a:tr h="1132059">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c>
                  <a:txBody>
                    <a:bodyPr/>
                    <a:lstStyle/>
                    <a:p>
                      <a:pPr rtl="1"/>
                      <a:endParaRPr lang="ar-SA" dirty="0"/>
                    </a:p>
                  </a:txBody>
                  <a:tcPr>
                    <a:lnB w="12700" cap="flat" cmpd="sng" algn="ctr">
                      <a:solidFill>
                        <a:schemeClr val="tx1"/>
                      </a:solidFill>
                      <a:prstDash val="solid"/>
                      <a:round/>
                      <a:headEnd type="none" w="med" len="med"/>
                      <a:tailEnd type="none" w="med" len="med"/>
                    </a:lnB>
                    <a:solidFill>
                      <a:srgbClr val="0070C0"/>
                    </a:solidFill>
                  </a:tcPr>
                </a:tc>
              </a:tr>
              <a:tr h="4775301">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7908" name="مربع نص 9"/>
          <p:cNvSpPr txBox="1">
            <a:spLocks noChangeArrowheads="1"/>
          </p:cNvSpPr>
          <p:nvPr/>
        </p:nvSpPr>
        <p:spPr bwMode="auto">
          <a:xfrm>
            <a:off x="7391400" y="838200"/>
            <a:ext cx="1752600" cy="954088"/>
          </a:xfrm>
          <a:prstGeom prst="rect">
            <a:avLst/>
          </a:prstGeom>
          <a:noFill/>
          <a:ln w="9525">
            <a:noFill/>
            <a:miter lim="800000"/>
            <a:headEnd/>
            <a:tailEnd/>
          </a:ln>
        </p:spPr>
        <p:txBody>
          <a:bodyPr>
            <a:spAutoFit/>
          </a:bodyPr>
          <a:lstStyle/>
          <a:p>
            <a:r>
              <a:rPr lang="ar-EG" sz="2800" b="1">
                <a:solidFill>
                  <a:schemeClr val="bg1"/>
                </a:solidFill>
              </a:rPr>
              <a:t>قبل القراءة  م أو غ</a:t>
            </a:r>
            <a:endParaRPr lang="ar-SA" sz="2800" b="1">
              <a:solidFill>
                <a:schemeClr val="bg1"/>
              </a:solidFill>
            </a:endParaRPr>
          </a:p>
        </p:txBody>
      </p:sp>
      <p:sp>
        <p:nvSpPr>
          <p:cNvPr id="37909" name="مربع نص 10"/>
          <p:cNvSpPr txBox="1">
            <a:spLocks noChangeArrowheads="1"/>
          </p:cNvSpPr>
          <p:nvPr/>
        </p:nvSpPr>
        <p:spPr bwMode="auto">
          <a:xfrm>
            <a:off x="3276600" y="990600"/>
            <a:ext cx="2438400" cy="1323975"/>
          </a:xfrm>
          <a:prstGeom prst="rect">
            <a:avLst/>
          </a:prstGeom>
          <a:noFill/>
          <a:ln w="9525">
            <a:noFill/>
            <a:miter lim="800000"/>
            <a:headEnd/>
            <a:tailEnd/>
          </a:ln>
        </p:spPr>
        <p:txBody>
          <a:bodyPr>
            <a:spAutoFit/>
          </a:bodyPr>
          <a:lstStyle/>
          <a:p>
            <a:pPr algn="ctr"/>
            <a:r>
              <a:rPr lang="ar-EG" sz="4000" b="1">
                <a:solidFill>
                  <a:schemeClr val="bg1"/>
                </a:solidFill>
              </a:rPr>
              <a:t>العبارة</a:t>
            </a:r>
            <a:endParaRPr lang="ar-SA" sz="4000" b="1">
              <a:solidFill>
                <a:schemeClr val="bg1"/>
              </a:solidFill>
            </a:endParaRPr>
          </a:p>
          <a:p>
            <a:pPr algn="ctr"/>
            <a:endParaRPr lang="ar-SA" sz="4000" b="1">
              <a:solidFill>
                <a:schemeClr val="bg1"/>
              </a:solidFill>
            </a:endParaRPr>
          </a:p>
        </p:txBody>
      </p:sp>
      <p:sp>
        <p:nvSpPr>
          <p:cNvPr id="37910" name="مربع نص 11"/>
          <p:cNvSpPr txBox="1">
            <a:spLocks noChangeArrowheads="1"/>
          </p:cNvSpPr>
          <p:nvPr/>
        </p:nvSpPr>
        <p:spPr bwMode="auto">
          <a:xfrm>
            <a:off x="0" y="838200"/>
            <a:ext cx="1752600" cy="954088"/>
          </a:xfrm>
          <a:prstGeom prst="rect">
            <a:avLst/>
          </a:prstGeom>
          <a:noFill/>
          <a:ln w="9525">
            <a:noFill/>
            <a:miter lim="800000"/>
            <a:headEnd/>
            <a:tailEnd/>
          </a:ln>
        </p:spPr>
        <p:txBody>
          <a:bodyPr>
            <a:spAutoFit/>
          </a:bodyPr>
          <a:lstStyle/>
          <a:p>
            <a:pPr algn="ctr"/>
            <a:r>
              <a:rPr lang="ar-EG" sz="2800" b="1">
                <a:solidFill>
                  <a:schemeClr val="bg1"/>
                </a:solidFill>
              </a:rPr>
              <a:t>بعد القراءة  م أو غ</a:t>
            </a:r>
            <a:endParaRPr lang="ar-SA" sz="2800" b="1">
              <a:solidFill>
                <a:schemeClr val="bg1"/>
              </a:solidFill>
            </a:endParaRPr>
          </a:p>
        </p:txBody>
      </p:sp>
      <p:sp>
        <p:nvSpPr>
          <p:cNvPr id="7" name="مربع نص 12"/>
          <p:cNvSpPr txBox="1">
            <a:spLocks noChangeArrowheads="1"/>
          </p:cNvSpPr>
          <p:nvPr/>
        </p:nvSpPr>
        <p:spPr bwMode="auto">
          <a:xfrm>
            <a:off x="1714480" y="1916113"/>
            <a:ext cx="5867400" cy="1077218"/>
          </a:xfrm>
          <a:prstGeom prst="rect">
            <a:avLst/>
          </a:prstGeom>
          <a:noFill/>
          <a:ln w="9525">
            <a:noFill/>
            <a:miter lim="800000"/>
            <a:headEnd/>
            <a:tailEnd/>
          </a:ln>
        </p:spPr>
        <p:txBody>
          <a:bodyPr>
            <a:spAutoFit/>
          </a:bodyPr>
          <a:lstStyle/>
          <a:p>
            <a:r>
              <a:rPr lang="ar-EG" sz="3200" b="1" dirty="0">
                <a:solidFill>
                  <a:srgbClr val="C00000"/>
                </a:solidFill>
              </a:rPr>
              <a:t>6- يمكن اعتبار الماء </a:t>
            </a:r>
            <a:r>
              <a:rPr lang="ar-EG" sz="3200" b="1" dirty="0" smtClean="0">
                <a:solidFill>
                  <a:srgbClr val="C00000"/>
                </a:solidFill>
              </a:rPr>
              <a:t>موردًا طبيعيًّا </a:t>
            </a:r>
            <a:r>
              <a:rPr lang="ar-EG" sz="3200" b="1" dirty="0">
                <a:solidFill>
                  <a:srgbClr val="C00000"/>
                </a:solidFill>
              </a:rPr>
              <a:t>غير متجدد.</a:t>
            </a:r>
            <a:endParaRPr lang="ar-SA" sz="3600" b="1" dirty="0">
              <a:solidFill>
                <a:srgbClr val="C00000"/>
              </a:solidFill>
            </a:endParaRPr>
          </a:p>
        </p:txBody>
      </p:sp>
      <p:sp>
        <p:nvSpPr>
          <p:cNvPr id="8" name="مربع نص 13"/>
          <p:cNvSpPr txBox="1">
            <a:spLocks noChangeArrowheads="1"/>
          </p:cNvSpPr>
          <p:nvPr/>
        </p:nvSpPr>
        <p:spPr bwMode="auto">
          <a:xfrm>
            <a:off x="1730355" y="3209038"/>
            <a:ext cx="5851525" cy="1077218"/>
          </a:xfrm>
          <a:prstGeom prst="rect">
            <a:avLst/>
          </a:prstGeom>
          <a:noFill/>
          <a:ln w="9525">
            <a:noFill/>
            <a:miter lim="800000"/>
            <a:headEnd/>
            <a:tailEnd/>
          </a:ln>
        </p:spPr>
        <p:txBody>
          <a:bodyPr>
            <a:spAutoFit/>
          </a:bodyPr>
          <a:lstStyle/>
          <a:p>
            <a:r>
              <a:rPr lang="ar-EG" sz="3200" b="1" dirty="0">
                <a:solidFill>
                  <a:srgbClr val="C00000"/>
                </a:solidFill>
              </a:rPr>
              <a:t>7- لا </a:t>
            </a:r>
            <a:r>
              <a:rPr lang="ar-EG" sz="3200" b="1" dirty="0" smtClean="0">
                <a:solidFill>
                  <a:srgbClr val="C00000"/>
                </a:solidFill>
              </a:rPr>
              <a:t>تعدُّ المركباتُ مواردَ رئيسةً لملوثاتِ الهواءِ.</a:t>
            </a:r>
            <a:endParaRPr lang="ar-SA" sz="3600" b="1" dirty="0">
              <a:solidFill>
                <a:srgbClr val="C00000"/>
              </a:solidFill>
            </a:endParaRPr>
          </a:p>
        </p:txBody>
      </p:sp>
      <p:sp>
        <p:nvSpPr>
          <p:cNvPr id="9" name="مربع نص 14"/>
          <p:cNvSpPr txBox="1">
            <a:spLocks noChangeArrowheads="1"/>
          </p:cNvSpPr>
          <p:nvPr/>
        </p:nvSpPr>
        <p:spPr bwMode="auto">
          <a:xfrm>
            <a:off x="1714480" y="4423484"/>
            <a:ext cx="5867400" cy="1077218"/>
          </a:xfrm>
          <a:prstGeom prst="rect">
            <a:avLst/>
          </a:prstGeom>
          <a:noFill/>
          <a:ln w="9525">
            <a:noFill/>
            <a:miter lim="800000"/>
            <a:headEnd/>
            <a:tailEnd/>
          </a:ln>
        </p:spPr>
        <p:txBody>
          <a:bodyPr>
            <a:spAutoFit/>
          </a:bodyPr>
          <a:lstStyle/>
          <a:p>
            <a:r>
              <a:rPr lang="ar-EG" sz="3200" b="1" dirty="0">
                <a:solidFill>
                  <a:srgbClr val="C00000"/>
                </a:solidFill>
              </a:rPr>
              <a:t>8- تكمن إحدى طرائق التقليل من الفضلات الصلبة في </a:t>
            </a:r>
            <a:r>
              <a:rPr lang="ar-EG" sz="3200" b="1" dirty="0" smtClean="0">
                <a:solidFill>
                  <a:srgbClr val="C00000"/>
                </a:solidFill>
              </a:rPr>
              <a:t>التصدّق </a:t>
            </a:r>
            <a:r>
              <a:rPr lang="ar-EG" sz="3200" b="1" dirty="0">
                <a:solidFill>
                  <a:srgbClr val="C00000"/>
                </a:solidFill>
              </a:rPr>
              <a:t>بالملابس المستعملة.</a:t>
            </a:r>
            <a:endParaRPr lang="ar-SA" sz="3600" b="1" dirty="0">
              <a:solidFill>
                <a:srgbClr val="C00000"/>
              </a:solidFill>
            </a:endParaRPr>
          </a:p>
        </p:txBody>
      </p:sp>
      <p:sp>
        <p:nvSpPr>
          <p:cNvPr id="11" name="مربع نص 14"/>
          <p:cNvSpPr txBox="1">
            <a:spLocks noChangeArrowheads="1"/>
          </p:cNvSpPr>
          <p:nvPr/>
        </p:nvSpPr>
        <p:spPr bwMode="auto">
          <a:xfrm>
            <a:off x="1714480" y="5732463"/>
            <a:ext cx="5867400" cy="584775"/>
          </a:xfrm>
          <a:prstGeom prst="rect">
            <a:avLst/>
          </a:prstGeom>
          <a:noFill/>
          <a:ln w="9525">
            <a:noFill/>
            <a:miter lim="800000"/>
            <a:headEnd/>
            <a:tailEnd/>
          </a:ln>
        </p:spPr>
        <p:txBody>
          <a:bodyPr>
            <a:spAutoFit/>
          </a:bodyPr>
          <a:lstStyle/>
          <a:p>
            <a:r>
              <a:rPr lang="ar-EG" sz="3200" b="1" dirty="0">
                <a:solidFill>
                  <a:srgbClr val="C00000"/>
                </a:solidFill>
              </a:rPr>
              <a:t>9- </a:t>
            </a:r>
            <a:r>
              <a:rPr lang="ar-EG" sz="3200" b="1" dirty="0" smtClean="0">
                <a:solidFill>
                  <a:srgbClr val="C00000"/>
                </a:solidFill>
              </a:rPr>
              <a:t>لا يمكن </a:t>
            </a:r>
            <a:r>
              <a:rPr lang="ar-EG" sz="3200" b="1" dirty="0">
                <a:solidFill>
                  <a:srgbClr val="C00000"/>
                </a:solidFill>
              </a:rPr>
              <a:t>إعادة تدوير بقايا الطعام.</a:t>
            </a:r>
            <a:endParaRPr lang="ar-SA" sz="3600" b="1" dirty="0">
              <a:solidFill>
                <a:srgbClr val="C000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يمكن اعتبار الماء مورداً طبيعيًّا.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لا تعدُّ المركباتُ مواردَ رئيسةً لملوثاتِ        نطق آخر.wav"/>
                                        </p:tgtEl>
                                      </p:cMediaNode>
                                    </p:audio>
                                  </p:sub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تكمن إحدى طرائق التقليل من.wav"/>
                                        </p:tgtEl>
                                      </p:cMediaNode>
                                    </p:audio>
                                  </p:sub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لايمكن إعادة تدوير بقايا الطع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8" name="نجمة ذات 24 نقطة 7"/>
          <p:cNvSpPr>
            <a:spLocks noChangeArrowheads="1"/>
          </p:cNvSpPr>
          <p:nvPr/>
        </p:nvSpPr>
        <p:spPr bwMode="auto">
          <a:xfrm>
            <a:off x="1714480" y="928670"/>
            <a:ext cx="6929438" cy="1428750"/>
          </a:xfrm>
          <a:prstGeom prst="star24">
            <a:avLst>
              <a:gd name="adj" fmla="val 37500"/>
            </a:avLst>
          </a:prstGeom>
          <a:blipFill dpi="0" rotWithShape="1">
            <a:blip r:embed="rId8"/>
            <a:srcRect/>
            <a:tile tx="0" ty="0" sx="100000" sy="100000" flip="none" algn="tl"/>
          </a:blipFill>
          <a:ln w="76200" algn="ctr">
            <a:solidFill>
              <a:schemeClr val="tx2"/>
            </a:solidFill>
            <a:round/>
            <a:headEnd/>
            <a:tailEnd/>
          </a:ln>
        </p:spPr>
        <p:txBody>
          <a:bodyPr/>
          <a:lstStyle/>
          <a:p>
            <a:pPr algn="l" rtl="0"/>
            <a:endParaRPr lang="ar-EG"/>
          </a:p>
        </p:txBody>
      </p:sp>
      <p:sp>
        <p:nvSpPr>
          <p:cNvPr id="9" name="مستطيل 8"/>
          <p:cNvSpPr>
            <a:spLocks noChangeArrowheads="1"/>
          </p:cNvSpPr>
          <p:nvPr/>
        </p:nvSpPr>
        <p:spPr bwMode="auto">
          <a:xfrm>
            <a:off x="2500293" y="1214420"/>
            <a:ext cx="5143500" cy="923925"/>
          </a:xfrm>
          <a:prstGeom prst="rect">
            <a:avLst/>
          </a:prstGeom>
          <a:noFill/>
          <a:ln w="9525">
            <a:noFill/>
            <a:miter lim="800000"/>
            <a:headEnd/>
            <a:tailEnd/>
          </a:ln>
        </p:spPr>
        <p:txBody>
          <a:bodyPr>
            <a:spAutoFit/>
          </a:bodyPr>
          <a:lstStyle/>
          <a:p>
            <a:pPr algn="ctr" rtl="0"/>
            <a:r>
              <a:rPr lang="ar-EG" sz="5400" b="1" dirty="0"/>
              <a:t>الدرس </a:t>
            </a:r>
            <a:r>
              <a:rPr lang="ar-EG" sz="5400" b="1" dirty="0" smtClean="0"/>
              <a:t>الأول </a:t>
            </a:r>
            <a:endParaRPr lang="ar-EG" sz="5400" dirty="0"/>
          </a:p>
        </p:txBody>
      </p:sp>
      <p:sp>
        <p:nvSpPr>
          <p:cNvPr id="10" name="دبوس زينة 9"/>
          <p:cNvSpPr>
            <a:spLocks noChangeArrowheads="1"/>
          </p:cNvSpPr>
          <p:nvPr/>
        </p:nvSpPr>
        <p:spPr bwMode="auto">
          <a:xfrm>
            <a:off x="1000100" y="4214818"/>
            <a:ext cx="5786438" cy="1857375"/>
          </a:xfrm>
          <a:prstGeom prst="plaque">
            <a:avLst>
              <a:gd name="adj" fmla="val 16667"/>
            </a:avLst>
          </a:prstGeom>
          <a:solidFill>
            <a:srgbClr val="CCFF33"/>
          </a:solidFill>
          <a:ln w="57150" algn="ctr">
            <a:solidFill>
              <a:schemeClr val="tx2"/>
            </a:solidFill>
            <a:round/>
            <a:headEnd/>
            <a:tailEnd/>
          </a:ln>
        </p:spPr>
        <p:txBody>
          <a:bodyPr/>
          <a:lstStyle/>
          <a:p>
            <a:pPr algn="l" rtl="0"/>
            <a:endParaRPr lang="ar-EG"/>
          </a:p>
        </p:txBody>
      </p:sp>
      <p:sp>
        <p:nvSpPr>
          <p:cNvPr id="11" name="مستطيل 10"/>
          <p:cNvSpPr>
            <a:spLocks noChangeArrowheads="1"/>
          </p:cNvSpPr>
          <p:nvPr/>
        </p:nvSpPr>
        <p:spPr bwMode="auto">
          <a:xfrm>
            <a:off x="1214413" y="4714880"/>
            <a:ext cx="5643562" cy="830263"/>
          </a:xfrm>
          <a:prstGeom prst="rect">
            <a:avLst/>
          </a:prstGeom>
          <a:noFill/>
          <a:ln w="9525">
            <a:noFill/>
            <a:miter lim="800000"/>
            <a:headEnd/>
            <a:tailEnd/>
          </a:ln>
        </p:spPr>
        <p:txBody>
          <a:bodyPr>
            <a:spAutoFit/>
          </a:bodyPr>
          <a:lstStyle/>
          <a:p>
            <a:pPr algn="ctr" rtl="0"/>
            <a:r>
              <a:rPr lang="ar-EG" sz="4800" b="1" dirty="0"/>
              <a:t>استخدام الموارد الطبيعية</a:t>
            </a:r>
            <a:endParaRPr lang="ar-EG" sz="48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93" decel="100000"/>
                                        <p:tgtEl>
                                          <p:spTgt spid="8"/>
                                        </p:tgtEl>
                                      </p:cBhvr>
                                    </p:animEffect>
                                    <p:animScale>
                                      <p:cBhvr>
                                        <p:cTn id="8" dur="193" decel="100000"/>
                                        <p:tgtEl>
                                          <p:spTgt spid="8"/>
                                        </p:tgtEl>
                                      </p:cBhvr>
                                      <p:from x="10000" y="10000"/>
                                      <p:to x="200000" y="450000"/>
                                    </p:animScale>
                                    <p:animScale>
                                      <p:cBhvr>
                                        <p:cTn id="9" dur="308" accel="100000" fill="hold">
                                          <p:stCondLst>
                                            <p:cond delay="193"/>
                                          </p:stCondLst>
                                        </p:cTn>
                                        <p:tgtEl>
                                          <p:spTgt spid="8"/>
                                        </p:tgtEl>
                                      </p:cBhvr>
                                      <p:from x="200000" y="450000"/>
                                      <p:to x="100000" y="100000"/>
                                    </p:animScale>
                                    <p:set>
                                      <p:cBhvr>
                                        <p:cTn id="10" dur="193" fill="hold"/>
                                        <p:tgtEl>
                                          <p:spTgt spid="8"/>
                                        </p:tgtEl>
                                        <p:attrNameLst>
                                          <p:attrName>ppt_x</p:attrName>
                                        </p:attrNameLst>
                                      </p:cBhvr>
                                      <p:to>
                                        <p:strVal val="(0.5)"/>
                                      </p:to>
                                    </p:set>
                                    <p:anim from="(0.5)" to="(#ppt_x)" calcmode="lin" valueType="num">
                                      <p:cBhvr>
                                        <p:cTn id="11" dur="308" accel="100000" fill="hold">
                                          <p:stCondLst>
                                            <p:cond delay="193"/>
                                          </p:stCondLst>
                                        </p:cTn>
                                        <p:tgtEl>
                                          <p:spTgt spid="8"/>
                                        </p:tgtEl>
                                        <p:attrNameLst>
                                          <p:attrName>ppt_x</p:attrName>
                                        </p:attrNameLst>
                                      </p:cBhvr>
                                    </p:anim>
                                    <p:set>
                                      <p:cBhvr>
                                        <p:cTn id="12" dur="193" fill="hold"/>
                                        <p:tgtEl>
                                          <p:spTgt spid="8"/>
                                        </p:tgtEl>
                                        <p:attrNameLst>
                                          <p:attrName>ppt_y</p:attrName>
                                        </p:attrNameLst>
                                      </p:cBhvr>
                                      <p:to>
                                        <p:strVal val="(#ppt_y+0.4)"/>
                                      </p:to>
                                    </p:set>
                                    <p:anim from="(#ppt_y+0.4)" to="(#ppt_y)" calcmode="lin" valueType="num">
                                      <p:cBhvr>
                                        <p:cTn id="13" dur="308" accel="100000" fill="hold">
                                          <p:stCondLst>
                                            <p:cond delay="193"/>
                                          </p:stCondLst>
                                        </p:cTn>
                                        <p:tgtEl>
                                          <p:spTgt spid="8"/>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192 - boing.wav"/>
                                        </p:tgtEl>
                                      </p:cMediaNode>
                                    </p:audio>
                                  </p:subTnLst>
                                </p:cTn>
                              </p:par>
                              <p:par>
                                <p:cTn id="14" presetID="51" presetClass="entr" presetSubtype="0" fill="hold"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93" decel="100000"/>
                                        <p:tgtEl>
                                          <p:spTgt spid="9">
                                            <p:txEl>
                                              <p:pRg st="0" end="0"/>
                                            </p:txEl>
                                          </p:spTgt>
                                        </p:tgtEl>
                                      </p:cBhvr>
                                    </p:animEffect>
                                    <p:animScale>
                                      <p:cBhvr>
                                        <p:cTn id="17" dur="193" decel="100000"/>
                                        <p:tgtEl>
                                          <p:spTgt spid="9">
                                            <p:txEl>
                                              <p:pRg st="0" end="0"/>
                                            </p:txEl>
                                          </p:spTgt>
                                        </p:tgtEl>
                                      </p:cBhvr>
                                      <p:from x="10000" y="10000"/>
                                      <p:to x="200000" y="450000"/>
                                    </p:animScale>
                                    <p:animScale>
                                      <p:cBhvr>
                                        <p:cTn id="18" dur="308" accel="100000" fill="hold">
                                          <p:stCondLst>
                                            <p:cond delay="193"/>
                                          </p:stCondLst>
                                        </p:cTn>
                                        <p:tgtEl>
                                          <p:spTgt spid="9">
                                            <p:txEl>
                                              <p:pRg st="0" end="0"/>
                                            </p:txEl>
                                          </p:spTgt>
                                        </p:tgtEl>
                                      </p:cBhvr>
                                      <p:from x="200000" y="450000"/>
                                      <p:to x="100000" y="100000"/>
                                    </p:animScale>
                                    <p:set>
                                      <p:cBhvr>
                                        <p:cTn id="19" dur="193" fill="hold"/>
                                        <p:tgtEl>
                                          <p:spTgt spid="9">
                                            <p:txEl>
                                              <p:pRg st="0" end="0"/>
                                            </p:txEl>
                                          </p:spTgt>
                                        </p:tgtEl>
                                        <p:attrNameLst>
                                          <p:attrName>ppt_x</p:attrName>
                                        </p:attrNameLst>
                                      </p:cBhvr>
                                      <p:to>
                                        <p:strVal val="(0.5)"/>
                                      </p:to>
                                    </p:set>
                                    <p:anim from="(0.5)" to="(#ppt_x)" calcmode="lin" valueType="num">
                                      <p:cBhvr>
                                        <p:cTn id="20" dur="308" accel="100000" fill="hold">
                                          <p:stCondLst>
                                            <p:cond delay="193"/>
                                          </p:stCondLst>
                                        </p:cTn>
                                        <p:tgtEl>
                                          <p:spTgt spid="9">
                                            <p:txEl>
                                              <p:pRg st="0" end="0"/>
                                            </p:txEl>
                                          </p:spTgt>
                                        </p:tgtEl>
                                        <p:attrNameLst>
                                          <p:attrName>ppt_x</p:attrName>
                                        </p:attrNameLst>
                                      </p:cBhvr>
                                    </p:anim>
                                    <p:set>
                                      <p:cBhvr>
                                        <p:cTn id="21" dur="193" fill="hold"/>
                                        <p:tgtEl>
                                          <p:spTgt spid="9">
                                            <p:txEl>
                                              <p:pRg st="0" end="0"/>
                                            </p:txEl>
                                          </p:spTgt>
                                        </p:tgtEl>
                                        <p:attrNameLst>
                                          <p:attrName>ppt_y</p:attrName>
                                        </p:attrNameLst>
                                      </p:cBhvr>
                                      <p:to>
                                        <p:strVal val="(#ppt_y+0.4)"/>
                                      </p:to>
                                    </p:set>
                                    <p:anim from="(#ppt_y+0.4)" to="(#ppt_y)" calcmode="lin" valueType="num">
                                      <p:cBhvr>
                                        <p:cTn id="22" dur="308" accel="100000" fill="hold">
                                          <p:stCondLst>
                                            <p:cond delay="193"/>
                                          </p:stCondLst>
                                        </p:cTn>
                                        <p:tgtEl>
                                          <p:spTgt spid="9">
                                            <p:txEl>
                                              <p:pRg st="0" end="0"/>
                                            </p:txEl>
                                          </p:spTgt>
                                        </p:tgtEl>
                                        <p:attrNameLst>
                                          <p:attrName>ppt_y</p:attrName>
                                        </p:attrNameLst>
                                      </p:cBhvr>
                                    </p:anim>
                                  </p:childTnLst>
                                  <p:subTnLst>
                                    <p:audio>
                                      <p:cMediaNode>
                                        <p:cTn display="0" masterRel="sameClick">
                                          <p:stCondLst>
                                            <p:cond evt="begin" delay="0">
                                              <p:tn val="14"/>
                                            </p:cond>
                                          </p:stCondLst>
                                          <p:endCondLst>
                                            <p:cond evt="onStopAudio" delay="0">
                                              <p:tgtEl>
                                                <p:sldTgt/>
                                              </p:tgtEl>
                                            </p:cond>
                                          </p:endCondLst>
                                        </p:cTn>
                                        <p:tgtEl>
                                          <p:sndTgt r:embed="rId4" name="الدرس الأول.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0406 - ding.wav"/>
                                        </p:tgtEl>
                                      </p:cMediaNode>
                                    </p:audio>
                                  </p:subTnLst>
                                </p:cTn>
                              </p:par>
                              <p:par>
                                <p:cTn id="28" presetID="4"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6" name="استخدام الموارد الطبيعي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خطط إلى اليمين 1"/>
          <p:cNvSpPr/>
          <p:nvPr/>
        </p:nvSpPr>
        <p:spPr bwMode="auto">
          <a:xfrm>
            <a:off x="214313" y="0"/>
            <a:ext cx="4500562" cy="2357438"/>
          </a:xfrm>
          <a:prstGeom prst="stripedRigh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1"/>
          <a:lstStyle/>
          <a:p>
            <a:pPr algn="l" rtl="0">
              <a:defRPr/>
            </a:pPr>
            <a:endParaRPr lang="ar-EG" dirty="0">
              <a:solidFill>
                <a:schemeClr val="tx1"/>
              </a:solidFill>
            </a:endParaRPr>
          </a:p>
        </p:txBody>
      </p:sp>
      <p:sp>
        <p:nvSpPr>
          <p:cNvPr id="12289" name="Rectangle 1"/>
          <p:cNvSpPr>
            <a:spLocks noChangeArrowheads="1"/>
          </p:cNvSpPr>
          <p:nvPr/>
        </p:nvSpPr>
        <p:spPr bwMode="auto">
          <a:xfrm>
            <a:off x="571500" y="790575"/>
            <a:ext cx="3571875" cy="831850"/>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في هذا الدرس </a:t>
            </a:r>
            <a:endParaRPr lang="ar-EG" sz="4800" dirty="0">
              <a:latin typeface="Arial" pitchFamily="34" charset="0"/>
            </a:endParaRPr>
          </a:p>
        </p:txBody>
      </p:sp>
      <p:sp>
        <p:nvSpPr>
          <p:cNvPr id="4" name="مجسم مشطوف الحواف 3"/>
          <p:cNvSpPr/>
          <p:nvPr/>
        </p:nvSpPr>
        <p:spPr bwMode="auto">
          <a:xfrm>
            <a:off x="357188" y="2928938"/>
            <a:ext cx="8572500" cy="3357562"/>
          </a:xfrm>
          <a:prstGeom prst="bevel">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1"/>
          <a:lstStyle/>
          <a:p>
            <a:pPr algn="l" rtl="0">
              <a:defRPr/>
            </a:pPr>
            <a:endParaRPr lang="ar-EG" dirty="0">
              <a:solidFill>
                <a:schemeClr val="tx1"/>
              </a:solidFill>
            </a:endParaRPr>
          </a:p>
        </p:txBody>
      </p:sp>
      <p:sp>
        <p:nvSpPr>
          <p:cNvPr id="6" name="سحابة 5"/>
          <p:cNvSpPr/>
          <p:nvPr/>
        </p:nvSpPr>
        <p:spPr bwMode="auto">
          <a:xfrm>
            <a:off x="3571875" y="2071688"/>
            <a:ext cx="5214938" cy="1714500"/>
          </a:xfrm>
          <a:prstGeom prst="cloud">
            <a:avLst/>
          </a:prstGeom>
          <a:blipFill>
            <a:blip r:embed="rId9" cstate="print"/>
            <a:tile tx="0" ty="0" sx="100000" sy="100000" flip="none" algn="tl"/>
          </a:blipFill>
          <a:ln w="9525" cap="flat" cmpd="sng" algn="ctr">
            <a:solidFill>
              <a:schemeClr val="tx1"/>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12290" name="Rectangle 2"/>
          <p:cNvSpPr>
            <a:spLocks noChangeArrowheads="1"/>
          </p:cNvSpPr>
          <p:nvPr/>
        </p:nvSpPr>
        <p:spPr bwMode="auto">
          <a:xfrm>
            <a:off x="4071938" y="2533650"/>
            <a:ext cx="3929062" cy="830263"/>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الأهداف </a:t>
            </a:r>
            <a:endParaRPr lang="ar-EG" sz="4800" dirty="0">
              <a:latin typeface="Arial" pitchFamily="34" charset="0"/>
            </a:endParaRPr>
          </a:p>
        </p:txBody>
      </p:sp>
      <p:sp>
        <p:nvSpPr>
          <p:cNvPr id="12291" name="Rectangle 3"/>
          <p:cNvSpPr>
            <a:spLocks noChangeArrowheads="1"/>
          </p:cNvSpPr>
          <p:nvPr/>
        </p:nvSpPr>
        <p:spPr bwMode="auto">
          <a:xfrm>
            <a:off x="571500" y="3679825"/>
            <a:ext cx="7929563" cy="646113"/>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smtClean="0">
                <a:solidFill>
                  <a:srgbClr val="FF0000"/>
                </a:solidFill>
                <a:latin typeface="Calibri" pitchFamily="34" charset="0"/>
              </a:rPr>
              <a:t>توضح</a:t>
            </a:r>
            <a:r>
              <a:rPr lang="ar-EG" sz="3600" b="1" dirty="0" smtClean="0">
                <a:latin typeface="Calibri" pitchFamily="34" charset="0"/>
              </a:rPr>
              <a:t> استخدامات الموارد.</a:t>
            </a:r>
            <a:endParaRPr lang="ar-EG" sz="3600" dirty="0">
              <a:latin typeface="Arial" pitchFamily="34" charset="0"/>
            </a:endParaRPr>
          </a:p>
        </p:txBody>
      </p:sp>
      <p:sp>
        <p:nvSpPr>
          <p:cNvPr id="12292" name="Rectangle 4"/>
          <p:cNvSpPr>
            <a:spLocks noChangeArrowheads="1"/>
          </p:cNvSpPr>
          <p:nvPr/>
        </p:nvSpPr>
        <p:spPr bwMode="auto">
          <a:xfrm>
            <a:off x="3571875" y="4422775"/>
            <a:ext cx="4929188" cy="646113"/>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smtClean="0">
                <a:solidFill>
                  <a:srgbClr val="FF0000"/>
                </a:solidFill>
                <a:latin typeface="Calibri" pitchFamily="34" charset="0"/>
              </a:rPr>
              <a:t>تصف</a:t>
            </a:r>
            <a:r>
              <a:rPr lang="ar-EG" sz="3600" b="1" dirty="0" smtClean="0">
                <a:latin typeface="Calibri" pitchFamily="34" charset="0"/>
              </a:rPr>
              <a:t> </a:t>
            </a:r>
            <a:r>
              <a:rPr lang="ar-EG" sz="3600" b="1" dirty="0">
                <a:latin typeface="Calibri" pitchFamily="34" charset="0"/>
              </a:rPr>
              <a:t>كيف تصنف الموارد.</a:t>
            </a:r>
            <a:endParaRPr lang="ar-EG" sz="3600" dirty="0">
              <a:latin typeface="Arial" pitchFamily="34" charset="0"/>
            </a:endParaRPr>
          </a:p>
        </p:txBody>
      </p:sp>
      <p:sp>
        <p:nvSpPr>
          <p:cNvPr id="12293" name="Rectangle 5"/>
          <p:cNvSpPr>
            <a:spLocks noChangeArrowheads="1"/>
          </p:cNvSpPr>
          <p:nvPr/>
        </p:nvSpPr>
        <p:spPr bwMode="auto">
          <a:xfrm>
            <a:off x="714375" y="5040313"/>
            <a:ext cx="7715250" cy="646112"/>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smtClean="0">
                <a:solidFill>
                  <a:srgbClr val="FF0000"/>
                </a:solidFill>
                <a:latin typeface="Calibri" pitchFamily="34" charset="0"/>
              </a:rPr>
              <a:t>توضح </a:t>
            </a:r>
            <a:r>
              <a:rPr lang="ar-EG" sz="3600" b="1" dirty="0" smtClean="0">
                <a:latin typeface="Calibri" pitchFamily="34" charset="0"/>
              </a:rPr>
              <a:t>كيفية </a:t>
            </a:r>
            <a:r>
              <a:rPr lang="ar-EG" sz="3600" b="1" dirty="0">
                <a:latin typeface="Calibri" pitchFamily="34" charset="0"/>
              </a:rPr>
              <a:t>المحافظة على الموارد.</a:t>
            </a:r>
            <a:endParaRPr lang="ar-EG" sz="36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404 - digital beep.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12289"/>
                                        </p:tgtEl>
                                        <p:attrNameLst>
                                          <p:attrName>style.visibility</p:attrName>
                                        </p:attrNameLst>
                                      </p:cBhvr>
                                      <p:to>
                                        <p:strVal val="visible"/>
                                      </p:to>
                                    </p:set>
                                    <p:animEffect transition="in" filter="wheel(4)">
                                      <p:cBhvr>
                                        <p:cTn id="10" dur="500"/>
                                        <p:tgtEl>
                                          <p:spTgt spid="12289"/>
                                        </p:tgtEl>
                                      </p:cBhvr>
                                    </p:animEffect>
                                  </p:childTnLst>
                                  <p:subTnLst>
                                    <p:audio>
                                      <p:cMediaNode>
                                        <p:cTn display="0" masterRel="sameClick">
                                          <p:stCondLst>
                                            <p:cond evt="begin" delay="0">
                                              <p:tn val="8"/>
                                            </p:cond>
                                          </p:stCondLst>
                                          <p:endCondLst>
                                            <p:cond evt="onStopAudio" delay="0">
                                              <p:tgtEl>
                                                <p:sldTgt/>
                                              </p:tgtEl>
                                            </p:cond>
                                          </p:endCondLst>
                                        </p:cTn>
                                        <p:tgtEl>
                                          <p:sndTgt r:embed="rId4" name="في هذا الدرس.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500"/>
                                        <p:tgtEl>
                                          <p:spTgt spid="12290"/>
                                        </p:tgtEl>
                                      </p:cBhvr>
                                    </p:animEffect>
                                    <p:anim calcmode="lin" valueType="num">
                                      <p:cBhvr>
                                        <p:cTn id="22" dur="500" fill="hold"/>
                                        <p:tgtEl>
                                          <p:spTgt spid="12290"/>
                                        </p:tgtEl>
                                        <p:attrNameLst>
                                          <p:attrName>style.rotation</p:attrName>
                                        </p:attrNameLst>
                                      </p:cBhvr>
                                      <p:tavLst>
                                        <p:tav tm="0">
                                          <p:val>
                                            <p:fltVal val="720"/>
                                          </p:val>
                                        </p:tav>
                                        <p:tav tm="100000">
                                          <p:val>
                                            <p:fltVal val="0"/>
                                          </p:val>
                                        </p:tav>
                                      </p:tavLst>
                                    </p:anim>
                                    <p:anim calcmode="lin" valueType="num">
                                      <p:cBhvr>
                                        <p:cTn id="23" dur="500" fill="hold"/>
                                        <p:tgtEl>
                                          <p:spTgt spid="12290"/>
                                        </p:tgtEl>
                                        <p:attrNameLst>
                                          <p:attrName>ppt_h</p:attrName>
                                        </p:attrNameLst>
                                      </p:cBhvr>
                                      <p:tavLst>
                                        <p:tav tm="0">
                                          <p:val>
                                            <p:fltVal val="0"/>
                                          </p:val>
                                        </p:tav>
                                        <p:tav tm="100000">
                                          <p:val>
                                            <p:strVal val="#ppt_h"/>
                                          </p:val>
                                        </p:tav>
                                      </p:tavLst>
                                    </p:anim>
                                    <p:anim calcmode="lin" valueType="num">
                                      <p:cBhvr>
                                        <p:cTn id="24" dur="500" fill="hold"/>
                                        <p:tgtEl>
                                          <p:spTgt spid="12290"/>
                                        </p:tgtEl>
                                        <p:attrNameLst>
                                          <p:attrName>ppt_w</p:attrName>
                                        </p:attrNameLst>
                                      </p:cBhvr>
                                      <p:tavLst>
                                        <p:tav tm="0">
                                          <p:val>
                                            <p:fltVal val="0"/>
                                          </p:val>
                                        </p:tav>
                                        <p:tav tm="100000">
                                          <p:val>
                                            <p:strVal val="#ppt_w"/>
                                          </p:val>
                                        </p:tav>
                                      </p:tavLst>
                                    </p:anim>
                                  </p:childTnLst>
                                </p:cTn>
                              </p:par>
                              <p:par>
                                <p:cTn id="25" presetID="21"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5" name="الأهداف.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291"/>
                                        </p:tgtEl>
                                        <p:attrNameLst>
                                          <p:attrName>style.visibility</p:attrName>
                                        </p:attrNameLst>
                                      </p:cBhvr>
                                      <p:to>
                                        <p:strVal val="visible"/>
                                      </p:to>
                                    </p:set>
                                    <p:animEffect transition="in" filter="fade">
                                      <p:cBhvr>
                                        <p:cTn id="32" dur="500"/>
                                        <p:tgtEl>
                                          <p:spTgt spid="12291"/>
                                        </p:tgtEl>
                                      </p:cBhvr>
                                    </p:animEffect>
                                    <p:anim calcmode="lin" valueType="num">
                                      <p:cBhvr>
                                        <p:cTn id="33" dur="500" fill="hold"/>
                                        <p:tgtEl>
                                          <p:spTgt spid="12291"/>
                                        </p:tgtEl>
                                        <p:attrNameLst>
                                          <p:attrName>ppt_x</p:attrName>
                                        </p:attrNameLst>
                                      </p:cBhvr>
                                      <p:tavLst>
                                        <p:tav tm="0">
                                          <p:val>
                                            <p:strVal val="#ppt_x"/>
                                          </p:val>
                                        </p:tav>
                                        <p:tav tm="100000">
                                          <p:val>
                                            <p:strVal val="#ppt_x"/>
                                          </p:val>
                                        </p:tav>
                                      </p:tavLst>
                                    </p:anim>
                                    <p:anim calcmode="lin" valueType="num">
                                      <p:cBhvr>
                                        <p:cTn id="34" dur="500" fill="hold"/>
                                        <p:tgtEl>
                                          <p:spTgt spid="1229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توضح استخدامات الموارد.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292"/>
                                        </p:tgtEl>
                                        <p:attrNameLst>
                                          <p:attrName>style.visibility</p:attrName>
                                        </p:attrNameLst>
                                      </p:cBhvr>
                                      <p:to>
                                        <p:strVal val="visible"/>
                                      </p:to>
                                    </p:set>
                                    <p:animEffect transition="in" filter="fade">
                                      <p:cBhvr>
                                        <p:cTn id="39" dur="500"/>
                                        <p:tgtEl>
                                          <p:spTgt spid="12292"/>
                                        </p:tgtEl>
                                      </p:cBhvr>
                                    </p:animEffect>
                                    <p:anim calcmode="lin" valueType="num">
                                      <p:cBhvr>
                                        <p:cTn id="40" dur="500" fill="hold"/>
                                        <p:tgtEl>
                                          <p:spTgt spid="12292"/>
                                        </p:tgtEl>
                                        <p:attrNameLst>
                                          <p:attrName>ppt_x</p:attrName>
                                        </p:attrNameLst>
                                      </p:cBhvr>
                                      <p:tavLst>
                                        <p:tav tm="0">
                                          <p:val>
                                            <p:strVal val="#ppt_x"/>
                                          </p:val>
                                        </p:tav>
                                        <p:tav tm="100000">
                                          <p:val>
                                            <p:strVal val="#ppt_x"/>
                                          </p:val>
                                        </p:tav>
                                      </p:tavLst>
                                    </p:anim>
                                    <p:anim calcmode="lin" valueType="num">
                                      <p:cBhvr>
                                        <p:cTn id="41" dur="500" fill="hold"/>
                                        <p:tgtEl>
                                          <p:spTgt spid="1229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تصف كيف تصنف الموارد.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293"/>
                                        </p:tgtEl>
                                        <p:attrNameLst>
                                          <p:attrName>style.visibility</p:attrName>
                                        </p:attrNameLst>
                                      </p:cBhvr>
                                      <p:to>
                                        <p:strVal val="visible"/>
                                      </p:to>
                                    </p:set>
                                    <p:animEffect transition="in" filter="fade">
                                      <p:cBhvr>
                                        <p:cTn id="46" dur="500"/>
                                        <p:tgtEl>
                                          <p:spTgt spid="12293"/>
                                        </p:tgtEl>
                                      </p:cBhvr>
                                    </p:animEffect>
                                    <p:anim calcmode="lin" valueType="num">
                                      <p:cBhvr>
                                        <p:cTn id="47" dur="500" fill="hold"/>
                                        <p:tgtEl>
                                          <p:spTgt spid="12293"/>
                                        </p:tgtEl>
                                        <p:attrNameLst>
                                          <p:attrName>ppt_x</p:attrName>
                                        </p:attrNameLst>
                                      </p:cBhvr>
                                      <p:tavLst>
                                        <p:tav tm="0">
                                          <p:val>
                                            <p:strVal val="#ppt_x"/>
                                          </p:val>
                                        </p:tav>
                                        <p:tav tm="100000">
                                          <p:val>
                                            <p:strVal val="#ppt_x"/>
                                          </p:val>
                                        </p:tav>
                                      </p:tavLst>
                                    </p:anim>
                                    <p:anim calcmode="lin" valueType="num">
                                      <p:cBhvr>
                                        <p:cTn id="48" dur="500" fill="hold"/>
                                        <p:tgtEl>
                                          <p:spTgt spid="1229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8" name="توضح كيفية المحافظة على الموار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4" grpId="0" animBg="1"/>
      <p:bldP spid="12290" grpId="0"/>
      <p:bldP spid="12291" grpId="0"/>
      <p:bldP spid="12292" grpId="0"/>
      <p:bldP spid="1229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خطط إلى اليمين 1"/>
          <p:cNvSpPr/>
          <p:nvPr/>
        </p:nvSpPr>
        <p:spPr bwMode="auto">
          <a:xfrm>
            <a:off x="428625" y="214313"/>
            <a:ext cx="4500563" cy="2357437"/>
          </a:xfrm>
          <a:prstGeom prst="striped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1"/>
          <a:lstStyle/>
          <a:p>
            <a:pPr algn="l" rtl="0">
              <a:defRPr/>
            </a:pPr>
            <a:endParaRPr lang="ar-EG" dirty="0">
              <a:solidFill>
                <a:schemeClr val="tx1"/>
              </a:solidFill>
            </a:endParaRPr>
          </a:p>
        </p:txBody>
      </p:sp>
      <p:sp>
        <p:nvSpPr>
          <p:cNvPr id="40963" name="Rectangle 1"/>
          <p:cNvSpPr>
            <a:spLocks noChangeArrowheads="1"/>
          </p:cNvSpPr>
          <p:nvPr/>
        </p:nvSpPr>
        <p:spPr bwMode="auto">
          <a:xfrm>
            <a:off x="785813" y="1000125"/>
            <a:ext cx="3714750" cy="830263"/>
          </a:xfrm>
          <a:prstGeom prst="rect">
            <a:avLst/>
          </a:prstGeom>
          <a:noFill/>
          <a:ln w="9525">
            <a:noFill/>
            <a:miter lim="800000"/>
            <a:headEnd/>
            <a:tailEnd/>
          </a:ln>
        </p:spPr>
        <p:txBody>
          <a:bodyPr anchor="ctr">
            <a:spAutoFit/>
          </a:bodyPr>
          <a:lstStyle/>
          <a:p>
            <a:pPr algn="ctr">
              <a:tabLst>
                <a:tab pos="711200" algn="l"/>
              </a:tabLst>
            </a:pPr>
            <a:r>
              <a:rPr lang="ar-EG" sz="4800" b="1">
                <a:latin typeface="Calibri" pitchFamily="34" charset="0"/>
              </a:rPr>
              <a:t>في هذا الدرس </a:t>
            </a:r>
            <a:endParaRPr lang="ar-EG" sz="4800">
              <a:latin typeface="Arial" pitchFamily="34" charset="0"/>
            </a:endParaRPr>
          </a:p>
        </p:txBody>
      </p:sp>
      <p:sp>
        <p:nvSpPr>
          <p:cNvPr id="4" name="مجسم مشطوف الحواف 3"/>
          <p:cNvSpPr/>
          <p:nvPr/>
        </p:nvSpPr>
        <p:spPr bwMode="auto">
          <a:xfrm>
            <a:off x="285720" y="3071810"/>
            <a:ext cx="8572560" cy="3357562"/>
          </a:xfrm>
          <a:prstGeom prst="bevel">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1"/>
          <a:lstStyle/>
          <a:p>
            <a:pPr algn="l" rtl="0">
              <a:defRPr/>
            </a:pPr>
            <a:endParaRPr lang="ar-EG" dirty="0">
              <a:solidFill>
                <a:schemeClr val="tx1"/>
              </a:solidFill>
            </a:endParaRPr>
          </a:p>
        </p:txBody>
      </p:sp>
      <p:sp>
        <p:nvSpPr>
          <p:cNvPr id="5" name="انفجار 2 4"/>
          <p:cNvSpPr>
            <a:spLocks noChangeArrowheads="1"/>
          </p:cNvSpPr>
          <p:nvPr/>
        </p:nvSpPr>
        <p:spPr bwMode="auto">
          <a:xfrm>
            <a:off x="4071938" y="2143125"/>
            <a:ext cx="4643437" cy="1785938"/>
          </a:xfrm>
          <a:prstGeom prst="irregularSeal2">
            <a:avLst/>
          </a:prstGeom>
          <a:blipFill dpi="0" rotWithShape="1">
            <a:blip r:embed="rId6"/>
            <a:srcRect/>
            <a:tile tx="0" ty="0" sx="100000" sy="100000" flip="none" algn="tl"/>
          </a:blipFill>
          <a:ln w="9525" algn="ctr">
            <a:solidFill>
              <a:schemeClr val="tx1"/>
            </a:solidFill>
            <a:round/>
            <a:headEnd/>
            <a:tailEnd/>
          </a:ln>
        </p:spPr>
        <p:txBody>
          <a:bodyPr/>
          <a:lstStyle/>
          <a:p>
            <a:pPr algn="l" rtl="0"/>
            <a:endParaRPr lang="ar-EG"/>
          </a:p>
        </p:txBody>
      </p:sp>
      <p:sp>
        <p:nvSpPr>
          <p:cNvPr id="11265" name="Rectangle 1"/>
          <p:cNvSpPr>
            <a:spLocks noChangeArrowheads="1"/>
          </p:cNvSpPr>
          <p:nvPr/>
        </p:nvSpPr>
        <p:spPr bwMode="auto">
          <a:xfrm>
            <a:off x="4286250" y="2525713"/>
            <a:ext cx="3714750" cy="922337"/>
          </a:xfrm>
          <a:prstGeom prst="rect">
            <a:avLst/>
          </a:prstGeom>
          <a:noFill/>
          <a:ln w="9525">
            <a:noFill/>
            <a:miter lim="800000"/>
            <a:headEnd/>
            <a:tailEnd/>
          </a:ln>
        </p:spPr>
        <p:txBody>
          <a:bodyPr anchor="ctr">
            <a:spAutoFit/>
          </a:bodyPr>
          <a:lstStyle/>
          <a:p>
            <a:pPr algn="ctr">
              <a:tabLst>
                <a:tab pos="711200" algn="l"/>
              </a:tabLst>
            </a:pPr>
            <a:r>
              <a:rPr lang="ar-EG" sz="5400" b="1" dirty="0">
                <a:latin typeface="Calibri" pitchFamily="34" charset="0"/>
              </a:rPr>
              <a:t>الأهمية</a:t>
            </a:r>
            <a:endParaRPr lang="ar-EG" sz="5400" dirty="0">
              <a:latin typeface="Arial" pitchFamily="34" charset="0"/>
            </a:endParaRPr>
          </a:p>
        </p:txBody>
      </p:sp>
      <p:sp>
        <p:nvSpPr>
          <p:cNvPr id="11266" name="Rectangle 2"/>
          <p:cNvSpPr>
            <a:spLocks noChangeArrowheads="1"/>
          </p:cNvSpPr>
          <p:nvPr/>
        </p:nvSpPr>
        <p:spPr bwMode="auto">
          <a:xfrm>
            <a:off x="714402" y="3847462"/>
            <a:ext cx="7715250" cy="1938992"/>
          </a:xfrm>
          <a:prstGeom prst="rect">
            <a:avLst/>
          </a:prstGeom>
          <a:noFill/>
          <a:ln w="9525">
            <a:noFill/>
            <a:miter lim="800000"/>
            <a:headEnd/>
            <a:tailEnd/>
          </a:ln>
        </p:spPr>
        <p:txBody>
          <a:bodyPr anchor="ctr">
            <a:spAutoFit/>
          </a:bodyPr>
          <a:lstStyle/>
          <a:p>
            <a:pPr algn="justLow">
              <a:tabLst>
                <a:tab pos="711200" algn="l"/>
              </a:tabLst>
            </a:pPr>
            <a:r>
              <a:rPr lang="ar-EG" sz="4000" b="1" dirty="0">
                <a:latin typeface="Calibri" pitchFamily="34" charset="0"/>
              </a:rPr>
              <a:t>إذا فهمت أصل الموارد وكيفية استخدامها فإنك تستطيع اتخاذ قرارات صائبة حول الأشياء التي تشتريها أو تستخدمها.</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1265"/>
                                        </p:tgtEl>
                                        <p:attrNameLst>
                                          <p:attrName>style.visibility</p:attrName>
                                        </p:attrNameLst>
                                      </p:cBhvr>
                                      <p:to>
                                        <p:strVal val="visible"/>
                                      </p:to>
                                    </p:set>
                                    <p:animEffect transition="in" filter="fade">
                                      <p:cBhvr>
                                        <p:cTn id="13" dur="500"/>
                                        <p:tgtEl>
                                          <p:spTgt spid="11265"/>
                                        </p:tgtEl>
                                      </p:cBhvr>
                                    </p:animEffect>
                                    <p:anim calcmode="lin" valueType="num">
                                      <p:cBhvr>
                                        <p:cTn id="14" dur="500" fill="hold"/>
                                        <p:tgtEl>
                                          <p:spTgt spid="11265"/>
                                        </p:tgtEl>
                                        <p:attrNameLst>
                                          <p:attrName>style.rotation</p:attrName>
                                        </p:attrNameLst>
                                      </p:cBhvr>
                                      <p:tavLst>
                                        <p:tav tm="0">
                                          <p:val>
                                            <p:fltVal val="720"/>
                                          </p:val>
                                        </p:tav>
                                        <p:tav tm="100000">
                                          <p:val>
                                            <p:fltVal val="0"/>
                                          </p:val>
                                        </p:tav>
                                      </p:tavLst>
                                    </p:anim>
                                    <p:anim calcmode="lin" valueType="num">
                                      <p:cBhvr>
                                        <p:cTn id="15" dur="500" fill="hold"/>
                                        <p:tgtEl>
                                          <p:spTgt spid="11265"/>
                                        </p:tgtEl>
                                        <p:attrNameLst>
                                          <p:attrName>ppt_h</p:attrName>
                                        </p:attrNameLst>
                                      </p:cBhvr>
                                      <p:tavLst>
                                        <p:tav tm="0">
                                          <p:val>
                                            <p:fltVal val="0"/>
                                          </p:val>
                                        </p:tav>
                                        <p:tav tm="100000">
                                          <p:val>
                                            <p:strVal val="#ppt_h"/>
                                          </p:val>
                                        </p:tav>
                                      </p:tavLst>
                                    </p:anim>
                                    <p:anim calcmode="lin" valueType="num">
                                      <p:cBhvr>
                                        <p:cTn id="16" dur="500" fill="hold"/>
                                        <p:tgtEl>
                                          <p:spTgt spid="112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3" name="الأهمية.wav"/>
                                        </p:tgtEl>
                                      </p:cMediaNode>
                                    </p:audio>
                                  </p:sub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style.rotation</p:attrName>
                                        </p:attrNameLst>
                                      </p:cBhvr>
                                      <p:tavLst>
                                        <p:tav tm="0">
                                          <p:val>
                                            <p:fltVal val="720"/>
                                          </p:val>
                                        </p:tav>
                                        <p:tav tm="100000">
                                          <p:val>
                                            <p:fltVal val="0"/>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9"/>
                                            </p:cond>
                                          </p:stCondLst>
                                          <p:endCondLst>
                                            <p:cond evt="onStopAudio" delay="0">
                                              <p:tgtEl>
                                                <p:sldTgt/>
                                              </p:tgtEl>
                                            </p:cond>
                                          </p:endCondLst>
                                        </p:cTn>
                                        <p:tgtEl>
                                          <p:sndTgt r:embed="rId4" name="0382 - cymbal ching.wav"/>
                                        </p:tgtEl>
                                      </p:cMediaNode>
                                    </p:audio>
                                  </p:subTnLst>
                                </p:cTn>
                              </p:par>
                              <p:par>
                                <p:cTn id="25" presetID="35" presetClass="entr" presetSubtype="0" fill="hold" grpId="0" nodeType="with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fade">
                                      <p:cBhvr>
                                        <p:cTn id="27" dur="500"/>
                                        <p:tgtEl>
                                          <p:spTgt spid="11266"/>
                                        </p:tgtEl>
                                      </p:cBhvr>
                                    </p:animEffect>
                                    <p:anim calcmode="lin" valueType="num">
                                      <p:cBhvr>
                                        <p:cTn id="28" dur="500" fill="hold"/>
                                        <p:tgtEl>
                                          <p:spTgt spid="11266"/>
                                        </p:tgtEl>
                                        <p:attrNameLst>
                                          <p:attrName>style.rotation</p:attrName>
                                        </p:attrNameLst>
                                      </p:cBhvr>
                                      <p:tavLst>
                                        <p:tav tm="0">
                                          <p:val>
                                            <p:fltVal val="720"/>
                                          </p:val>
                                        </p:tav>
                                        <p:tav tm="100000">
                                          <p:val>
                                            <p:fltVal val="0"/>
                                          </p:val>
                                        </p:tav>
                                      </p:tavLst>
                                    </p:anim>
                                    <p:anim calcmode="lin" valueType="num">
                                      <p:cBhvr>
                                        <p:cTn id="29" dur="500" fill="hold"/>
                                        <p:tgtEl>
                                          <p:spTgt spid="11266"/>
                                        </p:tgtEl>
                                        <p:attrNameLst>
                                          <p:attrName>ppt_h</p:attrName>
                                        </p:attrNameLst>
                                      </p:cBhvr>
                                      <p:tavLst>
                                        <p:tav tm="0">
                                          <p:val>
                                            <p:fltVal val="0"/>
                                          </p:val>
                                        </p:tav>
                                        <p:tav tm="100000">
                                          <p:val>
                                            <p:strVal val="#ppt_h"/>
                                          </p:val>
                                        </p:tav>
                                      </p:tavLst>
                                    </p:anim>
                                    <p:anim calcmode="lin" valueType="num">
                                      <p:cBhvr>
                                        <p:cTn id="30" dur="500" fill="hold"/>
                                        <p:tgtEl>
                                          <p:spTgt spid="1126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5" name="إذا فهمت أصل الموارد وكيفية استخدام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265" grpId="0"/>
      <p:bldP spid="1126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خطط إلى اليمين 1"/>
          <p:cNvSpPr/>
          <p:nvPr/>
        </p:nvSpPr>
        <p:spPr bwMode="auto">
          <a:xfrm>
            <a:off x="428625" y="214313"/>
            <a:ext cx="4500563" cy="2357437"/>
          </a:xfrm>
          <a:prstGeom prst="striped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1"/>
          <a:lstStyle/>
          <a:p>
            <a:pPr algn="l" rtl="0">
              <a:defRPr/>
            </a:pPr>
            <a:endParaRPr lang="ar-EG" dirty="0">
              <a:solidFill>
                <a:schemeClr val="tx1"/>
              </a:solidFill>
            </a:endParaRPr>
          </a:p>
        </p:txBody>
      </p:sp>
      <p:sp>
        <p:nvSpPr>
          <p:cNvPr id="41987" name="Rectangle 1"/>
          <p:cNvSpPr>
            <a:spLocks noChangeArrowheads="1"/>
          </p:cNvSpPr>
          <p:nvPr/>
        </p:nvSpPr>
        <p:spPr bwMode="auto">
          <a:xfrm>
            <a:off x="785813" y="1000125"/>
            <a:ext cx="3714750" cy="830263"/>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في هذا الدرس </a:t>
            </a:r>
            <a:endParaRPr lang="ar-EG" sz="4800" dirty="0">
              <a:latin typeface="Arial" pitchFamily="34" charset="0"/>
            </a:endParaRPr>
          </a:p>
        </p:txBody>
      </p:sp>
      <p:sp>
        <p:nvSpPr>
          <p:cNvPr id="4" name="مجسم مشطوف الحواف 3"/>
          <p:cNvSpPr/>
          <p:nvPr/>
        </p:nvSpPr>
        <p:spPr bwMode="auto">
          <a:xfrm>
            <a:off x="285720" y="3071810"/>
            <a:ext cx="8572560" cy="3357562"/>
          </a:xfrm>
          <a:prstGeom prst="bevel">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1"/>
          <a:lstStyle/>
          <a:p>
            <a:pPr algn="l" rtl="0">
              <a:defRPr/>
            </a:pPr>
            <a:endParaRPr lang="ar-EG" dirty="0">
              <a:solidFill>
                <a:schemeClr val="tx1"/>
              </a:solidFill>
            </a:endParaRPr>
          </a:p>
        </p:txBody>
      </p:sp>
      <p:sp>
        <p:nvSpPr>
          <p:cNvPr id="5" name="نجمة ذات 32 نقطة 4"/>
          <p:cNvSpPr>
            <a:spLocks noChangeArrowheads="1"/>
          </p:cNvSpPr>
          <p:nvPr/>
        </p:nvSpPr>
        <p:spPr bwMode="auto">
          <a:xfrm rot="-619145">
            <a:off x="3386138" y="2225675"/>
            <a:ext cx="5060950" cy="1573213"/>
          </a:xfrm>
          <a:prstGeom prst="star32">
            <a:avLst>
              <a:gd name="adj" fmla="val 37500"/>
            </a:avLst>
          </a:prstGeom>
          <a:blipFill dpi="0" rotWithShape="1">
            <a:blip r:embed="rId7"/>
            <a:srcRect/>
            <a:tile tx="0" ty="0" sx="100000" sy="100000" flip="none" algn="tl"/>
          </a:blipFill>
          <a:ln w="9525" algn="ctr">
            <a:solidFill>
              <a:schemeClr val="tx1"/>
            </a:solidFill>
            <a:round/>
            <a:headEnd/>
            <a:tailEnd/>
          </a:ln>
        </p:spPr>
        <p:txBody>
          <a:bodyPr/>
          <a:lstStyle/>
          <a:p>
            <a:pPr algn="l" rtl="0"/>
            <a:endParaRPr lang="ar-EG"/>
          </a:p>
        </p:txBody>
      </p:sp>
      <p:sp>
        <p:nvSpPr>
          <p:cNvPr id="6" name="مستطيل 5"/>
          <p:cNvSpPr>
            <a:spLocks noChangeArrowheads="1"/>
          </p:cNvSpPr>
          <p:nvPr/>
        </p:nvSpPr>
        <p:spPr bwMode="auto">
          <a:xfrm rot="21040787">
            <a:off x="3940902" y="2659450"/>
            <a:ext cx="3592903" cy="769441"/>
          </a:xfrm>
          <a:prstGeom prst="rect">
            <a:avLst/>
          </a:prstGeom>
          <a:noFill/>
          <a:ln w="9525">
            <a:noFill/>
            <a:miter lim="800000"/>
            <a:headEnd/>
            <a:tailEnd/>
          </a:ln>
        </p:spPr>
        <p:txBody>
          <a:bodyPr wrap="square">
            <a:spAutoFit/>
          </a:bodyPr>
          <a:lstStyle/>
          <a:p>
            <a:r>
              <a:rPr lang="ar-EG" sz="4400" b="1" dirty="0"/>
              <a:t>مراجعة المفردات</a:t>
            </a:r>
          </a:p>
        </p:txBody>
      </p:sp>
      <p:sp>
        <p:nvSpPr>
          <p:cNvPr id="10241" name="Rectangle 1"/>
          <p:cNvSpPr>
            <a:spLocks noChangeArrowheads="1"/>
          </p:cNvSpPr>
          <p:nvPr/>
        </p:nvSpPr>
        <p:spPr bwMode="auto">
          <a:xfrm>
            <a:off x="714375" y="3990338"/>
            <a:ext cx="7715250" cy="1938992"/>
          </a:xfrm>
          <a:prstGeom prst="rect">
            <a:avLst/>
          </a:prstGeom>
          <a:noFill/>
          <a:ln w="9525">
            <a:noFill/>
            <a:miter lim="800000"/>
            <a:headEnd/>
            <a:tailEnd/>
          </a:ln>
        </p:spPr>
        <p:txBody>
          <a:bodyPr anchor="ctr">
            <a:spAutoFit/>
          </a:bodyPr>
          <a:lstStyle/>
          <a:p>
            <a:pPr>
              <a:tabLst>
                <a:tab pos="711200" algn="l"/>
              </a:tabLst>
            </a:pPr>
            <a:r>
              <a:rPr lang="ar-EG" sz="4000" b="1" dirty="0">
                <a:solidFill>
                  <a:srgbClr val="FFFF00"/>
                </a:solidFill>
                <a:latin typeface="Calibri" pitchFamily="34" charset="0"/>
              </a:rPr>
              <a:t>المنطقة </a:t>
            </a:r>
            <a:r>
              <a:rPr lang="ar-EG" sz="4000" b="1" dirty="0" smtClean="0">
                <a:solidFill>
                  <a:srgbClr val="FFFF00"/>
                </a:solidFill>
                <a:latin typeface="Calibri" pitchFamily="34" charset="0"/>
              </a:rPr>
              <a:t>الحيوية </a:t>
            </a:r>
            <a:r>
              <a:rPr lang="ar-EG" sz="4000" b="1" dirty="0" smtClean="0">
                <a:latin typeface="Calibri" pitchFamily="34" charset="0"/>
              </a:rPr>
              <a:t>منطقة </a:t>
            </a:r>
            <a:r>
              <a:rPr lang="ar-EG" sz="4000" b="1" dirty="0">
                <a:latin typeface="Calibri" pitchFamily="34" charset="0"/>
              </a:rPr>
              <a:t>جغرافية شاسعة لها </a:t>
            </a:r>
            <a:r>
              <a:rPr lang="ar-EG" sz="4000" b="1" dirty="0" err="1">
                <a:latin typeface="Calibri" pitchFamily="34" charset="0"/>
              </a:rPr>
              <a:t>مناخات</a:t>
            </a:r>
            <a:r>
              <a:rPr lang="ar-EG" sz="4000" b="1" dirty="0">
                <a:latin typeface="Calibri" pitchFamily="34" charset="0"/>
              </a:rPr>
              <a:t> وأنظمة بيئية متماثلة. </a:t>
            </a:r>
            <a:r>
              <a:rPr lang="ar-EG" sz="4000" b="1" dirty="0" smtClean="0">
                <a:latin typeface="Calibri" pitchFamily="34" charset="0"/>
              </a:rPr>
              <a:t>ومن </a:t>
            </a:r>
            <a:r>
              <a:rPr lang="ar-EG" sz="4000" b="1" dirty="0">
                <a:latin typeface="Calibri" pitchFamily="34" charset="0"/>
              </a:rPr>
              <a:t>أمثلتها منطقة الغابات الاستوائية المطيرة.</a:t>
            </a:r>
            <a:endParaRPr lang="ar-EG" sz="4000" dirty="0">
              <a:latin typeface="Arial" pitchFamily="34" charset="0"/>
            </a:endParaRPr>
          </a:p>
        </p:txBody>
      </p:sp>
    </p:spTree>
  </p:cSld>
  <p:clrMapOvr>
    <a:masterClrMapping/>
  </p:clrMapOvr>
  <p:transition spd="med">
    <p:newsflash/>
    <p:sndAc>
      <p:stSnd>
        <p:snd r:embed="rId3"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4" name="0382 - cymbal ching.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style.rotation</p:attrName>
                                        </p:attrNameLst>
                                      </p:cBhvr>
                                      <p:tavLst>
                                        <p:tav tm="0">
                                          <p:val>
                                            <p:fltVal val="720"/>
                                          </p:val>
                                        </p:tav>
                                        <p:tav tm="100000">
                                          <p:val>
                                            <p:fltVal val="0"/>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5" name="مراجعة المفردات.wav"/>
                                        </p:tgtEl>
                                      </p:cMediaNode>
                                    </p:audio>
                                  </p:sub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style.rotation</p:attrName>
                                        </p:attrNameLst>
                                      </p:cBhvr>
                                      <p:tavLst>
                                        <p:tav tm="0">
                                          <p:val>
                                            <p:fltVal val="720"/>
                                          </p:val>
                                        </p:tav>
                                        <p:tav tm="100000">
                                          <p:val>
                                            <p:fltVal val="0"/>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0241"/>
                                        </p:tgtEl>
                                        <p:attrNameLst>
                                          <p:attrName>style.visibility</p:attrName>
                                        </p:attrNameLst>
                                      </p:cBhvr>
                                      <p:to>
                                        <p:strVal val="visible"/>
                                      </p:to>
                                    </p:set>
                                    <p:animEffect transition="in" filter="fade">
                                      <p:cBhvr>
                                        <p:cTn id="27" dur="500"/>
                                        <p:tgtEl>
                                          <p:spTgt spid="10241"/>
                                        </p:tgtEl>
                                      </p:cBhvr>
                                    </p:animEffect>
                                    <p:anim calcmode="lin" valueType="num">
                                      <p:cBhvr>
                                        <p:cTn id="28" dur="500" fill="hold"/>
                                        <p:tgtEl>
                                          <p:spTgt spid="10241"/>
                                        </p:tgtEl>
                                        <p:attrNameLst>
                                          <p:attrName>style.rotation</p:attrName>
                                        </p:attrNameLst>
                                      </p:cBhvr>
                                      <p:tavLst>
                                        <p:tav tm="0">
                                          <p:val>
                                            <p:fltVal val="720"/>
                                          </p:val>
                                        </p:tav>
                                        <p:tav tm="100000">
                                          <p:val>
                                            <p:fltVal val="0"/>
                                          </p:val>
                                        </p:tav>
                                      </p:tavLst>
                                    </p:anim>
                                    <p:anim calcmode="lin" valueType="num">
                                      <p:cBhvr>
                                        <p:cTn id="29" dur="500" fill="hold"/>
                                        <p:tgtEl>
                                          <p:spTgt spid="10241"/>
                                        </p:tgtEl>
                                        <p:attrNameLst>
                                          <p:attrName>ppt_h</p:attrName>
                                        </p:attrNameLst>
                                      </p:cBhvr>
                                      <p:tavLst>
                                        <p:tav tm="0">
                                          <p:val>
                                            <p:fltVal val="0"/>
                                          </p:val>
                                        </p:tav>
                                        <p:tav tm="100000">
                                          <p:val>
                                            <p:strVal val="#ppt_h"/>
                                          </p:val>
                                        </p:tav>
                                      </p:tavLst>
                                    </p:anim>
                                    <p:anim calcmode="lin" valueType="num">
                                      <p:cBhvr>
                                        <p:cTn id="30" dur="500" fill="hold"/>
                                        <p:tgtEl>
                                          <p:spTgt spid="1024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6" name="المنطقة الحيوية منطقة جغراف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2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معة 1"/>
          <p:cNvSpPr/>
          <p:nvPr/>
        </p:nvSpPr>
        <p:spPr bwMode="auto">
          <a:xfrm>
            <a:off x="1785938" y="285750"/>
            <a:ext cx="5214937" cy="1500188"/>
          </a:xfrm>
          <a:prstGeom prst="teardrop">
            <a:avLst/>
          </a:prstGeom>
          <a:solidFill>
            <a:srgbClr val="FFFF00"/>
          </a:solidFill>
          <a:ln w="76200" cap="flat" cmpd="sng" algn="ctr">
            <a:solidFill>
              <a:srgbClr val="FF0000"/>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3" name="سهم إلى اليمين 2"/>
          <p:cNvSpPr>
            <a:spLocks noChangeArrowheads="1"/>
          </p:cNvSpPr>
          <p:nvPr/>
        </p:nvSpPr>
        <p:spPr bwMode="auto">
          <a:xfrm>
            <a:off x="0" y="2000250"/>
            <a:ext cx="4000500" cy="1571625"/>
          </a:xfrm>
          <a:prstGeom prst="rightArrow">
            <a:avLst>
              <a:gd name="adj1" fmla="val 50000"/>
              <a:gd name="adj2" fmla="val 50002"/>
            </a:avLst>
          </a:prstGeom>
          <a:solidFill>
            <a:srgbClr val="FFFF00"/>
          </a:solidFill>
          <a:ln w="9525" algn="ctr">
            <a:solidFill>
              <a:schemeClr val="tx1"/>
            </a:solidFill>
            <a:round/>
            <a:headEnd/>
            <a:tailEnd/>
          </a:ln>
        </p:spPr>
        <p:txBody>
          <a:bodyPr/>
          <a:lstStyle/>
          <a:p>
            <a:pPr algn="l" rtl="0"/>
            <a:endParaRPr lang="ar-EG"/>
          </a:p>
        </p:txBody>
      </p:sp>
      <p:sp>
        <p:nvSpPr>
          <p:cNvPr id="28673" name="Rectangle 1"/>
          <p:cNvSpPr>
            <a:spLocks noChangeArrowheads="1"/>
          </p:cNvSpPr>
          <p:nvPr/>
        </p:nvSpPr>
        <p:spPr bwMode="auto">
          <a:xfrm>
            <a:off x="2071688" y="542925"/>
            <a:ext cx="4714875" cy="922338"/>
          </a:xfrm>
          <a:prstGeom prst="rect">
            <a:avLst/>
          </a:prstGeom>
          <a:noFill/>
          <a:ln w="9525">
            <a:noFill/>
            <a:miter lim="800000"/>
            <a:headEnd/>
            <a:tailEnd/>
          </a:ln>
        </p:spPr>
        <p:txBody>
          <a:bodyPr anchor="ctr">
            <a:spAutoFit/>
          </a:bodyPr>
          <a:lstStyle/>
          <a:p>
            <a:pPr algn="ctr">
              <a:tabLst>
                <a:tab pos="711200" algn="l"/>
              </a:tabLst>
            </a:pPr>
            <a:r>
              <a:rPr lang="ar-EG" sz="5400" b="1" dirty="0">
                <a:solidFill>
                  <a:srgbClr val="FF0000"/>
                </a:solidFill>
                <a:latin typeface="Calibri" pitchFamily="34" charset="0"/>
              </a:rPr>
              <a:t>الدرس الثاني</a:t>
            </a:r>
            <a:endParaRPr lang="ar-EG" sz="5400" dirty="0">
              <a:solidFill>
                <a:srgbClr val="FF0000"/>
              </a:solidFill>
              <a:latin typeface="Arial" pitchFamily="34" charset="0"/>
            </a:endParaRPr>
          </a:p>
        </p:txBody>
      </p:sp>
      <p:sp>
        <p:nvSpPr>
          <p:cNvPr id="28674" name="Rectangle 2"/>
          <p:cNvSpPr>
            <a:spLocks noChangeArrowheads="1"/>
          </p:cNvSpPr>
          <p:nvPr/>
        </p:nvSpPr>
        <p:spPr bwMode="auto">
          <a:xfrm>
            <a:off x="428625" y="2413000"/>
            <a:ext cx="2928938" cy="768350"/>
          </a:xfrm>
          <a:prstGeom prst="rect">
            <a:avLst/>
          </a:prstGeom>
          <a:noFill/>
          <a:ln w="9525">
            <a:noFill/>
            <a:miter lim="800000"/>
            <a:headEnd/>
            <a:tailEnd/>
          </a:ln>
        </p:spPr>
        <p:txBody>
          <a:bodyPr anchor="ctr">
            <a:spAutoFit/>
          </a:bodyPr>
          <a:lstStyle/>
          <a:p>
            <a:pPr algn="ctr">
              <a:tabLst>
                <a:tab pos="711200" algn="l"/>
              </a:tabLst>
            </a:pPr>
            <a:r>
              <a:rPr lang="ar-EG" sz="4400" b="1" dirty="0">
                <a:solidFill>
                  <a:srgbClr val="FF0000"/>
                </a:solidFill>
                <a:latin typeface="Calibri" pitchFamily="34" charset="0"/>
              </a:rPr>
              <a:t>الإنسان والبيئة</a:t>
            </a:r>
            <a:endParaRPr lang="ar-EG" sz="4400" dirty="0">
              <a:solidFill>
                <a:srgbClr val="FF0000"/>
              </a:solidFill>
              <a:latin typeface="Arial" pitchFamily="34" charset="0"/>
            </a:endParaRPr>
          </a:p>
        </p:txBody>
      </p:sp>
      <p:sp>
        <p:nvSpPr>
          <p:cNvPr id="9" name="مستطيل مستدير الزوايا 8"/>
          <p:cNvSpPr/>
          <p:nvPr/>
        </p:nvSpPr>
        <p:spPr bwMode="auto">
          <a:xfrm>
            <a:off x="285750" y="3857628"/>
            <a:ext cx="8501092" cy="2786082"/>
          </a:xfrm>
          <a:prstGeom prst="roundRect">
            <a:avLst/>
          </a:prstGeom>
          <a:solidFill>
            <a:schemeClr val="tx1">
              <a:lumMod val="50000"/>
              <a:lumOff val="50000"/>
            </a:schemeClr>
          </a:solidFill>
          <a:ln w="76200" cap="flat" cmpd="sng" algn="ctr">
            <a:solidFill>
              <a:srgbClr val="FF3AB2"/>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10" name="مستطيل 9"/>
          <p:cNvSpPr>
            <a:spLocks noChangeArrowheads="1"/>
          </p:cNvSpPr>
          <p:nvPr/>
        </p:nvSpPr>
        <p:spPr bwMode="auto">
          <a:xfrm>
            <a:off x="1500166" y="4000503"/>
            <a:ext cx="7000875" cy="830263"/>
          </a:xfrm>
          <a:prstGeom prst="rect">
            <a:avLst/>
          </a:prstGeom>
          <a:noFill/>
          <a:ln w="9525">
            <a:noFill/>
            <a:miter lim="800000"/>
            <a:headEnd/>
            <a:tailEnd/>
          </a:ln>
        </p:spPr>
        <p:txBody>
          <a:bodyPr>
            <a:spAutoFit/>
          </a:bodyPr>
          <a:lstStyle/>
          <a:p>
            <a:pPr rtl="0"/>
            <a:r>
              <a:rPr lang="ar-EG" sz="4800" b="1" dirty="0">
                <a:solidFill>
                  <a:srgbClr val="FFFF00"/>
                </a:solidFill>
              </a:rPr>
              <a:t>الفكرة الرئيسة: </a:t>
            </a:r>
            <a:endParaRPr lang="ar-EG" sz="4800" dirty="0">
              <a:solidFill>
                <a:srgbClr val="FFFF00"/>
              </a:solidFill>
            </a:endParaRPr>
          </a:p>
        </p:txBody>
      </p:sp>
      <p:sp>
        <p:nvSpPr>
          <p:cNvPr id="11" name="Rectangle 1"/>
          <p:cNvSpPr>
            <a:spLocks noChangeArrowheads="1"/>
          </p:cNvSpPr>
          <p:nvPr/>
        </p:nvSpPr>
        <p:spPr bwMode="auto">
          <a:xfrm>
            <a:off x="714375" y="5072073"/>
            <a:ext cx="7715250" cy="1446550"/>
          </a:xfrm>
          <a:prstGeom prst="rect">
            <a:avLst/>
          </a:prstGeom>
          <a:solidFill>
            <a:srgbClr val="FF3AB2"/>
          </a:solidFill>
          <a:ln w="9525">
            <a:noFill/>
            <a:miter lim="800000"/>
            <a:headEnd/>
            <a:tailEnd/>
          </a:ln>
        </p:spPr>
        <p:txBody>
          <a:bodyPr anchor="ctr">
            <a:spAutoFit/>
          </a:bodyPr>
          <a:lstStyle/>
          <a:p>
            <a:pPr algn="ctr" rtl="0"/>
            <a:r>
              <a:rPr lang="ar-EG" sz="4400" b="1" dirty="0" smtClean="0"/>
              <a:t>يؤثر الإنسان بشكل رئيسي في الموارد الطبيعية.</a:t>
            </a:r>
            <a:endParaRPr lang="ar-EG" sz="44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276 - chimes bells gongs.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28673"/>
                                        </p:tgtEl>
                                        <p:attrNameLst>
                                          <p:attrName>style.visibility</p:attrName>
                                        </p:attrNameLst>
                                      </p:cBhvr>
                                      <p:to>
                                        <p:strVal val="visible"/>
                                      </p:to>
                                    </p:set>
                                    <p:animEffect transition="in" filter="barn(inHorizontal)">
                                      <p:cBhvr>
                                        <p:cTn id="10" dur="500"/>
                                        <p:tgtEl>
                                          <p:spTgt spid="28673"/>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درس الثاني.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0014 - 9 - Morse code signal.wav"/>
                                        </p:tgtEl>
                                      </p:cMediaNode>
                                    </p:audio>
                                  </p:subTnLst>
                                </p:cTn>
                              </p:par>
                              <p:par>
                                <p:cTn id="16" presetID="8" presetClass="entr" presetSubtype="16" fill="hold" nodeType="withEffect">
                                  <p:stCondLst>
                                    <p:cond delay="0"/>
                                  </p:stCondLst>
                                  <p:childTnLst>
                                    <p:set>
                                      <p:cBhvr>
                                        <p:cTn id="17" dur="1" fill="hold">
                                          <p:stCondLst>
                                            <p:cond delay="0"/>
                                          </p:stCondLst>
                                        </p:cTn>
                                        <p:tgtEl>
                                          <p:spTgt spid="28674">
                                            <p:txEl>
                                              <p:pRg st="0" end="0"/>
                                            </p:txEl>
                                          </p:spTgt>
                                        </p:tgtEl>
                                        <p:attrNameLst>
                                          <p:attrName>style.visibility</p:attrName>
                                        </p:attrNameLst>
                                      </p:cBhvr>
                                      <p:to>
                                        <p:strVal val="visible"/>
                                      </p:to>
                                    </p:set>
                                    <p:animEffect transition="in" filter="diamond(in)">
                                      <p:cBhvr>
                                        <p:cTn id="18" dur="500"/>
                                        <p:tgtEl>
                                          <p:spTgt spid="28674">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الإنسان والبيئة.wav"/>
                                        </p:tgtEl>
                                      </p:cMediaNode>
                                    </p:audio>
                                  </p:sub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0026 - SCISSORS.wav"/>
                                        </p:tgtEl>
                                      </p:cMediaNode>
                                    </p:audio>
                                  </p:sub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8" name="الفكرة الرئيسة.wav"/>
                                        </p:tgtEl>
                                      </p:cMediaNode>
                                    </p:audio>
                                  </p:sub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9" name="يؤثر الإنسان بشكل رئيسي في الموار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673" grpId="0"/>
      <p:bldP spid="9" grpId="0" animBg="1"/>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خطط إلى اليمين 1"/>
          <p:cNvSpPr/>
          <p:nvPr/>
        </p:nvSpPr>
        <p:spPr bwMode="auto">
          <a:xfrm>
            <a:off x="428625" y="214313"/>
            <a:ext cx="4500563" cy="2357437"/>
          </a:xfrm>
          <a:prstGeom prst="striped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1"/>
          <a:lstStyle/>
          <a:p>
            <a:pPr algn="l" rtl="0">
              <a:defRPr/>
            </a:pPr>
            <a:endParaRPr lang="ar-EG" dirty="0">
              <a:solidFill>
                <a:schemeClr val="tx1"/>
              </a:solidFill>
            </a:endParaRPr>
          </a:p>
        </p:txBody>
      </p:sp>
      <p:sp>
        <p:nvSpPr>
          <p:cNvPr id="43011" name="Rectangle 1"/>
          <p:cNvSpPr>
            <a:spLocks noChangeArrowheads="1"/>
          </p:cNvSpPr>
          <p:nvPr/>
        </p:nvSpPr>
        <p:spPr bwMode="auto">
          <a:xfrm>
            <a:off x="785813" y="1000125"/>
            <a:ext cx="3714750" cy="830263"/>
          </a:xfrm>
          <a:prstGeom prst="rect">
            <a:avLst/>
          </a:prstGeom>
          <a:noFill/>
          <a:ln w="9525">
            <a:noFill/>
            <a:miter lim="800000"/>
            <a:headEnd/>
            <a:tailEnd/>
          </a:ln>
        </p:spPr>
        <p:txBody>
          <a:bodyPr anchor="ctr">
            <a:spAutoFit/>
          </a:bodyPr>
          <a:lstStyle/>
          <a:p>
            <a:pPr algn="ctr">
              <a:tabLst>
                <a:tab pos="711200" algn="l"/>
              </a:tabLst>
            </a:pPr>
            <a:r>
              <a:rPr lang="ar-EG" sz="4800" b="1">
                <a:latin typeface="Calibri" pitchFamily="34" charset="0"/>
              </a:rPr>
              <a:t>في هذا الدرس </a:t>
            </a:r>
            <a:endParaRPr lang="ar-EG" sz="4800">
              <a:latin typeface="Arial" pitchFamily="34" charset="0"/>
            </a:endParaRPr>
          </a:p>
        </p:txBody>
      </p:sp>
      <p:sp>
        <p:nvSpPr>
          <p:cNvPr id="4" name="مجسم مشطوف الحواف 3"/>
          <p:cNvSpPr/>
          <p:nvPr/>
        </p:nvSpPr>
        <p:spPr bwMode="auto">
          <a:xfrm>
            <a:off x="285720" y="3071810"/>
            <a:ext cx="8572560" cy="3357562"/>
          </a:xfrm>
          <a:prstGeom prst="bevel">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1"/>
          <a:lstStyle/>
          <a:p>
            <a:pPr algn="l" rtl="0">
              <a:defRPr/>
            </a:pPr>
            <a:endParaRPr lang="ar-EG" dirty="0">
              <a:solidFill>
                <a:schemeClr val="tx1"/>
              </a:solidFill>
            </a:endParaRPr>
          </a:p>
        </p:txBody>
      </p:sp>
      <p:sp>
        <p:nvSpPr>
          <p:cNvPr id="6" name="انفجار 1 5"/>
          <p:cNvSpPr>
            <a:spLocks noChangeArrowheads="1"/>
          </p:cNvSpPr>
          <p:nvPr/>
        </p:nvSpPr>
        <p:spPr bwMode="auto">
          <a:xfrm rot="-546274">
            <a:off x="2924175" y="2160588"/>
            <a:ext cx="6245225" cy="1928812"/>
          </a:xfrm>
          <a:prstGeom prst="irregularSeal1">
            <a:avLst/>
          </a:prstGeom>
          <a:blipFill dpi="0" rotWithShape="1">
            <a:blip r:embed="rId8"/>
            <a:srcRect/>
            <a:tile tx="0" ty="0" sx="100000" sy="100000" flip="none" algn="tl"/>
          </a:blipFill>
          <a:ln w="9525" algn="ctr">
            <a:solidFill>
              <a:schemeClr val="tx1"/>
            </a:solidFill>
            <a:round/>
            <a:headEnd/>
            <a:tailEnd/>
          </a:ln>
        </p:spPr>
        <p:txBody>
          <a:bodyPr/>
          <a:lstStyle/>
          <a:p>
            <a:pPr algn="l" rtl="0"/>
            <a:endParaRPr lang="ar-EG"/>
          </a:p>
        </p:txBody>
      </p:sp>
      <p:sp>
        <p:nvSpPr>
          <p:cNvPr id="9217" name="Rectangle 1"/>
          <p:cNvSpPr>
            <a:spLocks noChangeArrowheads="1"/>
          </p:cNvSpPr>
          <p:nvPr/>
        </p:nvSpPr>
        <p:spPr bwMode="auto">
          <a:xfrm rot="21016942">
            <a:off x="3960045" y="2682060"/>
            <a:ext cx="4143375" cy="831850"/>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المفردات الجديدة</a:t>
            </a:r>
            <a:endParaRPr lang="ar-EG" sz="4800" dirty="0">
              <a:latin typeface="Arial" pitchFamily="34" charset="0"/>
            </a:endParaRPr>
          </a:p>
        </p:txBody>
      </p:sp>
      <p:sp>
        <p:nvSpPr>
          <p:cNvPr id="9218" name="Rectangle 2"/>
          <p:cNvSpPr>
            <a:spLocks noChangeArrowheads="1"/>
          </p:cNvSpPr>
          <p:nvPr/>
        </p:nvSpPr>
        <p:spPr bwMode="auto">
          <a:xfrm>
            <a:off x="928688" y="4179888"/>
            <a:ext cx="7500937" cy="646112"/>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a:solidFill>
                  <a:srgbClr val="FFFF00"/>
                </a:solidFill>
                <a:latin typeface="Calibri" pitchFamily="34" charset="0"/>
              </a:rPr>
              <a:t>الموارد الطبيعية.</a:t>
            </a:r>
            <a:endParaRPr lang="ar-EG" sz="3600" dirty="0">
              <a:solidFill>
                <a:srgbClr val="FFFF00"/>
              </a:solidFill>
              <a:latin typeface="Arial" pitchFamily="34" charset="0"/>
            </a:endParaRPr>
          </a:p>
        </p:txBody>
      </p:sp>
      <p:sp>
        <p:nvSpPr>
          <p:cNvPr id="9219" name="Rectangle 3"/>
          <p:cNvSpPr>
            <a:spLocks noChangeArrowheads="1"/>
          </p:cNvSpPr>
          <p:nvPr/>
        </p:nvSpPr>
        <p:spPr bwMode="auto">
          <a:xfrm>
            <a:off x="4286250" y="4708525"/>
            <a:ext cx="4143375" cy="646113"/>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a:solidFill>
                  <a:srgbClr val="FFFF00"/>
                </a:solidFill>
                <a:latin typeface="Calibri" pitchFamily="34" charset="0"/>
              </a:rPr>
              <a:t>الموارد المتجددة.</a:t>
            </a:r>
            <a:endParaRPr lang="ar-EG" sz="3600" dirty="0">
              <a:solidFill>
                <a:srgbClr val="FFFF00"/>
              </a:solidFill>
              <a:latin typeface="Arial" pitchFamily="34" charset="0"/>
            </a:endParaRPr>
          </a:p>
        </p:txBody>
      </p:sp>
      <p:sp>
        <p:nvSpPr>
          <p:cNvPr id="9220" name="Rectangle 4"/>
          <p:cNvSpPr>
            <a:spLocks noChangeArrowheads="1"/>
          </p:cNvSpPr>
          <p:nvPr/>
        </p:nvSpPr>
        <p:spPr bwMode="auto">
          <a:xfrm>
            <a:off x="3571875" y="5222875"/>
            <a:ext cx="4857750" cy="647700"/>
          </a:xfrm>
          <a:prstGeom prst="rect">
            <a:avLst/>
          </a:prstGeom>
          <a:noFill/>
          <a:ln w="9525">
            <a:noFill/>
            <a:miter lim="800000"/>
            <a:headEnd/>
            <a:tailEnd/>
          </a:ln>
        </p:spPr>
        <p:txBody>
          <a:bodyPr anchor="ctr">
            <a:spAutoFit/>
          </a:bodyPr>
          <a:lstStyle/>
          <a:p>
            <a:pPr algn="justLow">
              <a:buFontTx/>
              <a:buChar char="•"/>
              <a:tabLst>
                <a:tab pos="711200" algn="l"/>
              </a:tabLst>
            </a:pPr>
            <a:r>
              <a:rPr lang="ar-EG" sz="3600" b="1" dirty="0">
                <a:solidFill>
                  <a:srgbClr val="FFFF00"/>
                </a:solidFill>
                <a:latin typeface="Calibri" pitchFamily="34" charset="0"/>
              </a:rPr>
              <a:t>الموارد غير المتجددة.</a:t>
            </a:r>
            <a:endParaRPr lang="ar-EG" sz="3600" dirty="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fade">
                                      <p:cBhvr>
                                        <p:cTn id="13" dur="500"/>
                                        <p:tgtEl>
                                          <p:spTgt spid="9217"/>
                                        </p:tgtEl>
                                      </p:cBhvr>
                                    </p:animEffect>
                                    <p:anim calcmode="lin" valueType="num">
                                      <p:cBhvr>
                                        <p:cTn id="14" dur="500" fill="hold"/>
                                        <p:tgtEl>
                                          <p:spTgt spid="9217"/>
                                        </p:tgtEl>
                                        <p:attrNameLst>
                                          <p:attrName>style.rotation</p:attrName>
                                        </p:attrNameLst>
                                      </p:cBhvr>
                                      <p:tavLst>
                                        <p:tav tm="0">
                                          <p:val>
                                            <p:fltVal val="720"/>
                                          </p:val>
                                        </p:tav>
                                        <p:tav tm="100000">
                                          <p:val>
                                            <p:fltVal val="0"/>
                                          </p:val>
                                        </p:tav>
                                      </p:tavLst>
                                    </p:anim>
                                    <p:anim calcmode="lin" valueType="num">
                                      <p:cBhvr>
                                        <p:cTn id="15" dur="500" fill="hold"/>
                                        <p:tgtEl>
                                          <p:spTgt spid="9217"/>
                                        </p:tgtEl>
                                        <p:attrNameLst>
                                          <p:attrName>ppt_h</p:attrName>
                                        </p:attrNameLst>
                                      </p:cBhvr>
                                      <p:tavLst>
                                        <p:tav tm="0">
                                          <p:val>
                                            <p:fltVal val="0"/>
                                          </p:val>
                                        </p:tav>
                                        <p:tav tm="100000">
                                          <p:val>
                                            <p:strVal val="#ppt_h"/>
                                          </p:val>
                                        </p:tav>
                                      </p:tavLst>
                                    </p:anim>
                                    <p:anim calcmode="lin" valueType="num">
                                      <p:cBhvr>
                                        <p:cTn id="16" dur="500" fill="hold"/>
                                        <p:tgtEl>
                                          <p:spTgt spid="921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3" name="المفردات الجديدة.wav"/>
                                        </p:tgtEl>
                                      </p:cMediaNode>
                                    </p:audio>
                                  </p:sub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style.rotation</p:attrName>
                                        </p:attrNameLst>
                                      </p:cBhvr>
                                      <p:tavLst>
                                        <p:tav tm="0">
                                          <p:val>
                                            <p:fltVal val="720"/>
                                          </p:val>
                                        </p:tav>
                                        <p:tav tm="100000">
                                          <p:val>
                                            <p:fltVal val="0"/>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9"/>
                                            </p:cond>
                                          </p:stCondLst>
                                          <p:endCondLst>
                                            <p:cond evt="onStopAudio" delay="0">
                                              <p:tgtEl>
                                                <p:sldTgt/>
                                              </p:tgtEl>
                                            </p:cond>
                                          </p:endCondLst>
                                        </p:cTn>
                                        <p:tgtEl>
                                          <p:sndTgt r:embed="rId4" name="0026 - غلق الويندوز.wav"/>
                                        </p:tgtEl>
                                      </p:cMediaNode>
                                    </p:audio>
                                  </p:subTnLst>
                                </p:cTn>
                              </p:par>
                              <p:par>
                                <p:cTn id="25" presetID="35" presetClass="entr" presetSubtype="0" fill="hold" grpId="0" nodeType="with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anim calcmode="lin" valueType="num">
                                      <p:cBhvr>
                                        <p:cTn id="28" dur="500" fill="hold"/>
                                        <p:tgtEl>
                                          <p:spTgt spid="9218"/>
                                        </p:tgtEl>
                                        <p:attrNameLst>
                                          <p:attrName>style.rotation</p:attrName>
                                        </p:attrNameLst>
                                      </p:cBhvr>
                                      <p:tavLst>
                                        <p:tav tm="0">
                                          <p:val>
                                            <p:fltVal val="720"/>
                                          </p:val>
                                        </p:tav>
                                        <p:tav tm="100000">
                                          <p:val>
                                            <p:fltVal val="0"/>
                                          </p:val>
                                        </p:tav>
                                      </p:tavLst>
                                    </p:anim>
                                    <p:anim calcmode="lin" valueType="num">
                                      <p:cBhvr>
                                        <p:cTn id="29" dur="500" fill="hold"/>
                                        <p:tgtEl>
                                          <p:spTgt spid="9218"/>
                                        </p:tgtEl>
                                        <p:attrNameLst>
                                          <p:attrName>ppt_h</p:attrName>
                                        </p:attrNameLst>
                                      </p:cBhvr>
                                      <p:tavLst>
                                        <p:tav tm="0">
                                          <p:val>
                                            <p:fltVal val="0"/>
                                          </p:val>
                                        </p:tav>
                                        <p:tav tm="100000">
                                          <p:val>
                                            <p:strVal val="#ppt_h"/>
                                          </p:val>
                                        </p:tav>
                                      </p:tavLst>
                                    </p:anim>
                                    <p:anim calcmode="lin" valueType="num">
                                      <p:cBhvr>
                                        <p:cTn id="30" dur="500" fill="hold"/>
                                        <p:tgtEl>
                                          <p:spTgt spid="9218"/>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5" name="الموارد الطبيعية.wav"/>
                                        </p:tgtEl>
                                      </p:cMediaNode>
                                    </p:audio>
                                  </p:sub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9219"/>
                                        </p:tgtEl>
                                        <p:attrNameLst>
                                          <p:attrName>style.visibility</p:attrName>
                                        </p:attrNameLst>
                                      </p:cBhvr>
                                      <p:to>
                                        <p:strVal val="visible"/>
                                      </p:to>
                                    </p:set>
                                    <p:animEffect transition="in" filter="fade">
                                      <p:cBhvr>
                                        <p:cTn id="35" dur="500"/>
                                        <p:tgtEl>
                                          <p:spTgt spid="9219"/>
                                        </p:tgtEl>
                                      </p:cBhvr>
                                    </p:animEffect>
                                    <p:anim calcmode="lin" valueType="num">
                                      <p:cBhvr>
                                        <p:cTn id="36" dur="500" fill="hold"/>
                                        <p:tgtEl>
                                          <p:spTgt spid="9219"/>
                                        </p:tgtEl>
                                        <p:attrNameLst>
                                          <p:attrName>style.rotation</p:attrName>
                                        </p:attrNameLst>
                                      </p:cBhvr>
                                      <p:tavLst>
                                        <p:tav tm="0">
                                          <p:val>
                                            <p:fltVal val="720"/>
                                          </p:val>
                                        </p:tav>
                                        <p:tav tm="100000">
                                          <p:val>
                                            <p:fltVal val="0"/>
                                          </p:val>
                                        </p:tav>
                                      </p:tavLst>
                                    </p:anim>
                                    <p:anim calcmode="lin" valueType="num">
                                      <p:cBhvr>
                                        <p:cTn id="37" dur="500" fill="hold"/>
                                        <p:tgtEl>
                                          <p:spTgt spid="9219"/>
                                        </p:tgtEl>
                                        <p:attrNameLst>
                                          <p:attrName>ppt_h</p:attrName>
                                        </p:attrNameLst>
                                      </p:cBhvr>
                                      <p:tavLst>
                                        <p:tav tm="0">
                                          <p:val>
                                            <p:fltVal val="0"/>
                                          </p:val>
                                        </p:tav>
                                        <p:tav tm="100000">
                                          <p:val>
                                            <p:strVal val="#ppt_h"/>
                                          </p:val>
                                        </p:tav>
                                      </p:tavLst>
                                    </p:anim>
                                    <p:anim calcmode="lin" valueType="num">
                                      <p:cBhvr>
                                        <p:cTn id="38" dur="500" fill="hold"/>
                                        <p:tgtEl>
                                          <p:spTgt spid="921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3"/>
                                            </p:cond>
                                          </p:stCondLst>
                                          <p:endCondLst>
                                            <p:cond evt="onStopAudio" delay="0">
                                              <p:tgtEl>
                                                <p:sldTgt/>
                                              </p:tgtEl>
                                            </p:cond>
                                          </p:endCondLst>
                                        </p:cTn>
                                        <p:tgtEl>
                                          <p:sndTgt r:embed="rId6" name="الموارد المتجددة.wav"/>
                                        </p:tgtEl>
                                      </p:cMediaNode>
                                    </p:audio>
                                  </p:sub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9220"/>
                                        </p:tgtEl>
                                        <p:attrNameLst>
                                          <p:attrName>style.visibility</p:attrName>
                                        </p:attrNameLst>
                                      </p:cBhvr>
                                      <p:to>
                                        <p:strVal val="visible"/>
                                      </p:to>
                                    </p:set>
                                    <p:animEffect transition="in" filter="fade">
                                      <p:cBhvr>
                                        <p:cTn id="43" dur="500"/>
                                        <p:tgtEl>
                                          <p:spTgt spid="9220"/>
                                        </p:tgtEl>
                                      </p:cBhvr>
                                    </p:animEffect>
                                    <p:anim calcmode="lin" valueType="num">
                                      <p:cBhvr>
                                        <p:cTn id="44" dur="500" fill="hold"/>
                                        <p:tgtEl>
                                          <p:spTgt spid="9220"/>
                                        </p:tgtEl>
                                        <p:attrNameLst>
                                          <p:attrName>style.rotation</p:attrName>
                                        </p:attrNameLst>
                                      </p:cBhvr>
                                      <p:tavLst>
                                        <p:tav tm="0">
                                          <p:val>
                                            <p:fltVal val="720"/>
                                          </p:val>
                                        </p:tav>
                                        <p:tav tm="100000">
                                          <p:val>
                                            <p:fltVal val="0"/>
                                          </p:val>
                                        </p:tav>
                                      </p:tavLst>
                                    </p:anim>
                                    <p:anim calcmode="lin" valueType="num">
                                      <p:cBhvr>
                                        <p:cTn id="45" dur="500" fill="hold"/>
                                        <p:tgtEl>
                                          <p:spTgt spid="9220"/>
                                        </p:tgtEl>
                                        <p:attrNameLst>
                                          <p:attrName>ppt_h</p:attrName>
                                        </p:attrNameLst>
                                      </p:cBhvr>
                                      <p:tavLst>
                                        <p:tav tm="0">
                                          <p:val>
                                            <p:fltVal val="0"/>
                                          </p:val>
                                        </p:tav>
                                        <p:tav tm="100000">
                                          <p:val>
                                            <p:strVal val="#ppt_h"/>
                                          </p:val>
                                        </p:tav>
                                      </p:tavLst>
                                    </p:anim>
                                    <p:anim calcmode="lin" valueType="num">
                                      <p:cBhvr>
                                        <p:cTn id="46" dur="500" fill="hold"/>
                                        <p:tgtEl>
                                          <p:spTgt spid="922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7" name="الموارد غير المتجد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217" grpId="0"/>
      <p:bldP spid="9218" grpId="0"/>
      <p:bldP spid="9219" grpId="0"/>
      <p:bldP spid="92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على شكل سحابة 1"/>
          <p:cNvSpPr>
            <a:spLocks noChangeArrowheads="1"/>
          </p:cNvSpPr>
          <p:nvPr/>
        </p:nvSpPr>
        <p:spPr bwMode="auto">
          <a:xfrm>
            <a:off x="428625" y="500063"/>
            <a:ext cx="7858125" cy="2214562"/>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7169"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مشكلات في الغابات </a:t>
            </a:r>
            <a:r>
              <a:rPr lang="ar-EG" sz="4800" b="1" dirty="0" smtClean="0">
                <a:latin typeface="Calibri" pitchFamily="34" charset="0"/>
              </a:rPr>
              <a:t>المطيرة</a:t>
            </a:r>
            <a:endParaRPr lang="ar-EG" sz="4800" dirty="0">
              <a:latin typeface="Arial" pitchFamily="34" charset="0"/>
            </a:endParaRPr>
          </a:p>
        </p:txBody>
      </p:sp>
      <p:sp>
        <p:nvSpPr>
          <p:cNvPr id="4" name="مستطيل ذو زوايا قطرية مستديرة 3"/>
          <p:cNvSpPr/>
          <p:nvPr/>
        </p:nvSpPr>
        <p:spPr bwMode="auto">
          <a:xfrm>
            <a:off x="285720" y="3500438"/>
            <a:ext cx="8643998"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dirty="0">
              <a:latin typeface="Times New Roman" charset="0"/>
              <a:cs typeface="+mn-cs"/>
            </a:endParaRPr>
          </a:p>
        </p:txBody>
      </p:sp>
      <p:sp>
        <p:nvSpPr>
          <p:cNvPr id="5" name="مستطيل 4"/>
          <p:cNvSpPr>
            <a:spLocks noChangeArrowheads="1"/>
          </p:cNvSpPr>
          <p:nvPr/>
        </p:nvSpPr>
        <p:spPr bwMode="auto">
          <a:xfrm>
            <a:off x="285719" y="3776024"/>
            <a:ext cx="8501063" cy="1938992"/>
          </a:xfrm>
          <a:prstGeom prst="rect">
            <a:avLst/>
          </a:prstGeom>
          <a:noFill/>
          <a:ln w="9525">
            <a:noFill/>
            <a:miter lim="800000"/>
            <a:headEnd/>
            <a:tailEnd/>
          </a:ln>
        </p:spPr>
        <p:txBody>
          <a:bodyPr>
            <a:spAutoFit/>
          </a:bodyPr>
          <a:lstStyle/>
          <a:p>
            <a:pPr algn="ctr"/>
            <a:r>
              <a:rPr lang="ar-EG" sz="4000" b="1" dirty="0"/>
              <a:t>منذ شهور وأنت توفر المال لتشتري مشغل أقراص </a:t>
            </a:r>
            <a:r>
              <a:rPr lang="en-US" sz="4000" b="1" dirty="0" smtClean="0"/>
              <a:t> </a:t>
            </a:r>
            <a:r>
              <a:rPr lang="ar-EG" sz="4000" b="1" dirty="0" smtClean="0"/>
              <a:t>مدمجة. واليوم عندما كنت متوجها إلى السوق لشرائه سمعت تقريرًا إخباريًّا في الإذاعة يقول: </a:t>
            </a:r>
            <a:endParaRPr lang="ar-EG" sz="40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16 - African drums high pitch.wav"/>
                                        </p:tgtEl>
                                      </p:cMediaNode>
                                    </p:audio>
                                  </p:subTnLst>
                                </p:cTn>
                              </p:par>
                              <p:par>
                                <p:cTn id="11" presetID="49" presetClass="entr" presetSubtype="0" decel="100000" fill="hold" grpId="0" nodeType="withEffect">
                                  <p:stCondLst>
                                    <p:cond delay="0"/>
                                  </p:stCondLst>
                                  <p:childTnLst>
                                    <p:set>
                                      <p:cBhvr>
                                        <p:cTn id="12" dur="1" fill="hold">
                                          <p:stCondLst>
                                            <p:cond delay="0"/>
                                          </p:stCondLst>
                                        </p:cTn>
                                        <p:tgtEl>
                                          <p:spTgt spid="7169"/>
                                        </p:tgtEl>
                                        <p:attrNameLst>
                                          <p:attrName>style.visibility</p:attrName>
                                        </p:attrNameLst>
                                      </p:cBhvr>
                                      <p:to>
                                        <p:strVal val="visible"/>
                                      </p:to>
                                    </p:set>
                                    <p:anim calcmode="lin" valueType="num">
                                      <p:cBhvr>
                                        <p:cTn id="13" dur="500" fill="hold"/>
                                        <p:tgtEl>
                                          <p:spTgt spid="7169"/>
                                        </p:tgtEl>
                                        <p:attrNameLst>
                                          <p:attrName>ppt_w</p:attrName>
                                        </p:attrNameLst>
                                      </p:cBhvr>
                                      <p:tavLst>
                                        <p:tav tm="0">
                                          <p:val>
                                            <p:fltVal val="0"/>
                                          </p:val>
                                        </p:tav>
                                        <p:tav tm="100000">
                                          <p:val>
                                            <p:strVal val="#ppt_w"/>
                                          </p:val>
                                        </p:tav>
                                      </p:tavLst>
                                    </p:anim>
                                    <p:anim calcmode="lin" valueType="num">
                                      <p:cBhvr>
                                        <p:cTn id="14" dur="500" fill="hold"/>
                                        <p:tgtEl>
                                          <p:spTgt spid="7169"/>
                                        </p:tgtEl>
                                        <p:attrNameLst>
                                          <p:attrName>ppt_h</p:attrName>
                                        </p:attrNameLst>
                                      </p:cBhvr>
                                      <p:tavLst>
                                        <p:tav tm="0">
                                          <p:val>
                                            <p:fltVal val="0"/>
                                          </p:val>
                                        </p:tav>
                                        <p:tav tm="100000">
                                          <p:val>
                                            <p:strVal val="#ppt_h"/>
                                          </p:val>
                                        </p:tav>
                                      </p:tavLst>
                                    </p:anim>
                                    <p:anim calcmode="lin" valueType="num">
                                      <p:cBhvr>
                                        <p:cTn id="15" dur="500" fill="hold"/>
                                        <p:tgtEl>
                                          <p:spTgt spid="7169"/>
                                        </p:tgtEl>
                                        <p:attrNameLst>
                                          <p:attrName>style.rotation</p:attrName>
                                        </p:attrNameLst>
                                      </p:cBhvr>
                                      <p:tavLst>
                                        <p:tav tm="0">
                                          <p:val>
                                            <p:fltVal val="360"/>
                                          </p:val>
                                        </p:tav>
                                        <p:tav tm="100000">
                                          <p:val>
                                            <p:fltVal val="0"/>
                                          </p:val>
                                        </p:tav>
                                      </p:tavLst>
                                    </p:anim>
                                    <p:animEffect transition="in" filter="fade">
                                      <p:cBhvr>
                                        <p:cTn id="16" dur="500"/>
                                        <p:tgtEl>
                                          <p:spTgt spid="7169"/>
                                        </p:tgtEl>
                                      </p:cBhvr>
                                    </p:animEffect>
                                  </p:childTnLst>
                                  <p:subTnLst>
                                    <p:audio>
                                      <p:cMediaNode>
                                        <p:cTn display="0" masterRel="sameClick">
                                          <p:stCondLst>
                                            <p:cond evt="begin" delay="0">
                                              <p:tn val="11"/>
                                            </p:cond>
                                          </p:stCondLst>
                                          <p:endCondLst>
                                            <p:cond evt="onStopAudio" delay="0">
                                              <p:tgtEl>
                                                <p:sldTgt/>
                                              </p:tgtEl>
                                            </p:cond>
                                          </p:endCondLst>
                                        </p:cTn>
                                        <p:tgtEl>
                                          <p:sndTgt r:embed="rId4" name="مشكلات في الغابات المطيرة.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90"/>
                                          </p:val>
                                        </p:tav>
                                        <p:tav tm="100000">
                                          <p:val>
                                            <p:fltVal val="0"/>
                                          </p:val>
                                        </p:tav>
                                      </p:tavLst>
                                    </p:anim>
                                    <p:animEffect transition="in" filter="fade">
                                      <p:cBhvr>
                                        <p:cTn id="24"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5" name="0808 - noise.wav"/>
                                        </p:tgtEl>
                                      </p:cMediaNode>
                                    </p:audio>
                                  </p:subTnLst>
                                </p:cTn>
                              </p:par>
                              <p:par>
                                <p:cTn id="25" presetID="3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90"/>
                                          </p:val>
                                        </p:tav>
                                        <p:tav tm="100000">
                                          <p:val>
                                            <p:fltVal val="0"/>
                                          </p:val>
                                        </p:tav>
                                      </p:tavLst>
                                    </p:anim>
                                    <p:animEffect transition="in" filter="fade">
                                      <p:cBhvr>
                                        <p:cTn id="30"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6" name="منذ شهور وأنت توفر المال لتشت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69"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ستديرة 1"/>
          <p:cNvSpPr/>
          <p:nvPr/>
        </p:nvSpPr>
        <p:spPr bwMode="auto">
          <a:xfrm>
            <a:off x="285720" y="3500438"/>
            <a:ext cx="8858280"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defRPr/>
            </a:pPr>
            <a:endParaRPr lang="ar-EG" dirty="0">
              <a:latin typeface="Times New Roman" charset="0"/>
              <a:cs typeface="+mn-cs"/>
            </a:endParaRPr>
          </a:p>
        </p:txBody>
      </p:sp>
      <p:sp>
        <p:nvSpPr>
          <p:cNvPr id="45061" name="وسيلة شرح على شكل سحابة 2"/>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5062"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5" name="مستطيل 4"/>
          <p:cNvSpPr>
            <a:spLocks noChangeArrowheads="1"/>
          </p:cNvSpPr>
          <p:nvPr/>
        </p:nvSpPr>
        <p:spPr bwMode="auto">
          <a:xfrm>
            <a:off x="714375" y="3918900"/>
            <a:ext cx="8143875" cy="1938992"/>
          </a:xfrm>
          <a:prstGeom prst="rect">
            <a:avLst/>
          </a:prstGeom>
          <a:noFill/>
          <a:ln w="9525">
            <a:noFill/>
            <a:miter lim="800000"/>
            <a:headEnd/>
            <a:tailEnd/>
          </a:ln>
        </p:spPr>
        <p:txBody>
          <a:bodyPr>
            <a:spAutoFit/>
          </a:bodyPr>
          <a:lstStyle/>
          <a:p>
            <a:r>
              <a:rPr lang="ar-EG" sz="4000" b="1" dirty="0" smtClean="0"/>
              <a:t>إن الغابات المطيرة تُدمّر وتتناقص بمعدل مساحة ملعب كرة قدم يوميًّا،</a:t>
            </a:r>
            <a:r>
              <a:rPr lang="ar-EG" sz="4000" b="1" dirty="0"/>
              <a:t> </a:t>
            </a:r>
            <a:r>
              <a:rPr lang="ar-EG" sz="4000" b="1" dirty="0" smtClean="0"/>
              <a:t>أو ما يعادل 117000كم2 سنويًّا،</a:t>
            </a:r>
            <a:endParaRPr lang="ar-EG" sz="40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808 - noise.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4" name="إن الغابات المطيرة تُدمّر وتتناق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ستديرة 1"/>
          <p:cNvSpPr/>
          <p:nvPr/>
        </p:nvSpPr>
        <p:spPr bwMode="auto">
          <a:xfrm>
            <a:off x="285720" y="3500438"/>
            <a:ext cx="8858280"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defRPr/>
            </a:pPr>
            <a:endParaRPr lang="ar-EG" dirty="0">
              <a:latin typeface="Times New Roman" charset="0"/>
              <a:cs typeface="+mn-cs"/>
            </a:endParaRPr>
          </a:p>
        </p:txBody>
      </p:sp>
      <p:sp>
        <p:nvSpPr>
          <p:cNvPr id="45061" name="وسيلة شرح على شكل سحابة 2"/>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5062"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6145" name="Rectangle 1"/>
          <p:cNvSpPr>
            <a:spLocks noChangeArrowheads="1"/>
          </p:cNvSpPr>
          <p:nvPr/>
        </p:nvSpPr>
        <p:spPr bwMode="auto">
          <a:xfrm>
            <a:off x="428625" y="3929066"/>
            <a:ext cx="8429625" cy="1938992"/>
          </a:xfrm>
          <a:prstGeom prst="rect">
            <a:avLst/>
          </a:prstGeom>
          <a:noFill/>
          <a:ln w="9525">
            <a:noFill/>
            <a:miter lim="800000"/>
            <a:headEnd/>
            <a:tailEnd/>
          </a:ln>
        </p:spPr>
        <p:txBody>
          <a:bodyPr anchor="ctr">
            <a:spAutoFit/>
          </a:bodyPr>
          <a:lstStyle/>
          <a:p>
            <a:pPr algn="ctr">
              <a:tabLst>
                <a:tab pos="711200" algn="l"/>
              </a:tabLst>
            </a:pPr>
            <a:r>
              <a:rPr lang="ar-EG" sz="4000" b="1" dirty="0">
                <a:latin typeface="Calibri" pitchFamily="34" charset="0"/>
              </a:rPr>
              <a:t>إنها مساحه كبيرة من الأرض! </a:t>
            </a:r>
            <a:r>
              <a:rPr lang="ar-EG" sz="4000" b="1" dirty="0" smtClean="0">
                <a:latin typeface="Calibri" pitchFamily="34" charset="0"/>
              </a:rPr>
              <a:t/>
            </a:r>
            <a:br>
              <a:rPr lang="ar-EG" sz="4000" b="1" dirty="0" smtClean="0">
                <a:latin typeface="Calibri" pitchFamily="34" charset="0"/>
              </a:rPr>
            </a:br>
            <a:r>
              <a:rPr lang="ar-EG" sz="4000" b="1" dirty="0" smtClean="0">
                <a:latin typeface="Calibri" pitchFamily="34" charset="0"/>
              </a:rPr>
              <a:t>يبيّن شكل1 </a:t>
            </a:r>
            <a:r>
              <a:rPr lang="ar-EG" sz="4000" b="1" dirty="0">
                <a:latin typeface="Calibri" pitchFamily="34" charset="0"/>
              </a:rPr>
              <a:t>مساحة الغابات المطيرة التي </a:t>
            </a:r>
            <a:r>
              <a:rPr lang="ar-EG" sz="4000" b="1" dirty="0" smtClean="0">
                <a:latin typeface="Calibri" pitchFamily="34" charset="0"/>
              </a:rPr>
              <a:t>دُمّرت </a:t>
            </a:r>
            <a:r>
              <a:rPr lang="ar-EG" sz="4000" b="1" dirty="0">
                <a:latin typeface="Calibri" pitchFamily="34" charset="0"/>
              </a:rPr>
              <a:t>فعلا في أمريكا الجنوبية.</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808 - noise.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6145"/>
                                        </p:tgtEl>
                                        <p:attrNameLst>
                                          <p:attrName>style.visibility</p:attrName>
                                        </p:attrNameLst>
                                      </p:cBhvr>
                                      <p:to>
                                        <p:strVal val="visible"/>
                                      </p:to>
                                    </p:set>
                                    <p:anim calcmode="lin" valueType="num">
                                      <p:cBhvr>
                                        <p:cTn id="13" dur="1000" fill="hold"/>
                                        <p:tgtEl>
                                          <p:spTgt spid="6145"/>
                                        </p:tgtEl>
                                        <p:attrNameLst>
                                          <p:attrName>ppt_w</p:attrName>
                                        </p:attrNameLst>
                                      </p:cBhvr>
                                      <p:tavLst>
                                        <p:tav tm="0">
                                          <p:val>
                                            <p:fltVal val="0"/>
                                          </p:val>
                                        </p:tav>
                                        <p:tav tm="100000">
                                          <p:val>
                                            <p:strVal val="#ppt_w"/>
                                          </p:val>
                                        </p:tav>
                                      </p:tavLst>
                                    </p:anim>
                                    <p:anim calcmode="lin" valueType="num">
                                      <p:cBhvr>
                                        <p:cTn id="14" dur="1000" fill="hold"/>
                                        <p:tgtEl>
                                          <p:spTgt spid="6145"/>
                                        </p:tgtEl>
                                        <p:attrNameLst>
                                          <p:attrName>ppt_h</p:attrName>
                                        </p:attrNameLst>
                                      </p:cBhvr>
                                      <p:tavLst>
                                        <p:tav tm="0">
                                          <p:val>
                                            <p:fltVal val="0"/>
                                          </p:val>
                                        </p:tav>
                                        <p:tav tm="100000">
                                          <p:val>
                                            <p:strVal val="#ppt_h"/>
                                          </p:val>
                                        </p:tav>
                                      </p:tavLst>
                                    </p:anim>
                                    <p:anim calcmode="lin" valueType="num">
                                      <p:cBhvr>
                                        <p:cTn id="15" dur="1000" fill="hold"/>
                                        <p:tgtEl>
                                          <p:spTgt spid="6145"/>
                                        </p:tgtEl>
                                        <p:attrNameLst>
                                          <p:attrName>style.rotation</p:attrName>
                                        </p:attrNameLst>
                                      </p:cBhvr>
                                      <p:tavLst>
                                        <p:tav tm="0">
                                          <p:val>
                                            <p:fltVal val="90"/>
                                          </p:val>
                                        </p:tav>
                                        <p:tav tm="100000">
                                          <p:val>
                                            <p:fltVal val="0"/>
                                          </p:val>
                                        </p:tav>
                                      </p:tavLst>
                                    </p:anim>
                                    <p:animEffect transition="in" filter="fade">
                                      <p:cBhvr>
                                        <p:cTn id="16" dur="1000"/>
                                        <p:tgtEl>
                                          <p:spTgt spid="6145"/>
                                        </p:tgtEl>
                                      </p:cBhvr>
                                    </p:animEffect>
                                  </p:childTnLst>
                                  <p:subTnLst>
                                    <p:audio>
                                      <p:cMediaNode>
                                        <p:cTn display="0" masterRel="sameClick">
                                          <p:stCondLst>
                                            <p:cond evt="begin" delay="0">
                                              <p:tn val="11"/>
                                            </p:cond>
                                          </p:stCondLst>
                                          <p:endCondLst>
                                            <p:cond evt="onStopAudio" delay="0">
                                              <p:tgtEl>
                                                <p:sldTgt/>
                                              </p:tgtEl>
                                            </p:cond>
                                          </p:endCondLst>
                                        </p:cTn>
                                        <p:tgtEl>
                                          <p:sndTgt r:embed="rId4" name="إنها مساحه كبيرة من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خطط انسيابي: محطة طرفية 4"/>
          <p:cNvSpPr>
            <a:spLocks noChangeArrowheads="1"/>
          </p:cNvSpPr>
          <p:nvPr/>
        </p:nvSpPr>
        <p:spPr bwMode="auto">
          <a:xfrm>
            <a:off x="5322889" y="2205038"/>
            <a:ext cx="3463954" cy="4500562"/>
          </a:xfrm>
          <a:prstGeom prst="flowChartTerminator">
            <a:avLst/>
          </a:prstGeom>
          <a:gradFill rotWithShape="0">
            <a:gsLst>
              <a:gs pos="0">
                <a:srgbClr val="FBEAC7"/>
              </a:gs>
              <a:gs pos="17999">
                <a:srgbClr val="FEE7F2"/>
              </a:gs>
              <a:gs pos="36000">
                <a:srgbClr val="FAC77D"/>
              </a:gs>
              <a:gs pos="61000">
                <a:srgbClr val="FBA97D"/>
              </a:gs>
              <a:gs pos="82001">
                <a:srgbClr val="FBD49C"/>
              </a:gs>
              <a:gs pos="100000">
                <a:srgbClr val="FEE7F2"/>
              </a:gs>
            </a:gsLst>
            <a:lin ang="16200000"/>
          </a:gradFill>
          <a:ln w="9525" algn="ctr">
            <a:solidFill>
              <a:schemeClr val="tx1"/>
            </a:solidFill>
            <a:round/>
            <a:headEnd/>
            <a:tailEnd/>
          </a:ln>
        </p:spPr>
        <p:txBody>
          <a:bodyPr/>
          <a:lstStyle/>
          <a:p>
            <a:pPr algn="l" rtl="0"/>
            <a:endParaRPr lang="ar-EG"/>
          </a:p>
        </p:txBody>
      </p:sp>
      <p:sp>
        <p:nvSpPr>
          <p:cNvPr id="8193" name="Rectangle 1"/>
          <p:cNvSpPr>
            <a:spLocks noChangeArrowheads="1"/>
          </p:cNvSpPr>
          <p:nvPr/>
        </p:nvSpPr>
        <p:spPr bwMode="auto">
          <a:xfrm>
            <a:off x="5643570" y="2486025"/>
            <a:ext cx="2816710" cy="3970318"/>
          </a:xfrm>
          <a:prstGeom prst="rect">
            <a:avLst/>
          </a:prstGeom>
          <a:noFill/>
          <a:ln w="9525">
            <a:noFill/>
            <a:miter lim="800000"/>
            <a:headEnd/>
            <a:tailEnd/>
          </a:ln>
        </p:spPr>
        <p:txBody>
          <a:bodyPr wrap="square" anchor="ctr">
            <a:spAutoFit/>
          </a:bodyPr>
          <a:lstStyle/>
          <a:p>
            <a:pPr algn="ctr">
              <a:tabLst>
                <a:tab pos="711200" algn="l"/>
              </a:tabLst>
            </a:pPr>
            <a:r>
              <a:rPr lang="ar-EG" sz="3600" b="1" dirty="0" smtClean="0">
                <a:latin typeface="Calibri" pitchFamily="34" charset="0"/>
              </a:rPr>
              <a:t>يحتوى حوضُ </a:t>
            </a:r>
            <a:r>
              <a:rPr lang="ar-EG" sz="3600" b="1" dirty="0">
                <a:latin typeface="Calibri" pitchFamily="34" charset="0"/>
              </a:rPr>
              <a:t>الأمازون في أمريكا الجنوبية على </a:t>
            </a:r>
            <a:r>
              <a:rPr lang="ar-EG" sz="3600" b="1" dirty="0" smtClean="0">
                <a:latin typeface="Calibri" pitchFamily="34" charset="0"/>
              </a:rPr>
              <a:t>أكبرِ الغاباتِ المطيرةِ </a:t>
            </a:r>
            <a:r>
              <a:rPr lang="ar-EG" sz="3600" b="1" dirty="0">
                <a:latin typeface="Calibri" pitchFamily="34" charset="0"/>
              </a:rPr>
              <a:t>(</a:t>
            </a:r>
            <a:r>
              <a:rPr lang="ar-EG" sz="3600" b="1" dirty="0" smtClean="0">
                <a:latin typeface="Calibri" pitchFamily="34" charset="0"/>
              </a:rPr>
              <a:t>الاستوائيةِ) مساحةً في العالَم</a:t>
            </a:r>
            <a:r>
              <a:rPr lang="ar-EG" sz="3600" b="1" dirty="0">
                <a:latin typeface="Calibri" pitchFamily="34" charset="0"/>
              </a:rPr>
              <a:t>.</a:t>
            </a:r>
            <a:endParaRPr lang="ar-EG" sz="3600" dirty="0">
              <a:latin typeface="Arial" pitchFamily="34" charset="0"/>
            </a:endParaRPr>
          </a:p>
        </p:txBody>
      </p:sp>
      <p:grpSp>
        <p:nvGrpSpPr>
          <p:cNvPr id="6" name="Group 7"/>
          <p:cNvGrpSpPr>
            <a:grpSpLocks/>
          </p:cNvGrpSpPr>
          <p:nvPr/>
        </p:nvGrpSpPr>
        <p:grpSpPr bwMode="auto">
          <a:xfrm>
            <a:off x="6572264" y="357166"/>
            <a:ext cx="2009763" cy="928694"/>
            <a:chOff x="3357554" y="928670"/>
            <a:chExt cx="2938482" cy="1366846"/>
          </a:xfrm>
        </p:grpSpPr>
        <p:grpSp>
          <p:nvGrpSpPr>
            <p:cNvPr id="7" name="Group 11"/>
            <p:cNvGrpSpPr>
              <a:grpSpLocks/>
            </p:cNvGrpSpPr>
            <p:nvPr/>
          </p:nvGrpSpPr>
          <p:grpSpPr bwMode="auto">
            <a:xfrm>
              <a:off x="3357554" y="928670"/>
              <a:ext cx="2938482" cy="1366846"/>
              <a:chOff x="3857620" y="928670"/>
              <a:chExt cx="2938482" cy="1366846"/>
            </a:xfrm>
          </p:grpSpPr>
          <p:sp>
            <p:nvSpPr>
              <p:cNvPr id="9" name="Rounded Rectangle 10"/>
              <p:cNvSpPr/>
              <p:nvPr/>
            </p:nvSpPr>
            <p:spPr>
              <a:xfrm>
                <a:off x="3857620" y="928670"/>
                <a:ext cx="2786082" cy="1214446"/>
              </a:xfrm>
              <a:prstGeom prst="roundRect">
                <a:avLst/>
              </a:prstGeom>
              <a:solidFill>
                <a:srgbClr val="00FF00"/>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solidFill>
                    <a:schemeClr val="bg1"/>
                  </a:solidFill>
                </a:endParaRPr>
              </a:p>
            </p:txBody>
          </p:sp>
          <p:sp>
            <p:nvSpPr>
              <p:cNvPr id="10" name="Rounded Rectangle 11"/>
              <p:cNvSpPr/>
              <p:nvPr/>
            </p:nvSpPr>
            <p:spPr>
              <a:xfrm>
                <a:off x="4010020" y="1081070"/>
                <a:ext cx="2786082" cy="1214446"/>
              </a:xfrm>
              <a:prstGeom prst="roundRect">
                <a:avLst/>
              </a:prstGeom>
              <a:solidFill>
                <a:srgbClr val="CCFF66"/>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1" anchor="ctr"/>
              <a:lstStyle/>
              <a:p>
                <a:pPr algn="ctr" rtl="0">
                  <a:defRPr/>
                </a:pPr>
                <a:endParaRPr lang="ar-EG" b="1">
                  <a:solidFill>
                    <a:schemeClr val="bg1"/>
                  </a:solidFill>
                </a:endParaRPr>
              </a:p>
            </p:txBody>
          </p:sp>
        </p:grpSp>
        <p:sp>
          <p:nvSpPr>
            <p:cNvPr id="8" name="Rectangle 9"/>
            <p:cNvSpPr/>
            <p:nvPr/>
          </p:nvSpPr>
          <p:spPr>
            <a:xfrm>
              <a:off x="3599376" y="1244096"/>
              <a:ext cx="2653498" cy="1041862"/>
            </a:xfrm>
            <a:prstGeom prst="rect">
              <a:avLst/>
            </a:prstGeom>
          </p:spPr>
          <p:txBody>
            <a:bodyPr wrap="square">
              <a:spAutoFit/>
            </a:bodyPr>
            <a:lstStyle/>
            <a:p>
              <a:pPr algn="ctr"/>
              <a:r>
                <a:rPr lang="ar-EG" sz="4000" b="1" dirty="0" smtClean="0">
                  <a:solidFill>
                    <a:srgbClr val="00642D"/>
                  </a:solidFill>
                </a:rPr>
                <a:t>الشكل </a:t>
              </a:r>
              <a:r>
                <a:rPr lang="ar-EG" sz="4000" b="1" dirty="0">
                  <a:solidFill>
                    <a:srgbClr val="00642D"/>
                  </a:solidFill>
                </a:rPr>
                <a:t>1</a:t>
              </a:r>
              <a:endParaRPr lang="en-US" sz="4000" dirty="0">
                <a:solidFill>
                  <a:srgbClr val="00642D"/>
                </a:solidFill>
              </a:endParaRPr>
            </a:p>
          </p:txBody>
        </p:sp>
      </p:grpSp>
      <p:pic>
        <p:nvPicPr>
          <p:cNvPr id="49157" name="Picture 5"/>
          <p:cNvPicPr>
            <a:picLocks noChangeAspect="1" noChangeArrowheads="1"/>
          </p:cNvPicPr>
          <p:nvPr/>
        </p:nvPicPr>
        <p:blipFill>
          <a:blip r:embed="rId6">
            <a:lum contrast="20000"/>
          </a:blip>
          <a:srcRect/>
          <a:stretch>
            <a:fillRect/>
          </a:stretch>
        </p:blipFill>
        <p:spPr bwMode="auto">
          <a:xfrm>
            <a:off x="285720" y="1000108"/>
            <a:ext cx="4714150" cy="5286388"/>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box(in)">
                                      <p:cBhvr>
                                        <p:cTn id="7" dur="500"/>
                                        <p:tgtEl>
                                          <p:spTgt spid="49157"/>
                                        </p:tgtEl>
                                      </p:cBhvr>
                                    </p:animEffect>
                                  </p:childTnLst>
                                </p:cTn>
                              </p:par>
                              <p:par>
                                <p:cTn id="8" presetID="3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400" decel="100000"/>
                                        <p:tgtEl>
                                          <p:spTgt spid="6"/>
                                        </p:tgtEl>
                                      </p:cBhvr>
                                    </p:animEffect>
                                    <p:anim calcmode="lin" valueType="num">
                                      <p:cBhvr>
                                        <p:cTn id="11" dur="400" decel="100000" fill="hold"/>
                                        <p:tgtEl>
                                          <p:spTgt spid="6"/>
                                        </p:tgtEl>
                                        <p:attrNameLst>
                                          <p:attrName>style.rotation</p:attrName>
                                        </p:attrNameLst>
                                      </p:cBhvr>
                                      <p:tavLst>
                                        <p:tav tm="0">
                                          <p:val>
                                            <p:fltVal val="-90"/>
                                          </p:val>
                                        </p:tav>
                                        <p:tav tm="100000">
                                          <p:val>
                                            <p:fltVal val="0"/>
                                          </p:val>
                                        </p:tav>
                                      </p:tavLst>
                                    </p:anim>
                                    <p:anim calcmode="lin" valueType="num">
                                      <p:cBhvr>
                                        <p:cTn id="12" dur="400" decel="100000" fill="hold"/>
                                        <p:tgtEl>
                                          <p:spTgt spid="6"/>
                                        </p:tgtEl>
                                        <p:attrNameLst>
                                          <p:attrName>ppt_x</p:attrName>
                                        </p:attrNameLst>
                                      </p:cBhvr>
                                      <p:tavLst>
                                        <p:tav tm="0">
                                          <p:val>
                                            <p:strVal val="#ppt_x+0.4"/>
                                          </p:val>
                                        </p:tav>
                                        <p:tav tm="100000">
                                          <p:val>
                                            <p:strVal val="#ppt_x-0.05"/>
                                          </p:val>
                                        </p:tav>
                                      </p:tavLst>
                                    </p:anim>
                                    <p:anim calcmode="lin" valueType="num">
                                      <p:cBhvr>
                                        <p:cTn id="13" dur="400" decel="100000" fill="hold"/>
                                        <p:tgtEl>
                                          <p:spTgt spid="6"/>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الشكل 1.wav"/>
                                        </p:tgtEl>
                                      </p:cMediaNode>
                                    </p:audio>
                                  </p:sub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plus(in)">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0487 - drum tap.wav"/>
                                        </p:tgtEl>
                                      </p:cMediaNode>
                                    </p:audio>
                                  </p:subTnLst>
                                </p:cTn>
                              </p:par>
                              <p:par>
                                <p:cTn id="21" presetID="13" presetClass="entr" presetSubtype="16" fill="hold" grpId="0" nodeType="with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plus(in)">
                                      <p:cBhvr>
                                        <p:cTn id="23" dur="500"/>
                                        <p:tgtEl>
                                          <p:spTgt spid="8193"/>
                                        </p:tgtEl>
                                      </p:cBhvr>
                                    </p:animEffect>
                                  </p:childTnLst>
                                  <p:subTnLst>
                                    <p:audio>
                                      <p:cMediaNode>
                                        <p:cTn display="0" masterRel="sameClick">
                                          <p:stCondLst>
                                            <p:cond evt="begin" delay="0">
                                              <p:tn val="21"/>
                                            </p:cond>
                                          </p:stCondLst>
                                          <p:endCondLst>
                                            <p:cond evt="onStopAudio" delay="0">
                                              <p:tgtEl>
                                                <p:sldTgt/>
                                              </p:tgtEl>
                                            </p:cond>
                                          </p:endCondLst>
                                        </p:cTn>
                                        <p:tgtEl>
                                          <p:sndTgt r:embed="rId5" name="يحتوى حوضُ الأمازون في أمريكا الجنوب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19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وسيلة شرح على شكل سحابة 1"/>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6083"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4" name="مستطيل ذو زوايا قطرية مستديرة 3"/>
          <p:cNvSpPr/>
          <p:nvPr/>
        </p:nvSpPr>
        <p:spPr bwMode="auto">
          <a:xfrm>
            <a:off x="285720" y="3221861"/>
            <a:ext cx="8643998" cy="3278973"/>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sz="4000" dirty="0">
              <a:latin typeface="Times New Roman" charset="0"/>
              <a:cs typeface="+mn-cs"/>
            </a:endParaRPr>
          </a:p>
        </p:txBody>
      </p:sp>
      <p:sp>
        <p:nvSpPr>
          <p:cNvPr id="5" name="مستطيل 4"/>
          <p:cNvSpPr>
            <a:spLocks noChangeArrowheads="1"/>
          </p:cNvSpPr>
          <p:nvPr/>
        </p:nvSpPr>
        <p:spPr bwMode="auto">
          <a:xfrm>
            <a:off x="428625" y="3286124"/>
            <a:ext cx="8429625" cy="3170099"/>
          </a:xfrm>
          <a:prstGeom prst="rect">
            <a:avLst/>
          </a:prstGeom>
          <a:noFill/>
          <a:ln w="9525">
            <a:noFill/>
            <a:miter lim="800000"/>
            <a:headEnd/>
            <a:tailEnd/>
          </a:ln>
        </p:spPr>
        <p:txBody>
          <a:bodyPr wrap="square">
            <a:spAutoFit/>
          </a:bodyPr>
          <a:lstStyle/>
          <a:p>
            <a:pPr rtl="0"/>
            <a:r>
              <a:rPr lang="ar-EG" sz="4000" b="1" dirty="0"/>
              <a:t>ويوضح التقرير أن الغابات المطيرة التي تُقطع </a:t>
            </a:r>
            <a:r>
              <a:rPr lang="ar-EG" sz="4000" b="1" dirty="0" smtClean="0"/>
              <a:t>أشجارها </a:t>
            </a:r>
            <a:r>
              <a:rPr lang="ar-EG" sz="4000" b="1" dirty="0"/>
              <a:t>ربما لا يمكن نموها مرة أخرى، وأن فقدانها يعنى فقدان الحياة </a:t>
            </a:r>
            <a:r>
              <a:rPr lang="ar-EG" sz="4000" b="1" dirty="0" smtClean="0"/>
              <a:t>البرية؛ </a:t>
            </a:r>
            <a:r>
              <a:rPr lang="ar-EG" sz="4000" b="1" dirty="0"/>
              <a:t>حيث إن أكثر من نصف أنواع النباتات وخمس أنواع الطيور على الأرض تعيش فيها.</a:t>
            </a:r>
            <a:endParaRPr lang="ar-EG" sz="40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ويوضح التقرير أن الغابات المطيرة التي تُقط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وسيلة شرح على شكل سحابة 1"/>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7107"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4" name="مستطيل ذو زوايا قطرية مستديرة 3"/>
          <p:cNvSpPr/>
          <p:nvPr/>
        </p:nvSpPr>
        <p:spPr bwMode="auto">
          <a:xfrm>
            <a:off x="285720" y="3500438"/>
            <a:ext cx="8643998"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dirty="0">
              <a:latin typeface="Times New Roman" charset="0"/>
              <a:cs typeface="+mn-cs"/>
            </a:endParaRPr>
          </a:p>
        </p:txBody>
      </p:sp>
      <p:sp>
        <p:nvSpPr>
          <p:cNvPr id="4097" name="Rectangle 1"/>
          <p:cNvSpPr>
            <a:spLocks noChangeArrowheads="1"/>
          </p:cNvSpPr>
          <p:nvPr/>
        </p:nvSpPr>
        <p:spPr bwMode="auto">
          <a:xfrm>
            <a:off x="285750" y="3859213"/>
            <a:ext cx="8643938" cy="2554545"/>
          </a:xfrm>
          <a:prstGeom prst="rect">
            <a:avLst/>
          </a:prstGeom>
          <a:noFill/>
          <a:ln w="9525">
            <a:noFill/>
            <a:miter lim="800000"/>
            <a:headEnd/>
            <a:tailEnd/>
          </a:ln>
        </p:spPr>
        <p:txBody>
          <a:bodyPr anchor="ctr">
            <a:spAutoFit/>
          </a:bodyPr>
          <a:lstStyle/>
          <a:p>
            <a:pPr algn="ctr">
              <a:tabLst>
                <a:tab pos="711200" algn="l"/>
              </a:tabLst>
            </a:pPr>
            <a:r>
              <a:rPr lang="ar-EG" sz="4000" b="1" dirty="0">
                <a:latin typeface="Calibri" pitchFamily="34" charset="0"/>
              </a:rPr>
              <a:t>كما أن بعض الأدوية المهمة كأدوية السرطان تستخلص من نباتات الغابات المطيرة، </a:t>
            </a:r>
            <a:r>
              <a:rPr lang="ar-EG" sz="4000" b="1" dirty="0" smtClean="0">
                <a:latin typeface="Calibri" pitchFamily="34" charset="0"/>
              </a:rPr>
              <a:t/>
            </a:r>
            <a:br>
              <a:rPr lang="ar-EG" sz="4000" b="1" dirty="0" smtClean="0">
                <a:latin typeface="Calibri" pitchFamily="34" charset="0"/>
              </a:rPr>
            </a:br>
            <a:r>
              <a:rPr lang="ar-EG" sz="4000" b="1" dirty="0" smtClean="0">
                <a:latin typeface="Calibri" pitchFamily="34" charset="0"/>
              </a:rPr>
              <a:t>مما </a:t>
            </a:r>
            <a:r>
              <a:rPr lang="ar-EG" sz="4000" b="1" dirty="0">
                <a:latin typeface="Calibri" pitchFamily="34" charset="0"/>
              </a:rPr>
              <a:t>يعنى أن تدميرها سيؤثر </a:t>
            </a:r>
            <a:r>
              <a:rPr lang="ar-EG" sz="4000" b="1" dirty="0" smtClean="0">
                <a:latin typeface="Calibri" pitchFamily="34" charset="0"/>
              </a:rPr>
              <a:t>سلبًا </a:t>
            </a:r>
            <a:br>
              <a:rPr lang="ar-EG" sz="4000" b="1" dirty="0" smtClean="0">
                <a:latin typeface="Calibri" pitchFamily="34" charset="0"/>
              </a:rPr>
            </a:br>
            <a:r>
              <a:rPr lang="ar-EG" sz="4000" b="1" dirty="0" smtClean="0">
                <a:latin typeface="Calibri" pitchFamily="34" charset="0"/>
              </a:rPr>
              <a:t>في </a:t>
            </a:r>
            <a:r>
              <a:rPr lang="ar-EG" sz="4000" b="1" dirty="0">
                <a:latin typeface="Calibri" pitchFamily="34" charset="0"/>
              </a:rPr>
              <a:t>اكتشاف العديد من الأدوية.</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p:cTn id="7" dur="1000" fill="hold"/>
                                        <p:tgtEl>
                                          <p:spTgt spid="4097"/>
                                        </p:tgtEl>
                                        <p:attrNameLst>
                                          <p:attrName>ppt_w</p:attrName>
                                        </p:attrNameLst>
                                      </p:cBhvr>
                                      <p:tavLst>
                                        <p:tav tm="0">
                                          <p:val>
                                            <p:fltVal val="0"/>
                                          </p:val>
                                        </p:tav>
                                        <p:tav tm="100000">
                                          <p:val>
                                            <p:strVal val="#ppt_w"/>
                                          </p:val>
                                        </p:tav>
                                      </p:tavLst>
                                    </p:anim>
                                    <p:anim calcmode="lin" valueType="num">
                                      <p:cBhvr>
                                        <p:cTn id="8" dur="1000" fill="hold"/>
                                        <p:tgtEl>
                                          <p:spTgt spid="4097"/>
                                        </p:tgtEl>
                                        <p:attrNameLst>
                                          <p:attrName>ppt_h</p:attrName>
                                        </p:attrNameLst>
                                      </p:cBhvr>
                                      <p:tavLst>
                                        <p:tav tm="0">
                                          <p:val>
                                            <p:fltVal val="0"/>
                                          </p:val>
                                        </p:tav>
                                        <p:tav tm="100000">
                                          <p:val>
                                            <p:strVal val="#ppt_h"/>
                                          </p:val>
                                        </p:tav>
                                      </p:tavLst>
                                    </p:anim>
                                    <p:anim calcmode="lin" valueType="num">
                                      <p:cBhvr>
                                        <p:cTn id="9" dur="1000" fill="hold"/>
                                        <p:tgtEl>
                                          <p:spTgt spid="4097"/>
                                        </p:tgtEl>
                                        <p:attrNameLst>
                                          <p:attrName>style.rotation</p:attrName>
                                        </p:attrNameLst>
                                      </p:cBhvr>
                                      <p:tavLst>
                                        <p:tav tm="0">
                                          <p:val>
                                            <p:fltVal val="90"/>
                                          </p:val>
                                        </p:tav>
                                        <p:tav tm="100000">
                                          <p:val>
                                            <p:fltVal val="0"/>
                                          </p:val>
                                        </p:tav>
                                      </p:tavLst>
                                    </p:anim>
                                    <p:animEffect transition="in" filter="fade">
                                      <p:cBhvr>
                                        <p:cTn id="10" dur="1000"/>
                                        <p:tgtEl>
                                          <p:spTgt spid="4097"/>
                                        </p:tgtEl>
                                      </p:cBhvr>
                                    </p:animEffect>
                                  </p:childTnLst>
                                  <p:subTnLst>
                                    <p:audio>
                                      <p:cMediaNode>
                                        <p:cTn display="0" masterRel="sameClick">
                                          <p:stCondLst>
                                            <p:cond evt="begin" delay="0">
                                              <p:tn val="5"/>
                                            </p:cond>
                                          </p:stCondLst>
                                          <p:endCondLst>
                                            <p:cond evt="onStopAudio" delay="0">
                                              <p:tgtEl>
                                                <p:sldTgt/>
                                              </p:tgtEl>
                                            </p:cond>
                                          </p:endCondLst>
                                        </p:cTn>
                                        <p:tgtEl>
                                          <p:sndTgt r:embed="rId3" name="كما أن بعض الأدوية المهمة كأدوية السرط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وسيلة شرح على شكل سحابة 1"/>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8131"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4" name="مستطيل ذو زوايا قطرية مستديرة 3"/>
          <p:cNvSpPr/>
          <p:nvPr/>
        </p:nvSpPr>
        <p:spPr bwMode="auto">
          <a:xfrm>
            <a:off x="285720" y="3500438"/>
            <a:ext cx="8643998"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dirty="0">
              <a:latin typeface="Times New Roman" charset="0"/>
              <a:cs typeface="+mn-cs"/>
            </a:endParaRPr>
          </a:p>
        </p:txBody>
      </p:sp>
      <p:sp>
        <p:nvSpPr>
          <p:cNvPr id="3073" name="Rectangle 1"/>
          <p:cNvSpPr>
            <a:spLocks noChangeArrowheads="1"/>
          </p:cNvSpPr>
          <p:nvPr/>
        </p:nvSpPr>
        <p:spPr bwMode="auto">
          <a:xfrm>
            <a:off x="357188" y="3675063"/>
            <a:ext cx="8501062" cy="2554545"/>
          </a:xfrm>
          <a:prstGeom prst="rect">
            <a:avLst/>
          </a:prstGeom>
          <a:noFill/>
          <a:ln w="9525">
            <a:noFill/>
            <a:miter lim="800000"/>
            <a:headEnd/>
            <a:tailEnd/>
          </a:ln>
        </p:spPr>
        <p:txBody>
          <a:bodyPr anchor="ctr">
            <a:spAutoFit/>
          </a:bodyPr>
          <a:lstStyle/>
          <a:p>
            <a:pPr algn="justLow">
              <a:tabLst>
                <a:tab pos="711200" algn="l"/>
              </a:tabLst>
            </a:pPr>
            <a:r>
              <a:rPr lang="ar-EG" sz="4000" b="1" dirty="0">
                <a:latin typeface="Calibri" pitchFamily="34" charset="0"/>
              </a:rPr>
              <a:t>عمل كثير من الناس الذين يسكنون الغابات المطيرة على إزالة مساحات واسعة منها، لزراعة المحاصيل أو الأعشاب اللازمة للماشية، أو لبيع الأخشاب </a:t>
            </a:r>
            <a:r>
              <a:rPr lang="ar-EG" sz="4000" b="1" dirty="0" smtClean="0">
                <a:latin typeface="Calibri" pitchFamily="34" charset="0"/>
              </a:rPr>
              <a:t>للتجار.</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p:cTn id="7" dur="1000" fill="hold"/>
                                        <p:tgtEl>
                                          <p:spTgt spid="3073"/>
                                        </p:tgtEl>
                                        <p:attrNameLst>
                                          <p:attrName>ppt_w</p:attrName>
                                        </p:attrNameLst>
                                      </p:cBhvr>
                                      <p:tavLst>
                                        <p:tav tm="0">
                                          <p:val>
                                            <p:fltVal val="0"/>
                                          </p:val>
                                        </p:tav>
                                        <p:tav tm="100000">
                                          <p:val>
                                            <p:strVal val="#ppt_w"/>
                                          </p:val>
                                        </p:tav>
                                      </p:tavLst>
                                    </p:anim>
                                    <p:anim calcmode="lin" valueType="num">
                                      <p:cBhvr>
                                        <p:cTn id="8" dur="1000" fill="hold"/>
                                        <p:tgtEl>
                                          <p:spTgt spid="3073"/>
                                        </p:tgtEl>
                                        <p:attrNameLst>
                                          <p:attrName>ppt_h</p:attrName>
                                        </p:attrNameLst>
                                      </p:cBhvr>
                                      <p:tavLst>
                                        <p:tav tm="0">
                                          <p:val>
                                            <p:fltVal val="0"/>
                                          </p:val>
                                        </p:tav>
                                        <p:tav tm="100000">
                                          <p:val>
                                            <p:strVal val="#ppt_h"/>
                                          </p:val>
                                        </p:tav>
                                      </p:tavLst>
                                    </p:anim>
                                    <p:anim calcmode="lin" valueType="num">
                                      <p:cBhvr>
                                        <p:cTn id="9" dur="1000" fill="hold"/>
                                        <p:tgtEl>
                                          <p:spTgt spid="3073"/>
                                        </p:tgtEl>
                                        <p:attrNameLst>
                                          <p:attrName>style.rotation</p:attrName>
                                        </p:attrNameLst>
                                      </p:cBhvr>
                                      <p:tavLst>
                                        <p:tav tm="0">
                                          <p:val>
                                            <p:fltVal val="90"/>
                                          </p:val>
                                        </p:tav>
                                        <p:tav tm="100000">
                                          <p:val>
                                            <p:fltVal val="0"/>
                                          </p:val>
                                        </p:tav>
                                      </p:tavLst>
                                    </p:anim>
                                    <p:animEffect transition="in" filter="fade">
                                      <p:cBhvr>
                                        <p:cTn id="10" dur="1000"/>
                                        <p:tgtEl>
                                          <p:spTgt spid="3073"/>
                                        </p:tgtEl>
                                      </p:cBhvr>
                                    </p:animEffect>
                                  </p:childTnLst>
                                  <p:subTnLst>
                                    <p:audio>
                                      <p:cMediaNode>
                                        <p:cTn display="0" masterRel="sameClick">
                                          <p:stCondLst>
                                            <p:cond evt="begin" delay="0">
                                              <p:tn val="5"/>
                                            </p:cond>
                                          </p:stCondLst>
                                          <p:endCondLst>
                                            <p:cond evt="onStopAudio" delay="0">
                                              <p:tgtEl>
                                                <p:sldTgt/>
                                              </p:tgtEl>
                                            </p:cond>
                                          </p:endCondLst>
                                        </p:cTn>
                                        <p:tgtEl>
                                          <p:sndTgt r:embed="rId3" name="عمل كثير من الناس الذين يسكن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وسيلة شرح على شكل سحابة 1"/>
          <p:cNvSpPr>
            <a:spLocks noChangeArrowheads="1"/>
          </p:cNvSpPr>
          <p:nvPr/>
        </p:nvSpPr>
        <p:spPr bwMode="auto">
          <a:xfrm>
            <a:off x="571500" y="500063"/>
            <a:ext cx="7286625" cy="2000250"/>
          </a:xfrm>
          <a:prstGeom prst="cloudCallout">
            <a:avLst>
              <a:gd name="adj1" fmla="val -20833"/>
              <a:gd name="adj2" fmla="val 62500"/>
            </a:avLst>
          </a:prstGeom>
          <a:solidFill>
            <a:srgbClr val="00FF00"/>
          </a:solidFill>
          <a:ln w="9525" algn="ctr">
            <a:solidFill>
              <a:schemeClr val="tx1"/>
            </a:solidFill>
            <a:round/>
            <a:headEnd/>
            <a:tailEnd/>
          </a:ln>
        </p:spPr>
        <p:txBody>
          <a:bodyPr/>
          <a:lstStyle/>
          <a:p>
            <a:pPr algn="l" rtl="0"/>
            <a:endParaRPr lang="ar-EG"/>
          </a:p>
        </p:txBody>
      </p:sp>
      <p:sp>
        <p:nvSpPr>
          <p:cNvPr id="48131" name="Rectangle 1"/>
          <p:cNvSpPr>
            <a:spLocks noChangeArrowheads="1"/>
          </p:cNvSpPr>
          <p:nvPr/>
        </p:nvSpPr>
        <p:spPr bwMode="auto">
          <a:xfrm>
            <a:off x="1285875" y="1095375"/>
            <a:ext cx="6072188" cy="831850"/>
          </a:xfrm>
          <a:prstGeom prst="rect">
            <a:avLst/>
          </a:prstGeom>
          <a:noFill/>
          <a:ln w="9525">
            <a:noFill/>
            <a:miter lim="800000"/>
            <a:headEnd/>
            <a:tailEnd/>
          </a:ln>
        </p:spPr>
        <p:txBody>
          <a:bodyPr anchor="ctr">
            <a:spAutoFit/>
          </a:bodyPr>
          <a:lstStyle/>
          <a:p>
            <a:pPr algn="ctr">
              <a:tabLst>
                <a:tab pos="711200" algn="l"/>
              </a:tabLst>
            </a:pPr>
            <a:r>
              <a:rPr lang="ar-EG" sz="4800" b="1" dirty="0" smtClean="0">
                <a:latin typeface="Calibri" pitchFamily="34" charset="0"/>
              </a:rPr>
              <a:t>مشكلات في الغابات المطيرة</a:t>
            </a:r>
            <a:endParaRPr lang="ar-EG" sz="4800" dirty="0">
              <a:latin typeface="Arial" pitchFamily="34" charset="0"/>
            </a:endParaRPr>
          </a:p>
        </p:txBody>
      </p:sp>
      <p:sp>
        <p:nvSpPr>
          <p:cNvPr id="4" name="مستطيل ذو زوايا قطرية مستديرة 3"/>
          <p:cNvSpPr/>
          <p:nvPr/>
        </p:nvSpPr>
        <p:spPr bwMode="auto">
          <a:xfrm>
            <a:off x="285720" y="3500438"/>
            <a:ext cx="8643998" cy="3000396"/>
          </a:xfrm>
          <a:prstGeom prst="round2DiagRect">
            <a:avLst/>
          </a:prstGeom>
          <a:solidFill>
            <a:srgbClr val="FF99FF"/>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dirty="0">
              <a:latin typeface="Times New Roman" charset="0"/>
              <a:cs typeface="+mn-cs"/>
            </a:endParaRPr>
          </a:p>
        </p:txBody>
      </p:sp>
      <p:sp>
        <p:nvSpPr>
          <p:cNvPr id="3073" name="Rectangle 1"/>
          <p:cNvSpPr>
            <a:spLocks noChangeArrowheads="1"/>
          </p:cNvSpPr>
          <p:nvPr/>
        </p:nvSpPr>
        <p:spPr bwMode="auto">
          <a:xfrm>
            <a:off x="357188" y="4177263"/>
            <a:ext cx="8501062" cy="1323439"/>
          </a:xfrm>
          <a:prstGeom prst="rect">
            <a:avLst/>
          </a:prstGeom>
          <a:noFill/>
          <a:ln w="9525">
            <a:noFill/>
            <a:miter lim="800000"/>
            <a:headEnd/>
            <a:tailEnd/>
          </a:ln>
        </p:spPr>
        <p:txBody>
          <a:bodyPr anchor="ctr">
            <a:spAutoFit/>
          </a:bodyPr>
          <a:lstStyle/>
          <a:p>
            <a:pPr algn="justLow">
              <a:tabLst>
                <a:tab pos="711200" algn="l"/>
              </a:tabLst>
            </a:pPr>
            <a:r>
              <a:rPr lang="ar-EG" sz="4000" b="1" dirty="0" smtClean="0">
                <a:latin typeface="Calibri" pitchFamily="34" charset="0"/>
              </a:rPr>
              <a:t>وانتهى </a:t>
            </a:r>
            <a:r>
              <a:rPr lang="ar-EG" sz="4000" b="1" dirty="0">
                <a:latin typeface="Calibri" pitchFamily="34" charset="0"/>
              </a:rPr>
              <a:t>التقرير بالقول إن اتخاذ إجراءات صحيحة قد يساعد على الحفاظ على الغابات المطيرة.</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p:cTn id="7" dur="1000" fill="hold"/>
                                        <p:tgtEl>
                                          <p:spTgt spid="3073"/>
                                        </p:tgtEl>
                                        <p:attrNameLst>
                                          <p:attrName>ppt_w</p:attrName>
                                        </p:attrNameLst>
                                      </p:cBhvr>
                                      <p:tavLst>
                                        <p:tav tm="0">
                                          <p:val>
                                            <p:fltVal val="0"/>
                                          </p:val>
                                        </p:tav>
                                        <p:tav tm="100000">
                                          <p:val>
                                            <p:strVal val="#ppt_w"/>
                                          </p:val>
                                        </p:tav>
                                      </p:tavLst>
                                    </p:anim>
                                    <p:anim calcmode="lin" valueType="num">
                                      <p:cBhvr>
                                        <p:cTn id="8" dur="1000" fill="hold"/>
                                        <p:tgtEl>
                                          <p:spTgt spid="3073"/>
                                        </p:tgtEl>
                                        <p:attrNameLst>
                                          <p:attrName>ppt_h</p:attrName>
                                        </p:attrNameLst>
                                      </p:cBhvr>
                                      <p:tavLst>
                                        <p:tav tm="0">
                                          <p:val>
                                            <p:fltVal val="0"/>
                                          </p:val>
                                        </p:tav>
                                        <p:tav tm="100000">
                                          <p:val>
                                            <p:strVal val="#ppt_h"/>
                                          </p:val>
                                        </p:tav>
                                      </p:tavLst>
                                    </p:anim>
                                    <p:anim calcmode="lin" valueType="num">
                                      <p:cBhvr>
                                        <p:cTn id="9" dur="1000" fill="hold"/>
                                        <p:tgtEl>
                                          <p:spTgt spid="3073"/>
                                        </p:tgtEl>
                                        <p:attrNameLst>
                                          <p:attrName>style.rotation</p:attrName>
                                        </p:attrNameLst>
                                      </p:cBhvr>
                                      <p:tavLst>
                                        <p:tav tm="0">
                                          <p:val>
                                            <p:fltVal val="90"/>
                                          </p:val>
                                        </p:tav>
                                        <p:tav tm="100000">
                                          <p:val>
                                            <p:fltVal val="0"/>
                                          </p:val>
                                        </p:tav>
                                      </p:tavLst>
                                    </p:anim>
                                    <p:animEffect transition="in" filter="fade">
                                      <p:cBhvr>
                                        <p:cTn id="10" dur="1000"/>
                                        <p:tgtEl>
                                          <p:spTgt spid="3073"/>
                                        </p:tgtEl>
                                      </p:cBhvr>
                                    </p:animEffect>
                                  </p:childTnLst>
                                  <p:subTnLst>
                                    <p:audio>
                                      <p:cMediaNode>
                                        <p:cTn display="0" masterRel="sameClick">
                                          <p:stCondLst>
                                            <p:cond evt="begin" delay="0">
                                              <p:tn val="5"/>
                                            </p:cond>
                                          </p:stCondLst>
                                          <p:endCondLst>
                                            <p:cond evt="onStopAudio" delay="0">
                                              <p:tgtEl>
                                                <p:sldTgt/>
                                              </p:tgtEl>
                                            </p:cond>
                                          </p:endCondLst>
                                        </p:cTn>
                                        <p:tgtEl>
                                          <p:sndTgt r:embed="rId3" name="وانتهى التقرير بالقول إن اتخاذ إجراء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816446" y="1690686"/>
            <a:ext cx="7327454" cy="3246444"/>
            <a:chOff x="2734348" y="786390"/>
            <a:chExt cx="2928958" cy="1270012"/>
          </a:xfrm>
        </p:grpSpPr>
        <p:sp>
          <p:nvSpPr>
            <p:cNvPr id="27" name="Snip Diagonal Corner Rectangle 2"/>
            <p:cNvSpPr/>
            <p:nvPr/>
          </p:nvSpPr>
          <p:spPr>
            <a:xfrm>
              <a:off x="2854387" y="786390"/>
              <a:ext cx="2668823" cy="1270012"/>
            </a:xfrm>
            <a:prstGeom prst="donut">
              <a:avLst>
                <a:gd name="adj" fmla="val 8975"/>
              </a:avLst>
            </a:prstGeom>
            <a:gradFill>
              <a:gsLst>
                <a:gs pos="0">
                  <a:srgbClr val="FFFF00"/>
                </a:gs>
                <a:gs pos="25000">
                  <a:srgbClr val="21D6E0"/>
                </a:gs>
                <a:gs pos="75000">
                  <a:srgbClr val="0087E6"/>
                </a:gs>
                <a:gs pos="100000">
                  <a:srgbClr val="005CBF"/>
                </a:gs>
              </a:gsLst>
              <a:lin ang="5400000" scaled="0"/>
            </a:gradFill>
            <a:ln w="57150">
              <a:solidFill>
                <a:srgbClr val="FFFF00"/>
              </a:solid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8" name="Snip Diagonal Corner Rectangle 1"/>
            <p:cNvSpPr/>
            <p:nvPr/>
          </p:nvSpPr>
          <p:spPr>
            <a:xfrm>
              <a:off x="2734348" y="870096"/>
              <a:ext cx="2928958" cy="1044236"/>
            </a:xfrm>
            <a:prstGeom prst="trapezoid">
              <a:avLst/>
            </a:prstGeom>
            <a:solidFill>
              <a:schemeClr val="bg1"/>
            </a:solidFill>
            <a:ln w="57150" cap="rnd">
              <a:solidFill>
                <a:srgbClr val="FFFF00"/>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grpSp>
      <p:sp>
        <p:nvSpPr>
          <p:cNvPr id="29" name="Rectangle 1"/>
          <p:cNvSpPr>
            <a:spLocks noChangeArrowheads="1"/>
          </p:cNvSpPr>
          <p:nvPr/>
        </p:nvSpPr>
        <p:spPr bwMode="auto">
          <a:xfrm>
            <a:off x="1611277" y="2285992"/>
            <a:ext cx="5934934" cy="1754326"/>
          </a:xfrm>
          <a:prstGeom prst="rect">
            <a:avLst/>
          </a:prstGeom>
          <a:noFill/>
          <a:ln w="9525">
            <a:noFill/>
            <a:miter lim="800000"/>
            <a:headEnd/>
            <a:tailEnd/>
          </a:ln>
        </p:spPr>
        <p:txBody>
          <a:bodyPr wrap="square" anchor="ctr">
            <a:spAutoFit/>
          </a:bodyPr>
          <a:lstStyle/>
          <a:p>
            <a:pPr algn="ctr" rtl="0"/>
            <a:r>
              <a:rPr lang="ar-EG" sz="5400" b="1" dirty="0" smtClean="0">
                <a:solidFill>
                  <a:srgbClr val="0000FF"/>
                </a:solidFill>
              </a:rPr>
              <a:t>هل نستخدم أشياء تضر بالبيئة؟ </a:t>
            </a:r>
            <a:endParaRPr lang="ar-EG" sz="5400" dirty="0">
              <a:solidFill>
                <a:srgbClr val="0000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subTnLst>
                                    <p:audio>
                                      <p:cMediaNode>
                                        <p:cTn display="0" masterRel="sameClick">
                                          <p:stCondLst>
                                            <p:cond evt="begin" delay="0">
                                              <p:tn val="8"/>
                                            </p:cond>
                                          </p:stCondLst>
                                          <p:endCondLst>
                                            <p:cond evt="onStopAudio" delay="0">
                                              <p:tgtEl>
                                                <p:sldTgt/>
                                              </p:tgtEl>
                                            </p:cond>
                                          </p:endCondLst>
                                        </p:cTn>
                                        <p:tgtEl>
                                          <p:sndTgt r:embed="rId2" name="هل نستخدم أشياء تضر بالبي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مستدير الزوايا 8"/>
          <p:cNvSpPr/>
          <p:nvPr/>
        </p:nvSpPr>
        <p:spPr bwMode="auto">
          <a:xfrm>
            <a:off x="285750" y="500042"/>
            <a:ext cx="8572500" cy="5357825"/>
          </a:xfrm>
          <a:prstGeom prst="roundRect">
            <a:avLst/>
          </a:prstGeom>
          <a:solidFill>
            <a:schemeClr val="tx1">
              <a:lumMod val="50000"/>
              <a:lumOff val="50000"/>
            </a:schemeClr>
          </a:solidFill>
          <a:ln w="76200" cap="flat" cmpd="sng" algn="ctr">
            <a:solidFill>
              <a:srgbClr val="FF3AB2"/>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7" name="مستطيل 6"/>
          <p:cNvSpPr>
            <a:spLocks noChangeArrowheads="1"/>
          </p:cNvSpPr>
          <p:nvPr/>
        </p:nvSpPr>
        <p:spPr bwMode="auto">
          <a:xfrm>
            <a:off x="1500166" y="1071546"/>
            <a:ext cx="7000875" cy="830263"/>
          </a:xfrm>
          <a:prstGeom prst="rect">
            <a:avLst/>
          </a:prstGeom>
          <a:noFill/>
          <a:ln w="9525">
            <a:noFill/>
            <a:miter lim="800000"/>
            <a:headEnd/>
            <a:tailEnd/>
          </a:ln>
        </p:spPr>
        <p:txBody>
          <a:bodyPr>
            <a:spAutoFit/>
          </a:bodyPr>
          <a:lstStyle/>
          <a:p>
            <a:pPr rtl="0"/>
            <a:r>
              <a:rPr lang="ar-EG" sz="4800" b="1" dirty="0">
                <a:solidFill>
                  <a:srgbClr val="FFFF00"/>
                </a:solidFill>
              </a:rPr>
              <a:t>الفكرة الرئيسة: </a:t>
            </a:r>
            <a:endParaRPr lang="ar-EG" sz="4800" dirty="0">
              <a:solidFill>
                <a:srgbClr val="FFFF00"/>
              </a:solidFill>
            </a:endParaRPr>
          </a:p>
        </p:txBody>
      </p:sp>
      <p:sp>
        <p:nvSpPr>
          <p:cNvPr id="10" name="Rectangle 1"/>
          <p:cNvSpPr>
            <a:spLocks noChangeArrowheads="1"/>
          </p:cNvSpPr>
          <p:nvPr/>
        </p:nvSpPr>
        <p:spPr bwMode="auto">
          <a:xfrm>
            <a:off x="714375" y="2643182"/>
            <a:ext cx="7715250" cy="2800350"/>
          </a:xfrm>
          <a:prstGeom prst="rect">
            <a:avLst/>
          </a:prstGeom>
          <a:solidFill>
            <a:srgbClr val="FF3AB2"/>
          </a:solidFill>
          <a:ln w="9525">
            <a:noFill/>
            <a:miter lim="800000"/>
            <a:headEnd/>
            <a:tailEnd/>
          </a:ln>
        </p:spPr>
        <p:txBody>
          <a:bodyPr anchor="ctr">
            <a:spAutoFit/>
          </a:bodyPr>
          <a:lstStyle/>
          <a:p>
            <a:pPr algn="ctr">
              <a:tabLst>
                <a:tab pos="711200" algn="l"/>
              </a:tabLst>
            </a:pPr>
            <a:r>
              <a:rPr lang="ar-EG" sz="4400" b="1" dirty="0" smtClean="0">
                <a:latin typeface="Calibri" pitchFamily="34" charset="0"/>
              </a:rPr>
              <a:t>ويُعدُّ </a:t>
            </a:r>
            <a:r>
              <a:rPr lang="ar-EG" sz="4400" b="1" dirty="0">
                <a:latin typeface="Calibri" pitchFamily="34" charset="0"/>
              </a:rPr>
              <a:t>الترشيد وإعادة الاستخدام، وإعادة التدوير، ثلاث طرق مهمة في التعامل مع الحياة والبيئة، وتساعد على الحفاظ على الموارد الطبيعية.</a:t>
            </a:r>
            <a:endParaRPr lang="ar-EG" sz="44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26 - SCISSORS.wav"/>
                                        </p:tgtEl>
                                      </p:cMediaNode>
                                    </p:audio>
                                  </p:subTnLst>
                                </p:cTn>
                              </p:par>
                              <p:par>
                                <p:cTn id="9" presetID="7"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ويُعدُّ الترشيد وإعادة الاستخد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p:cNvGrpSpPr>
          <p:nvPr/>
        </p:nvGrpSpPr>
        <p:grpSpPr bwMode="auto">
          <a:xfrm>
            <a:off x="428625" y="1450224"/>
            <a:ext cx="8215313" cy="4193329"/>
            <a:chOff x="428567" y="2428861"/>
            <a:chExt cx="8215370" cy="3643338"/>
          </a:xfrm>
        </p:grpSpPr>
        <p:pic>
          <p:nvPicPr>
            <p:cNvPr id="8" name="Picture 3" descr="008.gif"/>
            <p:cNvPicPr>
              <a:picLocks noChangeAspect="1"/>
            </p:cNvPicPr>
            <p:nvPr/>
          </p:nvPicPr>
          <p:blipFill>
            <a:blip r:embed="rId5"/>
            <a:srcRect/>
            <a:stretch>
              <a:fillRect/>
            </a:stretch>
          </p:blipFill>
          <p:spPr bwMode="auto">
            <a:xfrm>
              <a:off x="910750" y="4714884"/>
              <a:ext cx="1018044" cy="957265"/>
            </a:xfrm>
            <a:prstGeom prst="rect">
              <a:avLst/>
            </a:prstGeom>
            <a:noFill/>
            <a:ln w="9525">
              <a:noFill/>
              <a:miter lim="800000"/>
              <a:headEnd/>
              <a:tailEnd/>
            </a:ln>
          </p:spPr>
        </p:pic>
        <p:sp>
          <p:nvSpPr>
            <p:cNvPr id="9" name="Parallelogram 5"/>
            <p:cNvSpPr/>
            <p:nvPr/>
          </p:nvSpPr>
          <p:spPr>
            <a:xfrm>
              <a:off x="428567" y="2428861"/>
              <a:ext cx="8215370" cy="3643338"/>
            </a:xfrm>
            <a:prstGeom prst="parallelogram">
              <a:avLst/>
            </a:prstGeom>
            <a:gradFill>
              <a:gsLst>
                <a:gs pos="0">
                  <a:srgbClr val="663300"/>
                </a:gs>
                <a:gs pos="50000">
                  <a:srgbClr val="FF3300"/>
                </a:gs>
                <a:gs pos="100000">
                  <a:srgbClr val="663300"/>
                </a:gs>
              </a:gsLst>
              <a:lin ang="13500000" scaled="0"/>
            </a:gradFill>
            <a:ln w="98425">
              <a:solidFill>
                <a:schemeClr val="tx1"/>
              </a:solidFill>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b"/>
            <a:lstStyle/>
            <a:p>
              <a:pPr fontAlgn="auto">
                <a:spcBef>
                  <a:spcPts val="0"/>
                </a:spcBef>
                <a:spcAft>
                  <a:spcPts val="0"/>
                </a:spcAft>
                <a:defRPr/>
              </a:pPr>
              <a:endParaRPr lang="en-US" sz="3200" dirty="0">
                <a:ln w="18415" cmpd="sng">
                  <a:solidFill>
                    <a:srgbClr val="00FF00"/>
                  </a:solidFill>
                  <a:prstDash val="solid"/>
                </a:ln>
                <a:solidFill>
                  <a:srgbClr val="FFFF00"/>
                </a:solidFill>
                <a:effectLst>
                  <a:outerShdw blurRad="63500" dir="3600000" algn="tl" rotWithShape="0">
                    <a:srgbClr val="000000">
                      <a:alpha val="70000"/>
                    </a:srgbClr>
                  </a:outerShdw>
                </a:effectLst>
              </a:endParaRPr>
            </a:p>
          </p:txBody>
        </p:sp>
      </p:grpSp>
      <p:sp>
        <p:nvSpPr>
          <p:cNvPr id="6" name="مستطيل 5"/>
          <p:cNvSpPr>
            <a:spLocks noChangeArrowheads="1"/>
          </p:cNvSpPr>
          <p:nvPr/>
        </p:nvSpPr>
        <p:spPr bwMode="auto">
          <a:xfrm>
            <a:off x="1000100" y="1571612"/>
            <a:ext cx="6858048" cy="3785652"/>
          </a:xfrm>
          <a:prstGeom prst="rect">
            <a:avLst/>
          </a:prstGeom>
          <a:noFill/>
          <a:ln w="9525">
            <a:noFill/>
            <a:miter lim="800000"/>
            <a:headEnd/>
            <a:tailEnd/>
          </a:ln>
        </p:spPr>
        <p:txBody>
          <a:bodyPr wrap="square">
            <a:spAutoFit/>
          </a:bodyPr>
          <a:lstStyle/>
          <a:p>
            <a:r>
              <a:rPr lang="ar-EG" sz="4000" b="1" dirty="0">
                <a:solidFill>
                  <a:schemeClr val="bg1"/>
                </a:solidFill>
              </a:rPr>
              <a:t>عند وصولك إلى السوق، هل فكرت في التقرير الإخباري؟ </a:t>
            </a:r>
            <a:endParaRPr lang="ar-EG" sz="4000" b="1" dirty="0" smtClean="0">
              <a:solidFill>
                <a:schemeClr val="bg1"/>
              </a:solidFill>
            </a:endParaRPr>
          </a:p>
          <a:p>
            <a:r>
              <a:rPr lang="ar-EG" sz="4000" b="1" dirty="0" smtClean="0">
                <a:solidFill>
                  <a:srgbClr val="FFFF00"/>
                </a:solidFill>
              </a:rPr>
              <a:t>لعلك </a:t>
            </a:r>
            <a:r>
              <a:rPr lang="ar-EG" sz="4000" b="1" dirty="0">
                <a:solidFill>
                  <a:srgbClr val="FFFF00"/>
                </a:solidFill>
              </a:rPr>
              <a:t>لاحظت </a:t>
            </a:r>
            <a:r>
              <a:rPr lang="ar-EG" sz="4000" b="1" dirty="0" smtClean="0">
                <a:solidFill>
                  <a:srgbClr val="FFFF00"/>
                </a:solidFill>
              </a:rPr>
              <a:t>في أثناء </a:t>
            </a:r>
            <a:r>
              <a:rPr lang="ar-EG" sz="4000" b="1" dirty="0">
                <a:solidFill>
                  <a:srgbClr val="FFFF00"/>
                </a:solidFill>
              </a:rPr>
              <a:t>تجوالك بين المحلات أن معظم عبوات المنتجات والصناديق التي توضع فيها مصنوعة من الورق </a:t>
            </a:r>
            <a:r>
              <a:rPr lang="ar-EG" sz="4000" b="1" dirty="0" smtClean="0">
                <a:solidFill>
                  <a:srgbClr val="FFFF00"/>
                </a:solidFill>
              </a:rPr>
              <a:t>المقوّى المصنّع </a:t>
            </a:r>
            <a:r>
              <a:rPr lang="ar-EG" sz="4000" b="1" dirty="0">
                <a:solidFill>
                  <a:srgbClr val="FFFF00"/>
                </a:solidFill>
              </a:rPr>
              <a:t>من الخشب.</a:t>
            </a:r>
            <a:endParaRPr lang="ar-EG" sz="4000" dirty="0">
              <a:solidFill>
                <a:srgbClr val="FFFF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p:cTn id="1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6">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عند وصولك إلى السوق، هل.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لعلك لاحظت أثناء تجوا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28625" y="1450224"/>
            <a:ext cx="8215313" cy="4193329"/>
            <a:chOff x="428567" y="2428861"/>
            <a:chExt cx="8215370" cy="3643338"/>
          </a:xfrm>
        </p:grpSpPr>
        <p:pic>
          <p:nvPicPr>
            <p:cNvPr id="6" name="Picture 3" descr="008.gif"/>
            <p:cNvPicPr>
              <a:picLocks noChangeAspect="1"/>
            </p:cNvPicPr>
            <p:nvPr/>
          </p:nvPicPr>
          <p:blipFill>
            <a:blip r:embed="rId5"/>
            <a:srcRect/>
            <a:stretch>
              <a:fillRect/>
            </a:stretch>
          </p:blipFill>
          <p:spPr bwMode="auto">
            <a:xfrm>
              <a:off x="910750" y="4714884"/>
              <a:ext cx="1018044" cy="957265"/>
            </a:xfrm>
            <a:prstGeom prst="rect">
              <a:avLst/>
            </a:prstGeom>
            <a:noFill/>
            <a:ln w="9525">
              <a:noFill/>
              <a:miter lim="800000"/>
              <a:headEnd/>
              <a:tailEnd/>
            </a:ln>
          </p:spPr>
        </p:pic>
        <p:sp>
          <p:nvSpPr>
            <p:cNvPr id="7" name="Parallelogram 5"/>
            <p:cNvSpPr/>
            <p:nvPr/>
          </p:nvSpPr>
          <p:spPr>
            <a:xfrm>
              <a:off x="428567" y="2428861"/>
              <a:ext cx="8215370" cy="3643338"/>
            </a:xfrm>
            <a:prstGeom prst="parallelogram">
              <a:avLst/>
            </a:prstGeom>
            <a:gradFill>
              <a:gsLst>
                <a:gs pos="0">
                  <a:srgbClr val="663300"/>
                </a:gs>
                <a:gs pos="50000">
                  <a:srgbClr val="FF3300"/>
                </a:gs>
                <a:gs pos="100000">
                  <a:srgbClr val="663300"/>
                </a:gs>
              </a:gsLst>
              <a:lin ang="13500000" scaled="0"/>
            </a:gradFill>
            <a:ln w="98425">
              <a:solidFill>
                <a:schemeClr val="tx1"/>
              </a:solidFill>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b"/>
            <a:lstStyle/>
            <a:p>
              <a:pPr fontAlgn="auto">
                <a:spcBef>
                  <a:spcPts val="0"/>
                </a:spcBef>
                <a:spcAft>
                  <a:spcPts val="0"/>
                </a:spcAft>
                <a:defRPr/>
              </a:pPr>
              <a:endParaRPr lang="en-US" sz="3200" dirty="0">
                <a:ln w="18415" cmpd="sng">
                  <a:solidFill>
                    <a:srgbClr val="00FF00"/>
                  </a:solidFill>
                  <a:prstDash val="solid"/>
                </a:ln>
                <a:solidFill>
                  <a:srgbClr val="FFFF00"/>
                </a:solidFill>
                <a:effectLst>
                  <a:outerShdw blurRad="63500" dir="3600000" algn="tl" rotWithShape="0">
                    <a:srgbClr val="000000">
                      <a:alpha val="70000"/>
                    </a:srgbClr>
                  </a:outerShdw>
                </a:effectLst>
              </a:endParaRPr>
            </a:p>
          </p:txBody>
        </p:sp>
      </p:grpSp>
      <p:sp>
        <p:nvSpPr>
          <p:cNvPr id="1025" name="Rectangle 1"/>
          <p:cNvSpPr>
            <a:spLocks noChangeArrowheads="1"/>
          </p:cNvSpPr>
          <p:nvPr/>
        </p:nvSpPr>
        <p:spPr bwMode="auto">
          <a:xfrm>
            <a:off x="1571604" y="1928802"/>
            <a:ext cx="6215076" cy="3170099"/>
          </a:xfrm>
          <a:prstGeom prst="rect">
            <a:avLst/>
          </a:prstGeom>
          <a:noFill/>
          <a:ln w="9525">
            <a:noFill/>
            <a:miter lim="800000"/>
            <a:headEnd/>
            <a:tailEnd/>
          </a:ln>
        </p:spPr>
        <p:txBody>
          <a:bodyPr wrap="square" anchor="ctr">
            <a:spAutoFit/>
          </a:bodyPr>
          <a:lstStyle/>
          <a:p>
            <a:pPr algn="justLow">
              <a:tabLst>
                <a:tab pos="711200" algn="l"/>
              </a:tabLst>
            </a:pPr>
            <a:r>
              <a:rPr lang="ar-EG" sz="4000" b="1" dirty="0">
                <a:solidFill>
                  <a:srgbClr val="FFFF00"/>
                </a:solidFill>
                <a:latin typeface="Calibri" pitchFamily="34" charset="0"/>
              </a:rPr>
              <a:t>وكما تعلم، </a:t>
            </a:r>
            <a:r>
              <a:rPr lang="ar-EG" sz="4000" b="1" dirty="0" smtClean="0">
                <a:solidFill>
                  <a:srgbClr val="FFFF00"/>
                </a:solidFill>
                <a:latin typeface="Calibri" pitchFamily="34" charset="0"/>
              </a:rPr>
              <a:t>فإن مصدر </a:t>
            </a:r>
            <a:r>
              <a:rPr lang="ar-EG" sz="4000" b="1" dirty="0">
                <a:solidFill>
                  <a:srgbClr val="FFFF00"/>
                </a:solidFill>
                <a:latin typeface="Calibri" pitchFamily="34" charset="0"/>
              </a:rPr>
              <a:t>الخشب هو </a:t>
            </a:r>
            <a:r>
              <a:rPr lang="ar-EG" sz="4000" b="1" dirty="0" smtClean="0">
                <a:solidFill>
                  <a:srgbClr val="FFFF00"/>
                </a:solidFill>
                <a:latin typeface="Calibri" pitchFamily="34" charset="0"/>
              </a:rPr>
              <a:t>الغابات، </a:t>
            </a:r>
            <a:r>
              <a:rPr lang="ar-EG" sz="4000" b="1" dirty="0">
                <a:solidFill>
                  <a:srgbClr val="FFFF00"/>
                </a:solidFill>
                <a:latin typeface="Calibri" pitchFamily="34" charset="0"/>
              </a:rPr>
              <a:t>سواء المطيرة الاستوائية أو غيرها.                </a:t>
            </a:r>
          </a:p>
          <a:p>
            <a:pPr algn="justLow">
              <a:tabLst>
                <a:tab pos="711200" algn="l"/>
              </a:tabLst>
            </a:pPr>
            <a:r>
              <a:rPr lang="ar-EG" sz="4000" b="1" dirty="0" smtClean="0">
                <a:solidFill>
                  <a:schemeClr val="bg1"/>
                </a:solidFill>
                <a:latin typeface="Calibri" pitchFamily="34" charset="0"/>
              </a:rPr>
              <a:t>هل </a:t>
            </a:r>
            <a:r>
              <a:rPr lang="ar-EG" sz="4000" b="1" dirty="0">
                <a:solidFill>
                  <a:schemeClr val="bg1"/>
                </a:solidFill>
                <a:latin typeface="Calibri" pitchFamily="34" charset="0"/>
              </a:rPr>
              <a:t>يمكن تعبئة هذه المنتجات بطريقة أخرى؟</a:t>
            </a:r>
            <a:endParaRPr lang="ar-EG" sz="4000" dirty="0">
              <a:solidFill>
                <a:schemeClr val="bg1"/>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 calcmode="lin" valueType="num">
                                      <p:cBhvr>
                                        <p:cTn id="7" dur="1000" fill="hold"/>
                                        <p:tgtEl>
                                          <p:spTgt spid="10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2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وكما تعلم، فإن مصدر الخشب.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25">
                                            <p:txEl>
                                              <p:pRg st="1" end="1"/>
                                            </p:txEl>
                                          </p:spTgt>
                                        </p:tgtEl>
                                        <p:attrNameLst>
                                          <p:attrName>style.visibility</p:attrName>
                                        </p:attrNameLst>
                                      </p:cBhvr>
                                      <p:to>
                                        <p:strVal val="visible"/>
                                      </p:to>
                                    </p:set>
                                    <p:anim calcmode="lin" valueType="num">
                                      <p:cBhvr>
                                        <p:cTn id="15" dur="1000" fill="hold"/>
                                        <p:tgtEl>
                                          <p:spTgt spid="102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2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2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25">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هل يمكن تعبئة هذه المنتج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uiExpand="1"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a:grpSpLocks/>
          </p:cNvGrpSpPr>
          <p:nvPr/>
        </p:nvGrpSpPr>
        <p:grpSpPr bwMode="auto">
          <a:xfrm>
            <a:off x="428625" y="1450224"/>
            <a:ext cx="8215313" cy="4193329"/>
            <a:chOff x="428567" y="2428861"/>
            <a:chExt cx="8215370" cy="3643338"/>
          </a:xfrm>
        </p:grpSpPr>
        <p:pic>
          <p:nvPicPr>
            <p:cNvPr id="7" name="Picture 3" descr="008.gif"/>
            <p:cNvPicPr>
              <a:picLocks noChangeAspect="1"/>
            </p:cNvPicPr>
            <p:nvPr/>
          </p:nvPicPr>
          <p:blipFill>
            <a:blip r:embed="rId4"/>
            <a:srcRect/>
            <a:stretch>
              <a:fillRect/>
            </a:stretch>
          </p:blipFill>
          <p:spPr bwMode="auto">
            <a:xfrm>
              <a:off x="910750" y="4714884"/>
              <a:ext cx="1018044" cy="957265"/>
            </a:xfrm>
            <a:prstGeom prst="rect">
              <a:avLst/>
            </a:prstGeom>
            <a:noFill/>
            <a:ln w="9525">
              <a:noFill/>
              <a:miter lim="800000"/>
              <a:headEnd/>
              <a:tailEnd/>
            </a:ln>
          </p:spPr>
        </p:pic>
        <p:sp>
          <p:nvSpPr>
            <p:cNvPr id="8" name="Parallelogram 5"/>
            <p:cNvSpPr/>
            <p:nvPr/>
          </p:nvSpPr>
          <p:spPr>
            <a:xfrm>
              <a:off x="428567" y="2428861"/>
              <a:ext cx="8215370" cy="3643338"/>
            </a:xfrm>
            <a:prstGeom prst="parallelogram">
              <a:avLst/>
            </a:prstGeom>
            <a:gradFill>
              <a:gsLst>
                <a:gs pos="0">
                  <a:srgbClr val="663300"/>
                </a:gs>
                <a:gs pos="50000">
                  <a:srgbClr val="FF3300"/>
                </a:gs>
                <a:gs pos="100000">
                  <a:srgbClr val="663300"/>
                </a:gs>
              </a:gsLst>
              <a:lin ang="13500000" scaled="0"/>
            </a:gradFill>
            <a:ln w="98425">
              <a:solidFill>
                <a:schemeClr val="tx1"/>
              </a:solidFill>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b"/>
            <a:lstStyle/>
            <a:p>
              <a:pPr fontAlgn="auto">
                <a:spcBef>
                  <a:spcPts val="0"/>
                </a:spcBef>
                <a:spcAft>
                  <a:spcPts val="0"/>
                </a:spcAft>
                <a:defRPr/>
              </a:pPr>
              <a:endParaRPr lang="en-US" sz="3200" dirty="0">
                <a:ln w="18415" cmpd="sng">
                  <a:solidFill>
                    <a:srgbClr val="00FF00"/>
                  </a:solidFill>
                  <a:prstDash val="solid"/>
                </a:ln>
                <a:solidFill>
                  <a:srgbClr val="FFFF00"/>
                </a:solidFill>
                <a:effectLst>
                  <a:outerShdw blurRad="63500" dir="3600000" algn="tl" rotWithShape="0">
                    <a:srgbClr val="000000">
                      <a:alpha val="70000"/>
                    </a:srgbClr>
                  </a:outerShdw>
                </a:effectLst>
              </a:endParaRPr>
            </a:p>
          </p:txBody>
        </p:sp>
      </p:grpSp>
      <p:sp>
        <p:nvSpPr>
          <p:cNvPr id="5" name="مستطيل 4"/>
          <p:cNvSpPr>
            <a:spLocks noChangeArrowheads="1"/>
          </p:cNvSpPr>
          <p:nvPr/>
        </p:nvSpPr>
        <p:spPr bwMode="auto">
          <a:xfrm>
            <a:off x="1357290" y="1785926"/>
            <a:ext cx="6715172" cy="3785652"/>
          </a:xfrm>
          <a:prstGeom prst="rect">
            <a:avLst/>
          </a:prstGeom>
          <a:noFill/>
          <a:ln w="9525">
            <a:noFill/>
            <a:miter lim="800000"/>
            <a:headEnd/>
            <a:tailEnd/>
          </a:ln>
        </p:spPr>
        <p:txBody>
          <a:bodyPr wrap="square">
            <a:spAutoFit/>
          </a:bodyPr>
          <a:lstStyle/>
          <a:p>
            <a:pPr algn="ctr" rtl="0"/>
            <a:r>
              <a:rPr lang="ar-EG" sz="4000" b="1" dirty="0">
                <a:solidFill>
                  <a:srgbClr val="FFFF00"/>
                </a:solidFill>
              </a:rPr>
              <a:t>لنلق نظرة على مشغل الأقراص المدمجة الذي تريد شراءه (انظر الشكل 2)، فهو مصنوع من البلاستيك، ومحفوظ في </a:t>
            </a:r>
            <a:r>
              <a:rPr lang="ar-EG" sz="4000" b="1" dirty="0" smtClean="0">
                <a:solidFill>
                  <a:srgbClr val="FFFF00"/>
                </a:solidFill>
              </a:rPr>
              <a:t>علبة </a:t>
            </a:r>
            <a:r>
              <a:rPr lang="ar-EG" sz="4000" b="1" dirty="0">
                <a:solidFill>
                  <a:srgbClr val="FFFF00"/>
                </a:solidFill>
              </a:rPr>
              <a:t>من الورق المقوى</a:t>
            </a:r>
            <a:r>
              <a:rPr lang="ar-EG" sz="4000" b="1" dirty="0" smtClean="0">
                <a:solidFill>
                  <a:srgbClr val="FFFF00"/>
                </a:solidFill>
              </a:rPr>
              <a:t>. أما </a:t>
            </a:r>
            <a:r>
              <a:rPr lang="ar-EG" sz="4000" b="1" dirty="0">
                <a:solidFill>
                  <a:srgbClr val="FFFF00"/>
                </a:solidFill>
              </a:rPr>
              <a:t>أسلاكه </a:t>
            </a:r>
            <a:r>
              <a:rPr lang="ar-EG" sz="4000" b="1" dirty="0" err="1" smtClean="0">
                <a:solidFill>
                  <a:srgbClr val="FFFF00"/>
                </a:solidFill>
              </a:rPr>
              <a:t>وبراغيه</a:t>
            </a:r>
            <a:r>
              <a:rPr lang="ar-EG" sz="4000" b="1" dirty="0" smtClean="0">
                <a:solidFill>
                  <a:srgbClr val="FFFF00"/>
                </a:solidFill>
              </a:rPr>
              <a:t> </a:t>
            </a:r>
            <a:r>
              <a:rPr lang="ar-EG" sz="4000" b="1" dirty="0">
                <a:solidFill>
                  <a:srgbClr val="FFFF00"/>
                </a:solidFill>
              </a:rPr>
              <a:t>وبعض أجزائه الداخلية فهي فلزية.</a:t>
            </a:r>
            <a:endParaRPr lang="ar-EG" sz="4000" dirty="0">
              <a:solidFill>
                <a:srgbClr val="FFFF00"/>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لنلق نظرة على مشغل الأقراص المدم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محطة طرفية 2"/>
          <p:cNvSpPr>
            <a:spLocks noChangeArrowheads="1"/>
          </p:cNvSpPr>
          <p:nvPr/>
        </p:nvSpPr>
        <p:spPr bwMode="auto">
          <a:xfrm>
            <a:off x="4786314" y="2357438"/>
            <a:ext cx="4000500" cy="3643312"/>
          </a:xfrm>
          <a:prstGeom prst="flowChartTerminator">
            <a:avLst/>
          </a:prstGeom>
          <a:gradFill rotWithShape="0">
            <a:gsLst>
              <a:gs pos="0">
                <a:srgbClr val="FBEAC7"/>
              </a:gs>
              <a:gs pos="17999">
                <a:srgbClr val="FEE7F2"/>
              </a:gs>
              <a:gs pos="36000">
                <a:srgbClr val="FAC77D"/>
              </a:gs>
              <a:gs pos="61000">
                <a:srgbClr val="FBA97D"/>
              </a:gs>
              <a:gs pos="82001">
                <a:srgbClr val="FBD49C"/>
              </a:gs>
              <a:gs pos="100000">
                <a:srgbClr val="FEE7F2"/>
              </a:gs>
            </a:gsLst>
            <a:lin ang="16200000"/>
          </a:gradFill>
          <a:ln w="9525" algn="ctr">
            <a:solidFill>
              <a:schemeClr val="tx1"/>
            </a:solidFill>
            <a:round/>
            <a:headEnd/>
            <a:tailEnd/>
          </a:ln>
        </p:spPr>
        <p:txBody>
          <a:bodyPr/>
          <a:lstStyle/>
          <a:p>
            <a:pPr algn="l" rtl="0"/>
            <a:endParaRPr lang="ar-EG"/>
          </a:p>
        </p:txBody>
      </p:sp>
      <p:sp>
        <p:nvSpPr>
          <p:cNvPr id="72705" name="Rectangle 1"/>
          <p:cNvSpPr>
            <a:spLocks noChangeArrowheads="1"/>
          </p:cNvSpPr>
          <p:nvPr/>
        </p:nvSpPr>
        <p:spPr bwMode="auto">
          <a:xfrm>
            <a:off x="5143502" y="2874963"/>
            <a:ext cx="3429000" cy="2862262"/>
          </a:xfrm>
          <a:prstGeom prst="rect">
            <a:avLst/>
          </a:prstGeom>
          <a:noFill/>
          <a:ln w="9525">
            <a:noFill/>
            <a:miter lim="800000"/>
            <a:headEnd/>
            <a:tailEnd/>
          </a:ln>
        </p:spPr>
        <p:txBody>
          <a:bodyPr anchor="ctr">
            <a:spAutoFit/>
          </a:bodyPr>
          <a:lstStyle/>
          <a:p>
            <a:pPr algn="justLow">
              <a:tabLst>
                <a:tab pos="711200" algn="l"/>
              </a:tabLst>
            </a:pPr>
            <a:r>
              <a:rPr lang="ar-EG" sz="3600" b="1" dirty="0" smtClean="0">
                <a:latin typeface="Calibri" pitchFamily="34" charset="0"/>
              </a:rPr>
              <a:t>نحصل </a:t>
            </a:r>
            <a:r>
              <a:rPr lang="ar-EG" sz="3600" b="1" dirty="0">
                <a:latin typeface="Calibri" pitchFamily="34" charset="0"/>
              </a:rPr>
              <a:t>على المواد اللازمة لصناعة مشغل الأقراص المدمجة من مصادر مختلفة.</a:t>
            </a:r>
            <a:endParaRPr lang="ar-EG" sz="3600" dirty="0">
              <a:latin typeface="Arial" pitchFamily="34" charset="0"/>
            </a:endParaRPr>
          </a:p>
        </p:txBody>
      </p:sp>
      <p:grpSp>
        <p:nvGrpSpPr>
          <p:cNvPr id="5" name="Group 7"/>
          <p:cNvGrpSpPr>
            <a:grpSpLocks/>
          </p:cNvGrpSpPr>
          <p:nvPr/>
        </p:nvGrpSpPr>
        <p:grpSpPr bwMode="auto">
          <a:xfrm>
            <a:off x="6572264" y="357166"/>
            <a:ext cx="2009763" cy="928694"/>
            <a:chOff x="3357554" y="928670"/>
            <a:chExt cx="2938482" cy="1366846"/>
          </a:xfrm>
        </p:grpSpPr>
        <p:grpSp>
          <p:nvGrpSpPr>
            <p:cNvPr id="6" name="Group 11"/>
            <p:cNvGrpSpPr>
              <a:grpSpLocks/>
            </p:cNvGrpSpPr>
            <p:nvPr/>
          </p:nvGrpSpPr>
          <p:grpSpPr bwMode="auto">
            <a:xfrm>
              <a:off x="3357554" y="928670"/>
              <a:ext cx="2938482" cy="1366846"/>
              <a:chOff x="3857620" y="928670"/>
              <a:chExt cx="2938482" cy="1366846"/>
            </a:xfrm>
          </p:grpSpPr>
          <p:sp>
            <p:nvSpPr>
              <p:cNvPr id="8" name="Rounded Rectangle 10"/>
              <p:cNvSpPr/>
              <p:nvPr/>
            </p:nvSpPr>
            <p:spPr>
              <a:xfrm>
                <a:off x="3857620" y="928670"/>
                <a:ext cx="2786082" cy="1214446"/>
              </a:xfrm>
              <a:prstGeom prst="roundRect">
                <a:avLst/>
              </a:prstGeom>
              <a:solidFill>
                <a:srgbClr val="00FF00"/>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solidFill>
                    <a:schemeClr val="bg1"/>
                  </a:solidFill>
                </a:endParaRPr>
              </a:p>
            </p:txBody>
          </p:sp>
          <p:sp>
            <p:nvSpPr>
              <p:cNvPr id="9" name="Rounded Rectangle 11"/>
              <p:cNvSpPr/>
              <p:nvPr/>
            </p:nvSpPr>
            <p:spPr>
              <a:xfrm>
                <a:off x="4010020" y="1081070"/>
                <a:ext cx="2786082" cy="1214446"/>
              </a:xfrm>
              <a:prstGeom prst="roundRect">
                <a:avLst/>
              </a:prstGeom>
              <a:solidFill>
                <a:srgbClr val="CCFF66"/>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1" anchor="ctr"/>
              <a:lstStyle/>
              <a:p>
                <a:pPr algn="ctr" rtl="0">
                  <a:defRPr/>
                </a:pPr>
                <a:endParaRPr lang="ar-EG" b="1">
                  <a:solidFill>
                    <a:schemeClr val="bg1"/>
                  </a:solidFill>
                </a:endParaRPr>
              </a:p>
            </p:txBody>
          </p:sp>
        </p:grpSp>
        <p:sp>
          <p:nvSpPr>
            <p:cNvPr id="7" name="Rectangle 9"/>
            <p:cNvSpPr/>
            <p:nvPr/>
          </p:nvSpPr>
          <p:spPr>
            <a:xfrm>
              <a:off x="3599376" y="1244096"/>
              <a:ext cx="2653498" cy="677215"/>
            </a:xfrm>
            <a:prstGeom prst="rect">
              <a:avLst/>
            </a:prstGeom>
          </p:spPr>
          <p:txBody>
            <a:bodyPr wrap="square">
              <a:spAutoFit/>
            </a:bodyPr>
            <a:lstStyle/>
            <a:p>
              <a:pPr algn="ctr"/>
              <a:r>
                <a:rPr lang="ar-EG" sz="4000" b="1" dirty="0" smtClean="0">
                  <a:solidFill>
                    <a:srgbClr val="00642D"/>
                  </a:solidFill>
                </a:rPr>
                <a:t>الشكل 2</a:t>
              </a:r>
              <a:endParaRPr lang="en-US" sz="4000" dirty="0">
                <a:solidFill>
                  <a:srgbClr val="00642D"/>
                </a:solidFill>
              </a:endParaRPr>
            </a:p>
          </p:txBody>
        </p:sp>
      </p:grpSp>
      <p:pic>
        <p:nvPicPr>
          <p:cNvPr id="54277" name="Picture 5"/>
          <p:cNvPicPr>
            <a:picLocks noChangeAspect="1" noChangeArrowheads="1"/>
          </p:cNvPicPr>
          <p:nvPr/>
        </p:nvPicPr>
        <p:blipFill>
          <a:blip r:embed="rId6">
            <a:lum contrast="20000"/>
          </a:blip>
          <a:srcRect l="12256" t="14473" r="3733" b="658"/>
          <a:stretch>
            <a:fillRect/>
          </a:stretch>
        </p:blipFill>
        <p:spPr bwMode="auto">
          <a:xfrm>
            <a:off x="500034" y="2500306"/>
            <a:ext cx="4071966" cy="3071834"/>
          </a:xfrm>
          <a:prstGeom prst="rect">
            <a:avLst/>
          </a:prstGeom>
          <a:ln w="228600" cap="sq" cmpd="thickThin">
            <a:solidFill>
              <a:srgbClr val="000000"/>
            </a:solidFill>
            <a:prstDash val="solid"/>
            <a:miter lim="800000"/>
          </a:ln>
          <a:effectLst>
            <a:innerShdw blurRad="76200">
              <a:srgbClr val="000000"/>
            </a:innerShdw>
          </a:effectLst>
          <a:scene3d>
            <a:camera prst="perspectiveHeroicExtremeRightFacing"/>
            <a:lightRig rig="threePt" dir="t"/>
          </a:scene3d>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box(in)">
                                      <p:cBhvr>
                                        <p:cTn id="7" dur="500"/>
                                        <p:tgtEl>
                                          <p:spTgt spid="54277"/>
                                        </p:tgtEl>
                                      </p:cBhvr>
                                    </p:animEffect>
                                  </p:childTnLst>
                                </p:cTn>
                              </p:par>
                              <p:par>
                                <p:cTn id="8" presetID="3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400" decel="100000"/>
                                        <p:tgtEl>
                                          <p:spTgt spid="5"/>
                                        </p:tgtEl>
                                      </p:cBhvr>
                                    </p:animEffect>
                                    <p:anim calcmode="lin" valueType="num">
                                      <p:cBhvr>
                                        <p:cTn id="11" dur="400" decel="100000" fill="hold"/>
                                        <p:tgtEl>
                                          <p:spTgt spid="5"/>
                                        </p:tgtEl>
                                        <p:attrNameLst>
                                          <p:attrName>style.rotation</p:attrName>
                                        </p:attrNameLst>
                                      </p:cBhvr>
                                      <p:tavLst>
                                        <p:tav tm="0">
                                          <p:val>
                                            <p:fltVal val="-90"/>
                                          </p:val>
                                        </p:tav>
                                        <p:tav tm="100000">
                                          <p:val>
                                            <p:fltVal val="0"/>
                                          </p:val>
                                        </p:tav>
                                      </p:tavLst>
                                    </p:anim>
                                    <p:anim calcmode="lin" valueType="num">
                                      <p:cBhvr>
                                        <p:cTn id="12" dur="400" decel="100000" fill="hold"/>
                                        <p:tgtEl>
                                          <p:spTgt spid="5"/>
                                        </p:tgtEl>
                                        <p:attrNameLst>
                                          <p:attrName>ppt_x</p:attrName>
                                        </p:attrNameLst>
                                      </p:cBhvr>
                                      <p:tavLst>
                                        <p:tav tm="0">
                                          <p:val>
                                            <p:strVal val="#ppt_x+0.4"/>
                                          </p:val>
                                        </p:tav>
                                        <p:tav tm="100000">
                                          <p:val>
                                            <p:strVal val="#ppt_x-0.05"/>
                                          </p:val>
                                        </p:tav>
                                      </p:tavLst>
                                    </p:anim>
                                    <p:anim calcmode="lin" valueType="num">
                                      <p:cBhvr>
                                        <p:cTn id="13" dur="400" decel="100000" fill="hold"/>
                                        <p:tgtEl>
                                          <p:spTgt spid="5"/>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الشكل 2.wav"/>
                                        </p:tgtEl>
                                      </p:cMediaNode>
                                    </p:audio>
                                  </p:sub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plus(in)">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0487 - drum tap.wav"/>
                                        </p:tgtEl>
                                      </p:cMediaNode>
                                    </p:audio>
                                  </p:subTnLst>
                                </p:cTn>
                              </p:par>
                              <p:par>
                                <p:cTn id="21" presetID="13" presetClass="entr" presetSubtype="16" fill="hold" nodeType="withEffect">
                                  <p:stCondLst>
                                    <p:cond delay="0"/>
                                  </p:stCondLst>
                                  <p:childTnLst>
                                    <p:set>
                                      <p:cBhvr>
                                        <p:cTn id="22" dur="1" fill="hold">
                                          <p:stCondLst>
                                            <p:cond delay="0"/>
                                          </p:stCondLst>
                                        </p:cTn>
                                        <p:tgtEl>
                                          <p:spTgt spid="72705">
                                            <p:txEl>
                                              <p:pRg st="0" end="0"/>
                                            </p:txEl>
                                          </p:spTgt>
                                        </p:tgtEl>
                                        <p:attrNameLst>
                                          <p:attrName>style.visibility</p:attrName>
                                        </p:attrNameLst>
                                      </p:cBhvr>
                                      <p:to>
                                        <p:strVal val="visible"/>
                                      </p:to>
                                    </p:set>
                                    <p:animEffect transition="in" filter="plus(in)">
                                      <p:cBhvr>
                                        <p:cTn id="23" dur="500"/>
                                        <p:tgtEl>
                                          <p:spTgt spid="72705">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نحصل على المو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28625" y="1450224"/>
            <a:ext cx="8215313" cy="4193329"/>
            <a:chOff x="428567" y="2428861"/>
            <a:chExt cx="8215370" cy="3643338"/>
          </a:xfrm>
        </p:grpSpPr>
        <p:pic>
          <p:nvPicPr>
            <p:cNvPr id="6" name="Picture 3" descr="008.gif"/>
            <p:cNvPicPr>
              <a:picLocks noChangeAspect="1"/>
            </p:cNvPicPr>
            <p:nvPr/>
          </p:nvPicPr>
          <p:blipFill>
            <a:blip r:embed="rId4"/>
            <a:srcRect/>
            <a:stretch>
              <a:fillRect/>
            </a:stretch>
          </p:blipFill>
          <p:spPr bwMode="auto">
            <a:xfrm>
              <a:off x="910750" y="4714884"/>
              <a:ext cx="1018044" cy="957265"/>
            </a:xfrm>
            <a:prstGeom prst="rect">
              <a:avLst/>
            </a:prstGeom>
            <a:noFill/>
            <a:ln w="9525">
              <a:noFill/>
              <a:miter lim="800000"/>
              <a:headEnd/>
              <a:tailEnd/>
            </a:ln>
          </p:spPr>
        </p:pic>
        <p:sp>
          <p:nvSpPr>
            <p:cNvPr id="7" name="Parallelogram 5"/>
            <p:cNvSpPr/>
            <p:nvPr/>
          </p:nvSpPr>
          <p:spPr>
            <a:xfrm>
              <a:off x="428567" y="2428861"/>
              <a:ext cx="8215370" cy="3643338"/>
            </a:xfrm>
            <a:prstGeom prst="parallelogram">
              <a:avLst/>
            </a:prstGeom>
            <a:gradFill>
              <a:gsLst>
                <a:gs pos="0">
                  <a:srgbClr val="663300"/>
                </a:gs>
                <a:gs pos="50000">
                  <a:srgbClr val="FF3300"/>
                </a:gs>
                <a:gs pos="100000">
                  <a:srgbClr val="663300"/>
                </a:gs>
              </a:gsLst>
              <a:lin ang="13500000" scaled="0"/>
            </a:gradFill>
            <a:ln w="98425">
              <a:solidFill>
                <a:schemeClr val="tx1"/>
              </a:solidFill>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b"/>
            <a:lstStyle/>
            <a:p>
              <a:pPr fontAlgn="auto">
                <a:spcBef>
                  <a:spcPts val="0"/>
                </a:spcBef>
                <a:spcAft>
                  <a:spcPts val="0"/>
                </a:spcAft>
                <a:defRPr/>
              </a:pPr>
              <a:endParaRPr lang="en-US" sz="3200" dirty="0">
                <a:ln w="18415" cmpd="sng">
                  <a:solidFill>
                    <a:srgbClr val="00FF00"/>
                  </a:solidFill>
                  <a:prstDash val="solid"/>
                </a:ln>
                <a:solidFill>
                  <a:srgbClr val="FFFF00"/>
                </a:solidFill>
                <a:effectLst>
                  <a:outerShdw blurRad="63500" dir="3600000" algn="tl" rotWithShape="0">
                    <a:srgbClr val="000000">
                      <a:alpha val="70000"/>
                    </a:srgbClr>
                  </a:outerShdw>
                </a:effectLst>
              </a:endParaRPr>
            </a:p>
          </p:txBody>
        </p:sp>
      </p:grpSp>
      <p:sp>
        <p:nvSpPr>
          <p:cNvPr id="73729" name="Rectangle 1"/>
          <p:cNvSpPr>
            <a:spLocks noChangeArrowheads="1"/>
          </p:cNvSpPr>
          <p:nvPr/>
        </p:nvSpPr>
        <p:spPr bwMode="auto">
          <a:xfrm>
            <a:off x="1500166" y="2357430"/>
            <a:ext cx="6357982" cy="1938992"/>
          </a:xfrm>
          <a:prstGeom prst="rect">
            <a:avLst/>
          </a:prstGeom>
          <a:noFill/>
          <a:ln w="9525">
            <a:noFill/>
            <a:miter lim="800000"/>
            <a:headEnd/>
            <a:tailEnd/>
          </a:ln>
        </p:spPr>
        <p:txBody>
          <a:bodyPr wrap="square" anchor="ctr">
            <a:spAutoFit/>
          </a:bodyPr>
          <a:lstStyle/>
          <a:p>
            <a:pPr algn="justLow">
              <a:tabLst>
                <a:tab pos="711200" algn="l"/>
              </a:tabLst>
            </a:pPr>
            <a:r>
              <a:rPr lang="ar-EG" sz="4000" b="1" dirty="0">
                <a:solidFill>
                  <a:srgbClr val="FFFF00"/>
                </a:solidFill>
                <a:latin typeface="Calibri" pitchFamily="34" charset="0"/>
              </a:rPr>
              <a:t>لا يمكن الحصول على الفلزات والبلاستيك من الأشجار، فمن أين نحصل عليها؟ وما مصادرها؟</a:t>
            </a:r>
            <a:endParaRPr lang="ar-EG" sz="4000" dirty="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3729"/>
                                        </p:tgtEl>
                                        <p:attrNameLst>
                                          <p:attrName>style.visibility</p:attrName>
                                        </p:attrNameLst>
                                      </p:cBhvr>
                                      <p:to>
                                        <p:strVal val="visible"/>
                                      </p:to>
                                    </p:set>
                                    <p:animEffect transition="in" filter="box(in)">
                                      <p:cBhvr>
                                        <p:cTn id="10" dur="500"/>
                                        <p:tgtEl>
                                          <p:spTgt spid="73729"/>
                                        </p:tgtEl>
                                      </p:cBhvr>
                                    </p:animEffect>
                                  </p:childTnLst>
                                  <p:subTnLst>
                                    <p:audio>
                                      <p:cMediaNode>
                                        <p:cTn display="0" masterRel="sameClick">
                                          <p:stCondLst>
                                            <p:cond evt="begin" delay="0">
                                              <p:tn val="8"/>
                                            </p:cond>
                                          </p:stCondLst>
                                          <p:endCondLst>
                                            <p:cond evt="onStopAudio" delay="0">
                                              <p:tgtEl>
                                                <p:sldTgt/>
                                              </p:tgtEl>
                                            </p:cond>
                                          </p:endCondLst>
                                        </p:cTn>
                                        <p:tgtEl>
                                          <p:sndTgt r:embed="rId3" name="لا يمكن الحصول على الفلز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مرير أفقي 1"/>
          <p:cNvSpPr>
            <a:spLocks noChangeArrowheads="1"/>
          </p:cNvSpPr>
          <p:nvPr/>
        </p:nvSpPr>
        <p:spPr bwMode="auto">
          <a:xfrm>
            <a:off x="900113" y="765175"/>
            <a:ext cx="7705725" cy="5759450"/>
          </a:xfrm>
          <a:prstGeom prst="horizontalScroll">
            <a:avLst>
              <a:gd name="adj" fmla="val 12500"/>
            </a:avLst>
          </a:prstGeom>
          <a:blipFill dpi="0" rotWithShape="1">
            <a:blip r:embed="rId5"/>
            <a:srcRect/>
            <a:tile tx="0" ty="0" sx="100000" sy="100000" flip="none" algn="tl"/>
          </a:blipFill>
          <a:ln w="76200" algn="ctr">
            <a:solidFill>
              <a:schemeClr val="bg1"/>
            </a:solidFill>
            <a:round/>
            <a:headEnd/>
            <a:tailEnd/>
          </a:ln>
        </p:spPr>
        <p:txBody>
          <a:bodyPr/>
          <a:lstStyle/>
          <a:p>
            <a:pPr algn="l" rtl="0"/>
            <a:endParaRPr lang="ar-EG" sz="6000"/>
          </a:p>
        </p:txBody>
      </p:sp>
      <p:sp>
        <p:nvSpPr>
          <p:cNvPr id="3" name="Rectangle 1"/>
          <p:cNvSpPr>
            <a:spLocks noChangeArrowheads="1"/>
          </p:cNvSpPr>
          <p:nvPr/>
        </p:nvSpPr>
        <p:spPr bwMode="auto">
          <a:xfrm>
            <a:off x="1187450" y="1412875"/>
            <a:ext cx="7707313" cy="4340225"/>
          </a:xfrm>
          <a:prstGeom prst="rect">
            <a:avLst/>
          </a:prstGeom>
          <a:noFill/>
          <a:ln w="9525">
            <a:noFill/>
            <a:miter lim="800000"/>
            <a:headEnd/>
            <a:tailEnd/>
          </a:ln>
        </p:spPr>
        <p:txBody>
          <a:bodyPr anchor="ctr">
            <a:spAutoFit/>
          </a:bodyPr>
          <a:lstStyle/>
          <a:p>
            <a:pPr algn="ctr">
              <a:tabLst>
                <a:tab pos="711200" algn="l"/>
              </a:tabLst>
            </a:pPr>
            <a:r>
              <a:rPr lang="ar-EG" sz="13800" b="1" dirty="0">
                <a:solidFill>
                  <a:schemeClr val="bg1"/>
                </a:solidFill>
                <a:latin typeface="Calibri" pitchFamily="34" charset="0"/>
              </a:rPr>
              <a:t>الموارد الطبيعية</a:t>
            </a:r>
            <a:endParaRPr lang="ar-EG" sz="13800" dirty="0">
              <a:solidFill>
                <a:schemeClr val="bg1"/>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21.WAV"/>
                                        </p:tgtEl>
                                      </p:cMediaNode>
                                    </p:audio>
                                  </p:subTnLst>
                                </p:cTn>
                              </p:par>
                              <p:par>
                                <p:cTn id="9" presetID="7"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الموارد الطبيعية 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3"/>
          <p:cNvSpPr/>
          <p:nvPr/>
        </p:nvSpPr>
        <p:spPr bwMode="auto">
          <a:xfrm>
            <a:off x="214313" y="1557338"/>
            <a:ext cx="8715375" cy="4579937"/>
          </a:xfrm>
          <a:prstGeom prst="snip2Diag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ln w="76200" cap="flat" cmpd="sng" algn="ctr">
            <a:solidFill>
              <a:srgbClr val="FF00FF"/>
            </a:solidFill>
            <a:prstDash val="solid"/>
            <a:round/>
            <a:headEnd type="none" w="med" len="med"/>
            <a:tailEnd type="none" w="med" len="med"/>
          </a:ln>
          <a:effectLst/>
        </p:spPr>
        <p:txBody>
          <a:bodyPr rtlCol="1"/>
          <a:lstStyle/>
          <a:p>
            <a:pPr algn="l" rtl="0">
              <a:defRPr/>
            </a:pPr>
            <a:endParaRPr lang="ar-EG" sz="3600" dirty="0">
              <a:latin typeface="Times New Roman" charset="0"/>
              <a:cs typeface="+mn-cs"/>
            </a:endParaRPr>
          </a:p>
        </p:txBody>
      </p:sp>
      <p:sp>
        <p:nvSpPr>
          <p:cNvPr id="3" name="Rectangle 1"/>
          <p:cNvSpPr>
            <a:spLocks noChangeArrowheads="1"/>
          </p:cNvSpPr>
          <p:nvPr/>
        </p:nvSpPr>
        <p:spPr bwMode="auto">
          <a:xfrm>
            <a:off x="714375" y="1752600"/>
            <a:ext cx="7786688" cy="4216400"/>
          </a:xfrm>
          <a:prstGeom prst="rect">
            <a:avLst/>
          </a:prstGeom>
          <a:noFill/>
          <a:ln w="9525">
            <a:noFill/>
            <a:miter lim="800000"/>
            <a:headEnd/>
            <a:tailEnd/>
          </a:ln>
        </p:spPr>
        <p:txBody>
          <a:bodyPr anchor="ctr">
            <a:spAutoFit/>
          </a:bodyPr>
          <a:lstStyle/>
          <a:p>
            <a:pPr algn="ctr"/>
            <a:r>
              <a:rPr lang="ar-EG" sz="4400" b="1" dirty="0"/>
              <a:t>معظم المواد التي تشتريها أو تستخدمها </a:t>
            </a:r>
            <a:r>
              <a:rPr lang="ar-EG" sz="4400" b="1" dirty="0" smtClean="0"/>
              <a:t>يوميًّا</a:t>
            </a:r>
            <a:r>
              <a:rPr lang="ar-EG" sz="4400" b="1" dirty="0"/>
              <a:t>، مصنوعة من مواد مأخوذة من موارد طبيعي</a:t>
            </a:r>
            <a:r>
              <a:rPr lang="ar-SA" sz="4400" b="1" dirty="0"/>
              <a:t>ة</a:t>
            </a:r>
            <a:r>
              <a:rPr lang="ar-EG" sz="4400" b="1" dirty="0"/>
              <a:t>. </a:t>
            </a:r>
            <a:endParaRPr lang="ar-EG" sz="4400" b="1" dirty="0" smtClean="0"/>
          </a:p>
          <a:p>
            <a:pPr algn="ctr"/>
            <a:r>
              <a:rPr lang="ar-EG" sz="4800" b="1" dirty="0" smtClean="0">
                <a:solidFill>
                  <a:srgbClr val="C00000"/>
                </a:solidFill>
              </a:rPr>
              <a:t>فالموارد </a:t>
            </a:r>
            <a:r>
              <a:rPr lang="ar-EG" sz="4800" b="1" dirty="0">
                <a:solidFill>
                  <a:srgbClr val="C00000"/>
                </a:solidFill>
              </a:rPr>
              <a:t>الطبيعية </a:t>
            </a:r>
            <a:r>
              <a:rPr lang="ar-EG" sz="4400" b="1" dirty="0"/>
              <a:t>هي الأشياء التي توجد في الطبيعة وتستخدمها المخلوقات الحية. ويبين الشكل (3) بعض الأمثلة عليها.</a:t>
            </a:r>
            <a:endParaRPr lang="ar-EG" sz="44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معظم المواد التي تشتريها أو تستخدمها.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فالموارد الطبيعية هي الأشياء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حطة طرفية 2"/>
          <p:cNvSpPr>
            <a:spLocks noChangeArrowheads="1"/>
          </p:cNvSpPr>
          <p:nvPr/>
        </p:nvSpPr>
        <p:spPr bwMode="auto">
          <a:xfrm>
            <a:off x="1285852" y="4652963"/>
            <a:ext cx="6516687" cy="2001837"/>
          </a:xfrm>
          <a:prstGeom prst="flowChartTerminator">
            <a:avLst/>
          </a:prstGeom>
          <a:gradFill rotWithShape="0">
            <a:gsLst>
              <a:gs pos="0">
                <a:srgbClr val="FBEAC7"/>
              </a:gs>
              <a:gs pos="17999">
                <a:srgbClr val="FEE7F2"/>
              </a:gs>
              <a:gs pos="36000">
                <a:srgbClr val="FAC77D"/>
              </a:gs>
              <a:gs pos="61000">
                <a:srgbClr val="FBA97D"/>
              </a:gs>
              <a:gs pos="82001">
                <a:srgbClr val="FBD49C"/>
              </a:gs>
              <a:gs pos="100000">
                <a:srgbClr val="FEE7F2"/>
              </a:gs>
            </a:gsLst>
            <a:lin ang="16200000"/>
          </a:gradFill>
          <a:ln w="9525" algn="ctr">
            <a:solidFill>
              <a:schemeClr val="tx1"/>
            </a:solidFill>
            <a:round/>
            <a:headEnd/>
            <a:tailEnd/>
          </a:ln>
        </p:spPr>
        <p:txBody>
          <a:bodyPr/>
          <a:lstStyle/>
          <a:p>
            <a:pPr algn="l" rtl="0"/>
            <a:endParaRPr lang="ar-EG" sz="2000"/>
          </a:p>
        </p:txBody>
      </p:sp>
      <p:sp>
        <p:nvSpPr>
          <p:cNvPr id="3" name="Rectangle 1"/>
          <p:cNvSpPr>
            <a:spLocks noChangeArrowheads="1"/>
          </p:cNvSpPr>
          <p:nvPr/>
        </p:nvSpPr>
        <p:spPr bwMode="auto">
          <a:xfrm>
            <a:off x="1501752" y="4941888"/>
            <a:ext cx="5976937" cy="1200150"/>
          </a:xfrm>
          <a:prstGeom prst="rect">
            <a:avLst/>
          </a:prstGeom>
          <a:noFill/>
          <a:ln w="9525">
            <a:noFill/>
            <a:miter lim="800000"/>
            <a:headEnd/>
            <a:tailEnd/>
          </a:ln>
        </p:spPr>
        <p:txBody>
          <a:bodyPr anchor="ctr">
            <a:spAutoFit/>
          </a:bodyPr>
          <a:lstStyle/>
          <a:p>
            <a:pPr algn="justLow">
              <a:tabLst>
                <a:tab pos="711200" algn="l"/>
              </a:tabLst>
            </a:pPr>
            <a:r>
              <a:rPr lang="ar-EG" sz="3600" b="1" dirty="0" smtClean="0">
                <a:latin typeface="Calibri" pitchFamily="34" charset="0"/>
              </a:rPr>
              <a:t>القطن</a:t>
            </a:r>
            <a:r>
              <a:rPr lang="ar-EG" sz="3600" b="1" dirty="0">
                <a:latin typeface="Calibri" pitchFamily="34" charset="0"/>
              </a:rPr>
              <a:t>، والمعادن، والأشجار والماء أمثلة على الموارد الطبيعية.</a:t>
            </a:r>
            <a:endParaRPr lang="ar-EG" sz="3600" dirty="0">
              <a:latin typeface="Arial" pitchFamily="34" charset="0"/>
            </a:endParaRPr>
          </a:p>
        </p:txBody>
      </p:sp>
      <p:grpSp>
        <p:nvGrpSpPr>
          <p:cNvPr id="5" name="Group 7"/>
          <p:cNvGrpSpPr>
            <a:grpSpLocks/>
          </p:cNvGrpSpPr>
          <p:nvPr/>
        </p:nvGrpSpPr>
        <p:grpSpPr bwMode="auto">
          <a:xfrm>
            <a:off x="857224" y="285728"/>
            <a:ext cx="2009763" cy="928694"/>
            <a:chOff x="3357554" y="928670"/>
            <a:chExt cx="2938482" cy="1366846"/>
          </a:xfrm>
        </p:grpSpPr>
        <p:grpSp>
          <p:nvGrpSpPr>
            <p:cNvPr id="6" name="Group 11"/>
            <p:cNvGrpSpPr>
              <a:grpSpLocks/>
            </p:cNvGrpSpPr>
            <p:nvPr/>
          </p:nvGrpSpPr>
          <p:grpSpPr bwMode="auto">
            <a:xfrm>
              <a:off x="3357554" y="928670"/>
              <a:ext cx="2938482" cy="1366846"/>
              <a:chOff x="3857620" y="928670"/>
              <a:chExt cx="2938482" cy="1366846"/>
            </a:xfrm>
          </p:grpSpPr>
          <p:sp>
            <p:nvSpPr>
              <p:cNvPr id="8" name="Rounded Rectangle 10"/>
              <p:cNvSpPr/>
              <p:nvPr/>
            </p:nvSpPr>
            <p:spPr>
              <a:xfrm>
                <a:off x="3857620" y="928670"/>
                <a:ext cx="2786082" cy="1214446"/>
              </a:xfrm>
              <a:prstGeom prst="roundRect">
                <a:avLst/>
              </a:prstGeom>
              <a:solidFill>
                <a:srgbClr val="00FF00"/>
              </a:solidFill>
              <a:ln w="5715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solidFill>
                    <a:schemeClr val="bg1"/>
                  </a:solidFill>
                </a:endParaRPr>
              </a:p>
            </p:txBody>
          </p:sp>
          <p:sp>
            <p:nvSpPr>
              <p:cNvPr id="9" name="Rounded Rectangle 11"/>
              <p:cNvSpPr/>
              <p:nvPr/>
            </p:nvSpPr>
            <p:spPr>
              <a:xfrm>
                <a:off x="4010020" y="1081070"/>
                <a:ext cx="2786082" cy="1214446"/>
              </a:xfrm>
              <a:prstGeom prst="roundRect">
                <a:avLst/>
              </a:prstGeom>
              <a:solidFill>
                <a:srgbClr val="CCFF66"/>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1" anchor="ctr"/>
              <a:lstStyle/>
              <a:p>
                <a:pPr algn="ctr" rtl="0">
                  <a:defRPr/>
                </a:pPr>
                <a:endParaRPr lang="ar-EG" b="1">
                  <a:solidFill>
                    <a:schemeClr val="bg1"/>
                  </a:solidFill>
                </a:endParaRPr>
              </a:p>
            </p:txBody>
          </p:sp>
        </p:grpSp>
        <p:sp>
          <p:nvSpPr>
            <p:cNvPr id="7" name="Rectangle 9"/>
            <p:cNvSpPr/>
            <p:nvPr/>
          </p:nvSpPr>
          <p:spPr>
            <a:xfrm>
              <a:off x="3599376" y="1244096"/>
              <a:ext cx="2653498" cy="1041862"/>
            </a:xfrm>
            <a:prstGeom prst="rect">
              <a:avLst/>
            </a:prstGeom>
          </p:spPr>
          <p:txBody>
            <a:bodyPr wrap="square">
              <a:spAutoFit/>
            </a:bodyPr>
            <a:lstStyle/>
            <a:p>
              <a:pPr algn="ctr"/>
              <a:r>
                <a:rPr lang="ar-EG" sz="4000" b="1" dirty="0" smtClean="0">
                  <a:solidFill>
                    <a:srgbClr val="00642D"/>
                  </a:solidFill>
                </a:rPr>
                <a:t>الشكل 3</a:t>
              </a:r>
              <a:endParaRPr lang="en-US" sz="4000" dirty="0">
                <a:solidFill>
                  <a:srgbClr val="00642D"/>
                </a:solidFill>
              </a:endParaRPr>
            </a:p>
          </p:txBody>
        </p:sp>
      </p:grpSp>
      <p:grpSp>
        <p:nvGrpSpPr>
          <p:cNvPr id="12" name="مجموعة 11"/>
          <p:cNvGrpSpPr/>
          <p:nvPr/>
        </p:nvGrpSpPr>
        <p:grpSpPr>
          <a:xfrm>
            <a:off x="1857356" y="714356"/>
            <a:ext cx="6072230" cy="3357586"/>
            <a:chOff x="0" y="714356"/>
            <a:chExt cx="5636604" cy="2928958"/>
          </a:xfrm>
        </p:grpSpPr>
        <p:pic>
          <p:nvPicPr>
            <p:cNvPr id="57349" name="Picture 5"/>
            <p:cNvPicPr>
              <a:picLocks noChangeAspect="1" noChangeArrowheads="1"/>
            </p:cNvPicPr>
            <p:nvPr/>
          </p:nvPicPr>
          <p:blipFill>
            <a:blip r:embed="rId6" cstate="print">
              <a:lum contrast="20000"/>
            </a:blip>
            <a:srcRect l="34923" t="3636" b="21817"/>
            <a:stretch>
              <a:fillRect/>
            </a:stretch>
          </p:blipFill>
          <p:spPr bwMode="auto">
            <a:xfrm>
              <a:off x="1643042" y="714356"/>
              <a:ext cx="3993562" cy="2928958"/>
            </a:xfrm>
            <a:prstGeom prst="rect">
              <a:avLst/>
            </a:prstGeom>
            <a:noFill/>
            <a:ln w="9525">
              <a:noFill/>
              <a:miter lim="800000"/>
              <a:headEnd/>
              <a:tailEnd/>
            </a:ln>
            <a:effectLst/>
          </p:spPr>
        </p:pic>
        <p:pic>
          <p:nvPicPr>
            <p:cNvPr id="11" name="Picture 5"/>
            <p:cNvPicPr>
              <a:picLocks noChangeAspect="1" noChangeArrowheads="1"/>
            </p:cNvPicPr>
            <p:nvPr/>
          </p:nvPicPr>
          <p:blipFill>
            <a:blip r:embed="rId6" cstate="print">
              <a:lum contrast="20000"/>
            </a:blip>
            <a:srcRect l="8149" t="20000" b="21817"/>
            <a:stretch>
              <a:fillRect/>
            </a:stretch>
          </p:blipFill>
          <p:spPr bwMode="auto">
            <a:xfrm>
              <a:off x="0" y="1357298"/>
              <a:ext cx="5636604" cy="2286016"/>
            </a:xfrm>
            <a:prstGeom prst="rect">
              <a:avLst/>
            </a:prstGeom>
            <a:noFill/>
            <a:ln w="9525">
              <a:noFill/>
              <a:miter lim="800000"/>
              <a:headEnd/>
              <a:tailEnd/>
            </a:ln>
            <a:effectLst/>
          </p:spPr>
        </p:pic>
      </p:gr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 decel="100000"/>
                                        <p:tgtEl>
                                          <p:spTgt spid="5"/>
                                        </p:tgtEl>
                                      </p:cBhvr>
                                    </p:animEffect>
                                    <p:anim calcmode="lin" valueType="num">
                                      <p:cBhvr>
                                        <p:cTn id="12" dur="400" decel="100000" fill="hold"/>
                                        <p:tgtEl>
                                          <p:spTgt spid="5"/>
                                        </p:tgtEl>
                                        <p:attrNameLst>
                                          <p:attrName>style.rotation</p:attrName>
                                        </p:attrNameLst>
                                      </p:cBhvr>
                                      <p:tavLst>
                                        <p:tav tm="0">
                                          <p:val>
                                            <p:fltVal val="-90"/>
                                          </p:val>
                                        </p:tav>
                                        <p:tav tm="100000">
                                          <p:val>
                                            <p:fltVal val="0"/>
                                          </p:val>
                                        </p:tav>
                                      </p:tavLst>
                                    </p:anim>
                                    <p:anim calcmode="lin" valueType="num">
                                      <p:cBhvr>
                                        <p:cTn id="13" dur="400" decel="100000" fill="hold"/>
                                        <p:tgtEl>
                                          <p:spTgt spid="5"/>
                                        </p:tgtEl>
                                        <p:attrNameLst>
                                          <p:attrName>ppt_x</p:attrName>
                                        </p:attrNameLst>
                                      </p:cBhvr>
                                      <p:tavLst>
                                        <p:tav tm="0">
                                          <p:val>
                                            <p:strVal val="#ppt_x+0.4"/>
                                          </p:val>
                                        </p:tav>
                                        <p:tav tm="100000">
                                          <p:val>
                                            <p:strVal val="#ppt_x-0.05"/>
                                          </p:val>
                                        </p:tav>
                                      </p:tavLst>
                                    </p:anim>
                                    <p:anim calcmode="lin" valueType="num">
                                      <p:cBhvr>
                                        <p:cTn id="14" dur="400" decel="100000" fill="hold"/>
                                        <p:tgtEl>
                                          <p:spTgt spid="5"/>
                                        </p:tgtEl>
                                        <p:attrNameLst>
                                          <p:attrName>ppt_y</p:attrName>
                                        </p:attrNameLst>
                                      </p:cBhvr>
                                      <p:tavLst>
                                        <p:tav tm="0">
                                          <p:val>
                                            <p:strVal val="#ppt_y-0.4"/>
                                          </p:val>
                                        </p:tav>
                                        <p:tav tm="100000">
                                          <p:val>
                                            <p:strVal val="#ppt_y+0.1"/>
                                          </p:val>
                                        </p:tav>
                                      </p:tavLst>
                                    </p:anim>
                                    <p:anim calcmode="lin" valueType="num">
                                      <p:cBhvr>
                                        <p:cTn id="15"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6"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شكل 3.wav"/>
                                        </p:tgtEl>
                                      </p:cMediaNode>
                                    </p:audio>
                                  </p:sub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plus(in)">
                                      <p:cBhvr>
                                        <p:cTn id="21" dur="2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0487 - drum tap.wav"/>
                                        </p:tgtEl>
                                      </p:cMediaNode>
                                    </p:audio>
                                  </p:subTnLst>
                                </p:cTn>
                              </p:par>
                              <p:par>
                                <p:cTn id="22" presetID="1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plus(in)">
                                      <p:cBhvr>
                                        <p:cTn id="24" dur="20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قطن، والمعادن، والأشجار والم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وجة مزدوجة 4"/>
          <p:cNvSpPr/>
          <p:nvPr/>
        </p:nvSpPr>
        <p:spPr bwMode="auto">
          <a:xfrm>
            <a:off x="827088" y="1196975"/>
            <a:ext cx="7310437" cy="2592388"/>
          </a:xfrm>
          <a:prstGeom prst="doubleWav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1"/>
          <a:lstStyle/>
          <a:p>
            <a:pPr algn="l" rtl="0">
              <a:defRPr/>
            </a:pPr>
            <a:endParaRPr lang="ar-EG" sz="2800" dirty="0">
              <a:solidFill>
                <a:schemeClr val="tx1"/>
              </a:solidFill>
            </a:endParaRPr>
          </a:p>
        </p:txBody>
      </p:sp>
      <p:sp>
        <p:nvSpPr>
          <p:cNvPr id="3" name="Rectangle 2"/>
          <p:cNvSpPr>
            <a:spLocks noChangeArrowheads="1"/>
          </p:cNvSpPr>
          <p:nvPr/>
        </p:nvSpPr>
        <p:spPr bwMode="auto">
          <a:xfrm>
            <a:off x="1763713" y="1773238"/>
            <a:ext cx="6000750" cy="1446212"/>
          </a:xfrm>
          <a:prstGeom prst="rect">
            <a:avLst/>
          </a:prstGeom>
          <a:noFill/>
          <a:ln w="9525">
            <a:noFill/>
            <a:miter lim="800000"/>
            <a:headEnd/>
            <a:tailEnd/>
          </a:ln>
        </p:spPr>
        <p:txBody>
          <a:bodyPr anchor="ctr">
            <a:spAutoFit/>
          </a:bodyPr>
          <a:lstStyle/>
          <a:p>
            <a:pPr algn="ctr">
              <a:tabLst>
                <a:tab pos="711200" algn="l"/>
              </a:tabLst>
            </a:pPr>
            <a:r>
              <a:rPr lang="ar-EG" sz="4400" b="1" dirty="0">
                <a:solidFill>
                  <a:srgbClr val="0000FF"/>
                </a:solidFill>
                <a:latin typeface="Calibri" pitchFamily="34" charset="0"/>
              </a:rPr>
              <a:t>استنتج</a:t>
            </a:r>
            <a:r>
              <a:rPr lang="ar-EG" sz="4400" b="1" dirty="0">
                <a:latin typeface="Calibri" pitchFamily="34" charset="0"/>
              </a:rPr>
              <a:t> </a:t>
            </a:r>
            <a:r>
              <a:rPr lang="ar-EG" sz="4400" b="1" dirty="0" smtClean="0">
                <a:latin typeface="Calibri" pitchFamily="34" charset="0"/>
              </a:rPr>
              <a:t>أيّ هذه </a:t>
            </a:r>
            <a:r>
              <a:rPr lang="ar-EG" sz="4400" b="1" dirty="0">
                <a:latin typeface="Calibri" pitchFamily="34" charset="0"/>
              </a:rPr>
              <a:t>الموارد الطبيعية محدودة في الأرض؟</a:t>
            </a:r>
            <a:endParaRPr lang="ar-EG" sz="4400" dirty="0">
              <a:latin typeface="Arial" pitchFamily="34" charset="0"/>
            </a:endParaRPr>
          </a:p>
        </p:txBody>
      </p:sp>
      <p:sp>
        <p:nvSpPr>
          <p:cNvPr id="4" name="Rectangle 2"/>
          <p:cNvSpPr>
            <a:spLocks noChangeArrowheads="1"/>
          </p:cNvSpPr>
          <p:nvPr/>
        </p:nvSpPr>
        <p:spPr bwMode="auto">
          <a:xfrm>
            <a:off x="1436688" y="4419600"/>
            <a:ext cx="6000750" cy="8302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tabLst>
                <a:tab pos="711200" algn="l"/>
              </a:tabLst>
              <a:defRPr/>
            </a:pPr>
            <a:r>
              <a:rPr lang="ar-EG" sz="4800" b="1" dirty="0">
                <a:solidFill>
                  <a:srgbClr val="FF0000"/>
                </a:solidFill>
              </a:rPr>
              <a:t>الفحم الحجري والماء.</a:t>
            </a:r>
            <a:endParaRPr lang="ar-EG" sz="4800" b="1" dirty="0">
              <a:solidFill>
                <a:srgbClr val="FF00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915 - ping.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ستنتج أيّ هذه الموارد الطبيعية.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الفحم الحجري والم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3"/>
          <p:cNvSpPr/>
          <p:nvPr/>
        </p:nvSpPr>
        <p:spPr bwMode="auto">
          <a:xfrm>
            <a:off x="214313" y="1557338"/>
            <a:ext cx="8715375" cy="4579937"/>
          </a:xfrm>
          <a:prstGeom prst="snip2Diag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ln w="76200" cap="flat" cmpd="sng" algn="ctr">
            <a:solidFill>
              <a:srgbClr val="FF00FF"/>
            </a:solidFill>
            <a:prstDash val="solid"/>
            <a:round/>
            <a:headEnd type="none" w="med" len="med"/>
            <a:tailEnd type="none" w="med" len="med"/>
          </a:ln>
          <a:effectLst/>
        </p:spPr>
        <p:txBody>
          <a:bodyPr rtlCol="1"/>
          <a:lstStyle/>
          <a:p>
            <a:pPr algn="l" rtl="0">
              <a:defRPr/>
            </a:pPr>
            <a:endParaRPr lang="ar-EG" sz="3600" dirty="0">
              <a:latin typeface="Times New Roman" charset="0"/>
              <a:cs typeface="+mn-cs"/>
            </a:endParaRPr>
          </a:p>
        </p:txBody>
      </p:sp>
      <p:sp>
        <p:nvSpPr>
          <p:cNvPr id="3" name="Rectangle 1"/>
          <p:cNvSpPr>
            <a:spLocks noChangeArrowheads="1"/>
          </p:cNvSpPr>
          <p:nvPr/>
        </p:nvSpPr>
        <p:spPr bwMode="auto">
          <a:xfrm>
            <a:off x="714375" y="2460625"/>
            <a:ext cx="7786688" cy="2800350"/>
          </a:xfrm>
          <a:prstGeom prst="rect">
            <a:avLst/>
          </a:prstGeom>
          <a:noFill/>
          <a:ln w="9525">
            <a:noFill/>
            <a:miter lim="800000"/>
            <a:headEnd/>
            <a:tailEnd/>
          </a:ln>
        </p:spPr>
        <p:txBody>
          <a:bodyPr anchor="ctr">
            <a:spAutoFit/>
          </a:bodyPr>
          <a:lstStyle/>
          <a:p>
            <a:pPr algn="ctr">
              <a:tabLst>
                <a:tab pos="711200" algn="l"/>
              </a:tabLst>
            </a:pPr>
            <a:r>
              <a:rPr lang="ar-EG" sz="4400" b="1" dirty="0">
                <a:latin typeface="Calibri" pitchFamily="34" charset="0"/>
              </a:rPr>
              <a:t>وتستخدم المخلوقات الحية الموارد الطبيعية لسد احتياجاتها، فالخضراوات التي تأكلها مثلا مورد طبيعي يزودك بحاجتك من الغذاء،</a:t>
            </a:r>
            <a:endParaRPr lang="ar-EG" sz="44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وتستخدم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جمة ذات 16 نقطة 1"/>
          <p:cNvSpPr>
            <a:spLocks noChangeArrowheads="1"/>
          </p:cNvSpPr>
          <p:nvPr/>
        </p:nvSpPr>
        <p:spPr bwMode="auto">
          <a:xfrm>
            <a:off x="1000100" y="285728"/>
            <a:ext cx="7143750" cy="1500187"/>
          </a:xfrm>
          <a:prstGeom prst="star16">
            <a:avLst>
              <a:gd name="adj" fmla="val 375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l" rtl="0"/>
            <a:endParaRPr lang="ar-EG"/>
          </a:p>
        </p:txBody>
      </p:sp>
      <p:sp>
        <p:nvSpPr>
          <p:cNvPr id="26625" name="Rectangle 1"/>
          <p:cNvSpPr>
            <a:spLocks noChangeArrowheads="1"/>
          </p:cNvSpPr>
          <p:nvPr/>
        </p:nvSpPr>
        <p:spPr bwMode="auto">
          <a:xfrm>
            <a:off x="2000225" y="627040"/>
            <a:ext cx="5286375" cy="768350"/>
          </a:xfrm>
          <a:prstGeom prst="rect">
            <a:avLst/>
          </a:prstGeom>
          <a:noFill/>
          <a:ln w="9525">
            <a:noFill/>
            <a:miter lim="800000"/>
            <a:headEnd/>
            <a:tailEnd/>
          </a:ln>
        </p:spPr>
        <p:txBody>
          <a:bodyPr anchor="ctr">
            <a:spAutoFit/>
          </a:bodyPr>
          <a:lstStyle/>
          <a:p>
            <a:pPr algn="ctr">
              <a:tabLst>
                <a:tab pos="711200" algn="l"/>
              </a:tabLst>
            </a:pPr>
            <a:r>
              <a:rPr lang="ar-EG" sz="4400" b="1" dirty="0">
                <a:solidFill>
                  <a:srgbClr val="FF0000"/>
                </a:solidFill>
                <a:latin typeface="Calibri" pitchFamily="34" charset="0"/>
              </a:rPr>
              <a:t>الطاقة الشمسية</a:t>
            </a:r>
            <a:endParaRPr lang="ar-EG" sz="4400" dirty="0">
              <a:solidFill>
                <a:srgbClr val="FF0000"/>
              </a:solidFill>
              <a:latin typeface="Arial" pitchFamily="34" charset="0"/>
            </a:endParaRPr>
          </a:p>
        </p:txBody>
      </p:sp>
      <p:sp>
        <p:nvSpPr>
          <p:cNvPr id="5" name="وسيلة شرح مستطيلة مستديرة الزوايا 4"/>
          <p:cNvSpPr/>
          <p:nvPr/>
        </p:nvSpPr>
        <p:spPr bwMode="auto">
          <a:xfrm>
            <a:off x="214313" y="3071813"/>
            <a:ext cx="8643937" cy="3214687"/>
          </a:xfrm>
          <a:prstGeom prst="wedgeRoundRectCallou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1"/>
          <a:lstStyle/>
          <a:p>
            <a:pPr algn="l" rtl="0">
              <a:defRPr/>
            </a:pPr>
            <a:endParaRPr lang="ar-EG" dirty="0">
              <a:solidFill>
                <a:schemeClr val="tx1"/>
              </a:solidFill>
            </a:endParaRPr>
          </a:p>
        </p:txBody>
      </p:sp>
      <p:sp>
        <p:nvSpPr>
          <p:cNvPr id="26626" name="Rectangle 2"/>
          <p:cNvSpPr>
            <a:spLocks noChangeArrowheads="1"/>
          </p:cNvSpPr>
          <p:nvPr/>
        </p:nvSpPr>
        <p:spPr bwMode="auto">
          <a:xfrm>
            <a:off x="285750" y="3352820"/>
            <a:ext cx="8429625" cy="2862322"/>
          </a:xfrm>
          <a:prstGeom prst="rect">
            <a:avLst/>
          </a:prstGeom>
          <a:noFill/>
          <a:ln w="9525">
            <a:noFill/>
            <a:miter lim="800000"/>
            <a:headEnd/>
            <a:tailEnd/>
          </a:ln>
        </p:spPr>
        <p:txBody>
          <a:bodyPr anchor="ctr">
            <a:spAutoFit/>
          </a:bodyPr>
          <a:lstStyle/>
          <a:p>
            <a:pPr algn="ctr"/>
            <a:r>
              <a:rPr lang="ar-EG" sz="3600" b="1" dirty="0" smtClean="0"/>
              <a:t>تزودنا الشمس بكمياتٍ وافرةٍ من الطاقة، لكنَّ معظمَها لا يزال إلى يومنا هذا غيرَ مُستغَـلّ، فالألواح الشمسية المبينة في الشكل تمتص الطاقةَ الشمسية، وتحوّلُها إلى طاقةٍ كهربائية، مما يُقللُ من استهلاك المصادرِ الأخرَى للطاقة. </a:t>
            </a:r>
            <a:endParaRPr lang="en-US" sz="3600" dirty="0"/>
          </a:p>
        </p:txBody>
      </p:sp>
      <p:pic>
        <p:nvPicPr>
          <p:cNvPr id="7" name="Picture 2"/>
          <p:cNvPicPr>
            <a:picLocks noChangeAspect="1" noChangeArrowheads="1"/>
          </p:cNvPicPr>
          <p:nvPr/>
        </p:nvPicPr>
        <p:blipFill>
          <a:blip r:embed="rId8" cstate="print">
            <a:lum contrast="30000"/>
          </a:blip>
          <a:srcRect/>
          <a:stretch>
            <a:fillRect/>
          </a:stretch>
        </p:blipFill>
        <p:spPr bwMode="auto">
          <a:xfrm>
            <a:off x="5429256" y="1500174"/>
            <a:ext cx="2738467" cy="1670342"/>
          </a:xfrm>
          <a:prstGeom prst="rect">
            <a:avLst/>
          </a:prstGeom>
          <a:noFill/>
          <a:ln w="9525">
            <a:solidFill>
              <a:srgbClr val="C00000"/>
            </a:solidFill>
            <a:miter lim="800000"/>
            <a:headEnd/>
            <a:tailEnd/>
          </a:ln>
          <a:scene3d>
            <a:camera prst="perspectiveContrastingLeftFacing"/>
            <a:lightRig rig="threePt" dir="t"/>
          </a:scene3d>
        </p:spPr>
      </p:pic>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801 - n.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26625"/>
                                        </p:tgtEl>
                                        <p:attrNameLst>
                                          <p:attrName>style.visibility</p:attrName>
                                        </p:attrNameLst>
                                      </p:cBhvr>
                                      <p:to>
                                        <p:strVal val="visible"/>
                                      </p:to>
                                    </p:set>
                                    <p:anim calcmode="lin" valueType="num">
                                      <p:cBhvr>
                                        <p:cTn id="12" dur="500" fill="hold"/>
                                        <p:tgtEl>
                                          <p:spTgt spid="26625"/>
                                        </p:tgtEl>
                                        <p:attrNameLst>
                                          <p:attrName>ppt_x</p:attrName>
                                        </p:attrNameLst>
                                      </p:cBhvr>
                                      <p:tavLst>
                                        <p:tav tm="0">
                                          <p:val>
                                            <p:strVal val="#ppt_x-.2"/>
                                          </p:val>
                                        </p:tav>
                                        <p:tav tm="100000">
                                          <p:val>
                                            <p:strVal val="#ppt_x"/>
                                          </p:val>
                                        </p:tav>
                                      </p:tavLst>
                                    </p:anim>
                                    <p:anim calcmode="lin" valueType="num">
                                      <p:cBhvr>
                                        <p:cTn id="13" dur="500" fill="hold"/>
                                        <p:tgtEl>
                                          <p:spTgt spid="26625"/>
                                        </p:tgtEl>
                                        <p:attrNameLst>
                                          <p:attrName>ppt_y</p:attrName>
                                        </p:attrNameLst>
                                      </p:cBhvr>
                                      <p:tavLst>
                                        <p:tav tm="0">
                                          <p:val>
                                            <p:strVal val="#ppt_y"/>
                                          </p:val>
                                        </p:tav>
                                        <p:tav tm="100000">
                                          <p:val>
                                            <p:strVal val="#ppt_y"/>
                                          </p:val>
                                        </p:tav>
                                      </p:tavLst>
                                    </p:anim>
                                    <p:animEffect transition="in" filter="wipe(right)" prLst="gradientSize: 0.1">
                                      <p:cBhvr>
                                        <p:cTn id="14" dur="500"/>
                                        <p:tgtEl>
                                          <p:spTgt spid="26625"/>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طاقة الشمسية.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3"/>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5" name="0039 - air horn.wav"/>
                                        </p:tgtEl>
                                      </p:cMediaNode>
                                    </p:audio>
                                  </p:subTnLst>
                                </p:cTn>
                              </p:par>
                              <p:par>
                                <p:cTn id="22" presetID="5"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6" name="تزودنا الشمس بكميات وافرة من الطاقة.wav"/>
                                        </p:tgtEl>
                                      </p:cMediaNode>
                                    </p:audio>
                                  </p:subTnLst>
                                </p:cTn>
                              </p:par>
                              <p:par>
                                <p:cTn id="25" presetID="50" presetClass="entr" presetSubtype="0" decel="100000" fill="hold" grpId="0" nodeType="withEffect">
                                  <p:stCondLst>
                                    <p:cond delay="0"/>
                                  </p:stCondLst>
                                  <p:childTnLst>
                                    <p:set>
                                      <p:cBhvr>
                                        <p:cTn id="26" dur="1" fill="hold">
                                          <p:stCondLst>
                                            <p:cond delay="0"/>
                                          </p:stCondLst>
                                        </p:cTn>
                                        <p:tgtEl>
                                          <p:spTgt spid="26626"/>
                                        </p:tgtEl>
                                        <p:attrNameLst>
                                          <p:attrName>style.visibility</p:attrName>
                                        </p:attrNameLst>
                                      </p:cBhvr>
                                      <p:to>
                                        <p:strVal val="visible"/>
                                      </p:to>
                                    </p:set>
                                    <p:anim calcmode="lin" valueType="num">
                                      <p:cBhvr>
                                        <p:cTn id="27" dur="500" fill="hold"/>
                                        <p:tgtEl>
                                          <p:spTgt spid="26626"/>
                                        </p:tgtEl>
                                        <p:attrNameLst>
                                          <p:attrName>ppt_w</p:attrName>
                                        </p:attrNameLst>
                                      </p:cBhvr>
                                      <p:tavLst>
                                        <p:tav tm="0">
                                          <p:val>
                                            <p:strVal val="#ppt_w+.3"/>
                                          </p:val>
                                        </p:tav>
                                        <p:tav tm="100000">
                                          <p:val>
                                            <p:strVal val="#ppt_w"/>
                                          </p:val>
                                        </p:tav>
                                      </p:tavLst>
                                    </p:anim>
                                    <p:anim calcmode="lin" valueType="num">
                                      <p:cBhvr>
                                        <p:cTn id="28" dur="500" fill="hold"/>
                                        <p:tgtEl>
                                          <p:spTgt spid="26626"/>
                                        </p:tgtEl>
                                        <p:attrNameLst>
                                          <p:attrName>ppt_h</p:attrName>
                                        </p:attrNameLst>
                                      </p:cBhvr>
                                      <p:tavLst>
                                        <p:tav tm="0">
                                          <p:val>
                                            <p:strVal val="#ppt_h"/>
                                          </p:val>
                                        </p:tav>
                                        <p:tav tm="100000">
                                          <p:val>
                                            <p:strVal val="#ppt_h"/>
                                          </p:val>
                                        </p:tav>
                                      </p:tavLst>
                                    </p:anim>
                                    <p:animEffect transition="in" filter="fade">
                                      <p:cBhvr>
                                        <p:cTn id="29" dur="500"/>
                                        <p:tgtEl>
                                          <p:spTgt spid="26626"/>
                                        </p:tgtEl>
                                      </p:cBhvr>
                                    </p:animEffect>
                                  </p:childTnLst>
                                  <p:subTnLst>
                                    <p:audio>
                                      <p:cMediaNode>
                                        <p:cTn display="0" masterRel="sameClick">
                                          <p:stCondLst>
                                            <p:cond evt="begin" delay="0">
                                              <p:tn val="25"/>
                                            </p:cond>
                                          </p:stCondLst>
                                          <p:endCondLst>
                                            <p:cond evt="onStopAudio" delay="0">
                                              <p:tgtEl>
                                                <p:sldTgt/>
                                              </p:tgtEl>
                                            </p:cond>
                                          </p:endCondLst>
                                        </p:cTn>
                                        <p:tgtEl>
                                          <p:sndTgt r:embed="rId7" name="تزودنا الشمس بكمياتٍ وافرةٍ من الطا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625" grpId="0"/>
      <p:bldP spid="5" grpId="0" animBg="1"/>
      <p:bldP spid="266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3"/>
          <p:cNvSpPr/>
          <p:nvPr/>
        </p:nvSpPr>
        <p:spPr bwMode="auto">
          <a:xfrm>
            <a:off x="214313" y="1557338"/>
            <a:ext cx="8715375" cy="4579937"/>
          </a:xfrm>
          <a:prstGeom prst="snip2Diag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ln w="76200" cap="flat" cmpd="sng" algn="ctr">
            <a:solidFill>
              <a:srgbClr val="FF00FF"/>
            </a:solidFill>
            <a:prstDash val="solid"/>
            <a:round/>
            <a:headEnd type="none" w="med" len="med"/>
            <a:tailEnd type="none" w="med" len="med"/>
          </a:ln>
          <a:effectLst/>
        </p:spPr>
        <p:txBody>
          <a:bodyPr rtlCol="1"/>
          <a:lstStyle/>
          <a:p>
            <a:pPr algn="l" rtl="0">
              <a:defRPr/>
            </a:pPr>
            <a:endParaRPr lang="ar-EG" sz="3600" dirty="0">
              <a:latin typeface="Times New Roman" charset="0"/>
              <a:cs typeface="+mn-cs"/>
            </a:endParaRPr>
          </a:p>
        </p:txBody>
      </p:sp>
      <p:sp>
        <p:nvSpPr>
          <p:cNvPr id="3" name="Rectangle 1"/>
          <p:cNvSpPr>
            <a:spLocks noChangeArrowheads="1"/>
          </p:cNvSpPr>
          <p:nvPr/>
        </p:nvSpPr>
        <p:spPr bwMode="auto">
          <a:xfrm>
            <a:off x="714375" y="2460625"/>
            <a:ext cx="7786688" cy="2800350"/>
          </a:xfrm>
          <a:prstGeom prst="rect">
            <a:avLst/>
          </a:prstGeom>
          <a:noFill/>
          <a:ln w="9525">
            <a:noFill/>
            <a:miter lim="800000"/>
            <a:headEnd/>
            <a:tailEnd/>
          </a:ln>
        </p:spPr>
        <p:txBody>
          <a:bodyPr anchor="ctr">
            <a:spAutoFit/>
          </a:bodyPr>
          <a:lstStyle/>
          <a:p>
            <a:pPr algn="ctr">
              <a:tabLst>
                <a:tab pos="711200" algn="l"/>
              </a:tabLst>
            </a:pPr>
            <a:r>
              <a:rPr lang="ar-EG" sz="4400" b="1" dirty="0">
                <a:latin typeface="Calibri" pitchFamily="34" charset="0"/>
              </a:rPr>
              <a:t>كما أن </a:t>
            </a:r>
            <a:r>
              <a:rPr lang="ar-EG" sz="4400" b="1" dirty="0" smtClean="0">
                <a:latin typeface="Calibri" pitchFamily="34" charset="0"/>
              </a:rPr>
              <a:t>الأشجارَ والمعادنَ المستخدمةَ </a:t>
            </a:r>
            <a:r>
              <a:rPr lang="ar-EG" sz="4400" b="1" dirty="0">
                <a:latin typeface="Calibri" pitchFamily="34" charset="0"/>
              </a:rPr>
              <a:t>في تصنيع </a:t>
            </a:r>
            <a:r>
              <a:rPr lang="ar-EG" sz="4400" b="1" dirty="0" smtClean="0">
                <a:latin typeface="Calibri" pitchFamily="34" charset="0"/>
              </a:rPr>
              <a:t>الأثاث، والبلاستيكَ والأشياءَ الفلزيةَ </a:t>
            </a:r>
            <a:r>
              <a:rPr lang="ar-EG" sz="4400" b="1" dirty="0">
                <a:latin typeface="Calibri" pitchFamily="34" charset="0"/>
              </a:rPr>
              <a:t>في منزلك هي كذلك </a:t>
            </a:r>
            <a:r>
              <a:rPr lang="ar-EG" sz="4400" b="1" dirty="0" smtClean="0">
                <a:latin typeface="Calibri" pitchFamily="34" charset="0"/>
              </a:rPr>
              <a:t>مُصنّعةٌ </a:t>
            </a:r>
            <a:r>
              <a:rPr lang="ar-EG" sz="4400" b="1" dirty="0">
                <a:latin typeface="Calibri" pitchFamily="34" charset="0"/>
              </a:rPr>
              <a:t>من </a:t>
            </a:r>
            <a:r>
              <a:rPr lang="ar-EG" sz="4400" b="1" dirty="0" smtClean="0">
                <a:latin typeface="Calibri" pitchFamily="34" charset="0"/>
              </a:rPr>
              <a:t>المواردِ </a:t>
            </a:r>
            <a:r>
              <a:rPr lang="ar-EG" sz="4400" b="1" dirty="0">
                <a:latin typeface="Calibri" pitchFamily="34" charset="0"/>
              </a:rPr>
              <a:t>الطبيعية،</a:t>
            </a:r>
            <a:endParaRPr lang="ar-EG" sz="44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كما أن الأشجار والمعادن المستخد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3"/>
          <p:cNvSpPr/>
          <p:nvPr/>
        </p:nvSpPr>
        <p:spPr bwMode="auto">
          <a:xfrm>
            <a:off x="214313" y="1557338"/>
            <a:ext cx="8715375" cy="4579937"/>
          </a:xfrm>
          <a:prstGeom prst="snip2Diag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ln w="76200" cap="flat" cmpd="sng" algn="ctr">
            <a:solidFill>
              <a:srgbClr val="FF00FF"/>
            </a:solidFill>
            <a:prstDash val="solid"/>
            <a:round/>
            <a:headEnd type="none" w="med" len="med"/>
            <a:tailEnd type="none" w="med" len="med"/>
          </a:ln>
          <a:effectLst/>
        </p:spPr>
        <p:txBody>
          <a:bodyPr rtlCol="1"/>
          <a:lstStyle/>
          <a:p>
            <a:pPr algn="l" rtl="0">
              <a:defRPr/>
            </a:pPr>
            <a:endParaRPr lang="ar-EG" sz="3600" dirty="0">
              <a:latin typeface="Times New Roman" charset="0"/>
              <a:cs typeface="+mn-cs"/>
            </a:endParaRPr>
          </a:p>
        </p:txBody>
      </p:sp>
      <p:sp>
        <p:nvSpPr>
          <p:cNvPr id="3" name="Rectangle 1"/>
          <p:cNvSpPr>
            <a:spLocks noChangeArrowheads="1"/>
          </p:cNvSpPr>
          <p:nvPr/>
        </p:nvSpPr>
        <p:spPr bwMode="auto">
          <a:xfrm>
            <a:off x="714375" y="2798763"/>
            <a:ext cx="7786688" cy="2124075"/>
          </a:xfrm>
          <a:prstGeom prst="rect">
            <a:avLst/>
          </a:prstGeom>
          <a:noFill/>
          <a:ln w="9525">
            <a:noFill/>
            <a:miter lim="800000"/>
            <a:headEnd/>
            <a:tailEnd/>
          </a:ln>
        </p:spPr>
        <p:txBody>
          <a:bodyPr anchor="ctr">
            <a:spAutoFit/>
          </a:bodyPr>
          <a:lstStyle/>
          <a:p>
            <a:pPr algn="ctr"/>
            <a:r>
              <a:rPr lang="ar-EG" sz="4400" b="1" dirty="0">
                <a:latin typeface="Calibri" pitchFamily="34" charset="0"/>
              </a:rPr>
              <a:t>التي توفر </a:t>
            </a:r>
            <a:r>
              <a:rPr lang="ar-EG" sz="4400" b="1" dirty="0" err="1">
                <a:latin typeface="Calibri" pitchFamily="34" charset="0"/>
              </a:rPr>
              <a:t>لك</a:t>
            </a:r>
            <a:r>
              <a:rPr lang="ar-EG" sz="4400" b="1" dirty="0">
                <a:latin typeface="Calibri" pitchFamily="34" charset="0"/>
              </a:rPr>
              <a:t> الضروريات من المواد والأدوات، إضافة إلى وسائل الرفاهية، مثل مشغل الأقراص المدمجة.</a:t>
            </a:r>
            <a:endParaRPr lang="en-US" sz="4400" dirty="0"/>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تي توفر لك الضروريات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مخطط انسيابي: قرص ممغنط 2"/>
          <p:cNvSpPr>
            <a:spLocks noChangeArrowheads="1"/>
          </p:cNvSpPr>
          <p:nvPr/>
        </p:nvSpPr>
        <p:spPr bwMode="auto">
          <a:xfrm>
            <a:off x="714375" y="428625"/>
            <a:ext cx="7715250" cy="1714500"/>
          </a:xfrm>
          <a:prstGeom prst="flowChartMagneticDisk">
            <a:avLst/>
          </a:prstGeom>
          <a:solidFill>
            <a:srgbClr val="FF0000"/>
          </a:solidFill>
          <a:ln w="76200" algn="ctr">
            <a:solidFill>
              <a:schemeClr val="tx1"/>
            </a:solidFill>
            <a:prstDash val="sysDot"/>
            <a:round/>
            <a:headEnd/>
            <a:tailEnd/>
          </a:ln>
        </p:spPr>
        <p:txBody>
          <a:bodyPr/>
          <a:lstStyle/>
          <a:p>
            <a:pPr algn="l" rtl="0"/>
            <a:endParaRPr lang="ar-EG"/>
          </a:p>
        </p:txBody>
      </p:sp>
      <p:sp>
        <p:nvSpPr>
          <p:cNvPr id="63491" name="مستطيل 3"/>
          <p:cNvSpPr>
            <a:spLocks noChangeArrowheads="1"/>
          </p:cNvSpPr>
          <p:nvPr/>
        </p:nvSpPr>
        <p:spPr bwMode="auto">
          <a:xfrm>
            <a:off x="684213" y="1198563"/>
            <a:ext cx="7715250" cy="646112"/>
          </a:xfrm>
          <a:prstGeom prst="rect">
            <a:avLst/>
          </a:prstGeom>
          <a:noFill/>
          <a:ln w="9525">
            <a:noFill/>
            <a:miter lim="800000"/>
            <a:headEnd/>
            <a:tailEnd/>
          </a:ln>
        </p:spPr>
        <p:txBody>
          <a:bodyPr>
            <a:spAutoFit/>
          </a:bodyPr>
          <a:lstStyle/>
          <a:p>
            <a:pPr algn="ctr" rtl="0"/>
            <a:r>
              <a:rPr lang="ar-EG" sz="3600" b="1" dirty="0">
                <a:solidFill>
                  <a:schemeClr val="bg1"/>
                </a:solidFill>
              </a:rPr>
              <a:t>ماذا يدخل في تصنيع مشغل الأقراص المدمجة؟ </a:t>
            </a:r>
            <a:endParaRPr lang="ar-EG" sz="3600" dirty="0">
              <a:solidFill>
                <a:schemeClr val="bg1"/>
              </a:solidFill>
            </a:endParaRPr>
          </a:p>
        </p:txBody>
      </p:sp>
      <p:sp>
        <p:nvSpPr>
          <p:cNvPr id="4" name="مجسم مشطوف الحواف 5"/>
          <p:cNvSpPr/>
          <p:nvPr/>
        </p:nvSpPr>
        <p:spPr bwMode="auto">
          <a:xfrm>
            <a:off x="500063" y="2571750"/>
            <a:ext cx="8286750" cy="4071938"/>
          </a:xfrm>
          <a:prstGeom prst="bevel">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1"/>
          <a:lstStyle/>
          <a:p>
            <a:pPr algn="l" rtl="0">
              <a:defRPr/>
            </a:pPr>
            <a:endParaRPr lang="ar-EG" dirty="0">
              <a:solidFill>
                <a:schemeClr val="tx1"/>
              </a:solidFill>
            </a:endParaRPr>
          </a:p>
        </p:txBody>
      </p:sp>
      <p:sp>
        <p:nvSpPr>
          <p:cNvPr id="5" name="مستطيل 6"/>
          <p:cNvSpPr>
            <a:spLocks noChangeArrowheads="1"/>
          </p:cNvSpPr>
          <p:nvPr/>
        </p:nvSpPr>
        <p:spPr bwMode="auto">
          <a:xfrm>
            <a:off x="1000125" y="3230563"/>
            <a:ext cx="7215188" cy="2554545"/>
          </a:xfrm>
          <a:prstGeom prst="rect">
            <a:avLst/>
          </a:prstGeom>
          <a:noFill/>
          <a:ln w="9525">
            <a:noFill/>
            <a:miter lim="800000"/>
            <a:headEnd/>
            <a:tailEnd/>
          </a:ln>
        </p:spPr>
        <p:txBody>
          <a:bodyPr>
            <a:spAutoFit/>
          </a:bodyPr>
          <a:lstStyle/>
          <a:p>
            <a:pPr algn="ctr" rtl="0"/>
            <a:r>
              <a:rPr lang="ar-EG" sz="4000" b="1" dirty="0">
                <a:solidFill>
                  <a:schemeClr val="bg1"/>
                </a:solidFill>
              </a:rPr>
              <a:t>تعرف الآن أن مشغل الأقراص المدمجة يحفظ في علبة الورق المقوى التي تصنع من الأشجار، وأن الأشجار من الموارد الطبيعية.    </a:t>
            </a:r>
            <a:endParaRPr lang="ar-EG" sz="4000" dirty="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ox(in)">
                                      <p:cBhvr>
                                        <p:cTn id="7" dur="500"/>
                                        <p:tgtEl>
                                          <p:spTgt spid="6349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3491"/>
                                        </p:tgtEl>
                                        <p:attrNameLst>
                                          <p:attrName>style.visibility</p:attrName>
                                        </p:attrNameLst>
                                      </p:cBhvr>
                                      <p:to>
                                        <p:strVal val="visible"/>
                                      </p:to>
                                    </p:set>
                                    <p:animEffect transition="in" filter="box(in)">
                                      <p:cBhvr>
                                        <p:cTn id="10" dur="500"/>
                                        <p:tgtEl>
                                          <p:spTgt spid="63491"/>
                                        </p:tgtEl>
                                      </p:cBhvr>
                                    </p:animEffect>
                                  </p:childTnLst>
                                  <p:subTnLst>
                                    <p:audio>
                                      <p:cMediaNode>
                                        <p:cTn display="0" masterRel="sameClick">
                                          <p:stCondLst>
                                            <p:cond evt="begin" delay="0">
                                              <p:tn val="8"/>
                                            </p:cond>
                                          </p:stCondLst>
                                          <p:endCondLst>
                                            <p:cond evt="onStopAudio" delay="0">
                                              <p:tgtEl>
                                                <p:sldTgt/>
                                              </p:tgtEl>
                                            </p:cond>
                                          </p:endCondLst>
                                        </p:cTn>
                                        <p:tgtEl>
                                          <p:sndTgt r:embed="rId3" name="ماذا يدخل في تصنيع مشغل الأقراص المدمجة؟.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ئى.wav"/>
                                        </p:tgtEl>
                                      </p:cMediaNode>
                                    </p:audio>
                                  </p:subTnLst>
                                </p:cTn>
                              </p:par>
                              <p:par>
                                <p:cTn id="21" presetID="3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تعرف الآن أن مشغل الأقرا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مخطط انسيابي: قرص ممغنط 2"/>
          <p:cNvSpPr>
            <a:spLocks noChangeArrowheads="1"/>
          </p:cNvSpPr>
          <p:nvPr/>
        </p:nvSpPr>
        <p:spPr bwMode="auto">
          <a:xfrm>
            <a:off x="714375" y="428625"/>
            <a:ext cx="7715250" cy="1714500"/>
          </a:xfrm>
          <a:prstGeom prst="flowChartMagneticDisk">
            <a:avLst/>
          </a:prstGeom>
          <a:solidFill>
            <a:srgbClr val="FF0000"/>
          </a:solidFill>
          <a:ln w="76200" algn="ctr">
            <a:solidFill>
              <a:schemeClr val="tx1"/>
            </a:solidFill>
            <a:prstDash val="sysDot"/>
            <a:round/>
            <a:headEnd/>
            <a:tailEnd/>
          </a:ln>
        </p:spPr>
        <p:txBody>
          <a:bodyPr/>
          <a:lstStyle/>
          <a:p>
            <a:pPr algn="l" rtl="0"/>
            <a:endParaRPr lang="ar-EG"/>
          </a:p>
        </p:txBody>
      </p:sp>
      <p:sp>
        <p:nvSpPr>
          <p:cNvPr id="63491" name="مستطيل 3"/>
          <p:cNvSpPr>
            <a:spLocks noChangeArrowheads="1"/>
          </p:cNvSpPr>
          <p:nvPr/>
        </p:nvSpPr>
        <p:spPr bwMode="auto">
          <a:xfrm>
            <a:off x="684213" y="1198563"/>
            <a:ext cx="7715250" cy="646112"/>
          </a:xfrm>
          <a:prstGeom prst="rect">
            <a:avLst/>
          </a:prstGeom>
          <a:noFill/>
          <a:ln w="9525">
            <a:noFill/>
            <a:miter lim="800000"/>
            <a:headEnd/>
            <a:tailEnd/>
          </a:ln>
        </p:spPr>
        <p:txBody>
          <a:bodyPr>
            <a:spAutoFit/>
          </a:bodyPr>
          <a:lstStyle/>
          <a:p>
            <a:pPr algn="ctr" rtl="0"/>
            <a:r>
              <a:rPr lang="ar-EG" sz="3600" b="1">
                <a:solidFill>
                  <a:schemeClr val="bg1"/>
                </a:solidFill>
              </a:rPr>
              <a:t>ماذا يدخل في تصنيع مشغل الأقراص المدمجة؟ </a:t>
            </a:r>
            <a:endParaRPr lang="ar-EG" sz="3600">
              <a:solidFill>
                <a:schemeClr val="bg1"/>
              </a:solidFill>
            </a:endParaRPr>
          </a:p>
        </p:txBody>
      </p:sp>
      <p:sp>
        <p:nvSpPr>
          <p:cNvPr id="4" name="مجسم مشطوف الحواف 5"/>
          <p:cNvSpPr/>
          <p:nvPr/>
        </p:nvSpPr>
        <p:spPr bwMode="auto">
          <a:xfrm>
            <a:off x="500063" y="2571750"/>
            <a:ext cx="8286750" cy="4071938"/>
          </a:xfrm>
          <a:prstGeom prst="bevel">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1"/>
          <a:lstStyle/>
          <a:p>
            <a:pPr algn="l" rtl="0">
              <a:defRPr/>
            </a:pPr>
            <a:endParaRPr lang="ar-EG" dirty="0">
              <a:solidFill>
                <a:schemeClr val="tx1"/>
              </a:solidFill>
            </a:endParaRPr>
          </a:p>
        </p:txBody>
      </p:sp>
      <p:sp>
        <p:nvSpPr>
          <p:cNvPr id="5" name="مستطيل 6"/>
          <p:cNvSpPr>
            <a:spLocks noChangeArrowheads="1"/>
          </p:cNvSpPr>
          <p:nvPr/>
        </p:nvSpPr>
        <p:spPr bwMode="auto">
          <a:xfrm>
            <a:off x="1000125" y="3891511"/>
            <a:ext cx="7215188" cy="1323439"/>
          </a:xfrm>
          <a:prstGeom prst="rect">
            <a:avLst/>
          </a:prstGeom>
          <a:noFill/>
          <a:ln w="9525">
            <a:noFill/>
            <a:miter lim="800000"/>
            <a:headEnd/>
            <a:tailEnd/>
          </a:ln>
        </p:spPr>
        <p:txBody>
          <a:bodyPr>
            <a:spAutoFit/>
          </a:bodyPr>
          <a:lstStyle/>
          <a:p>
            <a:pPr algn="ctr" rtl="0"/>
            <a:r>
              <a:rPr lang="ar-EG" sz="4000" b="1" dirty="0" smtClean="0">
                <a:solidFill>
                  <a:schemeClr val="bg1"/>
                </a:solidFill>
              </a:rPr>
              <a:t>ولكن </a:t>
            </a:r>
            <a:r>
              <a:rPr lang="ar-EG" sz="4000" b="1" dirty="0">
                <a:solidFill>
                  <a:schemeClr val="bg1"/>
                </a:solidFill>
              </a:rPr>
              <a:t>ماذا عن المواد البلاستيكية المستخدمة في تصنيعه؟ من أين تأتى؟ </a:t>
            </a:r>
            <a:endParaRPr lang="ar-EG" sz="4000" dirty="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ئى.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ولكن ماذا عن المواد البلاستيك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مخطط انسيابي: قرص ممغنط 1"/>
          <p:cNvSpPr>
            <a:spLocks noChangeArrowheads="1"/>
          </p:cNvSpPr>
          <p:nvPr/>
        </p:nvSpPr>
        <p:spPr bwMode="auto">
          <a:xfrm>
            <a:off x="714375" y="428625"/>
            <a:ext cx="7715250" cy="1714500"/>
          </a:xfrm>
          <a:prstGeom prst="flowChartMagneticDisk">
            <a:avLst/>
          </a:prstGeom>
          <a:solidFill>
            <a:srgbClr val="FF0000"/>
          </a:solidFill>
          <a:ln w="76200" algn="ctr">
            <a:solidFill>
              <a:schemeClr val="tx1"/>
            </a:solidFill>
            <a:prstDash val="sysDot"/>
            <a:round/>
            <a:headEnd/>
            <a:tailEnd/>
          </a:ln>
        </p:spPr>
        <p:txBody>
          <a:bodyPr/>
          <a:lstStyle/>
          <a:p>
            <a:pPr algn="l" rtl="0"/>
            <a:endParaRPr lang="ar-EG"/>
          </a:p>
        </p:txBody>
      </p:sp>
      <p:sp>
        <p:nvSpPr>
          <p:cNvPr id="3" name="مجسم مشطوف الحواف 3"/>
          <p:cNvSpPr/>
          <p:nvPr/>
        </p:nvSpPr>
        <p:spPr bwMode="auto">
          <a:xfrm>
            <a:off x="500063" y="2786063"/>
            <a:ext cx="8286750" cy="3857625"/>
          </a:xfrm>
          <a:prstGeom prst="bevel">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1"/>
          <a:lstStyle/>
          <a:p>
            <a:pPr algn="l" rtl="0">
              <a:defRPr/>
            </a:pPr>
            <a:endParaRPr lang="ar-EG" dirty="0">
              <a:solidFill>
                <a:schemeClr val="tx1"/>
              </a:solidFill>
            </a:endParaRPr>
          </a:p>
        </p:txBody>
      </p:sp>
      <p:sp>
        <p:nvSpPr>
          <p:cNvPr id="4" name="Rectangle 1"/>
          <p:cNvSpPr>
            <a:spLocks noChangeArrowheads="1"/>
          </p:cNvSpPr>
          <p:nvPr/>
        </p:nvSpPr>
        <p:spPr bwMode="auto">
          <a:xfrm>
            <a:off x="1042988" y="3427413"/>
            <a:ext cx="7143750" cy="2308225"/>
          </a:xfrm>
          <a:prstGeom prst="rect">
            <a:avLst/>
          </a:prstGeom>
          <a:noFill/>
          <a:ln w="9525">
            <a:noFill/>
            <a:miter lim="800000"/>
            <a:headEnd/>
            <a:tailEnd/>
          </a:ln>
        </p:spPr>
        <p:txBody>
          <a:bodyPr anchor="ctr">
            <a:spAutoFit/>
          </a:bodyPr>
          <a:lstStyle/>
          <a:p>
            <a:pPr algn="justLow">
              <a:tabLst>
                <a:tab pos="711200" algn="l"/>
              </a:tabLst>
            </a:pPr>
            <a:r>
              <a:rPr lang="ar-EG" sz="3600" b="1" dirty="0">
                <a:solidFill>
                  <a:schemeClr val="bg1"/>
                </a:solidFill>
                <a:latin typeface="Calibri" pitchFamily="34" charset="0"/>
              </a:rPr>
              <a:t>يصنع البلاستيك من النفط الخام، وهو سائل طبيعي ثقيل يستخرج من باطن الأرض بحفر آبار عميقة للوصول إليه، ومن مشتقاته يمكن </a:t>
            </a:r>
            <a:r>
              <a:rPr lang="ar-EG" sz="3600" b="1" dirty="0" smtClean="0">
                <a:solidFill>
                  <a:schemeClr val="bg1"/>
                </a:solidFill>
                <a:latin typeface="Calibri" pitchFamily="34" charset="0"/>
              </a:rPr>
              <a:t>صناعة </a:t>
            </a:r>
            <a:r>
              <a:rPr lang="ar-EG" sz="3600" b="1" dirty="0">
                <a:solidFill>
                  <a:schemeClr val="bg1"/>
                </a:solidFill>
                <a:latin typeface="Calibri" pitchFamily="34" charset="0"/>
              </a:rPr>
              <a:t>البلاستيك، والحبر </a:t>
            </a:r>
            <a:r>
              <a:rPr lang="ar-EG" sz="3600" b="1" dirty="0" err="1" smtClean="0">
                <a:solidFill>
                  <a:schemeClr val="bg1"/>
                </a:solidFill>
                <a:latin typeface="Calibri" pitchFamily="34" charset="0"/>
              </a:rPr>
              <a:t>والصبغات</a:t>
            </a:r>
            <a:r>
              <a:rPr lang="ar-EG" sz="3600" b="1" dirty="0">
                <a:solidFill>
                  <a:schemeClr val="bg1"/>
                </a:solidFill>
                <a:latin typeface="Calibri" pitchFamily="34" charset="0"/>
              </a:rPr>
              <a:t>.</a:t>
            </a:r>
            <a:endParaRPr lang="ar-EG" sz="3600" dirty="0">
              <a:solidFill>
                <a:schemeClr val="bg1"/>
              </a:solidFill>
              <a:latin typeface="Arial" pitchFamily="34" charset="0"/>
            </a:endParaRPr>
          </a:p>
        </p:txBody>
      </p:sp>
      <p:sp>
        <p:nvSpPr>
          <p:cNvPr id="64517" name="مستطيل 5"/>
          <p:cNvSpPr>
            <a:spLocks noChangeArrowheads="1"/>
          </p:cNvSpPr>
          <p:nvPr/>
        </p:nvSpPr>
        <p:spPr bwMode="auto">
          <a:xfrm>
            <a:off x="684213" y="1198563"/>
            <a:ext cx="7715250" cy="646112"/>
          </a:xfrm>
          <a:prstGeom prst="rect">
            <a:avLst/>
          </a:prstGeom>
          <a:noFill/>
          <a:ln w="9525">
            <a:noFill/>
            <a:miter lim="800000"/>
            <a:headEnd/>
            <a:tailEnd/>
          </a:ln>
        </p:spPr>
        <p:txBody>
          <a:bodyPr>
            <a:spAutoFit/>
          </a:bodyPr>
          <a:lstStyle/>
          <a:p>
            <a:pPr algn="ctr" rtl="0"/>
            <a:r>
              <a:rPr lang="ar-EG" sz="3600" b="1">
                <a:solidFill>
                  <a:schemeClr val="bg1"/>
                </a:solidFill>
              </a:rPr>
              <a:t>ماذا يدخل في تصنيع مشغل الأقراص المدمجة؟ </a:t>
            </a:r>
            <a:endParaRPr lang="ar-EG" sz="360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ئى.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يصنع البلاستيك من النفط الخ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جسم مشطوف الحواف 3"/>
          <p:cNvSpPr/>
          <p:nvPr/>
        </p:nvSpPr>
        <p:spPr bwMode="auto">
          <a:xfrm>
            <a:off x="500063" y="2786063"/>
            <a:ext cx="8286750" cy="3857625"/>
          </a:xfrm>
          <a:prstGeom prst="bevel">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1"/>
          <a:lstStyle/>
          <a:p>
            <a:pPr algn="l" rtl="0">
              <a:defRPr/>
            </a:pPr>
            <a:endParaRPr lang="ar-EG" dirty="0">
              <a:solidFill>
                <a:schemeClr val="tx1"/>
              </a:solidFill>
            </a:endParaRPr>
          </a:p>
        </p:txBody>
      </p:sp>
      <p:sp>
        <p:nvSpPr>
          <p:cNvPr id="65538" name="مخطط انسيابي: قرص ممغنط 1"/>
          <p:cNvSpPr>
            <a:spLocks noChangeArrowheads="1"/>
          </p:cNvSpPr>
          <p:nvPr/>
        </p:nvSpPr>
        <p:spPr bwMode="auto">
          <a:xfrm>
            <a:off x="714375" y="428625"/>
            <a:ext cx="7715250" cy="1714500"/>
          </a:xfrm>
          <a:prstGeom prst="flowChartMagneticDisk">
            <a:avLst/>
          </a:prstGeom>
          <a:solidFill>
            <a:srgbClr val="FF0000"/>
          </a:solidFill>
          <a:ln w="76200" algn="ctr">
            <a:solidFill>
              <a:schemeClr val="tx1"/>
            </a:solidFill>
            <a:prstDash val="sysDot"/>
            <a:round/>
            <a:headEnd/>
            <a:tailEnd/>
          </a:ln>
        </p:spPr>
        <p:txBody>
          <a:bodyPr/>
          <a:lstStyle/>
          <a:p>
            <a:pPr algn="l" rtl="0"/>
            <a:endParaRPr lang="ar-EG"/>
          </a:p>
        </p:txBody>
      </p:sp>
      <p:sp>
        <p:nvSpPr>
          <p:cNvPr id="4" name="Rectangle 1"/>
          <p:cNvSpPr>
            <a:spLocks noChangeArrowheads="1"/>
          </p:cNvSpPr>
          <p:nvPr/>
        </p:nvSpPr>
        <p:spPr bwMode="auto">
          <a:xfrm>
            <a:off x="1143002" y="3633148"/>
            <a:ext cx="7000898" cy="1938992"/>
          </a:xfrm>
          <a:prstGeom prst="rect">
            <a:avLst/>
          </a:prstGeom>
          <a:noFill/>
          <a:ln w="9525">
            <a:noFill/>
            <a:miter lim="800000"/>
            <a:headEnd/>
            <a:tailEnd/>
          </a:ln>
        </p:spPr>
        <p:txBody>
          <a:bodyPr wrap="square" anchor="ctr">
            <a:spAutoFit/>
          </a:bodyPr>
          <a:lstStyle/>
          <a:p>
            <a:pPr algn="justLow">
              <a:tabLst>
                <a:tab pos="711200" algn="l"/>
              </a:tabLst>
            </a:pPr>
            <a:r>
              <a:rPr lang="ar-EG" sz="4000" b="1" dirty="0">
                <a:solidFill>
                  <a:schemeClr val="bg1"/>
                </a:solidFill>
                <a:latin typeface="Calibri" pitchFamily="34" charset="0"/>
              </a:rPr>
              <a:t>ماذا عن الأجزاء الفلزية في المشغل؟ </a:t>
            </a:r>
            <a:endParaRPr lang="ar-EG" sz="4000" b="1" dirty="0" smtClean="0">
              <a:solidFill>
                <a:schemeClr val="bg1"/>
              </a:solidFill>
              <a:latin typeface="Calibri" pitchFamily="34" charset="0"/>
            </a:endParaRPr>
          </a:p>
          <a:p>
            <a:pPr algn="justLow">
              <a:tabLst>
                <a:tab pos="711200" algn="l"/>
              </a:tabLst>
            </a:pPr>
            <a:endParaRPr lang="ar-EG" sz="4000" b="1" dirty="0">
              <a:solidFill>
                <a:schemeClr val="bg1"/>
              </a:solidFill>
              <a:latin typeface="Calibri" pitchFamily="34" charset="0"/>
            </a:endParaRPr>
          </a:p>
          <a:p>
            <a:pPr algn="justLow">
              <a:tabLst>
                <a:tab pos="711200" algn="l"/>
              </a:tabLst>
            </a:pPr>
            <a:r>
              <a:rPr lang="ar-EG" sz="4000" b="1" dirty="0">
                <a:solidFill>
                  <a:schemeClr val="bg1"/>
                </a:solidFill>
                <a:latin typeface="Calibri" pitchFamily="34" charset="0"/>
              </a:rPr>
              <a:t>وكيف يتم صنع البراغي اللازمة لتركيبه؟</a:t>
            </a:r>
            <a:endParaRPr lang="ar-EG" sz="4000" dirty="0">
              <a:solidFill>
                <a:schemeClr val="bg1"/>
              </a:solidFill>
              <a:latin typeface="Arial" pitchFamily="34" charset="0"/>
            </a:endParaRPr>
          </a:p>
        </p:txBody>
      </p:sp>
      <p:sp>
        <p:nvSpPr>
          <p:cNvPr id="65541" name="مستطيل 5"/>
          <p:cNvSpPr>
            <a:spLocks noChangeArrowheads="1"/>
          </p:cNvSpPr>
          <p:nvPr/>
        </p:nvSpPr>
        <p:spPr bwMode="auto">
          <a:xfrm>
            <a:off x="684213" y="1198563"/>
            <a:ext cx="7715250" cy="646112"/>
          </a:xfrm>
          <a:prstGeom prst="rect">
            <a:avLst/>
          </a:prstGeom>
          <a:noFill/>
          <a:ln w="9525">
            <a:noFill/>
            <a:miter lim="800000"/>
            <a:headEnd/>
            <a:tailEnd/>
          </a:ln>
        </p:spPr>
        <p:txBody>
          <a:bodyPr>
            <a:spAutoFit/>
          </a:bodyPr>
          <a:lstStyle/>
          <a:p>
            <a:pPr algn="ctr" rtl="0"/>
            <a:r>
              <a:rPr lang="ar-EG" sz="3600" b="1">
                <a:solidFill>
                  <a:schemeClr val="bg1"/>
                </a:solidFill>
              </a:rPr>
              <a:t>ماذا يدخل في تصنيع مشغل الأقراص المدمجة؟ </a:t>
            </a:r>
            <a:endParaRPr lang="ar-EG" sz="3600">
              <a:solidFill>
                <a:schemeClr val="bg1"/>
              </a:solidFill>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ئى.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800" decel="100000"/>
                                        <p:tgtEl>
                                          <p:spTgt spid="4">
                                            <p:txEl>
                                              <p:pRg st="2" end="2"/>
                                            </p:txEl>
                                          </p:spTgt>
                                        </p:tgtEl>
                                      </p:cBhvr>
                                    </p:animEffect>
                                    <p:anim calcmode="lin" valueType="num">
                                      <p:cBhvr>
                                        <p:cTn id="16" dur="800" decel="100000" fill="hold"/>
                                        <p:tgtEl>
                                          <p:spTgt spid="4">
                                            <p:txEl>
                                              <p:pRg st="2" end="2"/>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4">
                                            <p:txEl>
                                              <p:pRg st="2" end="2"/>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4">
                                            <p:txEl>
                                              <p:pRg st="2" end="2"/>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xEl>
                                              <p:pRg st="2" end="2"/>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xEl>
                                              <p:pRg st="2" end="2"/>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ئى.wav"/>
                                        </p:tgtEl>
                                      </p:cMediaNode>
                                    </p:audio>
                                  </p:subTnLst>
                                </p:cTn>
                              </p:par>
                              <p:par>
                                <p:cTn id="21" presetID="30" presetClass="entr" presetSubtype="0"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800" decel="100000"/>
                                        <p:tgtEl>
                                          <p:spTgt spid="4">
                                            <p:txEl>
                                              <p:pRg st="0" end="0"/>
                                            </p:txEl>
                                          </p:spTgt>
                                        </p:tgtEl>
                                      </p:cBhvr>
                                    </p:animEffect>
                                    <p:anim calcmode="lin" valueType="num">
                                      <p:cBhvr>
                                        <p:cTn id="24"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ماذا عن الأجزاء الفلزية في المشغ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ضلع اثنا عشري 1"/>
          <p:cNvSpPr/>
          <p:nvPr/>
        </p:nvSpPr>
        <p:spPr bwMode="auto">
          <a:xfrm>
            <a:off x="2428875" y="571500"/>
            <a:ext cx="4500563" cy="1071563"/>
          </a:xfrm>
          <a:prstGeom prst="dodecagon">
            <a:avLst/>
          </a:prstGeom>
          <a:blipFill>
            <a:blip r:embed="rId7" cstate="print"/>
            <a:tile tx="0" ty="0" sx="100000" sy="100000" flip="none" algn="tl"/>
          </a:blipFill>
          <a:ln w="76200" cap="flat" cmpd="sng" algn="ctr">
            <a:solidFill>
              <a:schemeClr val="bg2">
                <a:lumMod val="60000"/>
                <a:lumOff val="40000"/>
              </a:schemeClr>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25601" name="Rectangle 1"/>
          <p:cNvSpPr>
            <a:spLocks noChangeArrowheads="1"/>
          </p:cNvSpPr>
          <p:nvPr/>
        </p:nvSpPr>
        <p:spPr bwMode="auto">
          <a:xfrm>
            <a:off x="2428875" y="684213"/>
            <a:ext cx="4357688" cy="831850"/>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دفتر العلوم</a:t>
            </a:r>
            <a:endParaRPr lang="ar-EG" sz="4800" dirty="0">
              <a:latin typeface="Arial" pitchFamily="34" charset="0"/>
            </a:endParaRPr>
          </a:p>
        </p:txBody>
      </p:sp>
      <p:sp>
        <p:nvSpPr>
          <p:cNvPr id="4" name="مضلع سباعي 3"/>
          <p:cNvSpPr/>
          <p:nvPr/>
        </p:nvSpPr>
        <p:spPr bwMode="auto">
          <a:xfrm>
            <a:off x="0" y="2143116"/>
            <a:ext cx="9144000" cy="4071966"/>
          </a:xfrm>
          <a:prstGeom prst="hep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T w="152400" h="50800" prst="softRound"/>
          </a:sp3d>
        </p:spPr>
        <p:txBody>
          <a:bodyPr rtlCol="1"/>
          <a:lstStyle/>
          <a:p>
            <a:pPr algn="l" rtl="0">
              <a:defRPr/>
            </a:pPr>
            <a:endParaRPr lang="ar-EG" dirty="0">
              <a:latin typeface="Times New Roman" charset="0"/>
              <a:cs typeface="+mn-cs"/>
            </a:endParaRPr>
          </a:p>
        </p:txBody>
      </p:sp>
      <p:sp>
        <p:nvSpPr>
          <p:cNvPr id="25602" name="Rectangle 2"/>
          <p:cNvSpPr>
            <a:spLocks noChangeArrowheads="1"/>
          </p:cNvSpPr>
          <p:nvPr/>
        </p:nvSpPr>
        <p:spPr bwMode="auto">
          <a:xfrm>
            <a:off x="1071563" y="2925763"/>
            <a:ext cx="7143750" cy="2554287"/>
          </a:xfrm>
          <a:prstGeom prst="rect">
            <a:avLst/>
          </a:prstGeom>
          <a:noFill/>
          <a:ln w="9525">
            <a:noFill/>
            <a:miter lim="800000"/>
            <a:headEnd/>
            <a:tailEnd/>
          </a:ln>
        </p:spPr>
        <p:txBody>
          <a:bodyPr anchor="ctr">
            <a:spAutoFit/>
          </a:bodyPr>
          <a:lstStyle/>
          <a:p>
            <a:pPr algn="ctr">
              <a:tabLst>
                <a:tab pos="711200" algn="l"/>
              </a:tabLst>
            </a:pPr>
            <a:r>
              <a:rPr lang="ar-EG" sz="4000" b="1" dirty="0">
                <a:latin typeface="Calibri" pitchFamily="34" charset="0"/>
              </a:rPr>
              <a:t>استخدم المكتبة أو مواقع عبر الشبكة الإلكترونية للبحث عن استخدامات الطاقة الشمسية، واكتب في دفتر العلوم </a:t>
            </a:r>
            <a:r>
              <a:rPr lang="ar-EG" sz="4000" b="1" dirty="0" smtClean="0">
                <a:latin typeface="Calibri" pitchFamily="34" charset="0"/>
              </a:rPr>
              <a:t>وصفًا </a:t>
            </a:r>
            <a:r>
              <a:rPr lang="ar-EG" sz="4000" b="1" dirty="0">
                <a:latin typeface="Calibri" pitchFamily="34" charset="0"/>
              </a:rPr>
              <a:t>لأحد الاستخدامات.</a:t>
            </a:r>
            <a:endParaRPr lang="ar-EG" sz="4000" dirty="0">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fmla="#ppt_w*sin(2.5*pi*$)">
                                          <p:val>
                                            <p:fltVal val="0"/>
                                          </p:val>
                                        </p:tav>
                                        <p:tav tm="100000">
                                          <p:val>
                                            <p:fltVal val="1"/>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0275 - chimes bells gongs.wav"/>
                                        </p:tgtEl>
                                      </p:cMediaNode>
                                    </p:audio>
                                  </p:subTnLst>
                                </p:cTn>
                              </p:par>
                              <p:par>
                                <p:cTn id="9" presetID="19" presetClass="entr" presetSubtype="10" fill="hold" grpId="0" nodeType="withEffect">
                                  <p:stCondLst>
                                    <p:cond delay="0"/>
                                  </p:stCondLst>
                                  <p:childTnLst>
                                    <p:set>
                                      <p:cBhvr>
                                        <p:cTn id="10" dur="1" fill="hold">
                                          <p:stCondLst>
                                            <p:cond delay="0"/>
                                          </p:stCondLst>
                                        </p:cTn>
                                        <p:tgtEl>
                                          <p:spTgt spid="25601"/>
                                        </p:tgtEl>
                                        <p:attrNameLst>
                                          <p:attrName>style.visibility</p:attrName>
                                        </p:attrNameLst>
                                      </p:cBhvr>
                                      <p:to>
                                        <p:strVal val="visible"/>
                                      </p:to>
                                    </p:set>
                                    <p:anim calcmode="lin" valueType="num">
                                      <p:cBhvr>
                                        <p:cTn id="11" dur="500" fill="hold"/>
                                        <p:tgtEl>
                                          <p:spTgt spid="25601"/>
                                        </p:tgtEl>
                                        <p:attrNameLst>
                                          <p:attrName>ppt_w</p:attrName>
                                        </p:attrNameLst>
                                      </p:cBhvr>
                                      <p:tavLst>
                                        <p:tav tm="0" fmla="#ppt_w*sin(2.5*pi*$)">
                                          <p:val>
                                            <p:fltVal val="0"/>
                                          </p:val>
                                        </p:tav>
                                        <p:tav tm="100000">
                                          <p:val>
                                            <p:fltVal val="1"/>
                                          </p:val>
                                        </p:tav>
                                      </p:tavLst>
                                    </p:anim>
                                    <p:anim calcmode="lin" valueType="num">
                                      <p:cBhvr>
                                        <p:cTn id="12" dur="500" fill="hold"/>
                                        <p:tgtEl>
                                          <p:spTgt spid="256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دفتر العلوم.wav"/>
                                        </p:tgtEl>
                                      </p:cMediaNode>
                                    </p:audio>
                                  </p:sub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0001 - 0 zero Morse code signal.wav"/>
                                        </p:tgtEl>
                                      </p:cMediaNode>
                                    </p:audio>
                                  </p:subTnLst>
                                </p:cTn>
                              </p:par>
                              <p:par>
                                <p:cTn id="19" presetID="23" presetClass="entr" presetSubtype="16" fill="hold" grpId="0" nodeType="withEffect">
                                  <p:stCondLst>
                                    <p:cond delay="0"/>
                                  </p:stCondLst>
                                  <p:childTnLst>
                                    <p:set>
                                      <p:cBhvr>
                                        <p:cTn id="20" dur="1" fill="hold">
                                          <p:stCondLst>
                                            <p:cond delay="0"/>
                                          </p:stCondLst>
                                        </p:cTn>
                                        <p:tgtEl>
                                          <p:spTgt spid="25602"/>
                                        </p:tgtEl>
                                        <p:attrNameLst>
                                          <p:attrName>style.visibility</p:attrName>
                                        </p:attrNameLst>
                                      </p:cBhvr>
                                      <p:to>
                                        <p:strVal val="visible"/>
                                      </p:to>
                                    </p:set>
                                    <p:anim calcmode="lin" valueType="num">
                                      <p:cBhvr>
                                        <p:cTn id="21" dur="500" fill="hold"/>
                                        <p:tgtEl>
                                          <p:spTgt spid="25602"/>
                                        </p:tgtEl>
                                        <p:attrNameLst>
                                          <p:attrName>ppt_w</p:attrName>
                                        </p:attrNameLst>
                                      </p:cBhvr>
                                      <p:tavLst>
                                        <p:tav tm="0">
                                          <p:val>
                                            <p:fltVal val="0"/>
                                          </p:val>
                                        </p:tav>
                                        <p:tav tm="100000">
                                          <p:val>
                                            <p:strVal val="#ppt_w"/>
                                          </p:val>
                                        </p:tav>
                                      </p:tavLst>
                                    </p:anim>
                                    <p:anim calcmode="lin" valueType="num">
                                      <p:cBhvr>
                                        <p:cTn id="22" dur="500" fill="hold"/>
                                        <p:tgtEl>
                                          <p:spTgt spid="2560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6" name="استخدم المكتبة أو مواقع ع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2560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قلب 1"/>
          <p:cNvSpPr/>
          <p:nvPr/>
        </p:nvSpPr>
        <p:spPr bwMode="auto">
          <a:xfrm>
            <a:off x="1785938" y="642949"/>
            <a:ext cx="5500687" cy="1500188"/>
          </a:xfrm>
          <a:prstGeom prst="heart">
            <a:avLst/>
          </a:prstGeom>
          <a:solidFill>
            <a:srgbClr val="FFC000"/>
          </a:solidFill>
          <a:ln w="76200" cap="flat" cmpd="sng" algn="ctr">
            <a:solidFill>
              <a:schemeClr val="bg1"/>
            </a:solidFill>
            <a:prstDash val="solid"/>
            <a:round/>
            <a:headEnd type="none" w="med" len="med"/>
            <a:tailEnd type="none" w="med" len="med"/>
          </a:ln>
          <a:effectLst/>
        </p:spPr>
        <p:txBody>
          <a:bodyPr rtlCol="1"/>
          <a:lstStyle/>
          <a:p>
            <a:pPr algn="l" rtl="0">
              <a:defRPr/>
            </a:pPr>
            <a:endParaRPr lang="ar-EG" dirty="0">
              <a:latin typeface="Times New Roman" charset="0"/>
              <a:cs typeface="+mn-cs"/>
            </a:endParaRPr>
          </a:p>
        </p:txBody>
      </p:sp>
      <p:sp>
        <p:nvSpPr>
          <p:cNvPr id="24577" name="Rectangle 1"/>
          <p:cNvSpPr>
            <a:spLocks noChangeArrowheads="1"/>
          </p:cNvSpPr>
          <p:nvPr/>
        </p:nvSpPr>
        <p:spPr bwMode="auto">
          <a:xfrm>
            <a:off x="1857375" y="930287"/>
            <a:ext cx="5500688" cy="831850"/>
          </a:xfrm>
          <a:prstGeom prst="rect">
            <a:avLst/>
          </a:prstGeom>
          <a:noFill/>
          <a:ln w="9525">
            <a:noFill/>
            <a:miter lim="800000"/>
            <a:headEnd/>
            <a:tailEnd/>
          </a:ln>
        </p:spPr>
        <p:txBody>
          <a:bodyPr anchor="ctr">
            <a:spAutoFit/>
          </a:bodyPr>
          <a:lstStyle/>
          <a:p>
            <a:pPr algn="ctr">
              <a:tabLst>
                <a:tab pos="711200" algn="l"/>
              </a:tabLst>
            </a:pPr>
            <a:r>
              <a:rPr lang="ar-EG" sz="4800" b="1" dirty="0">
                <a:solidFill>
                  <a:schemeClr val="bg1"/>
                </a:solidFill>
                <a:latin typeface="Calibri" pitchFamily="34" charset="0"/>
              </a:rPr>
              <a:t>نشاطات تمهيدية</a:t>
            </a:r>
            <a:endParaRPr lang="ar-EG" sz="4800" dirty="0">
              <a:solidFill>
                <a:schemeClr val="bg1"/>
              </a:solidFill>
              <a:latin typeface="Arial" pitchFamily="34" charset="0"/>
            </a:endParaRPr>
          </a:p>
        </p:txBody>
      </p:sp>
      <p:sp>
        <p:nvSpPr>
          <p:cNvPr id="4" name="شريط منحني إلى الأعلى 3"/>
          <p:cNvSpPr/>
          <p:nvPr/>
        </p:nvSpPr>
        <p:spPr bwMode="auto">
          <a:xfrm>
            <a:off x="285750" y="3429012"/>
            <a:ext cx="8501063" cy="1643062"/>
          </a:xfrm>
          <a:prstGeom prst="ellipseRibbon2">
            <a:avLst/>
          </a:prstGeom>
          <a:solidFill>
            <a:schemeClr val="accent2">
              <a:lumMod val="40000"/>
              <a:lumOff val="6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l" rtl="0">
              <a:defRPr/>
            </a:pPr>
            <a:endParaRPr lang="ar-EG" dirty="0">
              <a:solidFill>
                <a:schemeClr val="tx1"/>
              </a:solidFill>
            </a:endParaRPr>
          </a:p>
        </p:txBody>
      </p:sp>
      <p:sp>
        <p:nvSpPr>
          <p:cNvPr id="24578" name="Rectangle 2"/>
          <p:cNvSpPr>
            <a:spLocks noChangeArrowheads="1"/>
          </p:cNvSpPr>
          <p:nvPr/>
        </p:nvSpPr>
        <p:spPr bwMode="auto">
          <a:xfrm>
            <a:off x="2357438" y="3605224"/>
            <a:ext cx="4214812" cy="923925"/>
          </a:xfrm>
          <a:prstGeom prst="rect">
            <a:avLst/>
          </a:prstGeom>
          <a:noFill/>
          <a:ln w="9525">
            <a:noFill/>
            <a:miter lim="800000"/>
            <a:headEnd/>
            <a:tailEnd/>
          </a:ln>
        </p:spPr>
        <p:txBody>
          <a:bodyPr anchor="ctr">
            <a:spAutoFit/>
          </a:bodyPr>
          <a:lstStyle/>
          <a:p>
            <a:pPr algn="ctr">
              <a:tabLst>
                <a:tab pos="711200" algn="l"/>
              </a:tabLst>
            </a:pPr>
            <a:r>
              <a:rPr lang="ar-EG" sz="5400" b="1" dirty="0">
                <a:solidFill>
                  <a:srgbClr val="FFFF00"/>
                </a:solidFill>
                <a:latin typeface="Calibri" pitchFamily="34" charset="0"/>
              </a:rPr>
              <a:t>تجربة استهلالية</a:t>
            </a:r>
            <a:endParaRPr lang="ar-EG" sz="5400" dirty="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0003 - 1000hz.wav"/>
                                        </p:tgtEl>
                                      </p:cMediaNode>
                                    </p:audio>
                                  </p:subTnLst>
                                </p:cTn>
                              </p:par>
                              <p:par>
                                <p:cTn id="11" presetID="15" presetClass="entr" presetSubtype="0" fill="hold" grpId="0" nodeType="withEffect">
                                  <p:stCondLst>
                                    <p:cond delay="0"/>
                                  </p:stCondLst>
                                  <p:childTnLst>
                                    <p:set>
                                      <p:cBhvr>
                                        <p:cTn id="12" dur="1" fill="hold">
                                          <p:stCondLst>
                                            <p:cond delay="0"/>
                                          </p:stCondLst>
                                        </p:cTn>
                                        <p:tgtEl>
                                          <p:spTgt spid="24577"/>
                                        </p:tgtEl>
                                        <p:attrNameLst>
                                          <p:attrName>style.visibility</p:attrName>
                                        </p:attrNameLst>
                                      </p:cBhvr>
                                      <p:to>
                                        <p:strVal val="visible"/>
                                      </p:to>
                                    </p:set>
                                    <p:anim calcmode="lin" valueType="num">
                                      <p:cBhvr>
                                        <p:cTn id="13" dur="500" fill="hold"/>
                                        <p:tgtEl>
                                          <p:spTgt spid="24577"/>
                                        </p:tgtEl>
                                        <p:attrNameLst>
                                          <p:attrName>ppt_w</p:attrName>
                                        </p:attrNameLst>
                                      </p:cBhvr>
                                      <p:tavLst>
                                        <p:tav tm="0">
                                          <p:val>
                                            <p:fltVal val="0"/>
                                          </p:val>
                                        </p:tav>
                                        <p:tav tm="100000">
                                          <p:val>
                                            <p:strVal val="#ppt_w"/>
                                          </p:val>
                                        </p:tav>
                                      </p:tavLst>
                                    </p:anim>
                                    <p:anim calcmode="lin" valueType="num">
                                      <p:cBhvr>
                                        <p:cTn id="14" dur="500" fill="hold"/>
                                        <p:tgtEl>
                                          <p:spTgt spid="24577"/>
                                        </p:tgtEl>
                                        <p:attrNameLst>
                                          <p:attrName>ppt_h</p:attrName>
                                        </p:attrNameLst>
                                      </p:cBhvr>
                                      <p:tavLst>
                                        <p:tav tm="0">
                                          <p:val>
                                            <p:fltVal val="0"/>
                                          </p:val>
                                        </p:tav>
                                        <p:tav tm="100000">
                                          <p:val>
                                            <p:strVal val="#ppt_h"/>
                                          </p:val>
                                        </p:tav>
                                      </p:tavLst>
                                    </p:anim>
                                    <p:anim calcmode="lin" valueType="num">
                                      <p:cBhvr>
                                        <p:cTn id="15" dur="500" fill="hold"/>
                                        <p:tgtEl>
                                          <p:spTgt spid="24577"/>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2457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4" name="نشاطات تمهيدية.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4"/>
                                        </p:tgtEl>
                                        <p:attrNameLst>
                                          <p:attrName>ppt_x</p:attrName>
                                          <p:attrName>ppt_y</p:attrName>
                                        </p:attrNameLst>
                                      </p:cBhvr>
                                    </p:animMotion>
                                    <p:animEffect transition="in" filter="fade">
                                      <p:cBhvr>
                                        <p:cTn id="23"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5" name="0274 - chimes bells gongs.wav"/>
                                        </p:tgtEl>
                                      </p:cMediaNode>
                                    </p:audio>
                                  </p:subTnLst>
                                </p:cTn>
                              </p:par>
                              <p:par>
                                <p:cTn id="24" presetID="52" presetClass="entr" presetSubtype="0" fill="hold" grpId="0" nodeType="withEffect">
                                  <p:stCondLst>
                                    <p:cond delay="0"/>
                                  </p:stCondLst>
                                  <p:childTnLst>
                                    <p:set>
                                      <p:cBhvr>
                                        <p:cTn id="25" dur="1" fill="hold">
                                          <p:stCondLst>
                                            <p:cond delay="0"/>
                                          </p:stCondLst>
                                        </p:cTn>
                                        <p:tgtEl>
                                          <p:spTgt spid="24578"/>
                                        </p:tgtEl>
                                        <p:attrNameLst>
                                          <p:attrName>style.visibility</p:attrName>
                                        </p:attrNameLst>
                                      </p:cBhvr>
                                      <p:to>
                                        <p:strVal val="visible"/>
                                      </p:to>
                                    </p:set>
                                    <p:animScale>
                                      <p:cBhvr>
                                        <p:cTn id="26" dur="500" decel="50000" fill="hold">
                                          <p:stCondLst>
                                            <p:cond delay="0"/>
                                          </p:stCondLst>
                                        </p:cTn>
                                        <p:tgtEl>
                                          <p:spTgt spid="245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24578"/>
                                        </p:tgtEl>
                                        <p:attrNameLst>
                                          <p:attrName>ppt_x</p:attrName>
                                          <p:attrName>ppt_y</p:attrName>
                                        </p:attrNameLst>
                                      </p:cBhvr>
                                    </p:animMotion>
                                    <p:animEffect transition="in" filter="fade">
                                      <p:cBhvr>
                                        <p:cTn id="28" dur="500"/>
                                        <p:tgtEl>
                                          <p:spTgt spid="24578"/>
                                        </p:tgtEl>
                                      </p:cBhvr>
                                    </p:animEffect>
                                  </p:childTnLst>
                                  <p:subTnLst>
                                    <p:audio>
                                      <p:cMediaNode>
                                        <p:cTn display="0" masterRel="sameClick">
                                          <p:stCondLst>
                                            <p:cond evt="begin" delay="0">
                                              <p:tn val="24"/>
                                            </p:cond>
                                          </p:stCondLst>
                                          <p:endCondLst>
                                            <p:cond evt="onStopAudio" delay="0">
                                              <p:tgtEl>
                                                <p:sldTgt/>
                                              </p:tgtEl>
                                            </p:cond>
                                          </p:endCondLst>
                                        </p:cTn>
                                        <p:tgtEl>
                                          <p:sndTgt r:embed="rId6" name="تجربة استهلا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P spid="4" grpId="0" animBg="1"/>
      <p:bldP spid="245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وجة مزدوجة 4"/>
          <p:cNvSpPr>
            <a:spLocks noChangeArrowheads="1"/>
          </p:cNvSpPr>
          <p:nvPr/>
        </p:nvSpPr>
        <p:spPr bwMode="auto">
          <a:xfrm>
            <a:off x="285720" y="2928938"/>
            <a:ext cx="8572500" cy="3357562"/>
          </a:xfrm>
          <a:prstGeom prst="doubleWave">
            <a:avLst>
              <a:gd name="adj1" fmla="val 6250"/>
              <a:gd name="adj2" fmla="val 0"/>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solidFill>
              <a:schemeClr val="tx1"/>
            </a:solidFill>
            <a:round/>
            <a:headEnd/>
            <a:tailEnd/>
          </a:ln>
        </p:spPr>
        <p:txBody>
          <a:bodyPr/>
          <a:lstStyle/>
          <a:p>
            <a:pPr algn="l" rtl="0"/>
            <a:endParaRPr lang="ar-EG"/>
          </a:p>
        </p:txBody>
      </p:sp>
      <p:sp>
        <p:nvSpPr>
          <p:cNvPr id="23553" name="Rectangle 1"/>
          <p:cNvSpPr>
            <a:spLocks noChangeArrowheads="1"/>
          </p:cNvSpPr>
          <p:nvPr/>
        </p:nvSpPr>
        <p:spPr bwMode="auto">
          <a:xfrm>
            <a:off x="2000220" y="3298825"/>
            <a:ext cx="5286375" cy="830263"/>
          </a:xfrm>
          <a:prstGeom prst="rect">
            <a:avLst/>
          </a:prstGeom>
          <a:noFill/>
          <a:ln w="9525">
            <a:noFill/>
            <a:miter lim="800000"/>
            <a:headEnd/>
            <a:tailEnd/>
          </a:ln>
        </p:spPr>
        <p:txBody>
          <a:bodyPr anchor="ctr">
            <a:spAutoFit/>
          </a:bodyPr>
          <a:lstStyle/>
          <a:p>
            <a:pPr algn="ctr">
              <a:tabLst>
                <a:tab pos="711200" algn="l"/>
              </a:tabLst>
            </a:pPr>
            <a:r>
              <a:rPr lang="ar-EG" sz="4800" b="1" dirty="0">
                <a:latin typeface="Calibri" pitchFamily="34" charset="0"/>
              </a:rPr>
              <a:t>ما الموارد الطبيعية؟</a:t>
            </a:r>
            <a:endParaRPr lang="ar-EG" sz="4800" dirty="0">
              <a:latin typeface="Arial" pitchFamily="34" charset="0"/>
            </a:endParaRPr>
          </a:p>
        </p:txBody>
      </p:sp>
      <p:sp>
        <p:nvSpPr>
          <p:cNvPr id="4" name="Rectangle 1"/>
          <p:cNvSpPr>
            <a:spLocks noChangeArrowheads="1"/>
          </p:cNvSpPr>
          <p:nvPr/>
        </p:nvSpPr>
        <p:spPr bwMode="auto">
          <a:xfrm>
            <a:off x="285720" y="4371811"/>
            <a:ext cx="8572500" cy="1200329"/>
          </a:xfrm>
          <a:prstGeom prst="rect">
            <a:avLst/>
          </a:prstGeom>
          <a:noFill/>
          <a:ln w="9525">
            <a:noFill/>
            <a:miter lim="800000"/>
            <a:headEnd/>
            <a:tailEnd/>
          </a:ln>
        </p:spPr>
        <p:txBody>
          <a:bodyPr anchor="ctr">
            <a:spAutoFit/>
          </a:bodyPr>
          <a:lstStyle/>
          <a:p>
            <a:pPr algn="justLow">
              <a:tabLst>
                <a:tab pos="711200" algn="l"/>
              </a:tabLst>
            </a:pPr>
            <a:r>
              <a:rPr lang="ar-EG" sz="3600" b="1" dirty="0">
                <a:solidFill>
                  <a:srgbClr val="002060"/>
                </a:solidFill>
                <a:latin typeface="Calibri" pitchFamily="34" charset="0"/>
              </a:rPr>
              <a:t>هل تستطيع العيش دون أكياس البلاستيك أو أقلام الرصاص الخشبية؟ ماذا عن السيارة أو التليفزيون؟</a:t>
            </a:r>
            <a:endParaRPr lang="ar-EG" sz="3600" dirty="0">
              <a:solidFill>
                <a:srgbClr val="002060"/>
              </a:solidFill>
              <a:latin typeface="Arial" pitchFamily="34" charset="0"/>
            </a:endParaRPr>
          </a:p>
        </p:txBody>
      </p:sp>
      <p:sp>
        <p:nvSpPr>
          <p:cNvPr id="7" name="شريط منحني إلى الأعلى 6"/>
          <p:cNvSpPr/>
          <p:nvPr/>
        </p:nvSpPr>
        <p:spPr bwMode="auto">
          <a:xfrm>
            <a:off x="285720" y="714375"/>
            <a:ext cx="8501063" cy="1643063"/>
          </a:xfrm>
          <a:prstGeom prst="ellipseRibbon2">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rtlCol="1"/>
          <a:lstStyle/>
          <a:p>
            <a:pPr algn="l" rtl="0">
              <a:defRPr/>
            </a:pPr>
            <a:endParaRPr lang="ar-EG" dirty="0">
              <a:solidFill>
                <a:srgbClr val="FFFF00"/>
              </a:solidFill>
              <a:latin typeface="Times New Roman" charset="0"/>
              <a:cs typeface="+mn-cs"/>
            </a:endParaRPr>
          </a:p>
        </p:txBody>
      </p:sp>
      <p:sp>
        <p:nvSpPr>
          <p:cNvPr id="8" name="Rectangle 2"/>
          <p:cNvSpPr>
            <a:spLocks noChangeArrowheads="1"/>
          </p:cNvSpPr>
          <p:nvPr/>
        </p:nvSpPr>
        <p:spPr bwMode="auto">
          <a:xfrm>
            <a:off x="2428845" y="928688"/>
            <a:ext cx="4214813" cy="928687"/>
          </a:xfrm>
          <a:prstGeom prst="rect">
            <a:avLst/>
          </a:prstGeom>
          <a:noFill/>
          <a:ln w="9525">
            <a:noFill/>
            <a:miter lim="800000"/>
            <a:headEnd/>
            <a:tailEnd/>
          </a:ln>
        </p:spPr>
        <p:txBody>
          <a:bodyPr anchor="ctr">
            <a:spAutoFit/>
          </a:bodyPr>
          <a:lstStyle/>
          <a:p>
            <a:pPr algn="ctr">
              <a:tabLst>
                <a:tab pos="711200" algn="l"/>
              </a:tabLst>
            </a:pPr>
            <a:r>
              <a:rPr lang="ar-EG" sz="5400" b="1">
                <a:solidFill>
                  <a:srgbClr val="FFFF00"/>
                </a:solidFill>
                <a:latin typeface="Calibri" pitchFamily="34" charset="0"/>
              </a:rPr>
              <a:t>تجربة استهلالية</a:t>
            </a:r>
            <a:endParaRPr lang="ar-EG" sz="5400">
              <a:solidFill>
                <a:srgbClr val="FFFF00"/>
              </a:solidFill>
              <a:latin typeface="Arial" pitchFamily="34" charset="0"/>
            </a:endParaRPr>
          </a:p>
        </p:txBody>
      </p:sp>
    </p:spTree>
  </p:cSld>
  <p:clrMapOvr>
    <a:masterClrMapping/>
  </p:clrMapOvr>
  <p:transition spd="med">
    <p:newsflash/>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3"/>
                                          </p:stCondLst>
                                        </p:cTn>
                                        <p:tgtEl>
                                          <p:spTgt spid="5"/>
                                        </p:tgtEl>
                                      </p:cBhvr>
                                      <p:to x="100000" y="60000"/>
                                    </p:animScale>
                                    <p:animScale>
                                      <p:cBhvr>
                                        <p:cTn id="14" dur="42"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2" decel="50000">
                                          <p:stCondLst>
                                            <p:cond delay="335"/>
                                          </p:stCondLst>
                                        </p:cTn>
                                        <p:tgtEl>
                                          <p:spTgt spid="5"/>
                                        </p:tgtEl>
                                      </p:cBhvr>
                                      <p:to x="100000" y="100000"/>
                                    </p:animScale>
                                    <p:animScale>
                                      <p:cBhvr>
                                        <p:cTn id="17" dur="7">
                                          <p:stCondLst>
                                            <p:cond delay="411"/>
                                          </p:stCondLst>
                                        </p:cTn>
                                        <p:tgtEl>
                                          <p:spTgt spid="5"/>
                                        </p:tgtEl>
                                      </p:cBhvr>
                                      <p:to x="100000" y="90000"/>
                                    </p:animScale>
                                    <p:animScale>
                                      <p:cBhvr>
                                        <p:cTn id="18" dur="42"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2" decel="50000">
                                          <p:stCondLst>
                                            <p:cond delay="459"/>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716 - mailbox drop.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23553"/>
                                        </p:tgtEl>
                                        <p:attrNameLst>
                                          <p:attrName>style.visibility</p:attrName>
                                        </p:attrNameLst>
                                      </p:cBhvr>
                                      <p:to>
                                        <p:strVal val="visible"/>
                                      </p:to>
                                    </p:set>
                                    <p:animEffect transition="in" filter="wipe(down)">
                                      <p:cBhvr>
                                        <p:cTn id="23" dur="145">
                                          <p:stCondLst>
                                            <p:cond delay="0"/>
                                          </p:stCondLst>
                                        </p:cTn>
                                        <p:tgtEl>
                                          <p:spTgt spid="23553"/>
                                        </p:tgtEl>
                                      </p:cBhvr>
                                    </p:animEffect>
                                    <p:anim calcmode="lin" valueType="num">
                                      <p:cBhvr>
                                        <p:cTn id="24" dur="456" tmFilter="0,0; 0.14,0.36; 0.43,0.73; 0.71,0.91; 1.0,1.0">
                                          <p:stCondLst>
                                            <p:cond delay="0"/>
                                          </p:stCondLst>
                                        </p:cTn>
                                        <p:tgtEl>
                                          <p:spTgt spid="23553"/>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3553"/>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3553"/>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3553"/>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3553"/>
                                        </p:tgtEl>
                                        <p:attrNameLst>
                                          <p:attrName>ppt_y</p:attrName>
                                        </p:attrNameLst>
                                      </p:cBhvr>
                                      <p:tavLst>
                                        <p:tav tm="0" fmla="#ppt_y-sin(pi*$)/81">
                                          <p:val>
                                            <p:fltVal val="0"/>
                                          </p:val>
                                        </p:tav>
                                        <p:tav tm="100000">
                                          <p:val>
                                            <p:fltVal val="1"/>
                                          </p:val>
                                        </p:tav>
                                      </p:tavLst>
                                    </p:anim>
                                    <p:animScale>
                                      <p:cBhvr>
                                        <p:cTn id="29" dur="7">
                                          <p:stCondLst>
                                            <p:cond delay="163"/>
                                          </p:stCondLst>
                                        </p:cTn>
                                        <p:tgtEl>
                                          <p:spTgt spid="23553"/>
                                        </p:tgtEl>
                                      </p:cBhvr>
                                      <p:to x="100000" y="60000"/>
                                    </p:animScale>
                                    <p:animScale>
                                      <p:cBhvr>
                                        <p:cTn id="30" dur="42" decel="50000">
                                          <p:stCondLst>
                                            <p:cond delay="169"/>
                                          </p:stCondLst>
                                        </p:cTn>
                                        <p:tgtEl>
                                          <p:spTgt spid="23553"/>
                                        </p:tgtEl>
                                      </p:cBhvr>
                                      <p:to x="100000" y="100000"/>
                                    </p:animScale>
                                    <p:animScale>
                                      <p:cBhvr>
                                        <p:cTn id="31" dur="7">
                                          <p:stCondLst>
                                            <p:cond delay="328"/>
                                          </p:stCondLst>
                                        </p:cTn>
                                        <p:tgtEl>
                                          <p:spTgt spid="23553"/>
                                        </p:tgtEl>
                                      </p:cBhvr>
                                      <p:to x="100000" y="80000"/>
                                    </p:animScale>
                                    <p:animScale>
                                      <p:cBhvr>
                                        <p:cTn id="32" dur="42" decel="50000">
                                          <p:stCondLst>
                                            <p:cond delay="335"/>
                                          </p:stCondLst>
                                        </p:cTn>
                                        <p:tgtEl>
                                          <p:spTgt spid="23553"/>
                                        </p:tgtEl>
                                      </p:cBhvr>
                                      <p:to x="100000" y="100000"/>
                                    </p:animScale>
                                    <p:animScale>
                                      <p:cBhvr>
                                        <p:cTn id="33" dur="7">
                                          <p:stCondLst>
                                            <p:cond delay="411"/>
                                          </p:stCondLst>
                                        </p:cTn>
                                        <p:tgtEl>
                                          <p:spTgt spid="23553"/>
                                        </p:tgtEl>
                                      </p:cBhvr>
                                      <p:to x="100000" y="90000"/>
                                    </p:animScale>
                                    <p:animScale>
                                      <p:cBhvr>
                                        <p:cTn id="34" dur="42" decel="50000">
                                          <p:stCondLst>
                                            <p:cond delay="417"/>
                                          </p:stCondLst>
                                        </p:cTn>
                                        <p:tgtEl>
                                          <p:spTgt spid="23553"/>
                                        </p:tgtEl>
                                      </p:cBhvr>
                                      <p:to x="100000" y="100000"/>
                                    </p:animScale>
                                    <p:animScale>
                                      <p:cBhvr>
                                        <p:cTn id="35" dur="7">
                                          <p:stCondLst>
                                            <p:cond delay="452"/>
                                          </p:stCondLst>
                                        </p:cTn>
                                        <p:tgtEl>
                                          <p:spTgt spid="23553"/>
                                        </p:tgtEl>
                                      </p:cBhvr>
                                      <p:to x="100000" y="95000"/>
                                    </p:animScale>
                                    <p:animScale>
                                      <p:cBhvr>
                                        <p:cTn id="36" dur="42" decel="50000">
                                          <p:stCondLst>
                                            <p:cond delay="459"/>
                                          </p:stCondLst>
                                        </p:cTn>
                                        <p:tgtEl>
                                          <p:spTgt spid="23553"/>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ما الموارد الطبيعية؟.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145">
                                          <p:stCondLst>
                                            <p:cond delay="0"/>
                                          </p:stCondLst>
                                        </p:cTn>
                                        <p:tgtEl>
                                          <p:spTgt spid="4"/>
                                        </p:tgtEl>
                                      </p:cBhvr>
                                    </p:animEffect>
                                    <p:anim calcmode="lin" valueType="num">
                                      <p:cBhvr>
                                        <p:cTn id="42"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7" dur="7">
                                          <p:stCondLst>
                                            <p:cond delay="163"/>
                                          </p:stCondLst>
                                        </p:cTn>
                                        <p:tgtEl>
                                          <p:spTgt spid="4"/>
                                        </p:tgtEl>
                                      </p:cBhvr>
                                      <p:to x="100000" y="60000"/>
                                    </p:animScale>
                                    <p:animScale>
                                      <p:cBhvr>
                                        <p:cTn id="48" dur="42" decel="50000">
                                          <p:stCondLst>
                                            <p:cond delay="169"/>
                                          </p:stCondLst>
                                        </p:cTn>
                                        <p:tgtEl>
                                          <p:spTgt spid="4"/>
                                        </p:tgtEl>
                                      </p:cBhvr>
                                      <p:to x="100000" y="100000"/>
                                    </p:animScale>
                                    <p:animScale>
                                      <p:cBhvr>
                                        <p:cTn id="49" dur="7">
                                          <p:stCondLst>
                                            <p:cond delay="328"/>
                                          </p:stCondLst>
                                        </p:cTn>
                                        <p:tgtEl>
                                          <p:spTgt spid="4"/>
                                        </p:tgtEl>
                                      </p:cBhvr>
                                      <p:to x="100000" y="80000"/>
                                    </p:animScale>
                                    <p:animScale>
                                      <p:cBhvr>
                                        <p:cTn id="50" dur="42" decel="50000">
                                          <p:stCondLst>
                                            <p:cond delay="335"/>
                                          </p:stCondLst>
                                        </p:cTn>
                                        <p:tgtEl>
                                          <p:spTgt spid="4"/>
                                        </p:tgtEl>
                                      </p:cBhvr>
                                      <p:to x="100000" y="100000"/>
                                    </p:animScale>
                                    <p:animScale>
                                      <p:cBhvr>
                                        <p:cTn id="51" dur="7">
                                          <p:stCondLst>
                                            <p:cond delay="411"/>
                                          </p:stCondLst>
                                        </p:cTn>
                                        <p:tgtEl>
                                          <p:spTgt spid="4"/>
                                        </p:tgtEl>
                                      </p:cBhvr>
                                      <p:to x="100000" y="90000"/>
                                    </p:animScale>
                                    <p:animScale>
                                      <p:cBhvr>
                                        <p:cTn id="52" dur="42" decel="50000">
                                          <p:stCondLst>
                                            <p:cond delay="417"/>
                                          </p:stCondLst>
                                        </p:cTn>
                                        <p:tgtEl>
                                          <p:spTgt spid="4"/>
                                        </p:tgtEl>
                                      </p:cBhvr>
                                      <p:to x="100000" y="100000"/>
                                    </p:animScale>
                                    <p:animScale>
                                      <p:cBhvr>
                                        <p:cTn id="53" dur="7">
                                          <p:stCondLst>
                                            <p:cond delay="452"/>
                                          </p:stCondLst>
                                        </p:cTn>
                                        <p:tgtEl>
                                          <p:spTgt spid="4"/>
                                        </p:tgtEl>
                                      </p:cBhvr>
                                      <p:to x="100000" y="95000"/>
                                    </p:animScale>
                                    <p:animScale>
                                      <p:cBhvr>
                                        <p:cTn id="54" dur="42" decel="50000">
                                          <p:stCondLst>
                                            <p:cond delay="459"/>
                                          </p:stCondLst>
                                        </p:cTn>
                                        <p:tgtEl>
                                          <p:spTgt spid="4"/>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5" name="هل تستطيع العيش دون أكياس البلاستي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553" grpId="0"/>
      <p:bldP spid="4" grpId="0"/>
    </p:bldLst>
  </p:timing>
</p:sld>
</file>

<file path=ppt/theme/theme1.xml><?xml version="1.0" encoding="utf-8"?>
<a:theme xmlns:a="http://schemas.openxmlformats.org/drawingml/2006/main" name="boldlime">
  <a:themeElements>
    <a:clrScheme name="سمة Offic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سمة Offic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سمة Offic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سمة Offic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سمة Offic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سمة Offic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سمة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سمة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سمة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boldlime</Template>
  <TotalTime>5957</TotalTime>
  <Words>1512</Words>
  <Application>Microsoft Office PowerPoint</Application>
  <PresentationFormat>عرض على الشاشة (3:4)‏</PresentationFormat>
  <Paragraphs>179</Paragraphs>
  <Slides>65</Slides>
  <Notes>1</Notes>
  <HiddenSlides>0</HiddenSlides>
  <MMClips>0</MMClips>
  <ScaleCrop>false</ScaleCrop>
  <HeadingPairs>
    <vt:vector size="4" baseType="variant">
      <vt:variant>
        <vt:lpstr>سمة</vt:lpstr>
      </vt:variant>
      <vt:variant>
        <vt:i4>1</vt:i4>
      </vt:variant>
      <vt:variant>
        <vt:lpstr>عناوين الشرائح</vt:lpstr>
      </vt:variant>
      <vt:variant>
        <vt:i4>65</vt:i4>
      </vt:variant>
    </vt:vector>
  </HeadingPairs>
  <TitlesOfParts>
    <vt:vector size="66" baseType="lpstr">
      <vt:lpstr>boldlime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1م - الفصل الثالث عشر</dc:title>
  <dc:subject>الدرس الأول -  استخدام الموارد الطبيعية</dc:subject>
  <dc:creator>أ/بندر الحازمي</dc:creator>
  <cp:keywords>حقيبة إنجاز المعلم والمعلمة</cp:keywords>
  <cp:lastModifiedBy>Alforsan</cp:lastModifiedBy>
  <cp:revision>284</cp:revision>
  <dcterms:created xsi:type="dcterms:W3CDTF">2010-01-12T10:46:47Z</dcterms:created>
  <dcterms:modified xsi:type="dcterms:W3CDTF">2017-01-17T04:16:30Z</dcterms:modified>
</cp:coreProperties>
</file>