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3.png"/><Relationship Id="rId7" Type="http://schemas.openxmlformats.org/officeDocument/2006/relationships/slide" Target="slide6.xml"/><Relationship Id="rId8" Type="http://schemas.openxmlformats.org/officeDocument/2006/relationships/image" Target="../media/image14.png"/><Relationship Id="rId9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slide" Target="slide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9.xml"/><Relationship Id="rId9" Type="http://schemas.openxmlformats.org/officeDocument/2006/relationships/slide" Target="slide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image" Target="../media/image11.png"/><Relationship Id="rId9" Type="http://schemas.openxmlformats.org/officeDocument/2006/relationships/slide" Target="slide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" Target="slide6.xml"/><Relationship Id="rId8" Type="http://schemas.openxmlformats.org/officeDocument/2006/relationships/slide" Target="slide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slide" Target="slide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3.png"/><Relationship Id="rId7" Type="http://schemas.openxmlformats.org/officeDocument/2006/relationships/slide" Target="slide9.xml"/><Relationship Id="rId8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٣٣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٣٣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230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1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32" name="الفصل التاسع : جمع الكسور وطرحها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832104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2366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التاسع : جمع الكسور وطرحها</a:t>
            </a:r>
          </a:p>
        </p:txBody>
      </p:sp>
      <p:sp>
        <p:nvSpPr>
          <p:cNvPr id="233" name="٩-٥ مهارة حل المسألة باستعمال تحديد معقولية الجواب"/>
          <p:cNvSpPr txBox="1"/>
          <p:nvPr/>
        </p:nvSpPr>
        <p:spPr>
          <a:xfrm>
            <a:off x="4128980" y="3748684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٩-٥ </a:t>
            </a:r>
            <a:r>
              <a:t>مهارة حل المسألة باستعمال تحديد معقولية الجواب</a:t>
            </a:r>
          </a:p>
        </p:txBody>
      </p:sp>
      <p:sp>
        <p:nvSpPr>
          <p:cNvPr id="234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3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4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4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4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8" name="٨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56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5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5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2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63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grpSp>
        <p:nvGrpSpPr>
          <p:cNvPr id="5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76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64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5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65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3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66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4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7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7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8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82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585" name="تجميع"/>
          <p:cNvGrpSpPr/>
          <p:nvPr/>
        </p:nvGrpSpPr>
        <p:grpSpPr>
          <a:xfrm>
            <a:off x="6886872" y="1358208"/>
            <a:ext cx="1061404" cy="1963829"/>
            <a:chOff x="0" y="0"/>
            <a:chExt cx="1061402" cy="1963828"/>
          </a:xfrm>
        </p:grpSpPr>
        <p:pic>
          <p:nvPicPr>
            <p:cNvPr id="583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061403" cy="456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4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128190" y="1638880"/>
              <a:ext cx="804920" cy="324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6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587" name="حدد ما إذا كان ٢٤٥ كجم أو ٢٦٠ كجم أو ٢٦٣ كجم هو التقدير الأكثر معقولية للفرق بين وزن الغزال ووزن الجمل؟ فسر إجابتك."/>
          <p:cNvSpPr txBox="1"/>
          <p:nvPr/>
        </p:nvSpPr>
        <p:spPr>
          <a:xfrm>
            <a:off x="518340" y="2991020"/>
            <a:ext cx="6476729" cy="5995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90500" indent="-190500" algn="r"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حدد ما إذا كان ٢٤٥ كجم أو ٢٦٠ كجم أو ٢٦٣ كجم هو التقدير الأكثر معقولية للفرق بين وزن الغزال ووزن الجمل؟ فسر إجابتك.</a:t>
            </a:r>
          </a:p>
        </p:txBody>
      </p:sp>
      <p:sp>
        <p:nvSpPr>
          <p:cNvPr id="588" name="نستعمل التقدير لإيجاد الإجابة المعقولة ."/>
          <p:cNvSpPr txBox="1"/>
          <p:nvPr/>
        </p:nvSpPr>
        <p:spPr>
          <a:xfrm>
            <a:off x="3303030" y="3981617"/>
            <a:ext cx="4400420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8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نستعمل التقدير لإيجاد الإجابة المعقولة .</a:t>
            </a:r>
          </a:p>
        </p:txBody>
      </p:sp>
      <p:sp>
        <p:nvSpPr>
          <p:cNvPr id="589" name="وزن الغزال والجمل كما ورد في الجدول"/>
          <p:cNvSpPr txBox="1"/>
          <p:nvPr/>
        </p:nvSpPr>
        <p:spPr>
          <a:xfrm>
            <a:off x="3397819" y="1449791"/>
            <a:ext cx="3457259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90500" indent="-190500" algn="r"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وزن الغزال والجمل كما ورد في الجدول</a:t>
            </a:r>
          </a:p>
        </p:txBody>
      </p:sp>
      <p:pic>
        <p:nvPicPr>
          <p:cNvPr id="590" name="IMG_8691.png" descr="IMG_8691.png"/>
          <p:cNvPicPr>
            <a:picLocks noChangeAspect="1"/>
          </p:cNvPicPr>
          <p:nvPr/>
        </p:nvPicPr>
        <p:blipFill>
          <a:blip r:embed="rId9">
            <a:extLst/>
          </a:blip>
          <a:srcRect l="6044" t="50000" r="0" b="2510"/>
          <a:stretch>
            <a:fillRect/>
          </a:stretch>
        </p:blipFill>
        <p:spPr>
          <a:xfrm>
            <a:off x="970064" y="1730418"/>
            <a:ext cx="2459322" cy="1055358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Google Shape;145;p11"/>
          <p:cNvSpPr txBox="1"/>
          <p:nvPr/>
        </p:nvSpPr>
        <p:spPr>
          <a:xfrm>
            <a:off x="79673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b="1" sz="26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92" name="Google Shape;145;p11"/>
          <p:cNvSpPr txBox="1"/>
          <p:nvPr/>
        </p:nvSpPr>
        <p:spPr>
          <a:xfrm>
            <a:off x="7954671" y="37326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2" grpId="5"/>
      <p:bldP build="whole" bldLvl="1" animBg="1" rev="0" advAuto="0" spid="591" grpId="4"/>
      <p:bldP build="whole" bldLvl="1" animBg="1" rev="0" advAuto="0" spid="563" grpId="2"/>
      <p:bldP build="whole" bldLvl="1" animBg="1" rev="0" advAuto="0" spid="578" grpId="3"/>
      <p:bldP build="whole" bldLvl="1" animBg="1" rev="0" advAuto="0" spid="5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98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96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94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7" name="٨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grpSp>
          <p:nvGrpSpPr>
            <p:cNvPr id="609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99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7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00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1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2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3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4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5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6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8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11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12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1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16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17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618" name="نقرب وزن كل من الغزال و الجمل إلى أقرب عدد صحيح ثم نوجد الفرق بينهما بالطرح…"/>
          <p:cNvSpPr txBox="1"/>
          <p:nvPr/>
        </p:nvSpPr>
        <p:spPr>
          <a:xfrm>
            <a:off x="373241" y="1384260"/>
            <a:ext cx="7463208" cy="17913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نقرب وزن كل من الغزال و الجمل إلى أقرب عدد صحيح ثم نوجد الفرق بينهما بالطرح </a:t>
            </a:r>
          </a:p>
          <a:p>
            <a:pPr algn="r" rtl="0">
              <a:lnSpc>
                <a:spcPct val="1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وزن الغزال يقرب إلى ٩ كجم تقريبا ، و وزن الجمل يقرب إلى ٢٥٤ كجم تقريبا</a:t>
            </a:r>
          </a:p>
          <a:p>
            <a:pPr algn="r" rtl="0">
              <a:lnSpc>
                <a:spcPct val="1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الفرق بين وزن الغزال و وزن الجمل = ٢٥٤ – ٩ = ٢٤٥ كجم تقريبا</a:t>
            </a:r>
          </a:p>
          <a:p>
            <a:pPr algn="r" rtl="0">
              <a:lnSpc>
                <a:spcPct val="1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٢٤٥ كجم هو التقدير الأكثر معقولية للفرق بين وزن الغزال و وزن الجمل</a:t>
            </a:r>
          </a:p>
        </p:txBody>
      </p:sp>
      <p:sp>
        <p:nvSpPr>
          <p:cNvPr id="619" name="بمراجعة الحل ، التقدير صحيح إذاً الحل صحيح"/>
          <p:cNvSpPr txBox="1"/>
          <p:nvPr/>
        </p:nvSpPr>
        <p:spPr>
          <a:xfrm>
            <a:off x="3303030" y="3981617"/>
            <a:ext cx="4400420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الحل ، التقدير صحيح إذاً الحل صحيح</a:t>
            </a:r>
          </a:p>
        </p:txBody>
      </p:sp>
      <p:sp>
        <p:nvSpPr>
          <p:cNvPr id="620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621" name="Google Shape;145;p11"/>
          <p:cNvSpPr txBox="1"/>
          <p:nvPr/>
        </p:nvSpPr>
        <p:spPr>
          <a:xfrm>
            <a:off x="7954698" y="3964602"/>
            <a:ext cx="747153" cy="477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0" grpId="3"/>
      <p:bldP build="whole" bldLvl="1" animBg="1" rev="0" advAuto="0" spid="611" grpId="1"/>
      <p:bldP build="whole" bldLvl="1" animBg="1" rev="0" advAuto="0" spid="612" grpId="2"/>
      <p:bldP build="whole" bldLvl="1" animBg="1" rev="0" advAuto="0" spid="621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25" name="ختاماً"/>
          <p:cNvSpPr txBox="1"/>
          <p:nvPr/>
        </p:nvSpPr>
        <p:spPr>
          <a:xfrm>
            <a:off x="7054593" y="3084963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26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27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2221684" y="3389450"/>
            <a:ext cx="1436351" cy="1518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3" name="تجميع"/>
          <p:cNvGrpSpPr/>
          <p:nvPr/>
        </p:nvGrpSpPr>
        <p:grpSpPr>
          <a:xfrm>
            <a:off x="1480597" y="1914520"/>
            <a:ext cx="2595152" cy="922582"/>
            <a:chOff x="0" y="0"/>
            <a:chExt cx="2595151" cy="922580"/>
          </a:xfrm>
        </p:grpSpPr>
        <p:sp>
          <p:nvSpPr>
            <p:cNvPr id="628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32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29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0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31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٣٤</a:t>
                </a:r>
              </a:p>
            </p:txBody>
          </p:sp>
        </p:grpSp>
      </p:grpSp>
      <p:sp>
        <p:nvSpPr>
          <p:cNvPr id="634" name="سهم: لليسار واليمين والأعلى 52"/>
          <p:cNvSpPr/>
          <p:nvPr/>
        </p:nvSpPr>
        <p:spPr>
          <a:xfrm>
            <a:off x="4173189" y="1706562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41" name="تجميع"/>
          <p:cNvGrpSpPr/>
          <p:nvPr/>
        </p:nvGrpSpPr>
        <p:grpSpPr>
          <a:xfrm>
            <a:off x="5474058" y="1954043"/>
            <a:ext cx="2595152" cy="922582"/>
            <a:chOff x="0" y="0"/>
            <a:chExt cx="2595151" cy="922580"/>
          </a:xfrm>
        </p:grpSpPr>
        <p:grpSp>
          <p:nvGrpSpPr>
            <p:cNvPr id="637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35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6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40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38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39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 ، ٩</a:t>
                </a:r>
              </a:p>
            </p:txBody>
          </p:sp>
        </p:grpSp>
      </p:grpSp>
      <p:grpSp>
        <p:nvGrpSpPr>
          <p:cNvPr id="648" name="تجميع"/>
          <p:cNvGrpSpPr/>
          <p:nvPr/>
        </p:nvGrpSpPr>
        <p:grpSpPr>
          <a:xfrm>
            <a:off x="3350038" y="725167"/>
            <a:ext cx="2376182" cy="807484"/>
            <a:chOff x="0" y="0"/>
            <a:chExt cx="2376181" cy="807483"/>
          </a:xfrm>
        </p:grpSpPr>
        <p:grpSp>
          <p:nvGrpSpPr>
            <p:cNvPr id="646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644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42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3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5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47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9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50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3019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51" name="مسألة ٨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652" name="مسألة ٧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4" grpId="3"/>
      <p:bldP build="whole" bldLvl="1" animBg="1" rev="0" advAuto="0" spid="623" grpId="1"/>
      <p:bldP build="whole" bldLvl="1" animBg="1" rev="0" advAuto="0" spid="62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7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8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pic>
        <p:nvPicPr>
          <p:cNvPr id="259" name="IMG_9773.png" descr="IMG_9773.png"/>
          <p:cNvPicPr>
            <a:picLocks noChangeAspect="1"/>
          </p:cNvPicPr>
          <p:nvPr/>
        </p:nvPicPr>
        <p:blipFill>
          <a:blip r:embed="rId8">
            <a:extLst/>
          </a:blip>
          <a:srcRect l="0" t="12133" r="0" b="12133"/>
          <a:stretch>
            <a:fillRect/>
          </a:stretch>
        </p:blipFill>
        <p:spPr>
          <a:xfrm>
            <a:off x="1319523" y="1299335"/>
            <a:ext cx="5216512" cy="53624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سألة ٨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36" grpId="4"/>
      <p:bldP build="whole" bldLvl="1" animBg="1" rev="0" advAuto="0" spid="237" grpId="1"/>
      <p:bldP build="whole" bldLvl="1" animBg="1" rev="0" advAuto="0" spid="25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274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279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282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01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302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pic>
        <p:nvPicPr>
          <p:cNvPr id="303" name="IMG_8688.png" descr="IMG_8688.png"/>
          <p:cNvPicPr>
            <a:picLocks noChangeAspect="1"/>
          </p:cNvPicPr>
          <p:nvPr/>
        </p:nvPicPr>
        <p:blipFill>
          <a:blip r:embed="rId7">
            <a:extLst/>
          </a:blip>
          <a:srcRect l="0" t="0" r="14772" b="0"/>
          <a:stretch>
            <a:fillRect/>
          </a:stretch>
        </p:blipFill>
        <p:spPr>
          <a:xfrm>
            <a:off x="2671932" y="966532"/>
            <a:ext cx="5076880" cy="2991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  <p:bldP build="whole" bldLvl="1" animBg="1" rev="0" advAuto="0" spid="27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b="1" sz="26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7885034" y="3923015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7801350" y="3962693"/>
            <a:ext cx="772100" cy="508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4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6561028" y="1199631"/>
            <a:ext cx="1142245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6675961" y="2502831"/>
            <a:ext cx="998419" cy="40306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تمكن ٣٠ طالبا في مدرسة ابتدائية من ترتيب ١٥٠٠٠٠٠ حجر دومينو واحدًا تلو الآخر سقط منها ۱۱۳۸۱۰۱ حجر بدفعة واحدة"/>
          <p:cNvSpPr txBox="1"/>
          <p:nvPr/>
        </p:nvSpPr>
        <p:spPr>
          <a:xfrm>
            <a:off x="2081587" y="1296079"/>
            <a:ext cx="4479442" cy="11360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80473" indent="-180473" algn="r">
              <a:lnSpc>
                <a:spcPct val="150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تمكن ٣٠ طالبا في مدرسة ابتدائية من ترتيب ١٥٠٠٠٠٠ حجر دومينو واحدًا تلو الآخر سقط منها ۱۱۳۸۱۰۱ حجر بدفعة واحدة</a:t>
            </a:r>
          </a:p>
        </p:txBody>
      </p:sp>
      <p:sp>
        <p:nvSpPr>
          <p:cNvPr id="347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348" name="مسألة ٨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349" name="نستعمل التقدير لإيجاد الإجابة المعقولة ."/>
          <p:cNvSpPr txBox="1"/>
          <p:nvPr/>
        </p:nvSpPr>
        <p:spPr>
          <a:xfrm>
            <a:off x="3187556" y="4056538"/>
            <a:ext cx="4400420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نستعمل التقدير لإيجاد الإجابة المعقولة .</a:t>
            </a:r>
          </a:p>
        </p:txBody>
      </p:sp>
      <p:sp>
        <p:nvSpPr>
          <p:cNvPr id="350" name="أي مما يلي يعد تقديرا أكثر معقولية لعدد الحجارة التي لم تسقط: ٣٥٠٠٠٠ أم ٤٠٠٠٠٠؟"/>
          <p:cNvSpPr txBox="1"/>
          <p:nvPr/>
        </p:nvSpPr>
        <p:spPr>
          <a:xfrm>
            <a:off x="1262913" y="2763021"/>
            <a:ext cx="5329785" cy="7189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90500" indent="-190500" algn="r">
              <a:lnSpc>
                <a:spcPct val="150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أي مما يلي يعد تقديرا أكثر معقولية لعدد الحجارة التي لم تسقط: ٣٥٠٠٠٠ أم ٤٠٠٠٠٠؟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2"/>
      <p:bldP build="whole" bldLvl="1" animBg="1" rev="0" advAuto="0" spid="340" grpId="5"/>
      <p:bldP build="whole" bldLvl="1" animBg="1" rev="0" advAuto="0" spid="322" grpId="1"/>
      <p:bldP build="whole" bldLvl="1" animBg="1" rev="0" advAuto="0" spid="324" grpId="3"/>
      <p:bldP build="whole" bldLvl="1" animBg="1" rev="0" advAuto="0" spid="325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5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5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6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5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5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9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0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1" name="مستطيل"/>
          <p:cNvSpPr/>
          <p:nvPr/>
        </p:nvSpPr>
        <p:spPr>
          <a:xfrm>
            <a:off x="7862084" y="3873803"/>
            <a:ext cx="669074" cy="624274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2" name="Google Shape;145;p11"/>
          <p:cNvSpPr txBox="1"/>
          <p:nvPr/>
        </p:nvSpPr>
        <p:spPr>
          <a:xfrm>
            <a:off x="7809696" y="3932429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76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377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378" name="نوجد الإجابة الدقيقة : ١٥٠٠٠٠٠ – ١١٣٨١٠١ = ٣٦١٨٩٩ وهذا أقرب إلى ٤٠٠٠٠٠…"/>
          <p:cNvSpPr txBox="1"/>
          <p:nvPr/>
        </p:nvSpPr>
        <p:spPr>
          <a:xfrm>
            <a:off x="436050" y="3846884"/>
            <a:ext cx="7350432" cy="652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50000"/>
              </a:lnSpc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نوجد الإجابة الدقيقة : ١٥٠٠٠٠٠ – ١١٣٨١٠١ = ٣٦١٨٩٩ وهذا أقرب إلى ٤٠٠٠٠٠</a:t>
            </a:r>
          </a:p>
          <a:p>
            <a:pPr algn="r" rtl="0">
              <a:lnSpc>
                <a:spcPct val="50000"/>
              </a:lnSpc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الإجابة معقولة</a:t>
            </a:r>
          </a:p>
        </p:txBody>
      </p:sp>
      <p:sp>
        <p:nvSpPr>
          <p:cNvPr id="379" name="نقرب عدد الأحجار التي سقطت ثم نطرحها من العدد الكلي لأحجار الدومينو…"/>
          <p:cNvSpPr txBox="1"/>
          <p:nvPr/>
        </p:nvSpPr>
        <p:spPr>
          <a:xfrm>
            <a:off x="787822" y="1563937"/>
            <a:ext cx="7047276" cy="17730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نقرب عدد الأحجار التي سقطت ثم نطرحها من العدد الكلي لأحجار الدومينو</a:t>
            </a:r>
          </a:p>
          <a:p>
            <a:pPr algn="r" rtl="0">
              <a:lnSpc>
                <a:spcPct val="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الحجارة التي لم تسقط  ١١٣٨١٠١ إلى ١١٠٠٠٠٠</a:t>
            </a:r>
          </a:p>
          <a:p>
            <a:pPr algn="r" rtl="0">
              <a:lnSpc>
                <a:spcPct val="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التقدير الأكثر معقولية لعدد الحجارة التي لم تسقط  ٤٠٠٠٠٠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4"/>
      <p:bldP build="whole" bldLvl="1" animBg="1" rev="0" advAuto="0" spid="370" grpId="2"/>
      <p:bldP build="whole" bldLvl="1" animBg="1" rev="0" advAuto="0" spid="371" grpId="3"/>
      <p:bldP build="whole" bldLvl="1" animBg="1" rev="0" advAuto="0" spid="3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383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81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2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4" name="٧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401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86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99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92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87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5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93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4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8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96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0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14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0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0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0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5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1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1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20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21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pic>
        <p:nvPicPr>
          <p:cNvPr id="422" name="IMG_8692.png" descr="IMG_8692.png"/>
          <p:cNvPicPr>
            <a:picLocks noChangeAspect="1"/>
          </p:cNvPicPr>
          <p:nvPr/>
        </p:nvPicPr>
        <p:blipFill>
          <a:blip r:embed="rId7">
            <a:extLst/>
          </a:blip>
          <a:srcRect l="0" t="6556" r="13640" b="6556"/>
          <a:stretch>
            <a:fillRect/>
          </a:stretch>
        </p:blipFill>
        <p:spPr>
          <a:xfrm>
            <a:off x="2442673" y="928979"/>
            <a:ext cx="5503842" cy="2966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  <p:bldP build="whole" bldLvl="1" animBg="1" rev="0" advAuto="0" spid="4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28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26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24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5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7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39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29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7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30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1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8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1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42" name="Google Shape;145;p11"/>
          <p:cNvSpPr txBox="1"/>
          <p:nvPr/>
        </p:nvSpPr>
        <p:spPr>
          <a:xfrm>
            <a:off x="79673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b="1" sz="266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43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44" name="Google Shape;145;p11"/>
          <p:cNvSpPr txBox="1"/>
          <p:nvPr/>
        </p:nvSpPr>
        <p:spPr>
          <a:xfrm>
            <a:off x="79546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5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57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45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6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46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4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47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5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8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6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63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466" name="تجميع"/>
          <p:cNvGrpSpPr/>
          <p:nvPr/>
        </p:nvGrpSpPr>
        <p:grpSpPr>
          <a:xfrm>
            <a:off x="6797261" y="1392386"/>
            <a:ext cx="1142245" cy="1706265"/>
            <a:chOff x="0" y="0"/>
            <a:chExt cx="1142243" cy="1706264"/>
          </a:xfrm>
        </p:grpSpPr>
        <p:pic>
          <p:nvPicPr>
            <p:cNvPr id="464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142244" cy="491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5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114932" y="1303200"/>
              <a:ext cx="998419" cy="403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7" name="مسألة 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468" name="نستعمل التقدير لإيجاد الإجابة المعقولة ."/>
          <p:cNvSpPr txBox="1"/>
          <p:nvPr/>
        </p:nvSpPr>
        <p:spPr>
          <a:xfrm>
            <a:off x="3187556" y="4056538"/>
            <a:ext cx="4400420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8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نستعمل التقدير لإيجاد الإجابة المعقولة .</a:t>
            </a:r>
          </a:p>
        </p:txBody>
      </p:sp>
      <p:sp>
        <p:nvSpPr>
          <p:cNvPr id="469" name="قصة ثمنها ٧٫٢٥ ريالات…"/>
          <p:cNvSpPr txBox="1"/>
          <p:nvPr/>
        </p:nvSpPr>
        <p:spPr>
          <a:xfrm>
            <a:off x="2757407" y="1392386"/>
            <a:ext cx="4039855" cy="7722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190500" indent="-190500" algn="r" rtl="0">
              <a:lnSpc>
                <a:spcPct val="7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قصة ثمنها ٧٫٢٥ ريالات</a:t>
            </a:r>
          </a:p>
          <a:p>
            <a:pPr marL="190500" indent="-190500" algn="r" rtl="0">
              <a:lnSpc>
                <a:spcPct val="7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90500" indent="-190500" algn="r" rtl="0">
              <a:lnSpc>
                <a:spcPct val="7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كتاب ثمنه يزيد على ثمن القصة بـ ٩٫٥٠ ريالات</a:t>
            </a:r>
          </a:p>
        </p:txBody>
      </p:sp>
      <p:sp>
        <p:nvSpPr>
          <p:cNvPr id="470" name="أي مما يأتي هو التقدير الأكثر معقولية لمجموع ثمنيهما : ٢٥ ريالاً أم ٣٠ ريالاً أم ٣٥ ريالاً"/>
          <p:cNvSpPr txBox="1"/>
          <p:nvPr/>
        </p:nvSpPr>
        <p:spPr>
          <a:xfrm>
            <a:off x="673769" y="2704444"/>
            <a:ext cx="6239083" cy="5995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190500" indent="-190500" algn="r"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أي مما يأتي هو التقدير الأكثر معقولية لمجموع ثمنيهما : ٢٥ ريالاً أم ٣٠ ريالاً أم ٣٥ ريالاً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4"/>
      <p:bldP build="whole" bldLvl="1" animBg="1" rev="0" advAuto="0" spid="442" grpId="2"/>
      <p:bldP build="whole" bldLvl="1" animBg="1" rev="0" advAuto="0" spid="459" grpId="5"/>
      <p:bldP build="whole" bldLvl="1" animBg="1" rev="0" advAuto="0" spid="441" grpId="1"/>
      <p:bldP build="whole" bldLvl="1" animBg="1" rev="0" advAuto="0" spid="44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7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7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7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8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7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7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9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0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1" name="مستطيل"/>
          <p:cNvSpPr/>
          <p:nvPr/>
        </p:nvSpPr>
        <p:spPr>
          <a:xfrm>
            <a:off x="7997218" y="3896811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2" name="Google Shape;145;p11"/>
          <p:cNvSpPr txBox="1"/>
          <p:nvPr/>
        </p:nvSpPr>
        <p:spPr>
          <a:xfrm>
            <a:off x="7929298" y="3964602"/>
            <a:ext cx="747153" cy="477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b="1"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96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97" name="مسألة 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٨</a:t>
            </a:r>
          </a:p>
        </p:txBody>
      </p:sp>
      <p:sp>
        <p:nvSpPr>
          <p:cNvPr id="498" name="ثمن الكتاب = ٧٫٢٥ + ٩٫٥٠ = ١٦٫٧٥ ريالاً…"/>
          <p:cNvSpPr txBox="1"/>
          <p:nvPr/>
        </p:nvSpPr>
        <p:spPr>
          <a:xfrm>
            <a:off x="1017094" y="1127050"/>
            <a:ext cx="6717873" cy="21637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ثمن الكتاب = ٧٫٢٥ + ٩٫٥٠ = ١٦٫٧٥ ريالاً</a:t>
            </a: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ثمن القصة = ٧٫٢٥ ريالات أي ٧ ريالات تقريبا</a:t>
            </a: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 ثمن الكتاب = ١٦٫٩٥ ريالاً أي ١٧ ريالاً تقريبا</a:t>
            </a: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75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ثمن الكتاب والقصة معا = ٧ + ۱۷ = ٢٤ ريالاً تقريبا ۷ = ٦ إذن التقدير الأكثر معقولية لثمنيهما هو ٢٥ ريالاً</a:t>
            </a:r>
          </a:p>
        </p:txBody>
      </p:sp>
      <p:sp>
        <p:nvSpPr>
          <p:cNvPr id="499" name="نوجد الإجابة الدقيقة : ثمن القصة و الكتاب معا = ٧٫٢٥ + ٧٫٢٥ + ٩٫٥٠ = ٢٤ ريالاً…"/>
          <p:cNvSpPr txBox="1"/>
          <p:nvPr/>
        </p:nvSpPr>
        <p:spPr>
          <a:xfrm>
            <a:off x="1336597" y="3742537"/>
            <a:ext cx="6470807" cy="824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نوجد الإجابة الدقيقة : ثمن القصة و الكتاب معا = ٧٫٢٥ + ٧٫٢٥ + ٩٫٥٠ = ٢٤ ريالاً</a:t>
            </a:r>
          </a:p>
          <a:p>
            <a:pPr algn="r" rtl="0">
              <a:lnSpc>
                <a:spcPct val="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 حيث أن ٢٤ قريبة جدا من ٢٥ ، إذن الإجابة معقولة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0" grpId="2"/>
      <p:bldP build="whole" bldLvl="1" animBg="1" rev="0" advAuto="0" spid="492" grpId="4"/>
      <p:bldP build="whole" bldLvl="1" animBg="1" rev="0" advAuto="0" spid="491" grpId="3"/>
      <p:bldP build="whole" bldLvl="1" animBg="1" rev="0" advAuto="0" spid="4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01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4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07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02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3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0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08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3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11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5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1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19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17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8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0" name="٨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53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34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2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2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2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5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3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3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0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41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pic>
        <p:nvPicPr>
          <p:cNvPr id="542" name="IMG_8691.png" descr="IMG_8691.png"/>
          <p:cNvPicPr>
            <a:picLocks noChangeAspect="1"/>
          </p:cNvPicPr>
          <p:nvPr/>
        </p:nvPicPr>
        <p:blipFill>
          <a:blip r:embed="rId7">
            <a:extLst/>
          </a:blip>
          <a:srcRect l="8013" t="0" r="8013" b="58219"/>
          <a:stretch>
            <a:fillRect/>
          </a:stretch>
        </p:blipFill>
        <p:spPr>
          <a:xfrm>
            <a:off x="3030773" y="653641"/>
            <a:ext cx="4998528" cy="2111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IMG_8691.png" descr="IMG_8691.png"/>
          <p:cNvPicPr>
            <a:picLocks noChangeAspect="1"/>
          </p:cNvPicPr>
          <p:nvPr/>
        </p:nvPicPr>
        <p:blipFill>
          <a:blip r:embed="rId7">
            <a:extLst/>
          </a:blip>
          <a:srcRect l="6044" t="50000" r="0" b="2510"/>
          <a:stretch>
            <a:fillRect/>
          </a:stretch>
        </p:blipFill>
        <p:spPr>
          <a:xfrm>
            <a:off x="1338905" y="2765016"/>
            <a:ext cx="3941664" cy="1691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1"/>
      <p:bldP build="whole" bldLvl="1" animBg="1" rev="0" advAuto="0" spid="53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