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</p:sldMasterIdLst>
  <p:notesMasterIdLst>
    <p:notesMasterId r:id="rId42"/>
  </p:notesMasterIdLst>
  <p:sldIdLst>
    <p:sldId id="1009" r:id="rId5"/>
    <p:sldId id="1030" r:id="rId6"/>
    <p:sldId id="1045" r:id="rId7"/>
    <p:sldId id="275" r:id="rId8"/>
    <p:sldId id="271" r:id="rId9"/>
    <p:sldId id="1130" r:id="rId10"/>
    <p:sldId id="1070" r:id="rId11"/>
    <p:sldId id="1119" r:id="rId12"/>
    <p:sldId id="1046" r:id="rId13"/>
    <p:sldId id="1167" r:id="rId14"/>
    <p:sldId id="1168" r:id="rId15"/>
    <p:sldId id="1169" r:id="rId16"/>
    <p:sldId id="1143" r:id="rId17"/>
    <p:sldId id="1142" r:id="rId18"/>
    <p:sldId id="1135" r:id="rId19"/>
    <p:sldId id="1149" r:id="rId20"/>
    <p:sldId id="1150" r:id="rId21"/>
    <p:sldId id="1152" r:id="rId22"/>
    <p:sldId id="1153" r:id="rId23"/>
    <p:sldId id="1170" r:id="rId24"/>
    <p:sldId id="1171" r:id="rId25"/>
    <p:sldId id="1154" r:id="rId26"/>
    <p:sldId id="1155" r:id="rId27"/>
    <p:sldId id="1156" r:id="rId28"/>
    <p:sldId id="1157" r:id="rId29"/>
    <p:sldId id="1161" r:id="rId30"/>
    <p:sldId id="1159" r:id="rId31"/>
    <p:sldId id="1158" r:id="rId32"/>
    <p:sldId id="1166" r:id="rId33"/>
    <p:sldId id="1160" r:id="rId34"/>
    <p:sldId id="1172" r:id="rId35"/>
    <p:sldId id="1162" r:id="rId36"/>
    <p:sldId id="1163" r:id="rId37"/>
    <p:sldId id="1164" r:id="rId38"/>
    <p:sldId id="1174" r:id="rId39"/>
    <p:sldId id="1173" r:id="rId40"/>
    <p:sldId id="1165" r:id="rId41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Dubai Medium" panose="020F0502020204030204" pitchFamily="34" charset="0"/>
      <p:regular r:id="rId49"/>
    </p:embeddedFont>
    <p:embeddedFont>
      <p:font typeface="Monotype Koufi" pitchFamily="2"/>
      <p:bold r:id="rId50"/>
    </p:embeddedFont>
    <p:embeddedFont>
      <p:font typeface="Ubuntu" panose="020F050202020403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011"/>
    <a:srgbClr val="F6F5D7"/>
    <a:srgbClr val="02A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B50031-B075-4A30-9943-B2201C255BA9}">
  <a:tblStyle styleId="{E6B50031-B075-4A30-9943-B2201C255B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90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479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217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910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8887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208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936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8196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340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702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721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8709aee9b2_1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8709aee9b2_1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788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071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095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503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924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3132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3534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425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2805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657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7849623ff8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7849623ff8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8563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956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4729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8486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7694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0428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065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84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562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8582fade18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8582fade18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8582fade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8582fade18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780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175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7849623ff8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7849623ff8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251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8582fade18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8582fade18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72525" y="4762120"/>
            <a:ext cx="86022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28950" y="4762120"/>
            <a:ext cx="6545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22791" y="4762120"/>
            <a:ext cx="22410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618650" y="1915050"/>
            <a:ext cx="5906708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702668" y="198048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713250" y="1075992"/>
            <a:ext cx="77175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884890" y="1904300"/>
            <a:ext cx="5373900" cy="52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580500" y="4762120"/>
            <a:ext cx="22941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493119" y="3118200"/>
            <a:ext cx="207081" cy="40103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7885768" y="2677872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8019467" y="82797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018996" y="2764025"/>
            <a:ext cx="2743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529143" y="68294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061192" y="41583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9868" y="37340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35903" y="723025"/>
            <a:ext cx="201277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6036693" y="5394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672689" y="416733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941542" y="41708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372617" y="33093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subTitle" idx="1"/>
          </p:nvPr>
        </p:nvSpPr>
        <p:spPr>
          <a:xfrm>
            <a:off x="728700" y="1164875"/>
            <a:ext cx="7702200" cy="3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4841825" y="1733250"/>
            <a:ext cx="3381600" cy="8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4841825" y="1524496"/>
            <a:ext cx="30315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15628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"/>
          <p:cNvSpPr/>
          <p:nvPr/>
        </p:nvSpPr>
        <p:spPr>
          <a:xfrm>
            <a:off x="1612768" y="1634086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4"/>
          <p:cNvSpPr/>
          <p:nvPr/>
        </p:nvSpPr>
        <p:spPr>
          <a:xfrm>
            <a:off x="2690727" y="4678448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4"/>
          <p:cNvSpPr/>
          <p:nvPr/>
        </p:nvSpPr>
        <p:spPr>
          <a:xfrm>
            <a:off x="482643" y="484167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4"/>
          <p:cNvSpPr/>
          <p:nvPr/>
        </p:nvSpPr>
        <p:spPr>
          <a:xfrm>
            <a:off x="4070714" y="4161621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4"/>
          <p:cNvSpPr/>
          <p:nvPr/>
        </p:nvSpPr>
        <p:spPr>
          <a:xfrm>
            <a:off x="742164" y="408044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4"/>
          <p:cNvSpPr/>
          <p:nvPr/>
        </p:nvSpPr>
        <p:spPr>
          <a:xfrm>
            <a:off x="432118" y="1371323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4"/>
          <p:cNvSpPr/>
          <p:nvPr/>
        </p:nvSpPr>
        <p:spPr>
          <a:xfrm>
            <a:off x="618489" y="2218296"/>
            <a:ext cx="49954" cy="49942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_AND_TWO_COLUMNS_2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1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1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993850" y="1679338"/>
            <a:ext cx="3487800" cy="6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993850" y="3176275"/>
            <a:ext cx="35526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1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1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1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1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1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1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1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1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2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2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2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2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988824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1022274" y="2548613"/>
            <a:ext cx="2227200" cy="8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3420563" y="2193481"/>
            <a:ext cx="2294100" cy="2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3452063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5852337" y="2194231"/>
            <a:ext cx="2294100" cy="2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5883837" y="2550413"/>
            <a:ext cx="22311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370211" y="189025"/>
            <a:ext cx="7454477" cy="4778747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CUSTOM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270825" y="106470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3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3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3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"/>
          <p:cNvSpPr/>
          <p:nvPr/>
        </p:nvSpPr>
        <p:spPr>
          <a:xfrm>
            <a:off x="814925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3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1541075" y="539500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1056800" y="1811225"/>
            <a:ext cx="22284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3541878" y="1810625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056800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3541878" y="3477156"/>
            <a:ext cx="2225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3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3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3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3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3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3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3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CUSTOM_1_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4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4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4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4"/>
          <p:cNvSpPr/>
          <p:nvPr/>
        </p:nvSpPr>
        <p:spPr>
          <a:xfrm>
            <a:off x="814925" y="539503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4"/>
          <p:cNvSpPr/>
          <p:nvPr/>
        </p:nvSpPr>
        <p:spPr>
          <a:xfrm>
            <a:off x="1091993" y="595564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1541075" y="544291"/>
            <a:ext cx="64869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1714971" y="2070634"/>
            <a:ext cx="2362200" cy="7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5159644" y="207003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1666921" y="3879424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5159644" y="3877665"/>
            <a:ext cx="235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5391994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5391994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1948821" y="1853536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1899271" y="3660602"/>
            <a:ext cx="1894500" cy="2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3728847" y="46961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7409543" y="490348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721392" y="13164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4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4"/>
          <p:cNvSpPr/>
          <p:nvPr/>
        </p:nvSpPr>
        <p:spPr>
          <a:xfrm>
            <a:off x="1919817" y="4903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4"/>
          <p:cNvSpPr/>
          <p:nvPr/>
        </p:nvSpPr>
        <p:spPr>
          <a:xfrm>
            <a:off x="6461092" y="4771427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4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4"/>
          <p:cNvSpPr/>
          <p:nvPr/>
        </p:nvSpPr>
        <p:spPr>
          <a:xfrm>
            <a:off x="4872225" y="326378"/>
            <a:ext cx="64293" cy="64293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"/>
          <p:cNvSpPr/>
          <p:nvPr/>
        </p:nvSpPr>
        <p:spPr>
          <a:xfrm>
            <a:off x="370211" y="4106388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4"/>
          <p:cNvSpPr/>
          <p:nvPr/>
        </p:nvSpPr>
        <p:spPr>
          <a:xfrm>
            <a:off x="965573" y="1218975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2007997" y="1890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270825" y="111595"/>
            <a:ext cx="8602334" cy="4930561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1053919" y="547825"/>
            <a:ext cx="7030200" cy="40608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14150" y="534378"/>
            <a:ext cx="7432399" cy="500753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091218" y="590439"/>
            <a:ext cx="392151" cy="38862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1540300" y="534375"/>
            <a:ext cx="55473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1574275" y="124657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1574275" y="2096223"/>
            <a:ext cx="62463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1574275" y="2936430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1574275" y="3777135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1574275" y="1526353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1574275" y="2370712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1574275" y="320862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1574275" y="4052134"/>
            <a:ext cx="62463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2"/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482650" y="250775"/>
            <a:ext cx="75600" cy="7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05675" y="250775"/>
            <a:ext cx="75600" cy="75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28700" y="250775"/>
            <a:ext cx="75600" cy="7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7715897" y="4895625"/>
            <a:ext cx="216636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2831643" y="4895635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488567" y="364013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873792" y="1468852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380067" y="7798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795217" y="4439689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7273714" y="2127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7962892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412198" y="1593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>
            <a:off x="380068" y="2739197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1856989" y="148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6"/>
          <p:cNvSpPr/>
          <p:nvPr/>
        </p:nvSpPr>
        <p:spPr>
          <a:xfrm>
            <a:off x="2911398" y="220750"/>
            <a:ext cx="301022" cy="4007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6"/>
          <p:cNvSpPr/>
          <p:nvPr/>
        </p:nvSpPr>
        <p:spPr>
          <a:xfrm>
            <a:off x="1483368" y="360260"/>
            <a:ext cx="415144" cy="40086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6"/>
          <p:cNvSpPr/>
          <p:nvPr/>
        </p:nvSpPr>
        <p:spPr>
          <a:xfrm>
            <a:off x="5380617" y="4787464"/>
            <a:ext cx="64307" cy="64307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4375" y="445025"/>
            <a:ext cx="821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6850" y="1152475"/>
            <a:ext cx="8325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0" r:id="rId3"/>
    <p:sldLayoutId id="2147483667" r:id="rId4"/>
    <p:sldLayoutId id="2147483668" r:id="rId5"/>
    <p:sldLayoutId id="2147483669" r:id="rId6"/>
    <p:sldLayoutId id="2147483670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slide4.xml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" Target="slide4.xm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4.xm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image" Target="../media/image19.png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4.xm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image" Target="../media/image19.png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" Target="slide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5000"/>
            <a:lumOff val="75000"/>
          </a:schemeClr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1" name="Google Shape;691;p37"/>
          <p:cNvCxnSpPr/>
          <p:nvPr/>
        </p:nvCxnSpPr>
        <p:spPr>
          <a:xfrm>
            <a:off x="6830425" y="1981262"/>
            <a:ext cx="0" cy="36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" name="Picture 4" descr="مشاهدة صورة المصدر">
            <a:extLst>
              <a:ext uri="{FF2B5EF4-FFF2-40B4-BE49-F238E27FC236}">
                <a16:creationId xmlns:a16="http://schemas.microsoft.com/office/drawing/2014/main" id="{6D8298C1-F879-4740-87CE-FAF0F361F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1" y="478554"/>
            <a:ext cx="8166258" cy="373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73BDE3D1-D745-4250-A41B-04D88741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53" y="4421290"/>
            <a:ext cx="131219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189" rtl="0">
              <a:lnSpc>
                <a:spcPts val="1913"/>
              </a:lnSpc>
              <a:spcBef>
                <a:spcPct val="0"/>
              </a:spcBef>
              <a:buNone/>
            </a:pPr>
            <a:r>
              <a:rPr lang="ar-SA" altLang="ar-SA" sz="1600" b="1">
                <a:solidFill>
                  <a:schemeClr val="accent4">
                    <a:lumMod val="75000"/>
                  </a:schemeClr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علـــــــــــــــــــــــــــوم</a:t>
            </a:r>
          </a:p>
        </p:txBody>
      </p:sp>
    </p:spTree>
    <p:extLst>
      <p:ext uri="{BB962C8B-B14F-4D97-AF65-F5344CB8AC3E}">
        <p14:creationId xmlns:p14="http://schemas.microsoft.com/office/powerpoint/2010/main" val="27632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60136DA-1DA9-45B8-9973-633EC9B97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70" t="22123" r="40075" b="4064"/>
          <a:stretch/>
        </p:blipFill>
        <p:spPr>
          <a:xfrm>
            <a:off x="797203" y="452708"/>
            <a:ext cx="7467627" cy="4233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11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64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F18411F-A833-4909-A8C0-3F0A8EC37C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19" t="17714" r="30889" b="4065"/>
          <a:stretch/>
        </p:blipFill>
        <p:spPr>
          <a:xfrm>
            <a:off x="412623" y="218075"/>
            <a:ext cx="7852207" cy="465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7298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65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3B9E0A5-99AF-4D95-8476-E02F7C67E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63" t="23045" r="33465" b="4263"/>
          <a:stretch/>
        </p:blipFill>
        <p:spPr>
          <a:xfrm>
            <a:off x="425221" y="308153"/>
            <a:ext cx="7890288" cy="4518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530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66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F2B977D-1E5D-483B-964E-4C0346DD6546}"/>
              </a:ext>
            </a:extLst>
          </p:cNvPr>
          <p:cNvSpPr txBox="1"/>
          <p:nvPr/>
        </p:nvSpPr>
        <p:spPr>
          <a:xfrm>
            <a:off x="5996049" y="558842"/>
            <a:ext cx="1052753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التهيئة</a:t>
            </a:r>
          </a:p>
        </p:txBody>
      </p:sp>
      <p:sp>
        <p:nvSpPr>
          <p:cNvPr id="19" name="مستطيل: زوايا علوية مستديرة 18">
            <a:extLst>
              <a:ext uri="{FF2B5EF4-FFF2-40B4-BE49-F238E27FC236}">
                <a16:creationId xmlns:a16="http://schemas.microsoft.com/office/drawing/2014/main" id="{FFCDDBFC-8D8C-4FBB-8CD1-618700A3E928}"/>
              </a:ext>
            </a:extLst>
          </p:cNvPr>
          <p:cNvSpPr/>
          <p:nvPr/>
        </p:nvSpPr>
        <p:spPr>
          <a:xfrm>
            <a:off x="595022" y="1262960"/>
            <a:ext cx="2471744" cy="596054"/>
          </a:xfrm>
          <a:prstGeom prst="round2Same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spc="5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فيم تختلف هذه الفواكه 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3" name="فقاعة التفكير: على شكل سحابة 22">
            <a:extLst>
              <a:ext uri="{FF2B5EF4-FFF2-40B4-BE49-F238E27FC236}">
                <a16:creationId xmlns:a16="http://schemas.microsoft.com/office/drawing/2014/main" id="{834F281F-F8BF-4461-92CC-A389151F136D}"/>
              </a:ext>
            </a:extLst>
          </p:cNvPr>
          <p:cNvSpPr/>
          <p:nvPr/>
        </p:nvSpPr>
        <p:spPr>
          <a:xfrm>
            <a:off x="1145623" y="3165093"/>
            <a:ext cx="1696493" cy="1070870"/>
          </a:xfrm>
          <a:prstGeom prst="cloudCallout">
            <a:avLst>
              <a:gd name="adj1" fmla="val -75414"/>
              <a:gd name="adj2" fmla="val 10117"/>
            </a:avLst>
          </a:prstGeom>
          <a:solidFill>
            <a:srgbClr val="F6F5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>
                <a:solidFill>
                  <a:srgbClr val="C00000"/>
                </a:solidFill>
              </a:rPr>
              <a:t>ماذا تشاهد في الصورة ؟</a:t>
            </a:r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40F216FF-D599-45F1-8AF0-02E5659F7AF6}"/>
              </a:ext>
            </a:extLst>
          </p:cNvPr>
          <p:cNvSpPr/>
          <p:nvPr/>
        </p:nvSpPr>
        <p:spPr>
          <a:xfrm>
            <a:off x="399882" y="2228427"/>
            <a:ext cx="2746020" cy="779218"/>
          </a:xfrm>
          <a:prstGeom prst="round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spc="5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تختلف في اللون – الطعم – الشكل – الحجم - الملمس</a:t>
            </a:r>
          </a:p>
        </p:txBody>
      </p:sp>
      <p:pic>
        <p:nvPicPr>
          <p:cNvPr id="2" name="Picture 2" descr="مشاهدة صورة المصدر">
            <a:extLst>
              <a:ext uri="{FF2B5EF4-FFF2-40B4-BE49-F238E27FC236}">
                <a16:creationId xmlns:a16="http://schemas.microsoft.com/office/drawing/2014/main" id="{8AF90AD0-98F3-4EC5-AD80-42C2631A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15" y="1199187"/>
            <a:ext cx="4911510" cy="326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242B8B1-2674-42DB-96E9-BA8D4AE42816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41514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585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66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E064C10-B7D0-4193-B6CE-30627572559B}"/>
              </a:ext>
            </a:extLst>
          </p:cNvPr>
          <p:cNvSpPr txBox="1"/>
          <p:nvPr/>
        </p:nvSpPr>
        <p:spPr>
          <a:xfrm>
            <a:off x="3571068" y="534761"/>
            <a:ext cx="4581211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6"/>
                </a:solidFill>
              </a:rPr>
              <a:t>مم صنعت الأدوات الظاهرة في الصورة ؟</a:t>
            </a: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83A7256A-D878-4E1A-9A72-7AF5FEFB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44" y="1753545"/>
            <a:ext cx="5695647" cy="32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151EEF4-EFD4-4BE4-A4FD-7D4429A82ECE}"/>
              </a:ext>
            </a:extLst>
          </p:cNvPr>
          <p:cNvSpPr txBox="1"/>
          <p:nvPr/>
        </p:nvSpPr>
        <p:spPr>
          <a:xfrm>
            <a:off x="433691" y="1144153"/>
            <a:ext cx="3535765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خشب – بلاستيك – معدن ورق  .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AFF3652F-D109-4B71-B2DE-C617FE05C685}"/>
              </a:ext>
            </a:extLst>
          </p:cNvPr>
          <p:cNvSpPr/>
          <p:nvPr/>
        </p:nvSpPr>
        <p:spPr>
          <a:xfrm>
            <a:off x="6615988" y="1144152"/>
            <a:ext cx="1441261" cy="98701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>
                <a:solidFill>
                  <a:schemeClr val="accent6"/>
                </a:solidFill>
              </a:rPr>
              <a:t>اذكر أسماء الأدوات في الصورة</a:t>
            </a:r>
          </a:p>
        </p:txBody>
      </p:sp>
      <p:sp>
        <p:nvSpPr>
          <p:cNvPr id="3" name="نجمة: 5 نقاط 2">
            <a:extLst>
              <a:ext uri="{FF2B5EF4-FFF2-40B4-BE49-F238E27FC236}">
                <a16:creationId xmlns:a16="http://schemas.microsoft.com/office/drawing/2014/main" id="{F8CF6762-54A8-4B27-8F08-C1806CCB0B43}"/>
              </a:ext>
            </a:extLst>
          </p:cNvPr>
          <p:cNvSpPr/>
          <p:nvPr/>
        </p:nvSpPr>
        <p:spPr>
          <a:xfrm>
            <a:off x="154775" y="1753545"/>
            <a:ext cx="2906772" cy="242271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>
                <a:solidFill>
                  <a:schemeClr val="accent6"/>
                </a:solidFill>
              </a:rPr>
              <a:t>تسمى هذه مواد</a:t>
            </a:r>
          </a:p>
        </p:txBody>
      </p:sp>
    </p:spTree>
    <p:extLst>
      <p:ext uri="{BB962C8B-B14F-4D97-AF65-F5344CB8AC3E}">
        <p14:creationId xmlns:p14="http://schemas.microsoft.com/office/powerpoint/2010/main" val="24834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66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1466AAE-BEC0-448E-8F21-40CBCF16BBC1}"/>
              </a:ext>
            </a:extLst>
          </p:cNvPr>
          <p:cNvSpPr txBox="1"/>
          <p:nvPr/>
        </p:nvSpPr>
        <p:spPr>
          <a:xfrm>
            <a:off x="5195052" y="2269021"/>
            <a:ext cx="2556647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6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هي أي شي له كتلة وله حجم</a:t>
            </a:r>
            <a:r>
              <a:rPr lang="en-US" sz="240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5979160" y="1286475"/>
            <a:ext cx="1943947" cy="46166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ماهي المادة ؟</a:t>
            </a: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AC8D0A4B-D449-44D3-86FD-C88FFB414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80" y="1483921"/>
            <a:ext cx="4067771" cy="301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B20092C-8ED4-4D4D-A412-18D8B84E6D41}"/>
              </a:ext>
            </a:extLst>
          </p:cNvPr>
          <p:cNvSpPr txBox="1"/>
          <p:nvPr/>
        </p:nvSpPr>
        <p:spPr>
          <a:xfrm>
            <a:off x="5178935" y="3435817"/>
            <a:ext cx="2541699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6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هذا الحجر له كتله وله حجم فهو مادة</a:t>
            </a:r>
            <a:r>
              <a:rPr lang="en-US" sz="240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0C34A96-8ED6-4B0C-A430-9644052651EC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13004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66</a:t>
            </a:r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40F216FF-D599-45F1-8AF0-02E5659F7AF6}"/>
              </a:ext>
            </a:extLst>
          </p:cNvPr>
          <p:cNvSpPr/>
          <p:nvPr/>
        </p:nvSpPr>
        <p:spPr>
          <a:xfrm>
            <a:off x="3670523" y="2277256"/>
            <a:ext cx="4192393" cy="779218"/>
          </a:xfrm>
          <a:prstGeom prst="round2Same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هل الهواء الموجود في البالون مادة ؟</a:t>
            </a:r>
          </a:p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ولماذا ؟</a:t>
            </a:r>
          </a:p>
        </p:txBody>
      </p:sp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9EA4C246-0276-4DB8-81AB-EF673E0A7018}"/>
              </a:ext>
            </a:extLst>
          </p:cNvPr>
          <p:cNvSpPr/>
          <p:nvPr/>
        </p:nvSpPr>
        <p:spPr>
          <a:xfrm>
            <a:off x="3677825" y="3336768"/>
            <a:ext cx="4192393" cy="779218"/>
          </a:xfrm>
          <a:prstGeom prst="round2Same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نعم الهواء مادة لأنه يملأ البالون أي له حجم وكذلك له كتله .</a:t>
            </a:r>
          </a:p>
        </p:txBody>
      </p:sp>
      <p:pic>
        <p:nvPicPr>
          <p:cNvPr id="4102" name="Picture 6" descr="مشاهدة صورة المصدر">
            <a:extLst>
              <a:ext uri="{FF2B5EF4-FFF2-40B4-BE49-F238E27FC236}">
                <a16:creationId xmlns:a16="http://schemas.microsoft.com/office/drawing/2014/main" id="{C5DB5495-948B-440A-9C90-A704DD87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8" y="1094597"/>
            <a:ext cx="3114857" cy="351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B053A24-E3CE-43F2-83CF-496AAE654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9" y="3726377"/>
            <a:ext cx="956704" cy="1231250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ED30805-49B8-43FC-AD8E-75D96A06F7D8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3045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22D3E20C-E9D4-487B-A508-BF82DEB3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538" y="1171980"/>
            <a:ext cx="2549096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2400" b="1">
                <a:solidFill>
                  <a:schemeClr val="accent6"/>
                </a:solidFill>
                <a:latin typeface="Times New Roman" pitchFamily="18" charset="0"/>
                <a:cs typeface="Calibri" pitchFamily="34" charset="0"/>
              </a:rPr>
              <a:t>ماهي خصائص المادة ؟</a:t>
            </a:r>
            <a:endParaRPr lang="ar-EG" sz="2800" b="1">
              <a:solidFill>
                <a:schemeClr val="accent6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A0A824E-00E8-4485-A51C-B68461D89EE6}"/>
              </a:ext>
            </a:extLst>
          </p:cNvPr>
          <p:cNvSpPr txBox="1"/>
          <p:nvPr/>
        </p:nvSpPr>
        <p:spPr>
          <a:xfrm>
            <a:off x="2858350" y="1848711"/>
            <a:ext cx="2922188" cy="52322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400" b="1">
                <a:solidFill>
                  <a:schemeClr val="bg1"/>
                </a:solidFill>
              </a:rPr>
              <a:t>خصائص المادة </a:t>
            </a:r>
            <a:r>
              <a:rPr lang="ar-SA" sz="2800" b="1">
                <a:solidFill>
                  <a:schemeClr val="bg1"/>
                </a:solidFill>
              </a:rPr>
              <a:t> </a:t>
            </a:r>
            <a:endParaRPr lang="ar-EG" sz="24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5B5932B-01A4-4F8F-8F27-4E5422A0A950}"/>
              </a:ext>
            </a:extLst>
          </p:cNvPr>
          <p:cNvSpPr txBox="1"/>
          <p:nvPr/>
        </p:nvSpPr>
        <p:spPr>
          <a:xfrm>
            <a:off x="7519414" y="3305426"/>
            <a:ext cx="9924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اللون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5814A697-8F07-44F6-8A9A-4434A35B4BB2}"/>
              </a:ext>
            </a:extLst>
          </p:cNvPr>
          <p:cNvSpPr txBox="1"/>
          <p:nvPr/>
        </p:nvSpPr>
        <p:spPr>
          <a:xfrm>
            <a:off x="5466568" y="3305426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الشكل 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4D68428-25AA-4259-83FB-5D84C483BBDB}"/>
              </a:ext>
            </a:extLst>
          </p:cNvPr>
          <p:cNvSpPr txBox="1"/>
          <p:nvPr/>
        </p:nvSpPr>
        <p:spPr>
          <a:xfrm>
            <a:off x="2816179" y="3334041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الحجم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276663D-1168-4246-8009-734C3499F4D7}"/>
              </a:ext>
            </a:extLst>
          </p:cNvPr>
          <p:cNvSpPr txBox="1"/>
          <p:nvPr/>
        </p:nvSpPr>
        <p:spPr>
          <a:xfrm>
            <a:off x="513950" y="3334041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الكتلة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87941542-F5EC-468A-A0AD-E2E4AE626DA0}"/>
              </a:ext>
            </a:extLst>
          </p:cNvPr>
          <p:cNvCxnSpPr>
            <a:cxnSpLocks/>
          </p:cNvCxnSpPr>
          <p:nvPr/>
        </p:nvCxnSpPr>
        <p:spPr>
          <a:xfrm>
            <a:off x="3281192" y="2793248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12471C96-3817-4018-8692-250B112603EF}"/>
              </a:ext>
            </a:extLst>
          </p:cNvPr>
          <p:cNvCxnSpPr>
            <a:cxnSpLocks/>
          </p:cNvCxnSpPr>
          <p:nvPr/>
        </p:nvCxnSpPr>
        <p:spPr>
          <a:xfrm>
            <a:off x="6954892" y="2800975"/>
            <a:ext cx="0" cy="12013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AC2920BF-9558-43D6-AC8C-6A59B24AA65C}"/>
              </a:ext>
            </a:extLst>
          </p:cNvPr>
          <p:cNvCxnSpPr>
            <a:cxnSpLocks/>
          </p:cNvCxnSpPr>
          <p:nvPr/>
        </p:nvCxnSpPr>
        <p:spPr>
          <a:xfrm>
            <a:off x="4319444" y="2419569"/>
            <a:ext cx="0" cy="3256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3EF55A37-6DF0-4368-B17D-8F46D98195DA}"/>
              </a:ext>
            </a:extLst>
          </p:cNvPr>
          <p:cNvCxnSpPr>
            <a:cxnSpLocks/>
          </p:cNvCxnSpPr>
          <p:nvPr/>
        </p:nvCxnSpPr>
        <p:spPr>
          <a:xfrm flipH="1" flipV="1">
            <a:off x="950301" y="2767873"/>
            <a:ext cx="7138439" cy="2334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94A1AA39-BEB7-47AB-90D4-3F908A9809BB}"/>
              </a:ext>
            </a:extLst>
          </p:cNvPr>
          <p:cNvCxnSpPr>
            <a:cxnSpLocks/>
          </p:cNvCxnSpPr>
          <p:nvPr/>
        </p:nvCxnSpPr>
        <p:spPr>
          <a:xfrm>
            <a:off x="950301" y="2765638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A8FAC801-A95D-4EA5-869D-15FD38830E2F}"/>
              </a:ext>
            </a:extLst>
          </p:cNvPr>
          <p:cNvCxnSpPr>
            <a:cxnSpLocks/>
          </p:cNvCxnSpPr>
          <p:nvPr/>
        </p:nvCxnSpPr>
        <p:spPr>
          <a:xfrm>
            <a:off x="8088740" y="2780369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2E477E65-A03F-430A-B4EF-D20F08FEFF2E}"/>
              </a:ext>
            </a:extLst>
          </p:cNvPr>
          <p:cNvSpPr txBox="1"/>
          <p:nvPr/>
        </p:nvSpPr>
        <p:spPr>
          <a:xfrm>
            <a:off x="6213888" y="4132341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المغناطيسية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BF58F220-862A-4E53-AE21-89B85DB53AD0}"/>
              </a:ext>
            </a:extLst>
          </p:cNvPr>
          <p:cNvCxnSpPr>
            <a:cxnSpLocks/>
          </p:cNvCxnSpPr>
          <p:nvPr/>
        </p:nvCxnSpPr>
        <p:spPr>
          <a:xfrm>
            <a:off x="5903886" y="2767873"/>
            <a:ext cx="0" cy="4712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007691C-E250-4B4F-999B-120A7A178DAD}"/>
              </a:ext>
            </a:extLst>
          </p:cNvPr>
          <p:cNvSpPr txBox="1"/>
          <p:nvPr/>
        </p:nvSpPr>
        <p:spPr>
          <a:xfrm>
            <a:off x="1114779" y="4115293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توصيل الحرارة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DFDDEAC2-963C-4B6E-9801-49FF0D1A1103}"/>
              </a:ext>
            </a:extLst>
          </p:cNvPr>
          <p:cNvSpPr txBox="1"/>
          <p:nvPr/>
        </p:nvSpPr>
        <p:spPr>
          <a:xfrm>
            <a:off x="3500502" y="4098885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الانغمار والطفو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C4FE3664-B041-489C-9F82-34A9B931CE7E}"/>
              </a:ext>
            </a:extLst>
          </p:cNvPr>
          <p:cNvCxnSpPr>
            <a:cxnSpLocks/>
          </p:cNvCxnSpPr>
          <p:nvPr/>
        </p:nvCxnSpPr>
        <p:spPr>
          <a:xfrm>
            <a:off x="2015348" y="2780369"/>
            <a:ext cx="0" cy="12425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7BAF7390-ADA3-4FD4-A1E6-10321717865B}"/>
              </a:ext>
            </a:extLst>
          </p:cNvPr>
          <p:cNvCxnSpPr>
            <a:cxnSpLocks/>
          </p:cNvCxnSpPr>
          <p:nvPr/>
        </p:nvCxnSpPr>
        <p:spPr>
          <a:xfrm>
            <a:off x="4316583" y="2779546"/>
            <a:ext cx="29042" cy="13146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3AD6269-DD1C-4A9B-B738-5BB4679AF6E6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26242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  <p:bldP spid="30" grpId="0" animBg="1"/>
      <p:bldP spid="33" grpId="0" animBg="1"/>
      <p:bldP spid="34" grpId="0" animBg="1"/>
      <p:bldP spid="36" grpId="0" animBg="1"/>
      <p:bldP spid="45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66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6536268" y="1440942"/>
            <a:ext cx="1347486" cy="530097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</a:t>
            </a:r>
            <a:r>
              <a:rPr lang="ar-SA" sz="2800" b="1">
                <a:solidFill>
                  <a:schemeClr val="bg1"/>
                </a:solidFill>
              </a:rPr>
              <a:t>الكتلة </a:t>
            </a:r>
            <a:endParaRPr lang="ar-SA" sz="2400" b="1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B20092C-8ED4-4D4D-A412-18D8B84E6D41}"/>
              </a:ext>
            </a:extLst>
          </p:cNvPr>
          <p:cNvSpPr txBox="1"/>
          <p:nvPr/>
        </p:nvSpPr>
        <p:spPr>
          <a:xfrm>
            <a:off x="5140960" y="2413085"/>
            <a:ext cx="2814399" cy="954107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>
                <a:solidFill>
                  <a:schemeClr val="accent6"/>
                </a:solidFill>
                <a:latin typeface="Dubai Medium" panose="020B0603030403030204" pitchFamily="34" charset="-78"/>
              </a:rPr>
              <a:t>الكتلة تقيس </a:t>
            </a:r>
            <a:r>
              <a:rPr lang="ar-SA" sz="2800" b="1" err="1">
                <a:solidFill>
                  <a:schemeClr val="accent6"/>
                </a:solidFill>
                <a:latin typeface="Dubai Medium" panose="020B0603030403030204" pitchFamily="34" charset="-78"/>
              </a:rPr>
              <a:t>مافي</a:t>
            </a:r>
            <a:r>
              <a:rPr lang="ar-SA" sz="2800" b="1">
                <a:solidFill>
                  <a:schemeClr val="accent6"/>
                </a:solidFill>
                <a:latin typeface="Dubai Medium" panose="020B0603030403030204" pitchFamily="34" charset="-78"/>
              </a:rPr>
              <a:t> الجسم من مادة</a:t>
            </a:r>
            <a:r>
              <a:rPr lang="en-US" sz="240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2B5B82E7-3533-4A1A-A26F-02AE5BC57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0" y="1146312"/>
            <a:ext cx="2034789" cy="162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مشاهدة صورة المصدر">
            <a:extLst>
              <a:ext uri="{FF2B5EF4-FFF2-40B4-BE49-F238E27FC236}">
                <a16:creationId xmlns:a16="http://schemas.microsoft.com/office/drawing/2014/main" id="{6322B303-C4D3-46D7-AD18-2AE9DF57B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17557" r="2674" b="9875"/>
          <a:stretch/>
        </p:blipFill>
        <p:spPr bwMode="auto">
          <a:xfrm>
            <a:off x="328679" y="2774143"/>
            <a:ext cx="4715847" cy="225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مشاهدة صورة المصدر">
            <a:extLst>
              <a:ext uri="{FF2B5EF4-FFF2-40B4-BE49-F238E27FC236}">
                <a16:creationId xmlns:a16="http://schemas.microsoft.com/office/drawing/2014/main" id="{9C593394-1C08-4C50-AF3E-AC3939B0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11" y="1192233"/>
            <a:ext cx="1981260" cy="155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69526A9-CA0D-42AA-962D-912DBF2857B9}"/>
              </a:ext>
            </a:extLst>
          </p:cNvPr>
          <p:cNvSpPr txBox="1"/>
          <p:nvPr/>
        </p:nvSpPr>
        <p:spPr>
          <a:xfrm>
            <a:off x="965910" y="625538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766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66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6536268" y="1440942"/>
            <a:ext cx="1347486" cy="530097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</a:t>
            </a:r>
            <a:r>
              <a:rPr lang="ar-SA" sz="2800" b="1">
                <a:solidFill>
                  <a:schemeClr val="bg1"/>
                </a:solidFill>
              </a:rPr>
              <a:t>الحجم</a:t>
            </a:r>
            <a:endParaRPr lang="ar-SA" sz="2400" b="1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B20092C-8ED4-4D4D-A412-18D8B84E6D41}"/>
              </a:ext>
            </a:extLst>
          </p:cNvPr>
          <p:cNvSpPr txBox="1"/>
          <p:nvPr/>
        </p:nvSpPr>
        <p:spPr>
          <a:xfrm>
            <a:off x="5140960" y="2413085"/>
            <a:ext cx="2814399" cy="954107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>
                <a:solidFill>
                  <a:schemeClr val="accent6"/>
                </a:solidFill>
                <a:latin typeface="Dubai Medium" panose="020B0603030403030204" pitchFamily="34" charset="-78"/>
              </a:rPr>
              <a:t>الحجم يحدد الحيز الذي يشغله الجسم .</a:t>
            </a:r>
            <a:r>
              <a:rPr lang="en-US" sz="240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2" name="مستطيل: زوايا علوية مستديرة 21">
            <a:extLst>
              <a:ext uri="{FF2B5EF4-FFF2-40B4-BE49-F238E27FC236}">
                <a16:creationId xmlns:a16="http://schemas.microsoft.com/office/drawing/2014/main" id="{C1D7C265-7238-485B-A616-3A0C323354E9}"/>
              </a:ext>
            </a:extLst>
          </p:cNvPr>
          <p:cNvSpPr/>
          <p:nvPr/>
        </p:nvSpPr>
        <p:spPr>
          <a:xfrm>
            <a:off x="3823234" y="3604189"/>
            <a:ext cx="4192393" cy="779218"/>
          </a:xfrm>
          <a:prstGeom prst="round2Same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أيهما أكبر حجم كرة القدم أم حجم كرة التنس ؟</a:t>
            </a:r>
          </a:p>
        </p:txBody>
      </p:sp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775248D1-8506-4B30-B997-72DF32578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8" y="1286475"/>
            <a:ext cx="2940915" cy="294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مشاهدة صورة المصدر">
            <a:extLst>
              <a:ext uri="{FF2B5EF4-FFF2-40B4-BE49-F238E27FC236}">
                <a16:creationId xmlns:a16="http://schemas.microsoft.com/office/drawing/2014/main" id="{DE415BAD-AE04-45A6-83CE-7EE2648E5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82" y="1971039"/>
            <a:ext cx="685352" cy="9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9504C12-E636-42F7-A3E9-97AF67DA31C5}"/>
              </a:ext>
            </a:extLst>
          </p:cNvPr>
          <p:cNvSpPr txBox="1"/>
          <p:nvPr/>
        </p:nvSpPr>
        <p:spPr>
          <a:xfrm>
            <a:off x="1282295" y="4097537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كرة قدم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DCBAB50-00BA-40FA-B9B1-2B406887FC4E}"/>
              </a:ext>
            </a:extLst>
          </p:cNvPr>
          <p:cNvSpPr txBox="1"/>
          <p:nvPr/>
        </p:nvSpPr>
        <p:spPr>
          <a:xfrm>
            <a:off x="3321051" y="2893637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كرة تنس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E35FE17-0F97-4961-AC24-911A38756160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1291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CD2DA3F5-EEC5-4655-8DFD-AB39A788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91" y="2041231"/>
            <a:ext cx="1348737" cy="1207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1E71E5D1-BEA4-46D2-B7D7-EAF8DFE45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692" y="1271829"/>
            <a:ext cx="4573143" cy="320944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751B812-247C-491C-822E-42F717946FAA}"/>
              </a:ext>
            </a:extLst>
          </p:cNvPr>
          <p:cNvSpPr txBox="1"/>
          <p:nvPr/>
        </p:nvSpPr>
        <p:spPr>
          <a:xfrm>
            <a:off x="1158046" y="496312"/>
            <a:ext cx="6157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solidFill>
                  <a:schemeClr val="accent2">
                    <a:lumMod val="75000"/>
                  </a:schemeClr>
                </a:solidFill>
              </a:rPr>
              <a:t>النشيد الوطني</a:t>
            </a:r>
          </a:p>
        </p:txBody>
      </p:sp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32483F18-3574-4461-9EBA-CDC3A60040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مشاهدة صورة المصدر">
            <a:extLst>
              <a:ext uri="{FF2B5EF4-FFF2-40B4-BE49-F238E27FC236}">
                <a16:creationId xmlns:a16="http://schemas.microsoft.com/office/drawing/2014/main" id="{E892DD4D-682F-44A9-BFBE-C5B93F3E71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4" name="Picture 10" descr="مشاهدة صورة المصدر">
            <a:extLst>
              <a:ext uri="{FF2B5EF4-FFF2-40B4-BE49-F238E27FC236}">
                <a16:creationId xmlns:a16="http://schemas.microsoft.com/office/drawing/2014/main" id="{6E0C0A53-E2A2-409B-8D44-558643C4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45" y="2876550"/>
            <a:ext cx="2900363" cy="2025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66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4890E00-64DD-44A2-BEF1-E2CC965CC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26" t="17339" r="24727" b="6765"/>
          <a:stretch/>
        </p:blipFill>
        <p:spPr>
          <a:xfrm>
            <a:off x="395779" y="234799"/>
            <a:ext cx="7869052" cy="468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726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66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827A7FD-2789-4DE0-B28C-16303B566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78" t="22782" r="24354" b="17044"/>
          <a:stretch/>
        </p:blipFill>
        <p:spPr>
          <a:xfrm>
            <a:off x="398953" y="194461"/>
            <a:ext cx="7803971" cy="479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3451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5864242" y="1440942"/>
            <a:ext cx="2019512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</a:t>
            </a:r>
            <a:r>
              <a:rPr lang="ar-SA" sz="2800" b="1">
                <a:solidFill>
                  <a:schemeClr val="bg1"/>
                </a:solidFill>
              </a:rPr>
              <a:t>المغناطيسية </a:t>
            </a:r>
            <a:endParaRPr lang="ar-SA" sz="2400" b="1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B20092C-8ED4-4D4D-A412-18D8B84E6D41}"/>
              </a:ext>
            </a:extLst>
          </p:cNvPr>
          <p:cNvSpPr txBox="1"/>
          <p:nvPr/>
        </p:nvSpPr>
        <p:spPr>
          <a:xfrm>
            <a:off x="1260246" y="1225498"/>
            <a:ext cx="4524585" cy="954107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err="1">
                <a:solidFill>
                  <a:schemeClr val="accent6"/>
                </a:solidFill>
                <a:latin typeface="Dubai Medium" panose="020B0603030403030204" pitchFamily="34" charset="-78"/>
              </a:rPr>
              <a:t>ماالذي</a:t>
            </a:r>
            <a:r>
              <a:rPr lang="ar-SA" sz="2800" b="1">
                <a:solidFill>
                  <a:schemeClr val="accent6"/>
                </a:solidFill>
                <a:latin typeface="Dubai Medium" panose="020B0603030403030204" pitchFamily="34" charset="-78"/>
              </a:rPr>
              <a:t> يحدث عندما نقرب المغناطيس من المسامير الحديدية ؟</a:t>
            </a:r>
            <a:r>
              <a:rPr lang="en-US" sz="240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9504C12-E636-42F7-A3E9-97AF67DA31C5}"/>
              </a:ext>
            </a:extLst>
          </p:cNvPr>
          <p:cNvSpPr txBox="1"/>
          <p:nvPr/>
        </p:nvSpPr>
        <p:spPr>
          <a:xfrm>
            <a:off x="2313796" y="2544813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err="1">
                <a:solidFill>
                  <a:schemeClr val="accent6"/>
                </a:solidFill>
              </a:rPr>
              <a:t>مغاطيس</a:t>
            </a:r>
            <a:r>
              <a:rPr lang="ar-SA" sz="1600" b="1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DCBAB50-00BA-40FA-B9B1-2B406887FC4E}"/>
              </a:ext>
            </a:extLst>
          </p:cNvPr>
          <p:cNvSpPr txBox="1"/>
          <p:nvPr/>
        </p:nvSpPr>
        <p:spPr>
          <a:xfrm>
            <a:off x="5976566" y="2544813"/>
            <a:ext cx="113471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مسامير حديد</a:t>
            </a:r>
          </a:p>
        </p:txBody>
      </p:sp>
      <p:pic>
        <p:nvPicPr>
          <p:cNvPr id="8196" name="Picture 4" descr="مشاهدة صورة المصدر">
            <a:extLst>
              <a:ext uri="{FF2B5EF4-FFF2-40B4-BE49-F238E27FC236}">
                <a16:creationId xmlns:a16="http://schemas.microsoft.com/office/drawing/2014/main" id="{8084CFFB-4EC9-4D5F-83BD-CA8FADEBF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57" y="2924878"/>
            <a:ext cx="3337528" cy="205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مشاهدة صورة المصدر">
            <a:extLst>
              <a:ext uri="{FF2B5EF4-FFF2-40B4-BE49-F238E27FC236}">
                <a16:creationId xmlns:a16="http://schemas.microsoft.com/office/drawing/2014/main" id="{56AAB80C-F47F-4E4D-BA9B-0F40A318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31" y="2887790"/>
            <a:ext cx="3337528" cy="20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9968ACE-F374-499A-BDE5-DCD35EB5304C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6529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5864242" y="1440942"/>
            <a:ext cx="2019512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</a:t>
            </a:r>
            <a:r>
              <a:rPr lang="ar-SA" sz="2800" b="1">
                <a:solidFill>
                  <a:schemeClr val="bg1"/>
                </a:solidFill>
              </a:rPr>
              <a:t>المغناطيسية </a:t>
            </a:r>
            <a:endParaRPr lang="ar-SA" sz="2400" b="1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B20092C-8ED4-4D4D-A412-18D8B84E6D41}"/>
              </a:ext>
            </a:extLst>
          </p:cNvPr>
          <p:cNvSpPr txBox="1"/>
          <p:nvPr/>
        </p:nvSpPr>
        <p:spPr>
          <a:xfrm>
            <a:off x="4125871" y="3743594"/>
            <a:ext cx="3889756" cy="523220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>
                <a:solidFill>
                  <a:schemeClr val="accent6"/>
                </a:solidFill>
                <a:latin typeface="Dubai Medium" panose="020B0603030403030204" pitchFamily="34" charset="-78"/>
              </a:rPr>
              <a:t>تنجذب المسامير للمغناطيس </a:t>
            </a:r>
            <a:r>
              <a:rPr lang="en-US" sz="240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9504C12-E636-42F7-A3E9-97AF67DA31C5}"/>
              </a:ext>
            </a:extLst>
          </p:cNvPr>
          <p:cNvSpPr txBox="1"/>
          <p:nvPr/>
        </p:nvSpPr>
        <p:spPr>
          <a:xfrm>
            <a:off x="1063819" y="1862789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err="1">
                <a:solidFill>
                  <a:schemeClr val="accent6"/>
                </a:solidFill>
              </a:rPr>
              <a:t>مغاطيس</a:t>
            </a:r>
            <a:r>
              <a:rPr lang="ar-SA" sz="1600" b="1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9218" name="Picture 2" descr="مشاهدة صورة المصدر">
            <a:extLst>
              <a:ext uri="{FF2B5EF4-FFF2-40B4-BE49-F238E27FC236}">
                <a16:creationId xmlns:a16="http://schemas.microsoft.com/office/drawing/2014/main" id="{1FBA8C57-A662-4BFB-AB47-3A7E99767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3396" y="1729711"/>
            <a:ext cx="2397751" cy="33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DCBAB50-00BA-40FA-B9B1-2B406887FC4E}"/>
              </a:ext>
            </a:extLst>
          </p:cNvPr>
          <p:cNvSpPr txBox="1"/>
          <p:nvPr/>
        </p:nvSpPr>
        <p:spPr>
          <a:xfrm>
            <a:off x="3717968" y="2230821"/>
            <a:ext cx="113471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مسامير حديد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5CABA20-1002-4A10-838B-F96F10DD7260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14669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5864242" y="1440942"/>
            <a:ext cx="2019512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</a:t>
            </a:r>
            <a:r>
              <a:rPr lang="ar-SA" sz="2800" b="1">
                <a:solidFill>
                  <a:schemeClr val="bg1"/>
                </a:solidFill>
              </a:rPr>
              <a:t>المغناطيسية </a:t>
            </a:r>
            <a:endParaRPr lang="ar-SA" sz="2400" b="1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B20092C-8ED4-4D4D-A412-18D8B84E6D41}"/>
              </a:ext>
            </a:extLst>
          </p:cNvPr>
          <p:cNvSpPr txBox="1"/>
          <p:nvPr/>
        </p:nvSpPr>
        <p:spPr>
          <a:xfrm>
            <a:off x="1260246" y="1225498"/>
            <a:ext cx="4524585" cy="954107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>
                <a:solidFill>
                  <a:schemeClr val="accent6"/>
                </a:solidFill>
                <a:latin typeface="Dubai Medium" panose="020B0603030403030204" pitchFamily="34" charset="-78"/>
              </a:rPr>
              <a:t>هل تنجذب ملاعق البلاستيك وقطع القماش والخشب للمغناطيس ؟</a:t>
            </a:r>
            <a:r>
              <a:rPr lang="en-US" sz="240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9504C12-E636-42F7-A3E9-97AF67DA31C5}"/>
              </a:ext>
            </a:extLst>
          </p:cNvPr>
          <p:cNvSpPr txBox="1"/>
          <p:nvPr/>
        </p:nvSpPr>
        <p:spPr>
          <a:xfrm>
            <a:off x="2313796" y="2524494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 err="1">
                <a:solidFill>
                  <a:schemeClr val="accent6"/>
                </a:solidFill>
              </a:rPr>
              <a:t>مغاطيس</a:t>
            </a:r>
            <a:r>
              <a:rPr lang="ar-SA" sz="1600" b="1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DCBAB50-00BA-40FA-B9B1-2B406887FC4E}"/>
              </a:ext>
            </a:extLst>
          </p:cNvPr>
          <p:cNvSpPr txBox="1"/>
          <p:nvPr/>
        </p:nvSpPr>
        <p:spPr>
          <a:xfrm>
            <a:off x="6231007" y="2201568"/>
            <a:ext cx="113471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بلاستيك وقطع قماش وخشب</a:t>
            </a:r>
          </a:p>
        </p:txBody>
      </p:sp>
      <p:pic>
        <p:nvPicPr>
          <p:cNvPr id="8198" name="Picture 6" descr="مشاهدة صورة المصدر">
            <a:extLst>
              <a:ext uri="{FF2B5EF4-FFF2-40B4-BE49-F238E27FC236}">
                <a16:creationId xmlns:a16="http://schemas.microsoft.com/office/drawing/2014/main" id="{56AAB80C-F47F-4E4D-BA9B-0F40A318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31" y="2887790"/>
            <a:ext cx="3337528" cy="20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مشاهدة صورة المصدر">
            <a:extLst>
              <a:ext uri="{FF2B5EF4-FFF2-40B4-BE49-F238E27FC236}">
                <a16:creationId xmlns:a16="http://schemas.microsoft.com/office/drawing/2014/main" id="{EAF0B1E7-8C90-4D8C-80CF-DF923623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4" y="2889200"/>
            <a:ext cx="1460134" cy="10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مشاهدة صورة المصدر">
            <a:extLst>
              <a:ext uri="{FF2B5EF4-FFF2-40B4-BE49-F238E27FC236}">
                <a16:creationId xmlns:a16="http://schemas.microsoft.com/office/drawing/2014/main" id="{DEB4BA3E-542C-4544-9407-B32038DE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791" y="3898530"/>
            <a:ext cx="1460134" cy="10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مشاهدة صورة المصدر">
            <a:extLst>
              <a:ext uri="{FF2B5EF4-FFF2-40B4-BE49-F238E27FC236}">
                <a16:creationId xmlns:a16="http://schemas.microsoft.com/office/drawing/2014/main" id="{1B0E3FE7-7FAE-47C0-9EB9-5681CDB6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601" y="3898530"/>
            <a:ext cx="1460134" cy="10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8138D0F7-C2EC-4735-AD1C-0B1E747E2A4F}"/>
              </a:ext>
            </a:extLst>
          </p:cNvPr>
          <p:cNvCxnSpPr>
            <a:cxnSpLocks/>
          </p:cNvCxnSpPr>
          <p:nvPr/>
        </p:nvCxnSpPr>
        <p:spPr>
          <a:xfrm flipH="1">
            <a:off x="3975947" y="3025313"/>
            <a:ext cx="957410" cy="1451860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98679E63-34D9-431A-A1C3-AD5863DD3FC6}"/>
              </a:ext>
            </a:extLst>
          </p:cNvPr>
          <p:cNvCxnSpPr>
            <a:cxnSpLocks/>
          </p:cNvCxnSpPr>
          <p:nvPr/>
        </p:nvCxnSpPr>
        <p:spPr>
          <a:xfrm flipH="1" flipV="1">
            <a:off x="3818769" y="3062914"/>
            <a:ext cx="1364606" cy="1358094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D332EBB0-0B54-4C5A-9A15-1CB34A23F4AF}"/>
              </a:ext>
            </a:extLst>
          </p:cNvPr>
          <p:cNvSpPr txBox="1"/>
          <p:nvPr/>
        </p:nvSpPr>
        <p:spPr>
          <a:xfrm>
            <a:off x="3958729" y="2569375"/>
            <a:ext cx="853639" cy="33855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bg1"/>
                </a:solidFill>
              </a:rPr>
              <a:t>لا تنجذب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55B504E4-B2FD-459C-B646-A9BF89E8F13A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11144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" grpId="0" animBg="1"/>
      <p:bldP spid="25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5341862" y="1557930"/>
            <a:ext cx="2262883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</a:t>
            </a:r>
            <a:r>
              <a:rPr lang="ar-SA" sz="2800" b="1">
                <a:solidFill>
                  <a:schemeClr val="bg1"/>
                </a:solidFill>
              </a:rPr>
              <a:t>الانغمار والطفو</a:t>
            </a:r>
            <a:endParaRPr lang="ar-SA" sz="2400" b="1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B20092C-8ED4-4D4D-A412-18D8B84E6D41}"/>
              </a:ext>
            </a:extLst>
          </p:cNvPr>
          <p:cNvSpPr txBox="1"/>
          <p:nvPr/>
        </p:nvSpPr>
        <p:spPr>
          <a:xfrm>
            <a:off x="5066103" y="2365616"/>
            <a:ext cx="2814399" cy="954107"/>
          </a:xfrm>
          <a:prstGeom prst="rect">
            <a:avLst/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>
                <a:solidFill>
                  <a:schemeClr val="accent6"/>
                </a:solidFill>
                <a:latin typeface="Dubai Medium" panose="020B0603030403030204" pitchFamily="34" charset="-78"/>
              </a:rPr>
              <a:t>أي الكرتين تطفو وأيهما ينغمر ؟</a:t>
            </a:r>
            <a:r>
              <a:rPr lang="en-US" sz="2400">
                <a:solidFill>
                  <a:schemeClr val="bg1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&gt;</a:t>
            </a:r>
            <a:endParaRPr lang="ar-SA" sz="2400">
              <a:solidFill>
                <a:schemeClr val="bg1"/>
              </a:solidFill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22" name="مستطيل: زوايا علوية مستديرة 21">
            <a:extLst>
              <a:ext uri="{FF2B5EF4-FFF2-40B4-BE49-F238E27FC236}">
                <a16:creationId xmlns:a16="http://schemas.microsoft.com/office/drawing/2014/main" id="{C1D7C265-7238-485B-A616-3A0C323354E9}"/>
              </a:ext>
            </a:extLst>
          </p:cNvPr>
          <p:cNvSpPr/>
          <p:nvPr/>
        </p:nvSpPr>
        <p:spPr>
          <a:xfrm>
            <a:off x="5066103" y="3574487"/>
            <a:ext cx="2814399" cy="779218"/>
          </a:xfrm>
          <a:prstGeom prst="round2SameRect">
            <a:avLst>
              <a:gd name="adj1" fmla="val 0"/>
              <a:gd name="adj2" fmla="val 0"/>
            </a:avLst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الكرة الوردية تطفو</a:t>
            </a:r>
          </a:p>
          <a:p>
            <a:pPr lvl="1" algn="ctr"/>
            <a:r>
              <a:rPr lang="ar-SA" sz="2400" b="1" spc="50">
                <a:ln w="0"/>
                <a:solidFill>
                  <a:schemeClr val="accent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والكرة البرتقالية تنغمر</a:t>
            </a:r>
          </a:p>
        </p:txBody>
      </p:sp>
      <p:pic>
        <p:nvPicPr>
          <p:cNvPr id="11266" name="Picture 2" descr="مشاهدة صورة المصدر">
            <a:extLst>
              <a:ext uri="{FF2B5EF4-FFF2-40B4-BE49-F238E27FC236}">
                <a16:creationId xmlns:a16="http://schemas.microsoft.com/office/drawing/2014/main" id="{F65C1F5D-1E2A-4415-82C0-BB7503232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46" y="1836146"/>
            <a:ext cx="3155407" cy="26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A95DE91-D0EF-4AD5-8441-DFFBD2E07EB0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294268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DCBAB50-00BA-40FA-B9B1-2B406887FC4E}"/>
              </a:ext>
            </a:extLst>
          </p:cNvPr>
          <p:cNvSpPr txBox="1"/>
          <p:nvPr/>
        </p:nvSpPr>
        <p:spPr>
          <a:xfrm>
            <a:off x="2432652" y="3870314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مفك  </a:t>
            </a:r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36B5A4C8-CDC3-4AFE-86F9-1EA868026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43" y="2571206"/>
            <a:ext cx="1527608" cy="11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مشاهدة صورة المصدر">
            <a:extLst>
              <a:ext uri="{FF2B5EF4-FFF2-40B4-BE49-F238E27FC236}">
                <a16:creationId xmlns:a16="http://schemas.microsoft.com/office/drawing/2014/main" id="{6183D5AF-5BA5-43BC-AC6C-AB4B3909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48" y="2574747"/>
            <a:ext cx="1330625" cy="10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مشاهدة صورة المصدر">
            <a:extLst>
              <a:ext uri="{FF2B5EF4-FFF2-40B4-BE49-F238E27FC236}">
                <a16:creationId xmlns:a16="http://schemas.microsoft.com/office/drawing/2014/main" id="{33DCD4A1-EC7C-4439-92D1-25271DAF0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b="13977"/>
          <a:stretch/>
        </p:blipFill>
        <p:spPr bwMode="auto">
          <a:xfrm rot="10800000" flipV="1">
            <a:off x="326662" y="2473730"/>
            <a:ext cx="1577860" cy="11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: زوايا علوية مستديرة 27">
            <a:extLst>
              <a:ext uri="{FF2B5EF4-FFF2-40B4-BE49-F238E27FC236}">
                <a16:creationId xmlns:a16="http://schemas.microsoft.com/office/drawing/2014/main" id="{7BF59348-69AB-46B4-94FA-7AD950132969}"/>
              </a:ext>
            </a:extLst>
          </p:cNvPr>
          <p:cNvSpPr/>
          <p:nvPr/>
        </p:nvSpPr>
        <p:spPr>
          <a:xfrm>
            <a:off x="1507334" y="1531045"/>
            <a:ext cx="4192393" cy="779218"/>
          </a:xfrm>
          <a:prstGeom prst="round2SameRect">
            <a:avLst>
              <a:gd name="adj1" fmla="val 16667"/>
              <a:gd name="adj2" fmla="val 10431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تنغمر بعض المواد في الماء ؟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1054DFE-B4A7-45A7-B363-64BFF7341C9D}"/>
              </a:ext>
            </a:extLst>
          </p:cNvPr>
          <p:cNvSpPr txBox="1"/>
          <p:nvPr/>
        </p:nvSpPr>
        <p:spPr>
          <a:xfrm>
            <a:off x="688772" y="3866130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مسامير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0B62F5C-7BA9-486A-8EAE-338CF3FD9F52}"/>
              </a:ext>
            </a:extLst>
          </p:cNvPr>
          <p:cNvSpPr txBox="1"/>
          <p:nvPr/>
        </p:nvSpPr>
        <p:spPr>
          <a:xfrm>
            <a:off x="3965215" y="3842449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مطرقة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2283FA89-AFA3-4E6C-BB10-7721B7811BB2}"/>
              </a:ext>
            </a:extLst>
          </p:cNvPr>
          <p:cNvSpPr txBox="1"/>
          <p:nvPr/>
        </p:nvSpPr>
        <p:spPr>
          <a:xfrm>
            <a:off x="6372344" y="3905737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حجارة </a:t>
            </a:r>
          </a:p>
        </p:txBody>
      </p:sp>
      <p:pic>
        <p:nvPicPr>
          <p:cNvPr id="15362" name="Picture 2" descr="مشاهدة صورة المصدر">
            <a:extLst>
              <a:ext uri="{FF2B5EF4-FFF2-40B4-BE49-F238E27FC236}">
                <a16:creationId xmlns:a16="http://schemas.microsoft.com/office/drawing/2014/main" id="{CF793FEF-B921-4F56-8EF2-218F9956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09" y="2571546"/>
            <a:ext cx="1527608" cy="11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مشاهدة صورة المصدر">
            <a:extLst>
              <a:ext uri="{FF2B5EF4-FFF2-40B4-BE49-F238E27FC236}">
                <a16:creationId xmlns:a16="http://schemas.microsoft.com/office/drawing/2014/main" id="{18916237-A8CF-44F6-B97A-5DBAD7F5C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69" y="2523886"/>
            <a:ext cx="1556485" cy="109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1D748181-9C2E-4A57-9516-8F87C5D9D534}"/>
              </a:ext>
            </a:extLst>
          </p:cNvPr>
          <p:cNvSpPr txBox="1"/>
          <p:nvPr/>
        </p:nvSpPr>
        <p:spPr>
          <a:xfrm>
            <a:off x="5949964" y="1121825"/>
            <a:ext cx="2133394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</a:t>
            </a:r>
            <a:r>
              <a:rPr lang="ar-SA" sz="2800" b="1">
                <a:solidFill>
                  <a:schemeClr val="bg1"/>
                </a:solidFill>
              </a:rPr>
              <a:t>الانغمار والطفو</a:t>
            </a:r>
            <a:endParaRPr lang="ar-SA" sz="2400" b="1">
              <a:solidFill>
                <a:schemeClr val="bg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2F9435C-B9E8-4D7B-B441-B1690665002C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45082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  <p:bldP spid="31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9504C12-E636-42F7-A3E9-97AF67DA31C5}"/>
              </a:ext>
            </a:extLst>
          </p:cNvPr>
          <p:cNvSpPr txBox="1"/>
          <p:nvPr/>
        </p:nvSpPr>
        <p:spPr>
          <a:xfrm>
            <a:off x="874818" y="3961222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سفنج  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DCBAB50-00BA-40FA-B9B1-2B406887FC4E}"/>
              </a:ext>
            </a:extLst>
          </p:cNvPr>
          <p:cNvSpPr txBox="1"/>
          <p:nvPr/>
        </p:nvSpPr>
        <p:spPr>
          <a:xfrm>
            <a:off x="2790221" y="3982881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غواصة </a:t>
            </a:r>
          </a:p>
        </p:txBody>
      </p:sp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45F8A325-EF1D-4996-A6DF-810149CD6025}"/>
              </a:ext>
            </a:extLst>
          </p:cNvPr>
          <p:cNvSpPr/>
          <p:nvPr/>
        </p:nvSpPr>
        <p:spPr>
          <a:xfrm>
            <a:off x="1457659" y="1385695"/>
            <a:ext cx="4192393" cy="779218"/>
          </a:xfrm>
          <a:prstGeom prst="round2SameRect">
            <a:avLst>
              <a:gd name="adj1" fmla="val 16667"/>
              <a:gd name="adj2" fmla="val 10431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تطفو بعض المواد على الماء ؟</a:t>
            </a:r>
          </a:p>
        </p:txBody>
      </p:sp>
      <p:pic>
        <p:nvPicPr>
          <p:cNvPr id="12300" name="Picture 12" descr="مشاهدة صورة المصدر">
            <a:extLst>
              <a:ext uri="{FF2B5EF4-FFF2-40B4-BE49-F238E27FC236}">
                <a16:creationId xmlns:a16="http://schemas.microsoft.com/office/drawing/2014/main" id="{7257BA4A-F2F8-4846-9D3E-C07897D2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31" y="2487133"/>
            <a:ext cx="1219925" cy="12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مشاهدة صورة المصدر">
            <a:extLst>
              <a:ext uri="{FF2B5EF4-FFF2-40B4-BE49-F238E27FC236}">
                <a16:creationId xmlns:a16="http://schemas.microsoft.com/office/drawing/2014/main" id="{FAE172F4-FBF1-4405-A516-09197927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23" y="2523553"/>
            <a:ext cx="1529445" cy="114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مشاهدة صورة المصدر">
            <a:extLst>
              <a:ext uri="{FF2B5EF4-FFF2-40B4-BE49-F238E27FC236}">
                <a16:creationId xmlns:a16="http://schemas.microsoft.com/office/drawing/2014/main" id="{12C62494-B590-4B0A-9DD5-EDA2DC806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59" y="2401148"/>
            <a:ext cx="1691701" cy="144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مشاهدة صورة المصدر">
            <a:extLst>
              <a:ext uri="{FF2B5EF4-FFF2-40B4-BE49-F238E27FC236}">
                <a16:creationId xmlns:a16="http://schemas.microsoft.com/office/drawing/2014/main" id="{4C284707-A41C-4218-8D37-3920F671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68" y="2474645"/>
            <a:ext cx="1443556" cy="12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E872809-2530-4EC2-B8B4-CD83B9F03E5A}"/>
              </a:ext>
            </a:extLst>
          </p:cNvPr>
          <p:cNvSpPr txBox="1"/>
          <p:nvPr/>
        </p:nvSpPr>
        <p:spPr>
          <a:xfrm>
            <a:off x="4525606" y="3990945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بلاستيك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1D02E21-684A-47B4-88B8-26159A818B4F}"/>
              </a:ext>
            </a:extLst>
          </p:cNvPr>
          <p:cNvSpPr txBox="1"/>
          <p:nvPr/>
        </p:nvSpPr>
        <p:spPr>
          <a:xfrm>
            <a:off x="5922610" y="4029277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خشب 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FBCAF23-47E8-4983-A6A0-365AADC633AB}"/>
              </a:ext>
            </a:extLst>
          </p:cNvPr>
          <p:cNvSpPr txBox="1"/>
          <p:nvPr/>
        </p:nvSpPr>
        <p:spPr>
          <a:xfrm>
            <a:off x="7376600" y="4021834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تفاحة  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5A06B08-FDAB-4319-BE01-4633F49F00C5}"/>
              </a:ext>
            </a:extLst>
          </p:cNvPr>
          <p:cNvSpPr txBox="1"/>
          <p:nvPr/>
        </p:nvSpPr>
        <p:spPr>
          <a:xfrm>
            <a:off x="5785009" y="1124234"/>
            <a:ext cx="2262883" cy="52322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</a:t>
            </a:r>
            <a:r>
              <a:rPr lang="ar-SA" sz="2800" b="1">
                <a:solidFill>
                  <a:schemeClr val="bg1"/>
                </a:solidFill>
              </a:rPr>
              <a:t>الانغمار والطفو</a:t>
            </a:r>
            <a:endParaRPr lang="ar-SA" sz="2400" b="1">
              <a:solidFill>
                <a:schemeClr val="bg1"/>
              </a:solidFill>
            </a:endParaRPr>
          </a:p>
        </p:txBody>
      </p:sp>
      <p:pic>
        <p:nvPicPr>
          <p:cNvPr id="13322" name="Picture 10" descr="مشاهدة صورة المصدر">
            <a:extLst>
              <a:ext uri="{FF2B5EF4-FFF2-40B4-BE49-F238E27FC236}">
                <a16:creationId xmlns:a16="http://schemas.microsoft.com/office/drawing/2014/main" id="{4356FEFB-8B23-441D-8731-5C9A05C6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6" y="2715334"/>
            <a:ext cx="1483718" cy="116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2958C5E-D22C-444D-A73E-1DAC6FC0BAEB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57097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4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6031006" y="1440942"/>
            <a:ext cx="185274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accent6"/>
                </a:solidFill>
              </a:rPr>
              <a:t> التقويم المرحلي</a:t>
            </a:r>
          </a:p>
        </p:txBody>
      </p:sp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45F8A325-EF1D-4996-A6DF-810149CD6025}"/>
              </a:ext>
            </a:extLst>
          </p:cNvPr>
          <p:cNvSpPr/>
          <p:nvPr/>
        </p:nvSpPr>
        <p:spPr>
          <a:xfrm>
            <a:off x="1537441" y="1317920"/>
            <a:ext cx="4192393" cy="779218"/>
          </a:xfrm>
          <a:prstGeom prst="round2SameRect">
            <a:avLst>
              <a:gd name="adj1" fmla="val 16667"/>
              <a:gd name="adj2" fmla="val 10431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صنف الأجسام التالية من حيث الطفو والانغمار ؟</a:t>
            </a:r>
          </a:p>
        </p:txBody>
      </p:sp>
      <p:pic>
        <p:nvPicPr>
          <p:cNvPr id="12292" name="Picture 4" descr="مشاهدة صورة المصدر">
            <a:extLst>
              <a:ext uri="{FF2B5EF4-FFF2-40B4-BE49-F238E27FC236}">
                <a16:creationId xmlns:a16="http://schemas.microsoft.com/office/drawing/2014/main" id="{D236D1A8-6A9D-487A-9473-9C93F21E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25" y="3619905"/>
            <a:ext cx="1582843" cy="11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مشاهدة صورة المصدر">
            <a:extLst>
              <a:ext uri="{FF2B5EF4-FFF2-40B4-BE49-F238E27FC236}">
                <a16:creationId xmlns:a16="http://schemas.microsoft.com/office/drawing/2014/main" id="{33DCD4A1-EC7C-4439-92D1-25271DAF0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b="13977"/>
          <a:stretch/>
        </p:blipFill>
        <p:spPr bwMode="auto">
          <a:xfrm rot="10800000" flipV="1">
            <a:off x="361659" y="2180284"/>
            <a:ext cx="1817687" cy="13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مشاهدة صورة المصدر">
            <a:extLst>
              <a:ext uri="{FF2B5EF4-FFF2-40B4-BE49-F238E27FC236}">
                <a16:creationId xmlns:a16="http://schemas.microsoft.com/office/drawing/2014/main" id="{FAE172F4-FBF1-4405-A516-09197927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85" y="2472821"/>
            <a:ext cx="1529445" cy="114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مشاهدة صورة المصدر">
            <a:extLst>
              <a:ext uri="{FF2B5EF4-FFF2-40B4-BE49-F238E27FC236}">
                <a16:creationId xmlns:a16="http://schemas.microsoft.com/office/drawing/2014/main" id="{EB7A5F55-4937-42E3-98AC-26181CC6D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20640"/>
          <a:stretch/>
        </p:blipFill>
        <p:spPr bwMode="auto">
          <a:xfrm>
            <a:off x="4448141" y="2433141"/>
            <a:ext cx="1323949" cy="10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مشاهدة صورة المصدر">
            <a:extLst>
              <a:ext uri="{FF2B5EF4-FFF2-40B4-BE49-F238E27FC236}">
                <a16:creationId xmlns:a16="http://schemas.microsoft.com/office/drawing/2014/main" id="{F82C5977-BE5D-4FB4-96F1-6D562644F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1"/>
          <a:stretch/>
        </p:blipFill>
        <p:spPr bwMode="auto">
          <a:xfrm>
            <a:off x="6182261" y="2459476"/>
            <a:ext cx="1601016" cy="9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مشاهدة صورة المصدر">
            <a:extLst>
              <a:ext uri="{FF2B5EF4-FFF2-40B4-BE49-F238E27FC236}">
                <a16:creationId xmlns:a16="http://schemas.microsoft.com/office/drawing/2014/main" id="{1FD52A7B-8D58-4814-98FF-81F28E575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0"/>
          <a:stretch/>
        </p:blipFill>
        <p:spPr bwMode="auto">
          <a:xfrm>
            <a:off x="4338229" y="3578824"/>
            <a:ext cx="1582843" cy="12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68BE8C49-209C-4073-A490-4ACB7CA0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37" y="3726377"/>
            <a:ext cx="1298783" cy="129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DCBAB50-00BA-40FA-B9B1-2B406887FC4E}"/>
              </a:ext>
            </a:extLst>
          </p:cNvPr>
          <p:cNvSpPr txBox="1"/>
          <p:nvPr/>
        </p:nvSpPr>
        <p:spPr>
          <a:xfrm>
            <a:off x="5929505" y="3122618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ينغمر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C255FDA2-9694-492C-8D43-89D71E4DC1D1}"/>
              </a:ext>
            </a:extLst>
          </p:cNvPr>
          <p:cNvSpPr txBox="1"/>
          <p:nvPr/>
        </p:nvSpPr>
        <p:spPr>
          <a:xfrm>
            <a:off x="5982226" y="4487793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ينغمر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4E899A86-1679-4DA8-9925-E03D6F5A1C69}"/>
              </a:ext>
            </a:extLst>
          </p:cNvPr>
          <p:cNvSpPr txBox="1"/>
          <p:nvPr/>
        </p:nvSpPr>
        <p:spPr>
          <a:xfrm>
            <a:off x="4097945" y="3279317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ينغمر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1E1C3A47-C697-486B-ADE7-39A48ACA8A98}"/>
              </a:ext>
            </a:extLst>
          </p:cNvPr>
          <p:cNvSpPr txBox="1"/>
          <p:nvPr/>
        </p:nvSpPr>
        <p:spPr>
          <a:xfrm>
            <a:off x="2227408" y="3329774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يطفو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D07208C-D286-4107-BA0A-80DA8D3AA36D}"/>
              </a:ext>
            </a:extLst>
          </p:cNvPr>
          <p:cNvSpPr txBox="1"/>
          <p:nvPr/>
        </p:nvSpPr>
        <p:spPr>
          <a:xfrm>
            <a:off x="507084" y="3339191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ينغمر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D8325809-2C1E-44AB-BB7D-6FB9771A6324}"/>
              </a:ext>
            </a:extLst>
          </p:cNvPr>
          <p:cNvSpPr txBox="1"/>
          <p:nvPr/>
        </p:nvSpPr>
        <p:spPr>
          <a:xfrm>
            <a:off x="3911409" y="4423387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يطفو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9504C12-E636-42F7-A3E9-97AF67DA31C5}"/>
              </a:ext>
            </a:extLst>
          </p:cNvPr>
          <p:cNvSpPr txBox="1"/>
          <p:nvPr/>
        </p:nvSpPr>
        <p:spPr>
          <a:xfrm>
            <a:off x="1209264" y="4420404"/>
            <a:ext cx="8536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1600" b="1">
                <a:solidFill>
                  <a:schemeClr val="accent6"/>
                </a:solidFill>
              </a:rPr>
              <a:t>يطفو  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8C7C5432-A22C-415B-907F-72F6759A121C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21623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1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6031006" y="1440942"/>
            <a:ext cx="185274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accent6"/>
                </a:solidFill>
              </a:rPr>
              <a:t> التقويم المرحلي</a:t>
            </a:r>
          </a:p>
        </p:txBody>
      </p:sp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45F8A325-EF1D-4996-A6DF-810149CD6025}"/>
              </a:ext>
            </a:extLst>
          </p:cNvPr>
          <p:cNvSpPr/>
          <p:nvPr/>
        </p:nvSpPr>
        <p:spPr>
          <a:xfrm>
            <a:off x="1537441" y="1317920"/>
            <a:ext cx="4192393" cy="779218"/>
          </a:xfrm>
          <a:prstGeom prst="round2SameRect">
            <a:avLst>
              <a:gd name="adj1" fmla="val 16667"/>
              <a:gd name="adj2" fmla="val 10431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ضع دائرة حول الأشياء التي تطفو ؟</a:t>
            </a:r>
          </a:p>
        </p:txBody>
      </p:sp>
      <p:pic>
        <p:nvPicPr>
          <p:cNvPr id="12292" name="Picture 4" descr="مشاهدة صورة المصدر">
            <a:extLst>
              <a:ext uri="{FF2B5EF4-FFF2-40B4-BE49-F238E27FC236}">
                <a16:creationId xmlns:a16="http://schemas.microsoft.com/office/drawing/2014/main" id="{D236D1A8-6A9D-487A-9473-9C93F21E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25" y="3619905"/>
            <a:ext cx="1582843" cy="11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مشاهدة صورة المصدر">
            <a:extLst>
              <a:ext uri="{FF2B5EF4-FFF2-40B4-BE49-F238E27FC236}">
                <a16:creationId xmlns:a16="http://schemas.microsoft.com/office/drawing/2014/main" id="{33DCD4A1-EC7C-4439-92D1-25271DAF0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b="13977"/>
          <a:stretch/>
        </p:blipFill>
        <p:spPr bwMode="auto">
          <a:xfrm rot="10800000" flipV="1">
            <a:off x="361659" y="2180284"/>
            <a:ext cx="1817687" cy="13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مشاهدة صورة المصدر">
            <a:extLst>
              <a:ext uri="{FF2B5EF4-FFF2-40B4-BE49-F238E27FC236}">
                <a16:creationId xmlns:a16="http://schemas.microsoft.com/office/drawing/2014/main" id="{FAE172F4-FBF1-4405-A516-09197927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85" y="2472821"/>
            <a:ext cx="1529445" cy="114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مشاهدة صورة المصدر">
            <a:extLst>
              <a:ext uri="{FF2B5EF4-FFF2-40B4-BE49-F238E27FC236}">
                <a16:creationId xmlns:a16="http://schemas.microsoft.com/office/drawing/2014/main" id="{EB7A5F55-4937-42E3-98AC-26181CC6D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20640"/>
          <a:stretch/>
        </p:blipFill>
        <p:spPr bwMode="auto">
          <a:xfrm>
            <a:off x="4448141" y="2433141"/>
            <a:ext cx="1323949" cy="102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مشاهدة صورة المصدر">
            <a:extLst>
              <a:ext uri="{FF2B5EF4-FFF2-40B4-BE49-F238E27FC236}">
                <a16:creationId xmlns:a16="http://schemas.microsoft.com/office/drawing/2014/main" id="{F82C5977-BE5D-4FB4-96F1-6D562644F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1"/>
          <a:stretch/>
        </p:blipFill>
        <p:spPr bwMode="auto">
          <a:xfrm>
            <a:off x="6182261" y="2459476"/>
            <a:ext cx="1601016" cy="9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مشاهدة صورة المصدر">
            <a:extLst>
              <a:ext uri="{FF2B5EF4-FFF2-40B4-BE49-F238E27FC236}">
                <a16:creationId xmlns:a16="http://schemas.microsoft.com/office/drawing/2014/main" id="{1FD52A7B-8D58-4814-98FF-81F28E575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0"/>
          <a:stretch/>
        </p:blipFill>
        <p:spPr bwMode="auto">
          <a:xfrm>
            <a:off x="4338229" y="3578824"/>
            <a:ext cx="1582843" cy="12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68BE8C49-209C-4073-A490-4ACB7CA0E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837" y="3726377"/>
            <a:ext cx="1298783" cy="129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A6AEB18-10A4-4481-85E2-028CACE9951F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99544DE7-C377-45D8-98C8-D87457749609}"/>
              </a:ext>
            </a:extLst>
          </p:cNvPr>
          <p:cNvSpPr/>
          <p:nvPr/>
        </p:nvSpPr>
        <p:spPr>
          <a:xfrm>
            <a:off x="2589517" y="2396860"/>
            <a:ext cx="1417310" cy="120478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60C89315-7BDB-4179-A8F4-5C5E7C8B44C5}"/>
              </a:ext>
            </a:extLst>
          </p:cNvPr>
          <p:cNvSpPr/>
          <p:nvPr/>
        </p:nvSpPr>
        <p:spPr>
          <a:xfrm>
            <a:off x="1914621" y="3773377"/>
            <a:ext cx="1417310" cy="120478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19D169D8-AC67-4878-910E-D6396A5D3431}"/>
              </a:ext>
            </a:extLst>
          </p:cNvPr>
          <p:cNvSpPr/>
          <p:nvPr/>
        </p:nvSpPr>
        <p:spPr>
          <a:xfrm>
            <a:off x="4448141" y="3577052"/>
            <a:ext cx="1417310" cy="120478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463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3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2">
            <a:hlinkClick r:id="" action="ppaction://noaction"/>
          </p:cNvPr>
          <p:cNvSpPr/>
          <p:nvPr/>
        </p:nvSpPr>
        <p:spPr>
          <a:xfrm rot="5400000">
            <a:off x="7392625" y="2482400"/>
            <a:ext cx="24420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2">
            <a:hlinkClick r:id="" action="ppaction://noaction"/>
          </p:cNvPr>
          <p:cNvSpPr/>
          <p:nvPr/>
        </p:nvSpPr>
        <p:spPr>
          <a:xfrm rot="5400000">
            <a:off x="7971777" y="1899711"/>
            <a:ext cx="1283700" cy="59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2">
            <a:hlinkClick r:id="" action="ppaction://noaction"/>
          </p:cNvPr>
          <p:cNvSpPr/>
          <p:nvPr/>
        </p:nvSpPr>
        <p:spPr>
          <a:xfrm rot="5400000">
            <a:off x="7956627" y="4353677"/>
            <a:ext cx="13140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2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7" name="Google Shape;1037;p42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8" name="Google Shape;1038;p42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39" name="Google Shape;1039;p42">
            <a:hlinkClick r:id="rId4" action="ppaction://hlinksldjump"/>
          </p:cNvPr>
          <p:cNvSpPr/>
          <p:nvPr/>
        </p:nvSpPr>
        <p:spPr>
          <a:xfrm>
            <a:off x="7246207" y="695853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42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42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46" name="Google Shape;1046;p4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4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9B6F3CA-F774-4D41-8C99-FDD795F9C04F}"/>
              </a:ext>
            </a:extLst>
          </p:cNvPr>
          <p:cNvSpPr/>
          <p:nvPr/>
        </p:nvSpPr>
        <p:spPr>
          <a:xfrm>
            <a:off x="5832755" y="12480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3EDAC4F1-401A-4375-9A11-79AD1653276B}"/>
              </a:ext>
            </a:extLst>
          </p:cNvPr>
          <p:cNvSpPr/>
          <p:nvPr/>
        </p:nvSpPr>
        <p:spPr>
          <a:xfrm>
            <a:off x="6014761" y="1400477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290" name="Picture 2" descr="مشاهدة صورة المصدر">
            <a:extLst>
              <a:ext uri="{FF2B5EF4-FFF2-40B4-BE49-F238E27FC236}">
                <a16:creationId xmlns:a16="http://schemas.microsoft.com/office/drawing/2014/main" id="{07101F15-F15D-45A0-AFDF-593A5393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57" y="1739066"/>
            <a:ext cx="2432076" cy="139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EB19A4E9-09DD-474D-93F1-302C99FE2A04}"/>
              </a:ext>
            </a:extLst>
          </p:cNvPr>
          <p:cNvSpPr/>
          <p:nvPr/>
        </p:nvSpPr>
        <p:spPr>
          <a:xfrm>
            <a:off x="3291678" y="2237652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6717EC8-025E-48D3-928B-5EC7EB1CE505}"/>
              </a:ext>
            </a:extLst>
          </p:cNvPr>
          <p:cNvSpPr/>
          <p:nvPr/>
        </p:nvSpPr>
        <p:spPr>
          <a:xfrm>
            <a:off x="3475856" y="2389159"/>
            <a:ext cx="2095500" cy="2072640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0E54E75-85B5-40E6-B109-1A01F6BF3624}"/>
              </a:ext>
            </a:extLst>
          </p:cNvPr>
          <p:cNvSpPr/>
          <p:nvPr/>
        </p:nvSpPr>
        <p:spPr>
          <a:xfrm>
            <a:off x="637679" y="1139016"/>
            <a:ext cx="2095500" cy="1874348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DACA84C1-AAB0-4DB2-9A1B-A10E707B8E47}"/>
              </a:ext>
            </a:extLst>
          </p:cNvPr>
          <p:cNvSpPr/>
          <p:nvPr/>
        </p:nvSpPr>
        <p:spPr>
          <a:xfrm>
            <a:off x="792251" y="1295669"/>
            <a:ext cx="2095500" cy="1603475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4B0ADAF-2DD1-426D-B477-6B2B0B7BE462}"/>
              </a:ext>
            </a:extLst>
          </p:cNvPr>
          <p:cNvSpPr txBox="1"/>
          <p:nvPr/>
        </p:nvSpPr>
        <p:spPr>
          <a:xfrm>
            <a:off x="3262072" y="2919493"/>
            <a:ext cx="2397354" cy="132343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الدرس الأول</a:t>
            </a:r>
          </a:p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000" b="1">
                <a:solidFill>
                  <a:schemeClr val="accent6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المادة وقياسها </a:t>
            </a:r>
          </a:p>
          <a:p>
            <a:pPr algn="ctr"/>
            <a:endParaRPr lang="ar-SA" sz="2000" b="1">
              <a:solidFill>
                <a:schemeClr val="accent6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3D88C7A-6BAD-4AF1-AD78-EE224A64D5D6}"/>
              </a:ext>
            </a:extLst>
          </p:cNvPr>
          <p:cNvSpPr txBox="1"/>
          <p:nvPr/>
        </p:nvSpPr>
        <p:spPr>
          <a:xfrm>
            <a:off x="637677" y="1502008"/>
            <a:ext cx="2397354" cy="3385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علـــــــــــــــوم</a:t>
            </a:r>
            <a:endParaRPr lang="en-US" sz="16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C5C11D6-9020-4C3E-A210-1A6C54F76A49}"/>
              </a:ext>
            </a:extLst>
          </p:cNvPr>
          <p:cNvSpPr txBox="1"/>
          <p:nvPr/>
        </p:nvSpPr>
        <p:spPr>
          <a:xfrm>
            <a:off x="897006" y="2103367"/>
            <a:ext cx="1914542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>
                <a:solidFill>
                  <a:schemeClr val="accent6"/>
                </a:solidFill>
                <a:ea typeface="Monotype Koufi" pitchFamily="2" charset="-78"/>
                <a:cs typeface="Monotype Koufi" pitchFamily="2" charset="-78"/>
              </a:rPr>
              <a:t>الصف</a:t>
            </a:r>
            <a:endParaRPr lang="ar-SA" sz="1800" b="1">
              <a:solidFill>
                <a:srgbClr val="FF0000"/>
              </a:solidFill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>
                <a:solidFill>
                  <a:srgbClr val="FF0000"/>
                </a:solidFill>
                <a:ea typeface="Monotype Koufi" pitchFamily="2" charset="-78"/>
                <a:cs typeface="Monotype Koufi" pitchFamily="2" charset="-78"/>
              </a:rPr>
              <a:t>الثالث الابتدائي</a:t>
            </a:r>
            <a:endParaRPr lang="ar-SA" sz="1800" b="1">
              <a:solidFill>
                <a:schemeClr val="accent6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F719E3D-B1E1-404D-9E68-5AAD95FCC78E}"/>
              </a:ext>
            </a:extLst>
          </p:cNvPr>
          <p:cNvSpPr txBox="1"/>
          <p:nvPr/>
        </p:nvSpPr>
        <p:spPr>
          <a:xfrm>
            <a:off x="632925" y="3161949"/>
            <a:ext cx="2397354" cy="1769715"/>
          </a:xfrm>
          <a:prstGeom prst="rect">
            <a:avLst/>
          </a:prstGeom>
          <a:ln w="57150">
            <a:solidFill>
              <a:schemeClr val="accent6">
                <a:lumMod val="25000"/>
                <a:lumOff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800" b="1">
                <a:solidFill>
                  <a:schemeClr val="accent6">
                    <a:lumMod val="75000"/>
                    <a:lumOff val="25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000" b="1" err="1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الوحدةالخامسة</a:t>
            </a:r>
            <a:r>
              <a:rPr lang="ar-SA" sz="2000" b="1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</a:p>
          <a:p>
            <a:pPr algn="ctr"/>
            <a:r>
              <a:rPr lang="ar-SA" sz="2800" b="1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المادة</a:t>
            </a:r>
            <a:endParaRPr lang="ar-SA" sz="1200" b="1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  <a:p>
            <a:pPr algn="ctr"/>
            <a:r>
              <a:rPr lang="ar-SA" sz="1800" b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الفصل التاسع</a:t>
            </a:r>
          </a:p>
          <a:p>
            <a:pPr algn="ctr"/>
            <a:r>
              <a:rPr lang="ar-SA" sz="1800" b="1">
                <a:solidFill>
                  <a:schemeClr val="accent4">
                    <a:lumMod val="50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ملاحظة المواد</a:t>
            </a:r>
          </a:p>
          <a:p>
            <a:pPr algn="ctr"/>
            <a:endParaRPr lang="ar-SA" sz="700" b="1">
              <a:solidFill>
                <a:schemeClr val="accent4">
                  <a:lumMod val="50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32" name="Picture 4" descr="مشاهدة صورة المصدر">
            <a:extLst>
              <a:ext uri="{FF2B5EF4-FFF2-40B4-BE49-F238E27FC236}">
                <a16:creationId xmlns:a16="http://schemas.microsoft.com/office/drawing/2014/main" id="{4DDD630F-BA7C-4AED-9C6F-5A426BCB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17" y="1048586"/>
            <a:ext cx="2545765" cy="11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40C317A-F5EF-45E1-824B-7B530AB0B1E8}"/>
              </a:ext>
            </a:extLst>
          </p:cNvPr>
          <p:cNvSpPr txBox="1"/>
          <p:nvPr/>
        </p:nvSpPr>
        <p:spPr>
          <a:xfrm>
            <a:off x="6316195" y="3192663"/>
            <a:ext cx="4594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400" b="1">
                <a:solidFill>
                  <a:srgbClr val="C00000"/>
                </a:solidFill>
              </a:rPr>
              <a:t>الفصل الدراسي الثالث 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1615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45F8A325-EF1D-4996-A6DF-810149CD6025}"/>
              </a:ext>
            </a:extLst>
          </p:cNvPr>
          <p:cNvSpPr/>
          <p:nvPr/>
        </p:nvSpPr>
        <p:spPr>
          <a:xfrm>
            <a:off x="2113306" y="1079796"/>
            <a:ext cx="4692622" cy="779218"/>
          </a:xfrm>
          <a:prstGeom prst="round2SameRect">
            <a:avLst>
              <a:gd name="adj1" fmla="val 16667"/>
              <a:gd name="adj2" fmla="val 10431"/>
            </a:avLst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ماهي الأشياء التي تطفو والأشياء التي تنغمر ؟</a:t>
            </a:r>
          </a:p>
        </p:txBody>
      </p:sp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827AEE26-A8C6-4627-8FE8-DAFAB1D0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49" y="1989598"/>
            <a:ext cx="5084736" cy="26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35F3D56-88B0-4C91-BE24-C82B8B7D012C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19844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67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E96D8AD-1B90-4704-A730-8F362F7CA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78" t="22519" r="22223" b="5053"/>
          <a:stretch/>
        </p:blipFill>
        <p:spPr>
          <a:xfrm>
            <a:off x="419397" y="239584"/>
            <a:ext cx="7909657" cy="4643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9741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68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5341862" y="1557930"/>
            <a:ext cx="2262883" cy="46166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توصيل الحرارة </a:t>
            </a:r>
          </a:p>
        </p:txBody>
      </p:sp>
      <p:sp>
        <p:nvSpPr>
          <p:cNvPr id="22" name="مستطيل: زوايا علوية مستديرة 21">
            <a:extLst>
              <a:ext uri="{FF2B5EF4-FFF2-40B4-BE49-F238E27FC236}">
                <a16:creationId xmlns:a16="http://schemas.microsoft.com/office/drawing/2014/main" id="{C1D7C265-7238-485B-A616-3A0C323354E9}"/>
              </a:ext>
            </a:extLst>
          </p:cNvPr>
          <p:cNvSpPr/>
          <p:nvPr/>
        </p:nvSpPr>
        <p:spPr>
          <a:xfrm>
            <a:off x="5055819" y="2471126"/>
            <a:ext cx="2814399" cy="779218"/>
          </a:xfrm>
          <a:prstGeom prst="round2SameRect">
            <a:avLst>
              <a:gd name="adj1" fmla="val 14669"/>
              <a:gd name="adj2" fmla="val 14669"/>
            </a:avLst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هل تستطيع لمس المدفأة بيدك ؟</a:t>
            </a:r>
          </a:p>
        </p:txBody>
      </p:sp>
      <p:sp>
        <p:nvSpPr>
          <p:cNvPr id="23" name="مستطيل: زوايا علوية مستديرة 22">
            <a:extLst>
              <a:ext uri="{FF2B5EF4-FFF2-40B4-BE49-F238E27FC236}">
                <a16:creationId xmlns:a16="http://schemas.microsoft.com/office/drawing/2014/main" id="{7CB5D529-5FA8-4777-988C-F7F50FC46BE5}"/>
              </a:ext>
            </a:extLst>
          </p:cNvPr>
          <p:cNvSpPr/>
          <p:nvPr/>
        </p:nvSpPr>
        <p:spPr>
          <a:xfrm>
            <a:off x="5069355" y="3495413"/>
            <a:ext cx="2814399" cy="779218"/>
          </a:xfrm>
          <a:prstGeom prst="round2SameRect">
            <a:avLst>
              <a:gd name="adj1" fmla="val 14669"/>
              <a:gd name="adj2" fmla="val 14669"/>
            </a:avLst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لا أستطيع ذلك لأنها ساخنة</a:t>
            </a:r>
          </a:p>
        </p:txBody>
      </p:sp>
      <p:pic>
        <p:nvPicPr>
          <p:cNvPr id="16390" name="Picture 6" descr="مشاهدة صورة المصدر">
            <a:extLst>
              <a:ext uri="{FF2B5EF4-FFF2-40B4-BE49-F238E27FC236}">
                <a16:creationId xmlns:a16="http://schemas.microsoft.com/office/drawing/2014/main" id="{C94B8507-9D03-4A53-B0CB-E29B53A07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24" y="1066628"/>
            <a:ext cx="3436886" cy="34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F40A5E6-0859-4DDF-A2D8-EE24D7F6D0E0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29264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68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9B7C49D-8DEE-4E44-AC3D-5137648735CC}"/>
              </a:ext>
            </a:extLst>
          </p:cNvPr>
          <p:cNvSpPr txBox="1"/>
          <p:nvPr/>
        </p:nvSpPr>
        <p:spPr>
          <a:xfrm>
            <a:off x="5341862" y="1557930"/>
            <a:ext cx="2262883" cy="461665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bg1"/>
                </a:solidFill>
              </a:rPr>
              <a:t>   توصيل الحرارة </a:t>
            </a:r>
          </a:p>
        </p:txBody>
      </p:sp>
      <p:sp>
        <p:nvSpPr>
          <p:cNvPr id="22" name="مستطيل: زوايا علوية مستديرة 21">
            <a:extLst>
              <a:ext uri="{FF2B5EF4-FFF2-40B4-BE49-F238E27FC236}">
                <a16:creationId xmlns:a16="http://schemas.microsoft.com/office/drawing/2014/main" id="{C1D7C265-7238-485B-A616-3A0C323354E9}"/>
              </a:ext>
            </a:extLst>
          </p:cNvPr>
          <p:cNvSpPr/>
          <p:nvPr/>
        </p:nvSpPr>
        <p:spPr>
          <a:xfrm>
            <a:off x="5055819" y="2471126"/>
            <a:ext cx="2814399" cy="779218"/>
          </a:xfrm>
          <a:prstGeom prst="round2SameRect">
            <a:avLst>
              <a:gd name="adj1" fmla="val 14669"/>
              <a:gd name="adj2" fmla="val 14669"/>
            </a:avLst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لماذا نصنع أواني الطهي من المعدن ؟</a:t>
            </a:r>
          </a:p>
        </p:txBody>
      </p:sp>
      <p:sp>
        <p:nvSpPr>
          <p:cNvPr id="23" name="مستطيل: زوايا علوية مستديرة 22">
            <a:extLst>
              <a:ext uri="{FF2B5EF4-FFF2-40B4-BE49-F238E27FC236}">
                <a16:creationId xmlns:a16="http://schemas.microsoft.com/office/drawing/2014/main" id="{7CB5D529-5FA8-4777-988C-F7F50FC46BE5}"/>
              </a:ext>
            </a:extLst>
          </p:cNvPr>
          <p:cNvSpPr/>
          <p:nvPr/>
        </p:nvSpPr>
        <p:spPr>
          <a:xfrm>
            <a:off x="5069355" y="3495413"/>
            <a:ext cx="2814399" cy="779218"/>
          </a:xfrm>
          <a:prstGeom prst="round2SameRect">
            <a:avLst>
              <a:gd name="adj1" fmla="val 14669"/>
              <a:gd name="adj2" fmla="val 14669"/>
            </a:avLst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لأن المعدن يوصل الحرارة .</a:t>
            </a:r>
          </a:p>
        </p:txBody>
      </p:sp>
      <p:pic>
        <p:nvPicPr>
          <p:cNvPr id="17410" name="Picture 2" descr="مشاهدة صورة المصدر">
            <a:extLst>
              <a:ext uri="{FF2B5EF4-FFF2-40B4-BE49-F238E27FC236}">
                <a16:creationId xmlns:a16="http://schemas.microsoft.com/office/drawing/2014/main" id="{FC7A8B08-F4E9-4BF9-BE65-ACD014EC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10" y="1690515"/>
            <a:ext cx="3435065" cy="257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D65144B-E462-493C-BB0B-E99BDE4C72CA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357466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68</a:t>
            </a:r>
          </a:p>
        </p:txBody>
      </p:sp>
      <p:sp>
        <p:nvSpPr>
          <p:cNvPr id="22" name="مستطيل: زوايا علوية مستديرة 21">
            <a:extLst>
              <a:ext uri="{FF2B5EF4-FFF2-40B4-BE49-F238E27FC236}">
                <a16:creationId xmlns:a16="http://schemas.microsoft.com/office/drawing/2014/main" id="{C1D7C265-7238-485B-A616-3A0C323354E9}"/>
              </a:ext>
            </a:extLst>
          </p:cNvPr>
          <p:cNvSpPr/>
          <p:nvPr/>
        </p:nvSpPr>
        <p:spPr>
          <a:xfrm>
            <a:off x="5055819" y="2143026"/>
            <a:ext cx="2814399" cy="1111967"/>
          </a:xfrm>
          <a:prstGeom prst="round2SameRect">
            <a:avLst>
              <a:gd name="adj1" fmla="val 14669"/>
              <a:gd name="adj2" fmla="val 14669"/>
            </a:avLst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6">
                <a:lumMod val="75000"/>
                <a:lumOff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لماذا نصنع مقابض أواني الطهي من البلاستيك أو الخشب ؟</a:t>
            </a:r>
          </a:p>
        </p:txBody>
      </p:sp>
      <p:sp>
        <p:nvSpPr>
          <p:cNvPr id="23" name="مستطيل: زوايا علوية مستديرة 22">
            <a:extLst>
              <a:ext uri="{FF2B5EF4-FFF2-40B4-BE49-F238E27FC236}">
                <a16:creationId xmlns:a16="http://schemas.microsoft.com/office/drawing/2014/main" id="{7CB5D529-5FA8-4777-988C-F7F50FC46BE5}"/>
              </a:ext>
            </a:extLst>
          </p:cNvPr>
          <p:cNvSpPr/>
          <p:nvPr/>
        </p:nvSpPr>
        <p:spPr>
          <a:xfrm>
            <a:off x="5074619" y="3495412"/>
            <a:ext cx="2814399" cy="779218"/>
          </a:xfrm>
          <a:prstGeom prst="round2SameRect">
            <a:avLst>
              <a:gd name="adj1" fmla="val 14669"/>
              <a:gd name="adj2" fmla="val 14669"/>
            </a:avLst>
          </a:prstGeom>
          <a:ln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400" b="1" spc="50">
                <a:ln w="0"/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لأن البلاستيك والخشب لا يوصلان الحرارة 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C20C5E0-7E04-4721-BDD3-FAC796C22AA4}"/>
              </a:ext>
            </a:extLst>
          </p:cNvPr>
          <p:cNvSpPr txBox="1"/>
          <p:nvPr/>
        </p:nvSpPr>
        <p:spPr>
          <a:xfrm>
            <a:off x="6017470" y="1440942"/>
            <a:ext cx="185274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b="1">
                <a:solidFill>
                  <a:schemeClr val="accent6"/>
                </a:solidFill>
              </a:rPr>
              <a:t> التقويم المرحلي</a:t>
            </a:r>
          </a:p>
        </p:txBody>
      </p:sp>
      <p:pic>
        <p:nvPicPr>
          <p:cNvPr id="18436" name="Picture 4" descr="مشاهدة صورة المصدر">
            <a:extLst>
              <a:ext uri="{FF2B5EF4-FFF2-40B4-BE49-F238E27FC236}">
                <a16:creationId xmlns:a16="http://schemas.microsoft.com/office/drawing/2014/main" id="{EB0A3F05-9500-4F31-919D-B8401AC0D7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 b="10376"/>
          <a:stretch/>
        </p:blipFill>
        <p:spPr bwMode="auto">
          <a:xfrm>
            <a:off x="1063315" y="3064996"/>
            <a:ext cx="1835671" cy="152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مشاهدة صورة المصدر">
            <a:extLst>
              <a:ext uri="{FF2B5EF4-FFF2-40B4-BE49-F238E27FC236}">
                <a16:creationId xmlns:a16="http://schemas.microsoft.com/office/drawing/2014/main" id="{D5F7A194-0AAD-46BF-8C14-E42544D4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64" y="1293739"/>
            <a:ext cx="1769175" cy="176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مشاهدة صورة المصدر">
            <a:extLst>
              <a:ext uri="{FF2B5EF4-FFF2-40B4-BE49-F238E27FC236}">
                <a16:creationId xmlns:a16="http://schemas.microsoft.com/office/drawing/2014/main" id="{5EE071DD-D8B4-43A7-9C9A-1FB1913A5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 b="17062"/>
          <a:stretch/>
        </p:blipFill>
        <p:spPr bwMode="auto">
          <a:xfrm>
            <a:off x="2769146" y="3012432"/>
            <a:ext cx="2112605" cy="157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2F82CD2-2186-4983-BD2D-5569213628E3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415456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68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8AC5DD4-8862-4285-BED9-312E18DF7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37" t="25012" r="16148" b="8609"/>
          <a:stretch/>
        </p:blipFill>
        <p:spPr>
          <a:xfrm>
            <a:off x="368752" y="291253"/>
            <a:ext cx="7939983" cy="4653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100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68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AFAE6A0-37E6-4180-B156-F2899937D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4" t="17714" r="16217" b="5407"/>
          <a:stretch/>
        </p:blipFill>
        <p:spPr>
          <a:xfrm>
            <a:off x="438767" y="227276"/>
            <a:ext cx="7890288" cy="463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1201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rId3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22D3E20C-E9D4-487B-A508-BF82DEB3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041" y="1174040"/>
            <a:ext cx="1149675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r" defTabSz="685783" rtl="1">
              <a:defRPr/>
            </a:pPr>
            <a:r>
              <a:rPr lang="ar-SA" sz="2400" b="1">
                <a:solidFill>
                  <a:schemeClr val="accent6"/>
                </a:solidFill>
                <a:latin typeface="Times New Roman" pitchFamily="18" charset="0"/>
                <a:cs typeface="Calibri" pitchFamily="34" charset="0"/>
              </a:rPr>
              <a:t>الملخص </a:t>
            </a:r>
            <a:endParaRPr lang="ar-EG" sz="2800" b="1">
              <a:solidFill>
                <a:schemeClr val="accent6"/>
              </a:solidFill>
              <a:latin typeface="Calibri" panose="020F0502020204030204"/>
              <a:cs typeface="Calibri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A0A824E-00E8-4485-A51C-B68461D89EE6}"/>
              </a:ext>
            </a:extLst>
          </p:cNvPr>
          <p:cNvSpPr txBox="1"/>
          <p:nvPr/>
        </p:nvSpPr>
        <p:spPr>
          <a:xfrm>
            <a:off x="2517665" y="1330615"/>
            <a:ext cx="3817265" cy="52322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400" b="1">
                <a:solidFill>
                  <a:schemeClr val="bg1"/>
                </a:solidFill>
              </a:rPr>
              <a:t>المادة : أي شي له حجم وكتلة  </a:t>
            </a:r>
            <a:r>
              <a:rPr lang="ar-SA" sz="2800" b="1">
                <a:solidFill>
                  <a:schemeClr val="bg1"/>
                </a:solidFill>
              </a:rPr>
              <a:t> </a:t>
            </a:r>
            <a:endParaRPr lang="ar-EG" sz="24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5B5932B-01A4-4F8F-8F27-4E5422A0A950}"/>
              </a:ext>
            </a:extLst>
          </p:cNvPr>
          <p:cNvSpPr txBox="1"/>
          <p:nvPr/>
        </p:nvSpPr>
        <p:spPr>
          <a:xfrm>
            <a:off x="7362243" y="2794035"/>
            <a:ext cx="9924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الكتلة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4D68428-25AA-4259-83FB-5D84C483BBDB}"/>
              </a:ext>
            </a:extLst>
          </p:cNvPr>
          <p:cNvSpPr txBox="1"/>
          <p:nvPr/>
        </p:nvSpPr>
        <p:spPr>
          <a:xfrm>
            <a:off x="5861255" y="2794035"/>
            <a:ext cx="930025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الحجم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37" name="رابط كسهم مستقيم 36">
            <a:extLst>
              <a:ext uri="{FF2B5EF4-FFF2-40B4-BE49-F238E27FC236}">
                <a16:creationId xmlns:a16="http://schemas.microsoft.com/office/drawing/2014/main" id="{87941542-F5EC-468A-A0AD-E2E4AE626DA0}"/>
              </a:ext>
            </a:extLst>
          </p:cNvPr>
          <p:cNvCxnSpPr>
            <a:cxnSpLocks/>
          </p:cNvCxnSpPr>
          <p:nvPr/>
        </p:nvCxnSpPr>
        <p:spPr>
          <a:xfrm>
            <a:off x="2928503" y="2261935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AC2920BF-9558-43D6-AC8C-6A59B24AA65C}"/>
              </a:ext>
            </a:extLst>
          </p:cNvPr>
          <p:cNvCxnSpPr>
            <a:cxnSpLocks/>
          </p:cNvCxnSpPr>
          <p:nvPr/>
        </p:nvCxnSpPr>
        <p:spPr>
          <a:xfrm>
            <a:off x="4276041" y="1888256"/>
            <a:ext cx="0" cy="32562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3EF55A37-6DF0-4368-B17D-8F46D98195DA}"/>
              </a:ext>
            </a:extLst>
          </p:cNvPr>
          <p:cNvCxnSpPr>
            <a:cxnSpLocks/>
          </p:cNvCxnSpPr>
          <p:nvPr/>
        </p:nvCxnSpPr>
        <p:spPr>
          <a:xfrm flipH="1" flipV="1">
            <a:off x="943528" y="2236560"/>
            <a:ext cx="6914928" cy="2537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94A1AA39-BEB7-47AB-90D4-3F908A9809BB}"/>
              </a:ext>
            </a:extLst>
          </p:cNvPr>
          <p:cNvCxnSpPr>
            <a:cxnSpLocks/>
          </p:cNvCxnSpPr>
          <p:nvPr/>
        </p:nvCxnSpPr>
        <p:spPr>
          <a:xfrm>
            <a:off x="950301" y="2234325"/>
            <a:ext cx="0" cy="512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A8FAC801-A95D-4EA5-869D-15FD38830E2F}"/>
              </a:ext>
            </a:extLst>
          </p:cNvPr>
          <p:cNvCxnSpPr>
            <a:cxnSpLocks/>
          </p:cNvCxnSpPr>
          <p:nvPr/>
        </p:nvCxnSpPr>
        <p:spPr>
          <a:xfrm>
            <a:off x="7858456" y="2249056"/>
            <a:ext cx="0" cy="4323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2E477E65-A03F-430A-B4EF-D20F08FEFF2E}"/>
              </a:ext>
            </a:extLst>
          </p:cNvPr>
          <p:cNvSpPr txBox="1"/>
          <p:nvPr/>
        </p:nvSpPr>
        <p:spPr>
          <a:xfrm>
            <a:off x="3895271" y="2797837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المغناطيسية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BF58F220-862A-4E53-AE21-89B85DB53AD0}"/>
              </a:ext>
            </a:extLst>
          </p:cNvPr>
          <p:cNvCxnSpPr>
            <a:cxnSpLocks/>
          </p:cNvCxnSpPr>
          <p:nvPr/>
        </p:nvCxnSpPr>
        <p:spPr>
          <a:xfrm>
            <a:off x="6321665" y="2254778"/>
            <a:ext cx="0" cy="4712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007691C-E250-4B4F-999B-120A7A178DAD}"/>
              </a:ext>
            </a:extLst>
          </p:cNvPr>
          <p:cNvSpPr txBox="1"/>
          <p:nvPr/>
        </p:nvSpPr>
        <p:spPr>
          <a:xfrm>
            <a:off x="334872" y="2801924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توصيل الحرارة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DFDDEAC2-963C-4B6E-9801-49FF0D1A1103}"/>
              </a:ext>
            </a:extLst>
          </p:cNvPr>
          <p:cNvSpPr txBox="1"/>
          <p:nvPr/>
        </p:nvSpPr>
        <p:spPr>
          <a:xfrm>
            <a:off x="2149712" y="2809601"/>
            <a:ext cx="1637073" cy="400110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2000" b="1">
                <a:solidFill>
                  <a:schemeClr val="bg1"/>
                </a:solidFill>
              </a:rPr>
              <a:t>الانغمار والطفو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7BAF7390-ADA3-4FD4-A1E6-10321717865B}"/>
              </a:ext>
            </a:extLst>
          </p:cNvPr>
          <p:cNvCxnSpPr>
            <a:cxnSpLocks/>
          </p:cNvCxnSpPr>
          <p:nvPr/>
        </p:nvCxnSpPr>
        <p:spPr>
          <a:xfrm flipH="1">
            <a:off x="4649050" y="2250058"/>
            <a:ext cx="3712" cy="4964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514430B8-01E8-43CF-9EDB-9E0402184826}"/>
              </a:ext>
            </a:extLst>
          </p:cNvPr>
          <p:cNvSpPr txBox="1"/>
          <p:nvPr/>
        </p:nvSpPr>
        <p:spPr>
          <a:xfrm>
            <a:off x="7276062" y="3443695"/>
            <a:ext cx="1139595" cy="101566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تقيس مقدار ما في الجسم من مادة</a:t>
            </a:r>
            <a:r>
              <a:rPr lang="ar-SA" sz="2000" b="1">
                <a:solidFill>
                  <a:schemeClr val="bg1"/>
                </a:solidFill>
              </a:rPr>
              <a:t>  </a:t>
            </a:r>
            <a:r>
              <a:rPr lang="ar-SA" sz="2400" b="1">
                <a:solidFill>
                  <a:schemeClr val="bg1"/>
                </a:solidFill>
              </a:rPr>
              <a:t> 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1A336298-9069-4883-9480-C266EB5921B5}"/>
              </a:ext>
            </a:extLst>
          </p:cNvPr>
          <p:cNvSpPr txBox="1"/>
          <p:nvPr/>
        </p:nvSpPr>
        <p:spPr>
          <a:xfrm>
            <a:off x="5804996" y="3476613"/>
            <a:ext cx="1139595" cy="101566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يحدد الحيز الذي يحتله الجسم</a:t>
            </a:r>
            <a:r>
              <a:rPr lang="ar-SA" sz="2000" b="1">
                <a:solidFill>
                  <a:schemeClr val="bg1"/>
                </a:solidFill>
              </a:rPr>
              <a:t>  </a:t>
            </a:r>
            <a:r>
              <a:rPr lang="ar-SA" sz="2400" b="1">
                <a:solidFill>
                  <a:schemeClr val="bg1"/>
                </a:solidFill>
              </a:rPr>
              <a:t> 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5DD76B13-47D9-4CEF-BA5B-54217BD54704}"/>
              </a:ext>
            </a:extLst>
          </p:cNvPr>
          <p:cNvSpPr txBox="1"/>
          <p:nvPr/>
        </p:nvSpPr>
        <p:spPr>
          <a:xfrm>
            <a:off x="4169104" y="3476613"/>
            <a:ext cx="1139595" cy="129266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1 – أجسام تنجذب</a:t>
            </a:r>
          </a:p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2 – أجسام لا تنجذب</a:t>
            </a:r>
            <a:r>
              <a:rPr lang="ar-SA" sz="2000" b="1">
                <a:solidFill>
                  <a:schemeClr val="bg1"/>
                </a:solidFill>
              </a:rPr>
              <a:t> </a:t>
            </a:r>
            <a:r>
              <a:rPr lang="ar-SA" sz="2400" b="1">
                <a:solidFill>
                  <a:schemeClr val="bg1"/>
                </a:solidFill>
              </a:rPr>
              <a:t> 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89D42FF0-6A28-420A-8785-B0D14C08C5CA}"/>
              </a:ext>
            </a:extLst>
          </p:cNvPr>
          <p:cNvSpPr txBox="1"/>
          <p:nvPr/>
        </p:nvSpPr>
        <p:spPr>
          <a:xfrm>
            <a:off x="2417289" y="3476613"/>
            <a:ext cx="1139595" cy="129266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1 – أجسام تطفو </a:t>
            </a:r>
          </a:p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2 – أجسام تنغمر</a:t>
            </a:r>
            <a:r>
              <a:rPr lang="ar-SA" sz="2000" b="1">
                <a:solidFill>
                  <a:schemeClr val="bg1"/>
                </a:solidFill>
              </a:rPr>
              <a:t> </a:t>
            </a:r>
            <a:r>
              <a:rPr lang="ar-SA" sz="2400" b="1">
                <a:solidFill>
                  <a:schemeClr val="bg1"/>
                </a:solidFill>
              </a:rPr>
              <a:t> 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4D5CC4BB-FF26-43C9-8CE1-7D2C2E9FE2F7}"/>
              </a:ext>
            </a:extLst>
          </p:cNvPr>
          <p:cNvSpPr txBox="1"/>
          <p:nvPr/>
        </p:nvSpPr>
        <p:spPr>
          <a:xfrm>
            <a:off x="610043" y="3439357"/>
            <a:ext cx="1139595" cy="1292662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6">
              <a:lumMod val="75000"/>
              <a:lumOff val="25000"/>
            </a:schemeClr>
          </a:solidFill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1 – أجسام توصل</a:t>
            </a:r>
          </a:p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2 – أجسام لا توصل</a:t>
            </a:r>
            <a:r>
              <a:rPr lang="ar-SA" sz="2000" b="1">
                <a:solidFill>
                  <a:schemeClr val="bg1"/>
                </a:solidFill>
              </a:rPr>
              <a:t>  </a:t>
            </a:r>
            <a:r>
              <a:rPr lang="ar-SA" sz="2400" b="1">
                <a:solidFill>
                  <a:schemeClr val="bg1"/>
                </a:solidFill>
              </a:rPr>
              <a:t> </a:t>
            </a:r>
            <a:endParaRPr lang="ar-EG" sz="20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637F8AA5-1EC3-4132-9915-B064A8D15A3B}"/>
              </a:ext>
            </a:extLst>
          </p:cNvPr>
          <p:cNvSpPr txBox="1"/>
          <p:nvPr/>
        </p:nvSpPr>
        <p:spPr>
          <a:xfrm>
            <a:off x="6502483" y="1835024"/>
            <a:ext cx="1881984" cy="369332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1800" b="1">
                <a:solidFill>
                  <a:schemeClr val="bg1"/>
                </a:solidFill>
              </a:rPr>
              <a:t>ولها الخصائص التالية</a:t>
            </a:r>
            <a:endParaRPr lang="ar-EG" sz="1800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D670995A-3EA7-4964-8502-9DC81D8E4618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  <p:extLst>
      <p:ext uri="{BB962C8B-B14F-4D97-AF65-F5344CB8AC3E}">
        <p14:creationId xmlns:p14="http://schemas.microsoft.com/office/powerpoint/2010/main" val="255257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  <p:bldP spid="30" grpId="0" animBg="1"/>
      <p:bldP spid="34" grpId="0" animBg="1"/>
      <p:bldP spid="45" grpId="0" animBg="1"/>
      <p:bldP spid="43" grpId="0" animBg="1"/>
      <p:bldP spid="44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56">
            <a:hlinkClick r:id="" action="ppaction://noaction"/>
          </p:cNvPr>
          <p:cNvSpPr/>
          <p:nvPr/>
        </p:nvSpPr>
        <p:spPr>
          <a:xfrm>
            <a:off x="6589924" y="1653278"/>
            <a:ext cx="1650071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56">
            <a:hlinkClick r:id="" action="ppaction://noaction"/>
          </p:cNvPr>
          <p:cNvSpPr/>
          <p:nvPr/>
        </p:nvSpPr>
        <p:spPr>
          <a:xfrm>
            <a:off x="4723672" y="1653278"/>
            <a:ext cx="1688292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56">
            <a:hlinkClick r:id="" action="ppaction://noaction"/>
          </p:cNvPr>
          <p:cNvSpPr/>
          <p:nvPr/>
        </p:nvSpPr>
        <p:spPr>
          <a:xfrm>
            <a:off x="2795778" y="1679620"/>
            <a:ext cx="1730923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56"/>
          <p:cNvSpPr/>
          <p:nvPr/>
        </p:nvSpPr>
        <p:spPr>
          <a:xfrm>
            <a:off x="4426298" y="1779167"/>
            <a:ext cx="41264" cy="41579"/>
          </a:xfrm>
          <a:custGeom>
            <a:avLst/>
            <a:gdLst/>
            <a:ahLst/>
            <a:cxnLst/>
            <a:rect l="l" t="t" r="r" b="b"/>
            <a:pathLst>
              <a:path w="2756" h="2777" extrusionOk="0">
                <a:moveTo>
                  <a:pt x="527" y="1"/>
                </a:moveTo>
                <a:lnTo>
                  <a:pt x="1" y="548"/>
                </a:lnTo>
                <a:lnTo>
                  <a:pt x="2230" y="2776"/>
                </a:lnTo>
                <a:lnTo>
                  <a:pt x="2755" y="2251"/>
                </a:lnTo>
                <a:lnTo>
                  <a:pt x="52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56"/>
          <p:cNvSpPr/>
          <p:nvPr/>
        </p:nvSpPr>
        <p:spPr>
          <a:xfrm>
            <a:off x="4463759" y="1775079"/>
            <a:ext cx="24570" cy="24570"/>
          </a:xfrm>
          <a:custGeom>
            <a:avLst/>
            <a:gdLst/>
            <a:ahLst/>
            <a:cxnLst/>
            <a:rect l="l" t="t" r="r" b="b"/>
            <a:pathLst>
              <a:path w="1641" h="1641" extrusionOk="0">
                <a:moveTo>
                  <a:pt x="526" y="1"/>
                </a:moveTo>
                <a:lnTo>
                  <a:pt x="1" y="526"/>
                </a:lnTo>
                <a:lnTo>
                  <a:pt x="1115" y="1640"/>
                </a:lnTo>
                <a:lnTo>
                  <a:pt x="1641" y="1115"/>
                </a:lnTo>
                <a:lnTo>
                  <a:pt x="5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56"/>
          <p:cNvSpPr/>
          <p:nvPr/>
        </p:nvSpPr>
        <p:spPr>
          <a:xfrm>
            <a:off x="4700490" y="1802589"/>
            <a:ext cx="26636" cy="25708"/>
          </a:xfrm>
          <a:custGeom>
            <a:avLst/>
            <a:gdLst/>
            <a:ahLst/>
            <a:cxnLst/>
            <a:rect l="l" t="t" r="r" b="b"/>
            <a:pathLst>
              <a:path w="1779" h="1717" extrusionOk="0">
                <a:moveTo>
                  <a:pt x="1157" y="1"/>
                </a:moveTo>
                <a:lnTo>
                  <a:pt x="0" y="1157"/>
                </a:lnTo>
                <a:lnTo>
                  <a:pt x="1409" y="1704"/>
                </a:lnTo>
                <a:cubicBezTo>
                  <a:pt x="1434" y="1712"/>
                  <a:pt x="1460" y="1716"/>
                  <a:pt x="1485" y="1716"/>
                </a:cubicBezTo>
                <a:cubicBezTo>
                  <a:pt x="1644" y="1716"/>
                  <a:pt x="1779" y="1555"/>
                  <a:pt x="1724" y="1409"/>
                </a:cubicBezTo>
                <a:lnTo>
                  <a:pt x="1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56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56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56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56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56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56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4" name="Google Shape;1594;p56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5" name="Google Shape;1595;p56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6" name="Google Shape;1596;p56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97" name="Google Shape;1597;p56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598" name="Google Shape;1598;p56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599" name="Google Shape;1599;p56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0" name="Google Shape;1600;p56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01" name="Google Shape;1601;p56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56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56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56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C61E6B1-B009-4841-82B6-11C14982B32E}"/>
              </a:ext>
            </a:extLst>
          </p:cNvPr>
          <p:cNvSpPr txBox="1"/>
          <p:nvPr/>
        </p:nvSpPr>
        <p:spPr>
          <a:xfrm>
            <a:off x="1721351" y="480048"/>
            <a:ext cx="34962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F0000"/>
                </a:solidFill>
              </a:rPr>
              <a:t>جدول التعلم</a:t>
            </a:r>
          </a:p>
        </p:txBody>
      </p:sp>
      <p:sp>
        <p:nvSpPr>
          <p:cNvPr id="105" name="Google Shape;1519;p56">
            <a:hlinkClick r:id="" action="ppaction://noaction"/>
            <a:extLst>
              <a:ext uri="{FF2B5EF4-FFF2-40B4-BE49-F238E27FC236}">
                <a16:creationId xmlns:a16="http://schemas.microsoft.com/office/drawing/2014/main" id="{98543313-4A2E-4CB0-9C0B-90BD34AA8D92}"/>
              </a:ext>
            </a:extLst>
          </p:cNvPr>
          <p:cNvSpPr/>
          <p:nvPr/>
        </p:nvSpPr>
        <p:spPr>
          <a:xfrm>
            <a:off x="837674" y="1657780"/>
            <a:ext cx="1767355" cy="2114700"/>
          </a:xfrm>
          <a:prstGeom prst="roundRect">
            <a:avLst>
              <a:gd name="adj" fmla="val 557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ACD363A-61B8-4196-8377-91BF345D137C}"/>
              </a:ext>
            </a:extLst>
          </p:cNvPr>
          <p:cNvSpPr txBox="1"/>
          <p:nvPr/>
        </p:nvSpPr>
        <p:spPr>
          <a:xfrm>
            <a:off x="4696588" y="1763421"/>
            <a:ext cx="212208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>
                <a:solidFill>
                  <a:srgbClr val="FF0000"/>
                </a:solidFill>
              </a:rPr>
              <a:t>ماذا أريد أن أعرف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22936C0C-26DF-4DF6-8B32-6534192ED492}"/>
              </a:ext>
            </a:extLst>
          </p:cNvPr>
          <p:cNvSpPr txBox="1"/>
          <p:nvPr/>
        </p:nvSpPr>
        <p:spPr>
          <a:xfrm>
            <a:off x="3038908" y="1757116"/>
            <a:ext cx="178142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75000"/>
                  </a:schemeClr>
                </a:solidFill>
              </a:rPr>
              <a:t>ماذا تعلمت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59A6BAAE-1016-4C60-854A-E8D8261BB053}"/>
              </a:ext>
            </a:extLst>
          </p:cNvPr>
          <p:cNvSpPr txBox="1"/>
          <p:nvPr/>
        </p:nvSpPr>
        <p:spPr>
          <a:xfrm>
            <a:off x="826772" y="1742504"/>
            <a:ext cx="178430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FFC000"/>
                </a:solidFill>
              </a:rPr>
              <a:t>كيف أعرف أكثر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2B662E84-DEBB-4040-BCE9-455B9F4D46DA}"/>
              </a:ext>
            </a:extLst>
          </p:cNvPr>
          <p:cNvSpPr txBox="1"/>
          <p:nvPr/>
        </p:nvSpPr>
        <p:spPr>
          <a:xfrm>
            <a:off x="6774634" y="1779678"/>
            <a:ext cx="18416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00B050"/>
                </a:solidFill>
              </a:rPr>
              <a:t>ماذا أعرف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2">
            <a:hlinkClick r:id="" action="ppaction://noaction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52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52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52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52">
            <a:hlinkClick r:id="" action="ppaction://noaction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5" name="Google Shape;1415;p52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6" name="Google Shape;1416;p52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7" name="Google Shape;1417;p52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18" name="Google Shape;1418;p52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419" name="Google Shape;1419;p52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420" name="Google Shape;1420;p52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22" name="Google Shape;1422;p52">
            <a:hlinkClick r:id="rId3" action="ppaction://hlinksldjump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52">
            <a:hlinkClick r:id="" action="ppaction://noaction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52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52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970F71C4-A055-46C1-BCAC-0D4D1E746165}"/>
              </a:ext>
            </a:extLst>
          </p:cNvPr>
          <p:cNvSpPr/>
          <p:nvPr/>
        </p:nvSpPr>
        <p:spPr>
          <a:xfrm>
            <a:off x="4014319" y="1954379"/>
            <a:ext cx="4175331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750"/>
              </a:spcAft>
              <a:defRPr/>
            </a:pPr>
            <a:r>
              <a:rPr lang="ar-EG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يتوقع من التلميذ في نهاية </a:t>
            </a:r>
            <a:r>
              <a:rPr lang="ar-SA" sz="2000" b="1" u="sng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الدرس :</a:t>
            </a:r>
            <a:endParaRPr lang="ar-EG" sz="2000" b="1" u="sng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0" name="Rectangle 2">
            <a:extLst>
              <a:ext uri="{FF2B5EF4-FFF2-40B4-BE49-F238E27FC236}">
                <a16:creationId xmlns:a16="http://schemas.microsoft.com/office/drawing/2014/main" id="{D12B0F88-5C7A-47EF-A506-AADCCD5D393D}"/>
              </a:ext>
            </a:extLst>
          </p:cNvPr>
          <p:cNvSpPr txBox="1">
            <a:spLocks noChangeArrowheads="1"/>
          </p:cNvSpPr>
          <p:nvPr/>
        </p:nvSpPr>
        <p:spPr>
          <a:xfrm>
            <a:off x="633631" y="1279331"/>
            <a:ext cx="7876737" cy="64499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635000"/>
          </a:effectLst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ar-SA" altLang="ar-SA" sz="2700" b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توصل الى أهداف الدرس باستخدام استراتيجية التصفح السريع</a:t>
            </a:r>
            <a:endParaRPr lang="en-US" altLang="ar-SA" sz="2700" b="1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93E5B95-C11E-4436-814F-4104577E13E1}"/>
              </a:ext>
            </a:extLst>
          </p:cNvPr>
          <p:cNvSpPr/>
          <p:nvPr/>
        </p:nvSpPr>
        <p:spPr>
          <a:xfrm>
            <a:off x="2629039" y="2843474"/>
            <a:ext cx="524117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189" indent="-457189" algn="r" rtl="1">
              <a:buFont typeface="Wingdings" panose="05000000000000000000" pitchFamily="2" charset="2"/>
              <a:buChar char="q"/>
            </a:pPr>
            <a:r>
              <a:rPr lang="ar-SA" sz="2800" b="1">
                <a:solidFill>
                  <a:srgbClr val="0000CC"/>
                </a:solidFill>
              </a:rPr>
              <a:t> .  </a:t>
            </a:r>
            <a:endParaRPr lang="ar-EG" sz="2800" b="1">
              <a:solidFill>
                <a:srgbClr val="0000CC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80035AB-4C5E-4534-8871-9531CC599FAA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تَقَلُّبات الطقس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مربع نص 1">
            <a:extLst>
              <a:ext uri="{FF2B5EF4-FFF2-40B4-BE49-F238E27FC236}">
                <a16:creationId xmlns:a16="http://schemas.microsoft.com/office/drawing/2014/main" id="{E6E1FE90-FA8F-4C78-AAB5-9423303BEE68}"/>
              </a:ext>
            </a:extLst>
          </p:cNvPr>
          <p:cNvSpPr txBox="1"/>
          <p:nvPr/>
        </p:nvSpPr>
        <p:spPr>
          <a:xfrm>
            <a:off x="1520266" y="2115925"/>
            <a:ext cx="6127663" cy="1200329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19" rIns="45719">
            <a:spAutoFit/>
          </a:bodyPr>
          <a:lstStyle/>
          <a:p>
            <a:pPr algn="ctr" rtl="0">
              <a:defRPr sz="4000" b="1">
                <a:solidFill>
                  <a:srgbClr val="C00000"/>
                </a:solidFill>
              </a:defRPr>
            </a:pPr>
            <a:r>
              <a:rPr sz="3600" err="1"/>
              <a:t>سنتعرف</a:t>
            </a:r>
            <a:r>
              <a:rPr sz="3600"/>
              <a:t> </a:t>
            </a:r>
            <a:r>
              <a:rPr sz="3600" err="1"/>
              <a:t>في</a:t>
            </a:r>
            <a:r>
              <a:rPr sz="3600"/>
              <a:t> </a:t>
            </a:r>
            <a:r>
              <a:rPr sz="3600" err="1"/>
              <a:t>درسنا</a:t>
            </a:r>
            <a:r>
              <a:rPr sz="3600"/>
              <a:t> </a:t>
            </a:r>
            <a:r>
              <a:rPr sz="3600" err="1"/>
              <a:t>ال</a:t>
            </a:r>
            <a:r>
              <a:rPr lang="ar-SA" sz="3600"/>
              <a:t>يوم على </a:t>
            </a:r>
          </a:p>
          <a:p>
            <a:pPr algn="ctr" rtl="0">
              <a:defRPr sz="4000" b="1">
                <a:solidFill>
                  <a:srgbClr val="C00000"/>
                </a:solidFill>
              </a:defRPr>
            </a:pPr>
            <a:r>
              <a:rPr lang="ar-SA" sz="3600"/>
              <a:t>المادة وقياسها</a:t>
            </a:r>
            <a:r>
              <a:rPr sz="3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713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72477" y="4491948"/>
            <a:ext cx="7162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48FB7A8-10AA-426F-A1F8-2DC81C0BAB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78" t="17340" r="22036" b="4994"/>
          <a:stretch/>
        </p:blipFill>
        <p:spPr>
          <a:xfrm>
            <a:off x="602905" y="453813"/>
            <a:ext cx="7707664" cy="4049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863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1000"/>
          </a:schemeClr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9">
            <a:hlinkClick r:id="" action="ppaction://noaction"/>
          </p:cNvPr>
          <p:cNvSpPr/>
          <p:nvPr/>
        </p:nvSpPr>
        <p:spPr>
          <a:xfrm rot="5400000">
            <a:off x="8031775" y="3121525"/>
            <a:ext cx="1163700" cy="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39">
            <a:hlinkClick r:id="" action="ppaction://noaction"/>
          </p:cNvPr>
          <p:cNvSpPr/>
          <p:nvPr/>
        </p:nvSpPr>
        <p:spPr>
          <a:xfrm rot="5400000">
            <a:off x="7971757" y="1899636"/>
            <a:ext cx="1283645" cy="59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39">
            <a:hlinkClick r:id="" action="ppaction://noaction"/>
          </p:cNvPr>
          <p:cNvSpPr/>
          <p:nvPr/>
        </p:nvSpPr>
        <p:spPr>
          <a:xfrm rot="5400000">
            <a:off x="7956549" y="4353660"/>
            <a:ext cx="1314060" cy="594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39">
            <a:hlinkClick r:id="" action="ppaction://noaction"/>
          </p:cNvPr>
          <p:cNvSpPr/>
          <p:nvPr/>
        </p:nvSpPr>
        <p:spPr>
          <a:xfrm rot="5400000">
            <a:off x="8026975" y="670125"/>
            <a:ext cx="1173300" cy="5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9">
            <a:hlinkClick r:id="" action="ppaction://noaction"/>
          </p:cNvPr>
          <p:cNvSpPr txBox="1"/>
          <p:nvPr/>
        </p:nvSpPr>
        <p:spPr>
          <a:xfrm>
            <a:off x="8264833" y="6551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7" name="Google Shape;767;p39">
            <a:hlinkClick r:id="rId3" action="ppaction://hlinksldjump"/>
          </p:cNvPr>
          <p:cNvSpPr txBox="1"/>
          <p:nvPr/>
        </p:nvSpPr>
        <p:spPr>
          <a:xfrm>
            <a:off x="8264833" y="18590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8" name="Google Shape;768;p39">
            <a:hlinkClick r:id="" action="ppaction://noaction"/>
          </p:cNvPr>
          <p:cNvSpPr txBox="1"/>
          <p:nvPr/>
        </p:nvSpPr>
        <p:spPr>
          <a:xfrm>
            <a:off x="8264833" y="30629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9" name="Google Shape;769;p39">
            <a:hlinkClick r:id="" action="ppaction://noaction"/>
          </p:cNvPr>
          <p:cNvSpPr txBox="1"/>
          <p:nvPr/>
        </p:nvSpPr>
        <p:spPr>
          <a:xfrm>
            <a:off x="8264833" y="4266814"/>
            <a:ext cx="4404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0" name="Google Shape;770;p39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39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2" name="Google Shape;772;p39"/>
          <p:cNvGrpSpPr/>
          <p:nvPr/>
        </p:nvGrpSpPr>
        <p:grpSpPr>
          <a:xfrm>
            <a:off x="7279346" y="696541"/>
            <a:ext cx="195284" cy="195284"/>
            <a:chOff x="5660400" y="238125"/>
            <a:chExt cx="481825" cy="481825"/>
          </a:xfrm>
        </p:grpSpPr>
        <p:sp>
          <p:nvSpPr>
            <p:cNvPr id="773" name="Google Shape;773;p39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775" name="Google Shape;775;p39">
            <a:hlinkClick r:id="" action="ppaction://noaction"/>
          </p:cNvPr>
          <p:cNvSpPr/>
          <p:nvPr/>
        </p:nvSpPr>
        <p:spPr>
          <a:xfrm>
            <a:off x="7278650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7331FC43-E6FA-4BDA-A747-4ED809110D23}"/>
              </a:ext>
            </a:extLst>
          </p:cNvPr>
          <p:cNvSpPr/>
          <p:nvPr/>
        </p:nvSpPr>
        <p:spPr>
          <a:xfrm>
            <a:off x="8390963" y="4539756"/>
            <a:ext cx="715696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62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415FFDB-1482-4E2F-9DE2-05A5879D9D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22" t="17339" r="31095" b="25755"/>
          <a:stretch/>
        </p:blipFill>
        <p:spPr>
          <a:xfrm>
            <a:off x="500673" y="507999"/>
            <a:ext cx="7828382" cy="4031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4889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65">
            <a:hlinkClick r:id="" action="ppaction://noaction"/>
          </p:cNvPr>
          <p:cNvSpPr/>
          <p:nvPr/>
        </p:nvSpPr>
        <p:spPr>
          <a:xfrm>
            <a:off x="6030355" y="3357683"/>
            <a:ext cx="1870687" cy="864649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المادة الصلبة</a:t>
            </a:r>
            <a:endParaRPr sz="24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80" name="Google Shape;1780;p65">
            <a:hlinkClick r:id="" action="ppaction://noaction"/>
          </p:cNvPr>
          <p:cNvSpPr/>
          <p:nvPr/>
        </p:nvSpPr>
        <p:spPr>
          <a:xfrm>
            <a:off x="5987785" y="2017246"/>
            <a:ext cx="1882433" cy="90968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65">
            <a:hlinkClick r:id="" action="ppaction://noaction"/>
          </p:cNvPr>
          <p:cNvSpPr/>
          <p:nvPr/>
        </p:nvSpPr>
        <p:spPr>
          <a:xfrm>
            <a:off x="3480578" y="1947879"/>
            <a:ext cx="1882433" cy="909683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65">
            <a:hlinkClick r:id="" action="ppaction://noaction"/>
          </p:cNvPr>
          <p:cNvSpPr/>
          <p:nvPr/>
        </p:nvSpPr>
        <p:spPr>
          <a:xfrm>
            <a:off x="1076217" y="1910558"/>
            <a:ext cx="1870687" cy="980160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65">
            <a:hlinkClick r:id="" action="ppaction://noaction"/>
          </p:cNvPr>
          <p:cNvSpPr/>
          <p:nvPr/>
        </p:nvSpPr>
        <p:spPr>
          <a:xfrm rot="5400000">
            <a:off x="8135450" y="1556928"/>
            <a:ext cx="950100" cy="6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65">
            <a:hlinkClick r:id="rId3" action="ppaction://hlinksldjump"/>
          </p:cNvPr>
          <p:cNvSpPr/>
          <p:nvPr/>
        </p:nvSpPr>
        <p:spPr>
          <a:xfrm rot="5400000">
            <a:off x="8100942" y="589675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65">
            <a:hlinkClick r:id="" action="ppaction://noaction"/>
          </p:cNvPr>
          <p:cNvSpPr/>
          <p:nvPr/>
        </p:nvSpPr>
        <p:spPr>
          <a:xfrm rot="5400000">
            <a:off x="8089092" y="2537633"/>
            <a:ext cx="1042800" cy="6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65">
            <a:hlinkClick r:id="" action="ppaction://noaction"/>
          </p:cNvPr>
          <p:cNvSpPr/>
          <p:nvPr/>
        </p:nvSpPr>
        <p:spPr>
          <a:xfrm rot="5400000">
            <a:off x="8100942" y="4501251"/>
            <a:ext cx="1019100" cy="6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65">
            <a:hlinkClick r:id="" action="ppaction://noaction"/>
          </p:cNvPr>
          <p:cNvSpPr/>
          <p:nvPr/>
        </p:nvSpPr>
        <p:spPr>
          <a:xfrm rot="5400000">
            <a:off x="8141446" y="3528444"/>
            <a:ext cx="938100" cy="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65">
            <a:hlinkClick r:id="rId3" action="ppaction://hlinksldjump"/>
          </p:cNvPr>
          <p:cNvSpPr txBox="1"/>
          <p:nvPr/>
        </p:nvSpPr>
        <p:spPr>
          <a:xfrm>
            <a:off x="8189650" y="47022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M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3" name="Google Shape;1843;p65">
            <a:hlinkClick r:id="" action="ppaction://noaction"/>
          </p:cNvPr>
          <p:cNvSpPr txBox="1"/>
          <p:nvPr/>
        </p:nvSpPr>
        <p:spPr>
          <a:xfrm>
            <a:off x="8189650" y="1476316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4" name="Google Shape;1844;p65">
            <a:hlinkClick r:id="" action="ppaction://noaction"/>
          </p:cNvPr>
          <p:cNvSpPr txBox="1"/>
          <p:nvPr/>
        </p:nvSpPr>
        <p:spPr>
          <a:xfrm>
            <a:off x="8189650" y="2400638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W</a:t>
            </a:r>
            <a:endParaRPr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5" name="Google Shape;1845;p65">
            <a:hlinkClick r:id="" action="ppaction://noaction"/>
          </p:cNvPr>
          <p:cNvSpPr txBox="1"/>
          <p:nvPr/>
        </p:nvSpPr>
        <p:spPr>
          <a:xfrm>
            <a:off x="8189650" y="3423511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T</a:t>
            </a:r>
            <a:endParaRPr b="1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46" name="Google Shape;1846;p65">
            <a:hlinkClick r:id="" action="ppaction://noaction"/>
          </p:cNvPr>
          <p:cNvSpPr txBox="1"/>
          <p:nvPr/>
        </p:nvSpPr>
        <p:spPr>
          <a:xfrm>
            <a:off x="8189650" y="4362805"/>
            <a:ext cx="4404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F</a:t>
            </a:r>
            <a:endParaRPr b="1"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847" name="Google Shape;1847;p65"/>
          <p:cNvGrpSpPr/>
          <p:nvPr/>
        </p:nvGrpSpPr>
        <p:grpSpPr>
          <a:xfrm>
            <a:off x="6935171" y="696541"/>
            <a:ext cx="195284" cy="195284"/>
            <a:chOff x="5660400" y="238125"/>
            <a:chExt cx="481825" cy="481825"/>
          </a:xfrm>
        </p:grpSpPr>
        <p:sp>
          <p:nvSpPr>
            <p:cNvPr id="1848" name="Google Shape;1848;p65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9" name="Google Shape;1849;p65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50" name="Google Shape;1850;p65">
            <a:hlinkClick r:id="" action="ppaction://noaction"/>
          </p:cNvPr>
          <p:cNvSpPr/>
          <p:nvPr/>
        </p:nvSpPr>
        <p:spPr>
          <a:xfrm>
            <a:off x="6934475" y="681975"/>
            <a:ext cx="195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65">
            <a:hlinkClick r:id="rId4" action="ppaction://hlinksldjump"/>
          </p:cNvPr>
          <p:cNvSpPr/>
          <p:nvPr/>
        </p:nvSpPr>
        <p:spPr>
          <a:xfrm>
            <a:off x="7246284" y="695850"/>
            <a:ext cx="213106" cy="195722"/>
          </a:xfrm>
          <a:custGeom>
            <a:avLst/>
            <a:gdLst/>
            <a:ahLst/>
            <a:cxnLst/>
            <a:rect l="l" t="t" r="r" b="b"/>
            <a:pathLst>
              <a:path w="34372" h="31568" extrusionOk="0">
                <a:moveTo>
                  <a:pt x="17158" y="1"/>
                </a:moveTo>
                <a:cubicBezTo>
                  <a:pt x="11439" y="3246"/>
                  <a:pt x="5719" y="6490"/>
                  <a:pt x="0" y="9735"/>
                </a:cubicBezTo>
                <a:lnTo>
                  <a:pt x="2750" y="9735"/>
                </a:lnTo>
                <a:lnTo>
                  <a:pt x="2750" y="31567"/>
                </a:lnTo>
                <a:lnTo>
                  <a:pt x="11659" y="31567"/>
                </a:lnTo>
                <a:lnTo>
                  <a:pt x="11659" y="17379"/>
                </a:lnTo>
                <a:lnTo>
                  <a:pt x="23373" y="17379"/>
                </a:lnTo>
                <a:lnTo>
                  <a:pt x="23373" y="31567"/>
                </a:lnTo>
                <a:lnTo>
                  <a:pt x="31622" y="31567"/>
                </a:lnTo>
                <a:lnTo>
                  <a:pt x="31622" y="9735"/>
                </a:lnTo>
                <a:lnTo>
                  <a:pt x="34371" y="9735"/>
                </a:lnTo>
                <a:cubicBezTo>
                  <a:pt x="28597" y="6490"/>
                  <a:pt x="22878" y="3246"/>
                  <a:pt x="171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65">
            <a:hlinkClick r:id="" action="ppaction://hlinkshowjump?jump=nextslide"/>
          </p:cNvPr>
          <p:cNvSpPr/>
          <p:nvPr/>
        </p:nvSpPr>
        <p:spPr>
          <a:xfrm>
            <a:off x="7870218" y="695853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65">
            <a:hlinkClick r:id="" action="ppaction://hlinkshowjump?jump=previousslide"/>
          </p:cNvPr>
          <p:cNvSpPr/>
          <p:nvPr/>
        </p:nvSpPr>
        <p:spPr>
          <a:xfrm rot="10800000">
            <a:off x="7575225" y="695855"/>
            <a:ext cx="145409" cy="21529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CC4D251-474C-496D-868A-8D73EE8B9B42}"/>
              </a:ext>
            </a:extLst>
          </p:cNvPr>
          <p:cNvSpPr txBox="1"/>
          <p:nvPr/>
        </p:nvSpPr>
        <p:spPr>
          <a:xfrm>
            <a:off x="1381760" y="2137832"/>
            <a:ext cx="10849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العنصر</a:t>
            </a:r>
            <a:endParaRPr lang="ar-SA" sz="1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0EC57BFE-35F2-495E-8546-552F3EAF13F3}"/>
              </a:ext>
            </a:extLst>
          </p:cNvPr>
          <p:cNvSpPr txBox="1"/>
          <p:nvPr/>
        </p:nvSpPr>
        <p:spPr>
          <a:xfrm>
            <a:off x="3368521" y="2124536"/>
            <a:ext cx="20530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الخاصية 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DD582B7C-7B74-4E14-8523-3E5FA8EA55B6}"/>
              </a:ext>
            </a:extLst>
          </p:cNvPr>
          <p:cNvSpPr txBox="1"/>
          <p:nvPr/>
        </p:nvSpPr>
        <p:spPr>
          <a:xfrm>
            <a:off x="6443753" y="2255846"/>
            <a:ext cx="240835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المادة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E5E94198-1208-44A5-BA45-EAA9A7771732}"/>
              </a:ext>
            </a:extLst>
          </p:cNvPr>
          <p:cNvSpPr txBox="1"/>
          <p:nvPr/>
        </p:nvSpPr>
        <p:spPr>
          <a:xfrm>
            <a:off x="3060526" y="1033850"/>
            <a:ext cx="284454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>
                <a:solidFill>
                  <a:schemeClr val="accent4"/>
                </a:solidFill>
              </a:rPr>
              <a:t>مفردات الفكرة العامة</a:t>
            </a:r>
          </a:p>
        </p:txBody>
      </p:sp>
      <p:sp>
        <p:nvSpPr>
          <p:cNvPr id="33" name="Google Shape;1779;p65">
            <a:hlinkClick r:id="" action="ppaction://noaction"/>
            <a:extLst>
              <a:ext uri="{FF2B5EF4-FFF2-40B4-BE49-F238E27FC236}">
                <a16:creationId xmlns:a16="http://schemas.microsoft.com/office/drawing/2014/main" id="{687AB274-9E3B-441A-A9A8-EE3A6AA65E1B}"/>
              </a:ext>
            </a:extLst>
          </p:cNvPr>
          <p:cNvSpPr/>
          <p:nvPr/>
        </p:nvSpPr>
        <p:spPr>
          <a:xfrm>
            <a:off x="1076216" y="3439282"/>
            <a:ext cx="1870687" cy="878541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FB7BF17-6C85-4A3A-B9B0-CE29E124D30D}"/>
              </a:ext>
            </a:extLst>
          </p:cNvPr>
          <p:cNvSpPr txBox="1"/>
          <p:nvPr/>
        </p:nvSpPr>
        <p:spPr>
          <a:xfrm>
            <a:off x="1440234" y="3619029"/>
            <a:ext cx="20530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 الغاز</a:t>
            </a:r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C4444771-0E00-452A-B56A-A12D90F2C201}"/>
              </a:ext>
            </a:extLst>
          </p:cNvPr>
          <p:cNvSpPr/>
          <p:nvPr/>
        </p:nvSpPr>
        <p:spPr>
          <a:xfrm>
            <a:off x="7968904" y="4503205"/>
            <a:ext cx="1120454" cy="573183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>
                <a:solidFill>
                  <a:schemeClr val="accent6"/>
                </a:solidFill>
              </a:rPr>
              <a:t>صفحة الكتاب 63</a:t>
            </a:r>
          </a:p>
        </p:txBody>
      </p:sp>
      <p:sp>
        <p:nvSpPr>
          <p:cNvPr id="31" name="Google Shape;1779;p65">
            <a:hlinkClick r:id="" action="ppaction://noaction"/>
            <a:extLst>
              <a:ext uri="{FF2B5EF4-FFF2-40B4-BE49-F238E27FC236}">
                <a16:creationId xmlns:a16="http://schemas.microsoft.com/office/drawing/2014/main" id="{DEFBE0D8-19A7-4294-A3BC-FF753A974F9E}"/>
              </a:ext>
            </a:extLst>
          </p:cNvPr>
          <p:cNvSpPr/>
          <p:nvPr/>
        </p:nvSpPr>
        <p:spPr>
          <a:xfrm>
            <a:off x="3550874" y="3404788"/>
            <a:ext cx="1870687" cy="864649"/>
          </a:xfrm>
          <a:prstGeom prst="roundRect">
            <a:avLst>
              <a:gd name="adj" fmla="val 5570"/>
            </a:avLst>
          </a:prstGeom>
          <a:ln>
            <a:headEnd type="none" w="sm" len="sm"/>
            <a:tailEnd type="none" w="sm" len="sm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>
                <a:solidFill>
                  <a:schemeClr val="accent1">
                    <a:lumMod val="50000"/>
                  </a:schemeClr>
                </a:solidFill>
              </a:rPr>
              <a:t>السائل</a:t>
            </a:r>
            <a:endParaRPr sz="24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8B1B002-71E7-4593-A6FD-3A801F9B21BA}"/>
              </a:ext>
            </a:extLst>
          </p:cNvPr>
          <p:cNvSpPr txBox="1"/>
          <p:nvPr/>
        </p:nvSpPr>
        <p:spPr>
          <a:xfrm>
            <a:off x="965910" y="618765"/>
            <a:ext cx="3143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>
                <a:solidFill>
                  <a:schemeClr val="accent4">
                    <a:lumMod val="50000"/>
                  </a:schemeClr>
                </a:solidFill>
                <a:latin typeface="Amasis MT Pro Black" panose="020B0604020202020204" pitchFamily="18" charset="0"/>
                <a:ea typeface="Monotype Koufi" pitchFamily="2" charset="-78"/>
                <a:cs typeface="Monotype Koufi" pitchFamily="2" charset="-78"/>
              </a:rPr>
              <a:t>المادة وقياسها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9" grpId="0" animBg="1"/>
      <p:bldP spid="1780" grpId="0" animBg="1"/>
      <p:bldP spid="1782" grpId="0" animBg="1"/>
      <p:bldP spid="1783" grpId="0" animBg="1"/>
      <p:bldP spid="21" grpId="0"/>
      <p:bldP spid="98" grpId="0"/>
      <p:bldP spid="99" grpId="0"/>
      <p:bldP spid="104" grpId="0"/>
      <p:bldP spid="33" grpId="0" animBg="1"/>
      <p:bldP spid="34" grpId="0"/>
      <p:bldP spid="31" grpId="0" animBg="1"/>
    </p:bldLst>
  </p:timing>
</p:sld>
</file>

<file path=ppt/theme/theme1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875EAC-39CE-435C-B3C4-926BA99DB05A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85605C17-BD4D-4314-AE88-E53028FFE0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7E17D9-BFB9-4C23-8D49-163B4B832D3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دورة الماء 3 عبير الثقفي</Template>
  <Application>Microsoft Office PowerPoint</Application>
  <PresentationFormat>عرض على الشاشة (16:9)</PresentationFormat>
  <Slides>37</Slides>
  <Notes>37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38" baseType="lpstr">
      <vt:lpstr>Online Learning Planner by Sildesgo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1</cp:revision>
  <dcterms:created xsi:type="dcterms:W3CDTF">2022-03-17T08:22:37Z</dcterms:created>
  <dcterms:modified xsi:type="dcterms:W3CDTF">2022-03-19T16:20:59Z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