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02" rtl="1" saveSubsetFonts="1" autoCompressPictures="0">
  <p:sldMasterIdLst>
    <p:sldMasterId id="2147483648" r:id="rId1"/>
  </p:sldMasterIdLst>
  <p:notesMasterIdLst>
    <p:notesMasterId r:id="rId28"/>
  </p:notesMasterIdLst>
  <p:sldIdLst>
    <p:sldId id="273" r:id="rId2"/>
    <p:sldId id="354" r:id="rId3"/>
    <p:sldId id="257" r:id="rId4"/>
    <p:sldId id="258" r:id="rId5"/>
    <p:sldId id="350" r:id="rId6"/>
    <p:sldId id="259" r:id="rId7"/>
    <p:sldId id="358" r:id="rId8"/>
    <p:sldId id="360" r:id="rId9"/>
    <p:sldId id="361" r:id="rId10"/>
    <p:sldId id="362" r:id="rId11"/>
    <p:sldId id="363" r:id="rId12"/>
    <p:sldId id="364" r:id="rId13"/>
    <p:sldId id="365" r:id="rId14"/>
    <p:sldId id="366" r:id="rId15"/>
    <p:sldId id="367" r:id="rId16"/>
    <p:sldId id="368" r:id="rId17"/>
    <p:sldId id="369" r:id="rId18"/>
    <p:sldId id="370" r:id="rId19"/>
    <p:sldId id="371" r:id="rId20"/>
    <p:sldId id="372" r:id="rId21"/>
    <p:sldId id="373" r:id="rId22"/>
    <p:sldId id="374" r:id="rId23"/>
    <p:sldId id="375" r:id="rId24"/>
    <p:sldId id="376" r:id="rId25"/>
    <p:sldId id="377" r:id="rId26"/>
    <p:sldId id="359" r:id="rId2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273"/>
            <p14:sldId id="354"/>
          </p14:sldIdLst>
        </p14:section>
        <p14:section name="سبوره" id="{D768A564-C0C9-8243-A2F1-EE51E648924B}">
          <p14:sldIdLst>
            <p14:sldId id="257"/>
          </p14:sldIdLst>
        </p14:section>
        <p14:section name="ضرب" id="{61650FAE-22C2-3743-A291-FF3E6BD6A4D0}">
          <p14:sldIdLst>
            <p14:sldId id="258"/>
          </p14:sldIdLst>
        </p14:section>
        <p14:section name="اولى" id="{6160B196-78A5-8A46-A1F5-E55588E7EF94}">
          <p14:sldIdLst>
            <p14:sldId id="350"/>
            <p14:sldId id="259"/>
            <p14:sldId id="358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9397"/>
    <a:srgbClr val="D5EBFB"/>
    <a:srgbClr val="C2EEC2"/>
    <a:srgbClr val="B2EEBA"/>
    <a:srgbClr val="C7F7A9"/>
    <a:srgbClr val="8CA0A3"/>
    <a:srgbClr val="BAC0C6"/>
    <a:srgbClr val="909497"/>
    <a:srgbClr val="C93ACD"/>
    <a:srgbClr val="8326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93451"/>
  </p:normalViewPr>
  <p:slideViewPr>
    <p:cSldViewPr snapToGrid="0" snapToObjects="1">
      <p:cViewPr varScale="1">
        <p:scale>
          <a:sx n="93" d="100"/>
          <a:sy n="93" d="100"/>
        </p:scale>
        <p:origin x="216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13 محرم،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205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20.jpeg"/><Relationship Id="rId39" Type="http://schemas.openxmlformats.org/officeDocument/2006/relationships/image" Target="../media/image260.png"/><Relationship Id="rId21" Type="http://schemas.openxmlformats.org/officeDocument/2006/relationships/image" Target="../media/image16.png"/><Relationship Id="rId34" Type="http://schemas.openxmlformats.org/officeDocument/2006/relationships/image" Target="../media/image25.png"/><Relationship Id="rId7" Type="http://schemas.openxmlformats.org/officeDocument/2006/relationships/image" Target="../media/image5.gif"/><Relationship Id="rId12" Type="http://schemas.openxmlformats.org/officeDocument/2006/relationships/hyperlink" Target="https://wordwall.net/ar/resource/5782230/&#1575;&#1608;&#1604;&#1609;-&#1635;" TargetMode="External"/><Relationship Id="rId17" Type="http://schemas.microsoft.com/office/2007/relationships/hdphoto" Target="../media/hdphoto1.wdp"/><Relationship Id="rId25" Type="http://schemas.openxmlformats.org/officeDocument/2006/relationships/image" Target="../media/image19.png"/><Relationship Id="rId33" Type="http://schemas.openxmlformats.org/officeDocument/2006/relationships/image" Target="../media/image240.png"/><Relationship Id="rId38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32" Type="http://schemas.openxmlformats.org/officeDocument/2006/relationships/slide" Target="slide3.xml"/><Relationship Id="rId37" Type="http://schemas.openxmlformats.org/officeDocument/2006/relationships/image" Target="../media/image26.png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23" Type="http://schemas.openxmlformats.org/officeDocument/2006/relationships/image" Target="../media/image17.jpeg"/><Relationship Id="rId28" Type="http://schemas.openxmlformats.org/officeDocument/2006/relationships/image" Target="../media/image22.png"/><Relationship Id="rId36" Type="http://schemas.openxmlformats.org/officeDocument/2006/relationships/image" Target="../media/image250.png"/><Relationship Id="rId10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jpg"/><Relationship Id="rId22" Type="http://schemas.openxmlformats.org/officeDocument/2006/relationships/hyperlink" Target="https://drive.google.com/file/d/1PP7Yve2z40QpybFj1CLTOBwKMhEG4kE5/view" TargetMode="External"/><Relationship Id="rId27" Type="http://schemas.openxmlformats.org/officeDocument/2006/relationships/image" Target="../media/image21.png"/><Relationship Id="rId30" Type="http://schemas.openxmlformats.org/officeDocument/2006/relationships/hyperlink" Target="https://pixabay.com/it/lavagna-bianca-bordo-bianco-3205371/" TargetMode="External"/><Relationship Id="rId35" Type="http://schemas.openxmlformats.org/officeDocument/2006/relationships/slide" Target="slide4.xml"/><Relationship Id="rId8" Type="http://schemas.openxmlformats.org/officeDocument/2006/relationships/image" Target="../media/image6.jpeg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60.png"/><Relationship Id="rId3" Type="http://schemas.openxmlformats.org/officeDocument/2006/relationships/image" Target="../media/image34.jpg"/><Relationship Id="rId7" Type="http://schemas.openxmlformats.org/officeDocument/2006/relationships/image" Target="../media/image55.png"/><Relationship Id="rId12" Type="http://schemas.openxmlformats.org/officeDocument/2006/relationships/image" Target="../media/image5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58.png"/><Relationship Id="rId5" Type="http://schemas.openxmlformats.org/officeDocument/2006/relationships/image" Target="../media/image36.png"/><Relationship Id="rId10" Type="http://schemas.openxmlformats.org/officeDocument/2006/relationships/image" Target="../media/image57.png"/><Relationship Id="rId4" Type="http://schemas.openxmlformats.org/officeDocument/2006/relationships/image" Target="../media/image35.png"/><Relationship Id="rId9" Type="http://schemas.openxmlformats.org/officeDocument/2006/relationships/image" Target="../media/image56.png"/><Relationship Id="rId1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4.jpg"/><Relationship Id="rId7" Type="http://schemas.openxmlformats.org/officeDocument/2006/relationships/image" Target="../media/image61.png"/><Relationship Id="rId12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56.png"/><Relationship Id="rId5" Type="http://schemas.openxmlformats.org/officeDocument/2006/relationships/image" Target="../media/image36.png"/><Relationship Id="rId10" Type="http://schemas.openxmlformats.org/officeDocument/2006/relationships/image" Target="../media/image63.png"/><Relationship Id="rId4" Type="http://schemas.openxmlformats.org/officeDocument/2006/relationships/image" Target="../media/image35.png"/><Relationship Id="rId9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4.jpg"/><Relationship Id="rId7" Type="http://schemas.openxmlformats.org/officeDocument/2006/relationships/image" Target="../media/image6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10" Type="http://schemas.openxmlformats.org/officeDocument/2006/relationships/audio" Target="../media/audio2.wav"/><Relationship Id="rId4" Type="http://schemas.openxmlformats.org/officeDocument/2006/relationships/image" Target="../media/image35.png"/><Relationship Id="rId9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4.jpg"/><Relationship Id="rId7" Type="http://schemas.openxmlformats.org/officeDocument/2006/relationships/image" Target="../media/image5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10" Type="http://schemas.openxmlformats.org/officeDocument/2006/relationships/audio" Target="../media/audio2.wav"/><Relationship Id="rId4" Type="http://schemas.openxmlformats.org/officeDocument/2006/relationships/image" Target="../media/image35.png"/><Relationship Id="rId9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4.jpg"/><Relationship Id="rId7" Type="http://schemas.openxmlformats.org/officeDocument/2006/relationships/image" Target="../media/image6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audio" Target="../media/audio2.wav"/><Relationship Id="rId5" Type="http://schemas.openxmlformats.org/officeDocument/2006/relationships/image" Target="../media/image36.png"/><Relationship Id="rId10" Type="http://schemas.openxmlformats.org/officeDocument/2006/relationships/image" Target="../media/image68.jpeg"/><Relationship Id="rId4" Type="http://schemas.openxmlformats.org/officeDocument/2006/relationships/image" Target="../media/image35.png"/><Relationship Id="rId9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4.jpg"/><Relationship Id="rId7" Type="http://schemas.openxmlformats.org/officeDocument/2006/relationships/image" Target="../media/image6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audio" Target="../media/audio2.wav"/><Relationship Id="rId5" Type="http://schemas.openxmlformats.org/officeDocument/2006/relationships/image" Target="../media/image36.png"/><Relationship Id="rId10" Type="http://schemas.openxmlformats.org/officeDocument/2006/relationships/image" Target="../media/image69.png"/><Relationship Id="rId4" Type="http://schemas.openxmlformats.org/officeDocument/2006/relationships/image" Target="../media/image35.png"/><Relationship Id="rId9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34.jpg"/><Relationship Id="rId7" Type="http://schemas.openxmlformats.org/officeDocument/2006/relationships/image" Target="../media/image4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10" Type="http://schemas.openxmlformats.org/officeDocument/2006/relationships/audio" Target="../media/audio2.wav"/><Relationship Id="rId4" Type="http://schemas.openxmlformats.org/officeDocument/2006/relationships/image" Target="../media/image35.png"/><Relationship Id="rId9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34.jpg"/><Relationship Id="rId7" Type="http://schemas.openxmlformats.org/officeDocument/2006/relationships/image" Target="../media/image4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audio" Target="../media/audio2.wav"/><Relationship Id="rId5" Type="http://schemas.openxmlformats.org/officeDocument/2006/relationships/image" Target="../media/image36.png"/><Relationship Id="rId10" Type="http://schemas.openxmlformats.org/officeDocument/2006/relationships/image" Target="../media/image71.jpeg"/><Relationship Id="rId4" Type="http://schemas.openxmlformats.org/officeDocument/2006/relationships/image" Target="../media/image35.png"/><Relationship Id="rId9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34.jpg"/><Relationship Id="rId7" Type="http://schemas.openxmlformats.org/officeDocument/2006/relationships/image" Target="../media/image4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34.jpg"/><Relationship Id="rId7" Type="http://schemas.openxmlformats.org/officeDocument/2006/relationships/image" Target="../media/image4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10" Type="http://schemas.openxmlformats.org/officeDocument/2006/relationships/audio" Target="../media/audio2.wav"/><Relationship Id="rId4" Type="http://schemas.openxmlformats.org/officeDocument/2006/relationships/image" Target="../media/image35.png"/><Relationship Id="rId9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34.jpg"/><Relationship Id="rId7" Type="http://schemas.openxmlformats.org/officeDocument/2006/relationships/image" Target="../media/image4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10" Type="http://schemas.openxmlformats.org/officeDocument/2006/relationships/audio" Target="../media/audio2.wav"/><Relationship Id="rId4" Type="http://schemas.openxmlformats.org/officeDocument/2006/relationships/image" Target="../media/image35.png"/><Relationship Id="rId9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34.jpg"/><Relationship Id="rId7" Type="http://schemas.openxmlformats.org/officeDocument/2006/relationships/image" Target="../media/image4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audio" Target="../media/audio2.wav"/><Relationship Id="rId5" Type="http://schemas.openxmlformats.org/officeDocument/2006/relationships/image" Target="../media/image36.png"/><Relationship Id="rId10" Type="http://schemas.openxmlformats.org/officeDocument/2006/relationships/image" Target="../media/image75.png"/><Relationship Id="rId4" Type="http://schemas.openxmlformats.org/officeDocument/2006/relationships/image" Target="../media/image35.png"/><Relationship Id="rId9" Type="http://schemas.openxmlformats.org/officeDocument/2006/relationships/image" Target="../media/image7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34.jpg"/><Relationship Id="rId7" Type="http://schemas.openxmlformats.org/officeDocument/2006/relationships/image" Target="../media/image7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audio" Target="../media/audio2.wav"/><Relationship Id="rId5" Type="http://schemas.openxmlformats.org/officeDocument/2006/relationships/image" Target="../media/image36.png"/><Relationship Id="rId10" Type="http://schemas.openxmlformats.org/officeDocument/2006/relationships/image" Target="../media/image79.png"/><Relationship Id="rId4" Type="http://schemas.openxmlformats.org/officeDocument/2006/relationships/image" Target="../media/image35.png"/><Relationship Id="rId9" Type="http://schemas.openxmlformats.org/officeDocument/2006/relationships/image" Target="../media/image7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34.jpg"/><Relationship Id="rId7" Type="http://schemas.openxmlformats.org/officeDocument/2006/relationships/image" Target="../media/image76.png"/><Relationship Id="rId12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82.png"/><Relationship Id="rId5" Type="http://schemas.openxmlformats.org/officeDocument/2006/relationships/image" Target="../media/image36.png"/><Relationship Id="rId10" Type="http://schemas.openxmlformats.org/officeDocument/2006/relationships/image" Target="../media/image81.png"/><Relationship Id="rId4" Type="http://schemas.openxmlformats.org/officeDocument/2006/relationships/image" Target="../media/image35.png"/><Relationship Id="rId9" Type="http://schemas.openxmlformats.org/officeDocument/2006/relationships/image" Target="../media/image7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34.jpg"/><Relationship Id="rId7" Type="http://schemas.openxmlformats.org/officeDocument/2006/relationships/image" Target="../media/image76.png"/><Relationship Id="rId12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84.png"/><Relationship Id="rId5" Type="http://schemas.openxmlformats.org/officeDocument/2006/relationships/image" Target="../media/image36.png"/><Relationship Id="rId10" Type="http://schemas.openxmlformats.org/officeDocument/2006/relationships/image" Target="../media/image83.png"/><Relationship Id="rId4" Type="http://schemas.openxmlformats.org/officeDocument/2006/relationships/image" Target="../media/image35.png"/><Relationship Id="rId9" Type="http://schemas.openxmlformats.org/officeDocument/2006/relationships/image" Target="../media/image7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audio" Target="../media/audio2.wav"/><Relationship Id="rId3" Type="http://schemas.openxmlformats.org/officeDocument/2006/relationships/image" Target="../media/image34.jpg"/><Relationship Id="rId7" Type="http://schemas.openxmlformats.org/officeDocument/2006/relationships/image" Target="../media/image85.png"/><Relationship Id="rId12" Type="http://schemas.openxmlformats.org/officeDocument/2006/relationships/image" Target="../media/image8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87.png"/><Relationship Id="rId5" Type="http://schemas.openxmlformats.org/officeDocument/2006/relationships/image" Target="../media/image36.png"/><Relationship Id="rId10" Type="http://schemas.openxmlformats.org/officeDocument/2006/relationships/image" Target="../media/image86.png"/><Relationship Id="rId4" Type="http://schemas.openxmlformats.org/officeDocument/2006/relationships/image" Target="../media/image35.png"/><Relationship Id="rId9" Type="http://schemas.openxmlformats.org/officeDocument/2006/relationships/image" Target="../media/image77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hyperlink" Target="http://commons.wikimedia.org/wiki/File:Basmala.svg" TargetMode="External"/><Relationship Id="rId7" Type="http://schemas.openxmlformats.org/officeDocument/2006/relationships/customXml" Target="../ink/ink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g"/><Relationship Id="rId7" Type="http://schemas.openxmlformats.org/officeDocument/2006/relationships/image" Target="../media/image3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10" Type="http://schemas.openxmlformats.org/officeDocument/2006/relationships/audio" Target="NULL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4.jp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audio" Target="../media/audio2.wav"/><Relationship Id="rId16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45.jpeg"/><Relationship Id="rId5" Type="http://schemas.openxmlformats.org/officeDocument/2006/relationships/image" Target="../media/image36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5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4.jpg"/><Relationship Id="rId7" Type="http://schemas.openxmlformats.org/officeDocument/2006/relationships/image" Target="../media/image4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10" Type="http://schemas.openxmlformats.org/officeDocument/2006/relationships/audio" Target="../media/audio2.wav"/><Relationship Id="rId4" Type="http://schemas.openxmlformats.org/officeDocument/2006/relationships/image" Target="../media/image35.png"/><Relationship Id="rId9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4.jpg"/><Relationship Id="rId7" Type="http://schemas.openxmlformats.org/officeDocument/2006/relationships/image" Target="../media/image4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audio" Target="../media/audio2.wav"/><Relationship Id="rId5" Type="http://schemas.openxmlformats.org/officeDocument/2006/relationships/image" Target="../media/image36.png"/><Relationship Id="rId10" Type="http://schemas.openxmlformats.org/officeDocument/2006/relationships/image" Target="../media/image54.png"/><Relationship Id="rId4" Type="http://schemas.openxmlformats.org/officeDocument/2006/relationships/image" Target="../media/image35.png"/><Relationship Id="rId9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 amt="61000"/>
          </a:blip>
          <a:srcRect t="17992" b="45110"/>
          <a:stretch/>
        </p:blipFill>
        <p:spPr>
          <a:xfrm>
            <a:off x="6859786" y="34786"/>
            <a:ext cx="535163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0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9970530" y="3056684"/>
            <a:ext cx="643093" cy="725488"/>
          </a:xfrm>
          <a:prstGeom prst="rect">
            <a:avLst/>
          </a:prstGeom>
        </p:spPr>
      </p:pic>
      <p:pic>
        <p:nvPicPr>
          <p:cNvPr id="44" name="صورة 43">
            <a:hlinkClick r:id="rId12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8439" y="3241662"/>
            <a:ext cx="488870" cy="45542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4820408" y="3806763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533" t="13180" r="8225" b="15648"/>
          <a:stretch/>
        </p:blipFill>
        <p:spPr>
          <a:xfrm>
            <a:off x="6992484" y="673243"/>
            <a:ext cx="1857707" cy="158250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679944" y="5716280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0" y="5190344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t="14355" b="20570"/>
          <a:stretch/>
        </p:blipFill>
        <p:spPr>
          <a:xfrm>
            <a:off x="1690752" y="5317586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438247" y="5359310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593056" y="5629530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صورة 65" descr="صورة تحتوي على نص&#10;&#10;تم إنشاء الوصف تلقائياً">
            <a:hlinkClick r:id="rId22"/>
            <a:extLst>
              <a:ext uri="{FF2B5EF4-FFF2-40B4-BE49-F238E27FC236}">
                <a16:creationId xmlns:a16="http://schemas.microsoft.com/office/drawing/2014/main" id="{2DF618CA-E394-C34D-BAD7-A954D647AFB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95849" y="5251928"/>
            <a:ext cx="672730" cy="951841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5303" y="4433892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0"/>
              </a:ext>
            </a:extLst>
          </a:blip>
          <a:srcRect l="5635" t="3489" r="4829" b="19087"/>
          <a:stretch/>
        </p:blipFill>
        <p:spPr>
          <a:xfrm>
            <a:off x="235527" y="-49141"/>
            <a:ext cx="6627874" cy="4255649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6882799" y="2596028"/>
            <a:ext cx="2288501" cy="82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037059"/>
                  </p:ext>
                </p:extLst>
              </p:nvPr>
            </p:nvGraphicFramePr>
            <p:xfrm>
              <a:off x="424469" y="104212"/>
              <a:ext cx="6356514" cy="3702551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9D3EE7B-D52F-E54B-85F4-92128CCE035D}" transitionDur="1000">
                      <p166:blipFill xmlns:p166="http://schemas.microsoft.com/office/powerpoint/2016/6/main">
                        <a:blip r:embed="rId3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356514" cy="37025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صورة المقطع 3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4469" y="104212"/>
                <a:ext cx="6356514" cy="37025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5709300"/>
                  </p:ext>
                </p:extLst>
              </p:nvPr>
            </p:nvGraphicFramePr>
            <p:xfrm>
              <a:off x="6780983" y="619275"/>
              <a:ext cx="2371052" cy="1714500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0B38828F-6FEE-CE4F-B81B-377484052C74}" transitionDur="1000" showBg="0">
                      <p166:blipFill xmlns:p166="http://schemas.microsoft.com/office/powerpoint/2016/6/main">
                        <a:blip r:embed="rId3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71052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80983" y="619275"/>
                <a:ext cx="2371052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5811218"/>
                  </p:ext>
                </p:extLst>
              </p:nvPr>
            </p:nvGraphicFramePr>
            <p:xfrm>
              <a:off x="4929699" y="4433892"/>
              <a:ext cx="1864124" cy="10286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7F76D95A-6850-2E41-9BA2-6F940B3D4CEC}" transitionDur="1000">
                      <p166:blipFill xmlns:p166="http://schemas.microsoft.com/office/powerpoint/2016/6/main">
                        <a:blip r:embed="rId3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124" cy="1028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29699" y="4433892"/>
                <a:ext cx="1864124" cy="1028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65BFE6C2-9021-60B3-6B81-8DD1219ED1B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534956" y="6371752"/>
            <a:ext cx="731600" cy="524800"/>
          </a:xfrm>
        </p:spPr>
        <p:txBody>
          <a:bodyPr/>
          <a:lstStyle/>
          <a:p>
            <a:fld id="{00000000-1234-1234-1234-123412341234}" type="slidenum">
              <a:rPr lang="en-GB" smtClean="0">
                <a:solidFill>
                  <a:schemeClr val="tx1"/>
                </a:solidFill>
              </a:rPr>
              <a:pPr/>
              <a:t>202</a:t>
            </a:fld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21608" y="-2524632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73E66F84-26D8-0340-BAA9-0C5FF80A6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360" y="1983343"/>
            <a:ext cx="1550446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960666-CE47-D9D7-1238-CAEF65E88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371" y="1195290"/>
            <a:ext cx="19560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81DDF6D-A4D7-94AE-6BBB-AA2C5C4F7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67" y="1797606"/>
            <a:ext cx="6372225" cy="7715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6E063EE9-8BA1-FE69-BEFA-B5F53A2EA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611" y="3339134"/>
            <a:ext cx="1629122" cy="1384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1AC6F6E1-4A61-29A5-5890-B74FB3C86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190" y="3339134"/>
            <a:ext cx="1712240" cy="145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26EBFF20-888C-62B7-E691-C600475C5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555" y="5155730"/>
            <a:ext cx="23241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BFD962EC-EEBD-8235-FCF7-6048C6CB8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147" y="5293842"/>
            <a:ext cx="17430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943F3075-21CE-C5CC-1AB8-A4FFF402A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5983978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211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53986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4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68445" y="-2583785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3F57BE3F-F243-7549-E6FC-57512E5F3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805" y="2075383"/>
            <a:ext cx="1900674" cy="5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33">
            <a:extLst>
              <a:ext uri="{FF2B5EF4-FFF2-40B4-BE49-F238E27FC236}">
                <a16:creationId xmlns:a16="http://schemas.microsoft.com/office/drawing/2014/main" id="{17F82FCC-C9FD-27D9-3B52-9DD3B7B6FCF1}"/>
              </a:ext>
            </a:extLst>
          </p:cNvPr>
          <p:cNvSpPr txBox="1"/>
          <p:nvPr/>
        </p:nvSpPr>
        <p:spPr>
          <a:xfrm>
            <a:off x="7039386" y="5279679"/>
            <a:ext cx="159842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 ليس مضلعا</a:t>
            </a:r>
          </a:p>
          <a:p>
            <a:pPr algn="ctr"/>
            <a:r>
              <a:rPr lang="ar-SA" sz="2000" b="1" dirty="0">
                <a:solidFill>
                  <a:srgbClr val="FF0000"/>
                </a:solidFill>
              </a:rPr>
              <a:t>لأنه غير مغلق</a:t>
            </a:r>
          </a:p>
        </p:txBody>
      </p:sp>
      <p:sp>
        <p:nvSpPr>
          <p:cNvPr id="4" name="مربع نص 50">
            <a:extLst>
              <a:ext uri="{FF2B5EF4-FFF2-40B4-BE49-F238E27FC236}">
                <a16:creationId xmlns:a16="http://schemas.microsoft.com/office/drawing/2014/main" id="{C9ACDFD2-A230-2151-5E97-E9E04C0CBBD9}"/>
              </a:ext>
            </a:extLst>
          </p:cNvPr>
          <p:cNvSpPr txBox="1"/>
          <p:nvPr/>
        </p:nvSpPr>
        <p:spPr>
          <a:xfrm>
            <a:off x="3294969" y="5279679"/>
            <a:ext cx="11867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خماسي غير منتظم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2A7E137-D4E3-A949-21C4-4E5C54014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185" y="1391247"/>
            <a:ext cx="19560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E0EFB19B-4EFD-CB51-4B4A-8B90DABCF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385" y="3307116"/>
            <a:ext cx="1854696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A8B66BBF-0614-7285-EB4B-4C89CC0CF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930" y="3259491"/>
            <a:ext cx="2496706" cy="173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68231DCD-BF96-63D0-677F-12CAE4C20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41" y="1993563"/>
            <a:ext cx="6372225" cy="7715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A3AFC5CD-003C-DA66-712F-4EF135BCC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759" y="5956744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212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59859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2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890812" y="-2513681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86C9F743-1392-8031-71AD-44E0E9B86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171" y="2103166"/>
            <a:ext cx="1534157" cy="60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8D5604-92F0-F75D-6C2B-7958CB62F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755" y="1527102"/>
            <a:ext cx="19560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516507B6-D858-E34E-15DE-FC3E37152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230" y="2902375"/>
            <a:ext cx="7639050" cy="1714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مربع نص 80">
            <a:extLst>
              <a:ext uri="{FF2B5EF4-FFF2-40B4-BE49-F238E27FC236}">
                <a16:creationId xmlns:a16="http://schemas.microsoft.com/office/drawing/2014/main" id="{C08A3065-6390-6819-202E-084C50DEAE7D}"/>
              </a:ext>
            </a:extLst>
          </p:cNvPr>
          <p:cNvSpPr txBox="1"/>
          <p:nvPr/>
        </p:nvSpPr>
        <p:spPr>
          <a:xfrm>
            <a:off x="5686835" y="4970197"/>
            <a:ext cx="159842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 ليس مضلعا</a:t>
            </a:r>
          </a:p>
          <a:p>
            <a:pPr algn="ctr"/>
            <a:r>
              <a:rPr lang="ar-SA" sz="2000" b="1" dirty="0">
                <a:solidFill>
                  <a:srgbClr val="FF0000"/>
                </a:solidFill>
              </a:rPr>
              <a:t>لأنه غير مغلق</a:t>
            </a:r>
          </a:p>
        </p:txBody>
      </p:sp>
      <p:sp>
        <p:nvSpPr>
          <p:cNvPr id="17" name="مربع نص 81">
            <a:extLst>
              <a:ext uri="{FF2B5EF4-FFF2-40B4-BE49-F238E27FC236}">
                <a16:creationId xmlns:a16="http://schemas.microsoft.com/office/drawing/2014/main" id="{A94802BA-ECD4-D602-C76C-2715AEC9C061}"/>
              </a:ext>
            </a:extLst>
          </p:cNvPr>
          <p:cNvSpPr txBox="1"/>
          <p:nvPr/>
        </p:nvSpPr>
        <p:spPr>
          <a:xfrm>
            <a:off x="8117781" y="4983486"/>
            <a:ext cx="11867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عشاري غير منتظم</a:t>
            </a:r>
          </a:p>
        </p:txBody>
      </p:sp>
      <p:sp>
        <p:nvSpPr>
          <p:cNvPr id="19" name="مربع نص 82">
            <a:extLst>
              <a:ext uri="{FF2B5EF4-FFF2-40B4-BE49-F238E27FC236}">
                <a16:creationId xmlns:a16="http://schemas.microsoft.com/office/drawing/2014/main" id="{803FEC5D-65AF-B6A4-3C0A-90A1F611F3E9}"/>
              </a:ext>
            </a:extLst>
          </p:cNvPr>
          <p:cNvSpPr txBox="1"/>
          <p:nvPr/>
        </p:nvSpPr>
        <p:spPr>
          <a:xfrm>
            <a:off x="2806515" y="4983486"/>
            <a:ext cx="15984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 سداسي منظم</a:t>
            </a:r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ECC68FC7-7B4A-2595-CCAC-11B99995C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525" y="5873193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213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74767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0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68604" y="-2414276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>
            <a:extLst>
              <a:ext uri="{FF2B5EF4-FFF2-40B4-BE49-F238E27FC236}">
                <a16:creationId xmlns:a16="http://schemas.microsoft.com/office/drawing/2014/main" id="{39306176-66F6-CC12-4916-C5EC25CE3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098" y="2310546"/>
            <a:ext cx="1550446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" name="AutoShape 2" descr="data:image/jpeg;base64,/9j/4AAQSkZJRgABAQAAAQABAAD/2wBDAAkGBwgHBgkIBwgKCgkLDRYPDQwMDRsUFRAWIB0iIiAdHx8kKDQsJCYxJx8fLT0tMTU3Ojo6Iys/RD84QzQ5Ojf/2wBDAQoKCg0MDRoPDxo3JR8lNzc3Nzc3Nzc3Nzc3Nzc3Nzc3Nzc3Nzc3Nzc3Nzc3Nzc3Nzc3Nzc3Nzc3Nzc3Nzc3Nzf/wAARCACQAJADASIAAhEBAxEB/8QAGAABAQEBAQAAAAAAAAAAAAAAAAUEAgf/xAAuEAABAwICBgsBAQAAAAAAAAACAAEDBAURQQYSFTFCURMWITZVcXSUstHx8CP/xAAUAQEAAAAAAAAAAAAAAAAAAAAA/8QAFBEBAAAAAAAAAAAAAAAAAAAAAP/aAAwDAQACEQMRAD8A9xREQERTLhXSlPs+26pVhMzmZNiFOL8Rc35Dn5YugXCulKfZ9t1SrCZnMybEKcX4i5vyHPyxdcRaOWgQ/wB6CmqpX7TnqYRkkkLNyJ2/slst9DFQQdFFrERE5SSG+JyE+8ifN/zctSCZ1dsng9u9qH0nV2yeD272ofSpogmdXbJ4Pbvah9J1dsng9u9qH0qaIJnV2yeD272ofSdXbJ4Pbvah9KmiCTLo5aCD/CgpqWVu0J6aEY5IyycSZv7Nd2+ulGfZ9y1RrBZ3AxbAKgW4h5PzHLywdU1luFDFXwdFLrCQkxRyA+Bxk24hfJ/zcg1IplvrpRn2fctUawWdwMWwCoFuIeT8xy8sHVNAREQERTLhXSlPs+26pVhMzmZNiFOL8Rc35Dn5YugXCulKfZ9t1SrCZnMybEKcX4i5vyHPyxdabfQxUEHRRaxEROUkhvichPvInzf83Jb6GKgg6KLWIiJykkN8TkJ95E+b/m5akBERAREQEREBERAREQZbhQxV8HRS6wkJMUcgPgcZNuIXyf8ANyzW+ulGfZ9y1RrBZ3AxbAKgW4h5PzHLywdU1luFDFXwdFLrCQkxRyA+Bxk24hfJ/wA3INSKZb66UZ9n3LVGsFncDFsAqBbiHk/McvLB1TQTLhXSlPs+26pVhMzmZNiFOL8Rc35Dn5YutNvoYqCDootYiInKSQ3xOQn3kT5v+blj0WjEbBRTb5amAJ5pH7SkkIWcid/7JlWQEREBERAREQEREBERAREQEREGW4UMVfB0UusJCTFHID4HGTbiF8n/ADcs1vrpRn2fctUawWdwMWwCoFuIeT8xy8sHVNSdKYxKwVs26WmgOeGRuwo5BF3Emf8As2Qd6Md27T6KH4MqamaMd27T6KH4MqaAiIgIiICIiAiIgIiICIiAiIgKZpP3bu3opvg6pqZpP3bu3opvg6Box3btPoofgypqZox3btPoofgypoCIiAiIgIiICIiAiIgIiICIiApmk/du7eim+Dqmpmk/du7eim+DoGjHdu0+ih+DKmpmjHdu0+ih+DKmgIiICIiAiIgIiICIiAiIgIiICmaT927t6Kb4OqamaT927t6Kb4Og40WkErBRQ7paaAIJo37CjkEWYhdv7J1WUy4UMoz7QtuqNYLMxgT4BUC3CXJ+RZeWLLTb66Kvg6WLWEhJxkjNsDjJt4k2T/u5BqREQEREBERAREQEREBERAREQFJ0pkEbBWw75amA4IY27SkkIXYRZv7N1suFdFQQdLLrEREwxxg2JyE+4RbN/wB3LNb6GUp9oXLVKsJnYAF8QpxfhHm/Ms/LBkFNTLhQyjPtC26o1gszGBPgFQLcJcn5Fl5YsqaIMtvroq+DpYtYSEnGSM2wOMm3iTZP+7lqUy4UMoz7QtuqNYLMxgT4BUC3CXJ+RZeWLLTb66Kvg6WLWEhJxkjNsDjJt4k2T/u5BqREQEREBERAREQEREBZbhXRUEHSy6xERMMcYNichPuEWzf93JcK6Kgg6WXWIiJhjjBsTkJ9wi2b/u5ZrfQylPtC5apVhM7AAviFOL8I835ln5YMgW+hlKfaFy1SrCZ2ABfEKcX4R5vzLPywZU0RAREQFMuFDKM+0LbqjWCzMYE+AVAtwlyfkWXliypogy2+uir4Oli1hIScZIzbA4ybeJNk/wC7lqUy4UMoz7QtuqNYLMxgT4BUC3CXJ+RZeWLLiLSO0EH+9fTUsrdhwVMwxyRlmxC7/wBkgrIpnWKyeMW73QfadYrJ4xbvdB9oKaKZ1isnjFu90H2nWKyeMW73QfaCmimdYrJ4xbvdB9p1isnjFu90H2gprLcK6Kgg6WXWIiJhjjBsTkJ9wi2b/u5Y5dI7QIf4V9NVSv2BBTTDJJIWTCLP/Zru30MpT7QuWqVYTOwAL4hTi/CPN+ZZ+WDIFvoZSn2hctUqwmdgAXxCnF+Eeb8yz8sGVNEQEREH/9k=">
            <a:extLst>
              <a:ext uri="{FF2B5EF4-FFF2-40B4-BE49-F238E27FC236}">
                <a16:creationId xmlns:a16="http://schemas.microsoft.com/office/drawing/2014/main" id="{32D2F94E-A0C2-7BAD-4A79-E05B42FEEC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466543" y="93924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89" name="AutoShape 4" descr="data:image/jpeg;base64,/9j/4AAQSkZJRgABAQAAAQABAAD/2wBDAAkGBwgHBgkIBwgKCgkLDRYPDQwMDRsUFRAWIB0iIiAdHx8kKDQsJCYxJx8fLT0tMTU3Ojo6Iys/RD84QzQ5Ojf/2wBDAQoKCg0MDRoPDxo3JR8lNzc3Nzc3Nzc3Nzc3Nzc3Nzc3Nzc3Nzc3Nzc3Nzc3Nzc3Nzc3Nzc3Nzc3Nzc3Nzc3Nzf/wAARCACQAJADASIAAhEBAxEB/8QAGAABAQEBAQAAAAAAAAAAAAAAAAUEAgf/xAAuEAABAwICBgsBAQAAAAAAAAACAAEDBAURQQYSFTFCURMWITZVcXSUstHx8CP/xAAUAQEAAAAAAAAAAAAAAAAAAAAA/8QAFBEBAAAAAAAAAAAAAAAAAAAAAP/aAAwDAQACEQMRAD8A9xREQERTLhXSlPs+26pVhMzmZNiFOL8Rc35Dn5YugXCulKfZ9t1SrCZnMybEKcX4i5vyHPyxdcRaOWgQ/wB6CmqpX7TnqYRkkkLNyJ2/slst9DFQQdFFrERE5SSG+JyE+8ifN/zctSCZ1dsng9u9qH0nV2yeD272ofSpogmdXbJ4Pbvah9J1dsng9u9qH0qaIJnV2yeD272ofSdXbJ4Pbvah9KmiCTLo5aCD/CgpqWVu0J6aEY5IyycSZv7Nd2+ulGfZ9y1RrBZ3AxbAKgW4h5PzHLywdU1luFDFXwdFLrCQkxRyA+Bxk24hfJ/zcg1IplvrpRn2fctUawWdwMWwCoFuIeT8xy8sHVNAREQERTLhXSlPs+26pVhMzmZNiFOL8Rc35Dn5YugXCulKfZ9t1SrCZnMybEKcX4i5vyHPyxdabfQxUEHRRaxEROUkhvichPvInzf83Jb6GKgg6KLWIiJykkN8TkJ95E+b/m5akBERAREQEREBERAREQZbhQxV8HRS6wkJMUcgPgcZNuIXyf8ANyzW+ulGfZ9y1RrBZ3AxbAKgW4h5PzHLywdU1luFDFXwdFLrCQkxRyA+Bxk24hfJ/wA3INSKZb66UZ9n3LVGsFncDFsAqBbiHk/McvLB1TQTLhXSlPs+26pVhMzmZNiFOL8Rc35Dn5YutNvoYqCDootYiInKSQ3xOQn3kT5v+blj0WjEbBRTb5amAJ5pH7SkkIWcid/7JlWQEREBERAREQEREBERAREQEREGW4UMVfB0UusJCTFHID4HGTbiF8n/ADcs1vrpRn2fctUawWdwMWwCoFuIeT8xy8sHVNSdKYxKwVs26WmgOeGRuwo5BF3Emf8As2Qd6Md27T6KH4MqamaMd27T6KH4MqaAiIgIiICIiAiIgIiICIiAiIgKZpP3bu3opvg6pqZpP3bu3opvg6Box3btPoofgypqZox3btPoofgypoCIiAiIgIiICIiAiIgIiICIiApmk/du7eim+Dqmpmk/du7eim+DoGjHdu0+ih+DKmpmjHdu0+ih+DKmgIiICIiAiIgIiICIiAiIgIiICmaT927t6Kb4OqamaT927t6Kb4Og40WkErBRQ7paaAIJo37CjkEWYhdv7J1WUy4UMoz7QtuqNYLMxgT4BUC3CXJ+RZeWLLTb66Kvg6WLWEhJxkjNsDjJt4k2T/u5BqREQEREBERAREQEREBERAREQFJ0pkEbBWw75amA4IY27SkkIXYRZv7N1suFdFQQdLLrEREwxxg2JyE+4RbN/wB3LNb6GUp9oXLVKsJnYAF8QpxfhHm/Ms/LBkFNTLhQyjPtC26o1gszGBPgFQLcJcn5Fl5YsqaIMtvroq+DpYtYSEnGSM2wOMm3iTZP+7lqUy4UMoz7QtuqNYLMxgT4BUC3CXJ+RZeWLLTb66Kvg6WLWEhJxkjNsDjJt4k2T/u5BqREQEREBERAREQEREBZbhXRUEHSy6xERMMcYNichPuEWzf93JcK6Kgg6WXWIiJhjjBsTkJ9wi2b/u5ZrfQylPtC5apVhM7AAviFOL8I835ln5YMgW+hlKfaFy1SrCZ2ABfEKcX4R5vzLPywZU0RAREQFMuFDKM+0LbqjWCzMYE+AVAtwlyfkWXliypogy2+uir4Oli1hIScZIzbA4ybeJNk/wC7lqUy4UMoz7QtuqNYLMxgT4BUC3CXJ+RZeWLLiLSO0EH+9fTUsrdhwVMwxyRlmxC7/wBkgrIpnWKyeMW73QfadYrJ4xbvdB9oKaKZ1isnjFu90H2nWKyeMW73QfaCmimdYrJ4xbvdB9p1isnjFu90H2gprLcK6Kgg6WXWIiJhjjBsTkJ9wi2b/u5Y5dI7QIf4V9NVSv2BBTTDJJIWTCLP/Zru30MpT7QuWqVYTOwAL4hTi/CPN+ZZ+WDIFvoZSn2hctUqwmdgAXxCnF+Eeb8yz8sGVNEQEREH/9k=">
            <a:extLst>
              <a:ext uri="{FF2B5EF4-FFF2-40B4-BE49-F238E27FC236}">
                <a16:creationId xmlns:a16="http://schemas.microsoft.com/office/drawing/2014/main" id="{C78EB99A-9828-F1A9-CEDC-81AFEEA073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618943" y="109164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91" name="Picture 2">
            <a:extLst>
              <a:ext uri="{FF2B5EF4-FFF2-40B4-BE49-F238E27FC236}">
                <a16:creationId xmlns:a16="http://schemas.microsoft.com/office/drawing/2014/main" id="{B129DA4D-EA12-63B3-143C-8B60F5487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109" y="1416362"/>
            <a:ext cx="19560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" name="Picture 6">
            <a:extLst>
              <a:ext uri="{FF2B5EF4-FFF2-40B4-BE49-F238E27FC236}">
                <a16:creationId xmlns:a16="http://schemas.microsoft.com/office/drawing/2014/main" id="{4C0A2278-D1A1-8F89-B15A-8B8ACAFFD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734" y="2310546"/>
            <a:ext cx="5057775" cy="381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5" name="مخمس عادي 6">
            <a:extLst>
              <a:ext uri="{FF2B5EF4-FFF2-40B4-BE49-F238E27FC236}">
                <a16:creationId xmlns:a16="http://schemas.microsoft.com/office/drawing/2014/main" id="{68749EAA-1D04-0192-902F-4ED0BA102031}"/>
              </a:ext>
            </a:extLst>
          </p:cNvPr>
          <p:cNvSpPr/>
          <p:nvPr/>
        </p:nvSpPr>
        <p:spPr>
          <a:xfrm>
            <a:off x="2750034" y="3720618"/>
            <a:ext cx="1920220" cy="1440160"/>
          </a:xfrm>
          <a:prstGeom prst="pen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97" name="رابط مستقيم 8">
            <a:extLst>
              <a:ext uri="{FF2B5EF4-FFF2-40B4-BE49-F238E27FC236}">
                <a16:creationId xmlns:a16="http://schemas.microsoft.com/office/drawing/2014/main" id="{9526ABDB-3B3B-2200-DFA9-65CF54B2B186}"/>
              </a:ext>
            </a:extLst>
          </p:cNvPr>
          <p:cNvCxnSpPr>
            <a:cxnSpLocks/>
          </p:cNvCxnSpPr>
          <p:nvPr/>
        </p:nvCxnSpPr>
        <p:spPr>
          <a:xfrm flipV="1">
            <a:off x="3116765" y="4270709"/>
            <a:ext cx="1553487" cy="8900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رابط مستقيم 10">
            <a:extLst>
              <a:ext uri="{FF2B5EF4-FFF2-40B4-BE49-F238E27FC236}">
                <a16:creationId xmlns:a16="http://schemas.microsoft.com/office/drawing/2014/main" id="{44D1B2F8-CDE5-964B-972E-D696A116E8F4}"/>
              </a:ext>
            </a:extLst>
          </p:cNvPr>
          <p:cNvCxnSpPr>
            <a:cxnSpLocks/>
          </p:cNvCxnSpPr>
          <p:nvPr/>
        </p:nvCxnSpPr>
        <p:spPr>
          <a:xfrm flipV="1">
            <a:off x="3116765" y="3720618"/>
            <a:ext cx="593379" cy="14401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مربع نص 46">
            <a:extLst>
              <a:ext uri="{FF2B5EF4-FFF2-40B4-BE49-F238E27FC236}">
                <a16:creationId xmlns:a16="http://schemas.microsoft.com/office/drawing/2014/main" id="{A9233D49-4CAD-C43A-997A-5B820D733A51}"/>
              </a:ext>
            </a:extLst>
          </p:cNvPr>
          <p:cNvSpPr txBox="1"/>
          <p:nvPr/>
        </p:nvSpPr>
        <p:spPr>
          <a:xfrm>
            <a:off x="3518126" y="4699113"/>
            <a:ext cx="105990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baseline="30000" dirty="0"/>
              <a:t>٥</a:t>
            </a:r>
            <a:r>
              <a:rPr lang="ar-SA" sz="2400" b="1" dirty="0"/>
              <a:t>١٨٠</a:t>
            </a:r>
          </a:p>
        </p:txBody>
      </p:sp>
      <p:sp>
        <p:nvSpPr>
          <p:cNvPr id="103" name="مربع نص 47">
            <a:extLst>
              <a:ext uri="{FF2B5EF4-FFF2-40B4-BE49-F238E27FC236}">
                <a16:creationId xmlns:a16="http://schemas.microsoft.com/office/drawing/2014/main" id="{43971765-6351-978E-4310-DD1222B66562}"/>
              </a:ext>
            </a:extLst>
          </p:cNvPr>
          <p:cNvSpPr txBox="1"/>
          <p:nvPr/>
        </p:nvSpPr>
        <p:spPr>
          <a:xfrm>
            <a:off x="3302102" y="4209863"/>
            <a:ext cx="105990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baseline="30000" dirty="0"/>
              <a:t>٥</a:t>
            </a:r>
            <a:r>
              <a:rPr lang="ar-SA" sz="2400" b="1" dirty="0"/>
              <a:t>١٨٠</a:t>
            </a:r>
          </a:p>
        </p:txBody>
      </p:sp>
      <p:sp>
        <p:nvSpPr>
          <p:cNvPr id="105" name="مربع نص 48">
            <a:extLst>
              <a:ext uri="{FF2B5EF4-FFF2-40B4-BE49-F238E27FC236}">
                <a16:creationId xmlns:a16="http://schemas.microsoft.com/office/drawing/2014/main" id="{932F9CE9-4381-0654-7EE0-B5602BC69D58}"/>
              </a:ext>
            </a:extLst>
          </p:cNvPr>
          <p:cNvSpPr txBox="1"/>
          <p:nvPr/>
        </p:nvSpPr>
        <p:spPr>
          <a:xfrm>
            <a:off x="2463903" y="4169949"/>
            <a:ext cx="105990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baseline="30000" dirty="0"/>
              <a:t>٥</a:t>
            </a:r>
            <a:r>
              <a:rPr lang="ar-SA" sz="2400" b="1" dirty="0"/>
              <a:t>١٨٠</a:t>
            </a:r>
          </a:p>
        </p:txBody>
      </p:sp>
      <p:sp>
        <p:nvSpPr>
          <p:cNvPr id="107" name="مربع نص 49">
            <a:extLst>
              <a:ext uri="{FF2B5EF4-FFF2-40B4-BE49-F238E27FC236}">
                <a16:creationId xmlns:a16="http://schemas.microsoft.com/office/drawing/2014/main" id="{76C9089D-8D23-DBCC-A8F2-8B43FDEF0234}"/>
              </a:ext>
            </a:extLst>
          </p:cNvPr>
          <p:cNvSpPr txBox="1"/>
          <p:nvPr/>
        </p:nvSpPr>
        <p:spPr>
          <a:xfrm>
            <a:off x="7207109" y="4184604"/>
            <a:ext cx="316714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مجموع قياسات زوايا الخماسي =</a:t>
            </a:r>
          </a:p>
        </p:txBody>
      </p:sp>
      <p:sp>
        <p:nvSpPr>
          <p:cNvPr id="109" name="مربع نص 50">
            <a:extLst>
              <a:ext uri="{FF2B5EF4-FFF2-40B4-BE49-F238E27FC236}">
                <a16:creationId xmlns:a16="http://schemas.microsoft.com/office/drawing/2014/main" id="{0EB92D8F-5AC7-AFC4-E877-ED2673A668CF}"/>
              </a:ext>
            </a:extLst>
          </p:cNvPr>
          <p:cNvSpPr txBox="1"/>
          <p:nvPr/>
        </p:nvSpPr>
        <p:spPr>
          <a:xfrm>
            <a:off x="6079200" y="4184604"/>
            <a:ext cx="140415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٣ × </a:t>
            </a:r>
            <a:r>
              <a:rPr lang="ar-SA" sz="2000" b="1" baseline="30000" dirty="0"/>
              <a:t>٥</a:t>
            </a:r>
            <a:r>
              <a:rPr lang="ar-SA" sz="2000" b="1" dirty="0"/>
              <a:t>١٨٠ =</a:t>
            </a:r>
          </a:p>
        </p:txBody>
      </p:sp>
      <p:sp>
        <p:nvSpPr>
          <p:cNvPr id="111" name="مربع نص 51">
            <a:extLst>
              <a:ext uri="{FF2B5EF4-FFF2-40B4-BE49-F238E27FC236}">
                <a16:creationId xmlns:a16="http://schemas.microsoft.com/office/drawing/2014/main" id="{57DB7999-AE30-5354-0C1C-467BD8D1EA29}"/>
              </a:ext>
            </a:extLst>
          </p:cNvPr>
          <p:cNvSpPr txBox="1"/>
          <p:nvPr/>
        </p:nvSpPr>
        <p:spPr>
          <a:xfrm>
            <a:off x="5323116" y="4184604"/>
            <a:ext cx="90010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 </a:t>
            </a:r>
            <a:r>
              <a:rPr lang="ar-SA" sz="2000" b="1" baseline="30000" dirty="0"/>
              <a:t>٥</a:t>
            </a:r>
            <a:r>
              <a:rPr lang="ar-SA" sz="2000" b="1" dirty="0"/>
              <a:t>٥٤٠ </a:t>
            </a:r>
          </a:p>
        </p:txBody>
      </p:sp>
      <p:sp>
        <p:nvSpPr>
          <p:cNvPr id="113" name="مربع نص 15">
            <a:extLst>
              <a:ext uri="{FF2B5EF4-FFF2-40B4-BE49-F238E27FC236}">
                <a16:creationId xmlns:a16="http://schemas.microsoft.com/office/drawing/2014/main" id="{655B1407-B3A7-56C2-2362-2441B1D1E39F}"/>
              </a:ext>
            </a:extLst>
          </p:cNvPr>
          <p:cNvSpPr txBox="1"/>
          <p:nvPr/>
        </p:nvSpPr>
        <p:spPr>
          <a:xfrm>
            <a:off x="7565941" y="5192716"/>
            <a:ext cx="28083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قياس زاوية الخماسي  =</a:t>
            </a:r>
          </a:p>
        </p:txBody>
      </p:sp>
      <p:grpSp>
        <p:nvGrpSpPr>
          <p:cNvPr id="119" name="مجموعة 17">
            <a:extLst>
              <a:ext uri="{FF2B5EF4-FFF2-40B4-BE49-F238E27FC236}">
                <a16:creationId xmlns:a16="http://schemas.microsoft.com/office/drawing/2014/main" id="{83CEB8B2-B039-4888-EA13-1B5C89395364}"/>
              </a:ext>
            </a:extLst>
          </p:cNvPr>
          <p:cNvGrpSpPr/>
          <p:nvPr/>
        </p:nvGrpSpPr>
        <p:grpSpPr>
          <a:xfrm>
            <a:off x="6857153" y="5019495"/>
            <a:ext cx="1331344" cy="781403"/>
            <a:chOff x="5405581" y="4184548"/>
            <a:chExt cx="1331344" cy="781403"/>
          </a:xfrm>
        </p:grpSpPr>
        <p:sp>
          <p:nvSpPr>
            <p:cNvPr id="115" name="مربع نص 22">
              <a:extLst>
                <a:ext uri="{FF2B5EF4-FFF2-40B4-BE49-F238E27FC236}">
                  <a16:creationId xmlns:a16="http://schemas.microsoft.com/office/drawing/2014/main" id="{2E358872-FAFB-5DFE-2AEB-BB790B2A7DD9}"/>
                </a:ext>
              </a:extLst>
            </p:cNvPr>
            <p:cNvSpPr txBox="1"/>
            <p:nvPr/>
          </p:nvSpPr>
          <p:spPr>
            <a:xfrm>
              <a:off x="5902286" y="4184548"/>
              <a:ext cx="83463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baseline="30000" dirty="0"/>
                <a:t>٥</a:t>
              </a:r>
              <a:r>
                <a:rPr lang="ar-SA" sz="2400" b="1" dirty="0"/>
                <a:t>٥٤٠</a:t>
              </a:r>
            </a:p>
          </p:txBody>
        </p:sp>
        <p:sp>
          <p:nvSpPr>
            <p:cNvPr id="116" name="مربع نص 23">
              <a:extLst>
                <a:ext uri="{FF2B5EF4-FFF2-40B4-BE49-F238E27FC236}">
                  <a16:creationId xmlns:a16="http://schemas.microsoft.com/office/drawing/2014/main" id="{CAEBD2E7-0E77-6C7C-CBFA-83E0D2B3F99A}"/>
                </a:ext>
              </a:extLst>
            </p:cNvPr>
            <p:cNvSpPr txBox="1"/>
            <p:nvPr/>
          </p:nvSpPr>
          <p:spPr>
            <a:xfrm>
              <a:off x="5962510" y="4504286"/>
              <a:ext cx="7200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٥</a:t>
              </a:r>
            </a:p>
          </p:txBody>
        </p:sp>
        <p:cxnSp>
          <p:nvCxnSpPr>
            <p:cNvPr id="117" name="رابط مستقيم 24">
              <a:extLst>
                <a:ext uri="{FF2B5EF4-FFF2-40B4-BE49-F238E27FC236}">
                  <a16:creationId xmlns:a16="http://schemas.microsoft.com/office/drawing/2014/main" id="{4667B34D-ECC7-40B2-A6F0-C61D4C0C2A34}"/>
                </a:ext>
              </a:extLst>
            </p:cNvPr>
            <p:cNvCxnSpPr/>
            <p:nvPr/>
          </p:nvCxnSpPr>
          <p:spPr>
            <a:xfrm flipH="1">
              <a:off x="6078816" y="4567067"/>
              <a:ext cx="54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مربع نص 25">
              <a:extLst>
                <a:ext uri="{FF2B5EF4-FFF2-40B4-BE49-F238E27FC236}">
                  <a16:creationId xmlns:a16="http://schemas.microsoft.com/office/drawing/2014/main" id="{67CA099F-3CFE-A377-D62C-681A7FBED261}"/>
                </a:ext>
              </a:extLst>
            </p:cNvPr>
            <p:cNvSpPr txBox="1"/>
            <p:nvPr/>
          </p:nvSpPr>
          <p:spPr>
            <a:xfrm>
              <a:off x="5405581" y="4360435"/>
              <a:ext cx="7200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=</a:t>
              </a:r>
            </a:p>
          </p:txBody>
        </p:sp>
      </p:grpSp>
      <p:sp>
        <p:nvSpPr>
          <p:cNvPr id="121" name="مربع نص 26">
            <a:extLst>
              <a:ext uri="{FF2B5EF4-FFF2-40B4-BE49-F238E27FC236}">
                <a16:creationId xmlns:a16="http://schemas.microsoft.com/office/drawing/2014/main" id="{7D9C4890-AED9-6D05-3F2F-D5999C559474}"/>
              </a:ext>
            </a:extLst>
          </p:cNvPr>
          <p:cNvSpPr txBox="1"/>
          <p:nvPr/>
        </p:nvSpPr>
        <p:spPr>
          <a:xfrm>
            <a:off x="6248099" y="5205080"/>
            <a:ext cx="90010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 </a:t>
            </a:r>
            <a:r>
              <a:rPr lang="ar-SA" sz="2000" b="1" baseline="30000" dirty="0"/>
              <a:t>٥</a:t>
            </a:r>
            <a:r>
              <a:rPr lang="ar-SA" sz="2000" b="1" dirty="0"/>
              <a:t>١٠٨ 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BB46E0D2-3736-0244-BEDA-987CF4BB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4926" y="5945752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214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77326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0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101" grpId="0"/>
      <p:bldP spid="103" grpId="0"/>
      <p:bldP spid="105" grpId="0"/>
      <p:bldP spid="107" grpId="0"/>
      <p:bldP spid="109" grpId="0"/>
      <p:bldP spid="111" grpId="0"/>
      <p:bldP spid="113" grpId="0"/>
      <p:bldP spid="1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32CE92E-7FB1-626F-B4FC-243448B3B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691" y="1907338"/>
            <a:ext cx="1900674" cy="5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A52462-EC11-7D1F-7BD1-E9EBE8752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71" y="1223202"/>
            <a:ext cx="19560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BC27BC50-1D98-FA5C-E8F4-6A02ED522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116" y="1991600"/>
            <a:ext cx="3543300" cy="371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مربع نص 12">
            <a:extLst>
              <a:ext uri="{FF2B5EF4-FFF2-40B4-BE49-F238E27FC236}">
                <a16:creationId xmlns:a16="http://schemas.microsoft.com/office/drawing/2014/main" id="{0BB23765-E159-A0B2-0C54-834420182293}"/>
              </a:ext>
            </a:extLst>
          </p:cNvPr>
          <p:cNvSpPr txBox="1"/>
          <p:nvPr/>
        </p:nvSpPr>
        <p:spPr>
          <a:xfrm>
            <a:off x="6701071" y="3991444"/>
            <a:ext cx="316714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مجموع قياسات زوايا الثماني  =</a:t>
            </a:r>
          </a:p>
        </p:txBody>
      </p:sp>
      <p:sp>
        <p:nvSpPr>
          <p:cNvPr id="17" name="مربع نص 13">
            <a:extLst>
              <a:ext uri="{FF2B5EF4-FFF2-40B4-BE49-F238E27FC236}">
                <a16:creationId xmlns:a16="http://schemas.microsoft.com/office/drawing/2014/main" id="{ABF3885C-456B-46AB-8EE7-343A357362A4}"/>
              </a:ext>
            </a:extLst>
          </p:cNvPr>
          <p:cNvSpPr txBox="1"/>
          <p:nvPr/>
        </p:nvSpPr>
        <p:spPr>
          <a:xfrm>
            <a:off x="5573162" y="3991444"/>
            <a:ext cx="140415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٦ × </a:t>
            </a:r>
            <a:r>
              <a:rPr lang="ar-SA" sz="2000" b="1" baseline="30000" dirty="0"/>
              <a:t>٥</a:t>
            </a:r>
            <a:r>
              <a:rPr lang="ar-SA" sz="2000" b="1" dirty="0"/>
              <a:t>١٨٠ =</a:t>
            </a:r>
          </a:p>
        </p:txBody>
      </p:sp>
      <p:sp>
        <p:nvSpPr>
          <p:cNvPr id="19" name="مربع نص 14">
            <a:extLst>
              <a:ext uri="{FF2B5EF4-FFF2-40B4-BE49-F238E27FC236}">
                <a16:creationId xmlns:a16="http://schemas.microsoft.com/office/drawing/2014/main" id="{34E28E42-2CB5-AA2F-C83A-4D43876FC2E5}"/>
              </a:ext>
            </a:extLst>
          </p:cNvPr>
          <p:cNvSpPr txBox="1"/>
          <p:nvPr/>
        </p:nvSpPr>
        <p:spPr>
          <a:xfrm>
            <a:off x="4745072" y="3991444"/>
            <a:ext cx="97210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 </a:t>
            </a:r>
            <a:r>
              <a:rPr lang="ar-SA" sz="2000" b="1" baseline="30000" dirty="0"/>
              <a:t>٥</a:t>
            </a:r>
            <a:r>
              <a:rPr lang="ar-SA" sz="2000" b="1" dirty="0"/>
              <a:t>١٠٨٠ </a:t>
            </a:r>
          </a:p>
        </p:txBody>
      </p:sp>
      <p:sp>
        <p:nvSpPr>
          <p:cNvPr id="21" name="مربع نص 15">
            <a:extLst>
              <a:ext uri="{FF2B5EF4-FFF2-40B4-BE49-F238E27FC236}">
                <a16:creationId xmlns:a16="http://schemas.microsoft.com/office/drawing/2014/main" id="{9274D01B-3C48-5EF3-329E-90D4B0B0D7D7}"/>
              </a:ext>
            </a:extLst>
          </p:cNvPr>
          <p:cNvSpPr txBox="1"/>
          <p:nvPr/>
        </p:nvSpPr>
        <p:spPr>
          <a:xfrm>
            <a:off x="7682459" y="4999556"/>
            <a:ext cx="218575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قياس زاوية الثماني  =</a:t>
            </a:r>
          </a:p>
        </p:txBody>
      </p:sp>
      <p:grpSp>
        <p:nvGrpSpPr>
          <p:cNvPr id="27" name="مجموعة 16">
            <a:extLst>
              <a:ext uri="{FF2B5EF4-FFF2-40B4-BE49-F238E27FC236}">
                <a16:creationId xmlns:a16="http://schemas.microsoft.com/office/drawing/2014/main" id="{CBA8FFAE-2377-8F0D-0609-33E61F51310D}"/>
              </a:ext>
            </a:extLst>
          </p:cNvPr>
          <p:cNvGrpSpPr/>
          <p:nvPr/>
        </p:nvGrpSpPr>
        <p:grpSpPr>
          <a:xfrm>
            <a:off x="6351115" y="4826335"/>
            <a:ext cx="1418292" cy="781403"/>
            <a:chOff x="5405581" y="4184548"/>
            <a:chExt cx="1418292" cy="781403"/>
          </a:xfrm>
        </p:grpSpPr>
        <p:sp>
          <p:nvSpPr>
            <p:cNvPr id="23" name="مربع نص 17">
              <a:extLst>
                <a:ext uri="{FF2B5EF4-FFF2-40B4-BE49-F238E27FC236}">
                  <a16:creationId xmlns:a16="http://schemas.microsoft.com/office/drawing/2014/main" id="{E558B99C-EB2D-D651-5A53-AE4CF618B348}"/>
                </a:ext>
              </a:extLst>
            </p:cNvPr>
            <p:cNvSpPr txBox="1"/>
            <p:nvPr/>
          </p:nvSpPr>
          <p:spPr>
            <a:xfrm>
              <a:off x="5686684" y="4184548"/>
              <a:ext cx="113718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baseline="30000" dirty="0"/>
                <a:t>٥</a:t>
              </a:r>
              <a:r>
                <a:rPr lang="ar-SA" sz="2400" b="1" dirty="0"/>
                <a:t>١٠٨٠</a:t>
              </a:r>
            </a:p>
          </p:txBody>
        </p:sp>
        <p:sp>
          <p:nvSpPr>
            <p:cNvPr id="24" name="مربع نص 18">
              <a:extLst>
                <a:ext uri="{FF2B5EF4-FFF2-40B4-BE49-F238E27FC236}">
                  <a16:creationId xmlns:a16="http://schemas.microsoft.com/office/drawing/2014/main" id="{F03BBEB0-CAF8-16F0-FB20-3311C6D18DF6}"/>
                </a:ext>
              </a:extLst>
            </p:cNvPr>
            <p:cNvSpPr txBox="1"/>
            <p:nvPr/>
          </p:nvSpPr>
          <p:spPr>
            <a:xfrm>
              <a:off x="5915479" y="4504286"/>
              <a:ext cx="7200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٨</a:t>
              </a:r>
            </a:p>
          </p:txBody>
        </p:sp>
        <p:cxnSp>
          <p:nvCxnSpPr>
            <p:cNvPr id="25" name="رابط مستقيم 19">
              <a:extLst>
                <a:ext uri="{FF2B5EF4-FFF2-40B4-BE49-F238E27FC236}">
                  <a16:creationId xmlns:a16="http://schemas.microsoft.com/office/drawing/2014/main" id="{0DBAB212-3C17-33C1-F4B5-6DA6A6CCCEA2}"/>
                </a:ext>
              </a:extLst>
            </p:cNvPr>
            <p:cNvCxnSpPr/>
            <p:nvPr/>
          </p:nvCxnSpPr>
          <p:spPr>
            <a:xfrm flipH="1">
              <a:off x="5959777" y="4567067"/>
              <a:ext cx="64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مربع نص 20">
              <a:extLst>
                <a:ext uri="{FF2B5EF4-FFF2-40B4-BE49-F238E27FC236}">
                  <a16:creationId xmlns:a16="http://schemas.microsoft.com/office/drawing/2014/main" id="{D59A3686-A418-38C8-1AF5-970E865FD33E}"/>
                </a:ext>
              </a:extLst>
            </p:cNvPr>
            <p:cNvSpPr txBox="1"/>
            <p:nvPr/>
          </p:nvSpPr>
          <p:spPr>
            <a:xfrm>
              <a:off x="5405581" y="4360435"/>
              <a:ext cx="7200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=</a:t>
              </a:r>
            </a:p>
          </p:txBody>
        </p:sp>
      </p:grpSp>
      <p:sp>
        <p:nvSpPr>
          <p:cNvPr id="29" name="مربع نص 21">
            <a:extLst>
              <a:ext uri="{FF2B5EF4-FFF2-40B4-BE49-F238E27FC236}">
                <a16:creationId xmlns:a16="http://schemas.microsoft.com/office/drawing/2014/main" id="{3BB35447-350D-E55F-D087-DE33F4437605}"/>
              </a:ext>
            </a:extLst>
          </p:cNvPr>
          <p:cNvSpPr txBox="1"/>
          <p:nvPr/>
        </p:nvSpPr>
        <p:spPr>
          <a:xfrm>
            <a:off x="5742061" y="5011920"/>
            <a:ext cx="90010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 </a:t>
            </a:r>
            <a:r>
              <a:rPr lang="ar-SA" sz="2000" b="1" baseline="30000" dirty="0"/>
              <a:t>٥</a:t>
            </a:r>
            <a:r>
              <a:rPr lang="ar-SA" sz="2000" b="1" dirty="0"/>
              <a:t>١٣٥ </a:t>
            </a:r>
          </a:p>
        </p:txBody>
      </p:sp>
      <p:pic>
        <p:nvPicPr>
          <p:cNvPr id="31" name="Picture 4">
            <a:extLst>
              <a:ext uri="{FF2B5EF4-FFF2-40B4-BE49-F238E27FC236}">
                <a16:creationId xmlns:a16="http://schemas.microsoft.com/office/drawing/2014/main" id="{CD731BC5-0027-D3D5-C2B6-CB9BFC1A6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731" y="3030327"/>
            <a:ext cx="2484000" cy="24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3" name="رابط مستقيم 7">
            <a:extLst>
              <a:ext uri="{FF2B5EF4-FFF2-40B4-BE49-F238E27FC236}">
                <a16:creationId xmlns:a16="http://schemas.microsoft.com/office/drawing/2014/main" id="{30040430-744C-0EC7-959D-B0168E9689E4}"/>
              </a:ext>
            </a:extLst>
          </p:cNvPr>
          <p:cNvCxnSpPr/>
          <p:nvPr/>
        </p:nvCxnSpPr>
        <p:spPr>
          <a:xfrm rot="21540000" flipV="1">
            <a:off x="2758292" y="4812480"/>
            <a:ext cx="1749439" cy="6869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مستقيم 8">
            <a:extLst>
              <a:ext uri="{FF2B5EF4-FFF2-40B4-BE49-F238E27FC236}">
                <a16:creationId xmlns:a16="http://schemas.microsoft.com/office/drawing/2014/main" id="{8FB09606-B667-33C5-99C7-ECE37D4E0911}"/>
              </a:ext>
            </a:extLst>
          </p:cNvPr>
          <p:cNvCxnSpPr/>
          <p:nvPr/>
        </p:nvCxnSpPr>
        <p:spPr>
          <a:xfrm flipV="1">
            <a:off x="2764377" y="3030327"/>
            <a:ext cx="1031305" cy="248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مربع نص 9">
            <a:extLst>
              <a:ext uri="{FF2B5EF4-FFF2-40B4-BE49-F238E27FC236}">
                <a16:creationId xmlns:a16="http://schemas.microsoft.com/office/drawing/2014/main" id="{D2C0F53F-1F69-9210-CB96-AA67BCF66C86}"/>
              </a:ext>
            </a:extLst>
          </p:cNvPr>
          <p:cNvSpPr txBox="1"/>
          <p:nvPr/>
        </p:nvSpPr>
        <p:spPr>
          <a:xfrm rot="20539163">
            <a:off x="3136038" y="5139217"/>
            <a:ext cx="105990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baseline="30000" dirty="0"/>
              <a:t>٥</a:t>
            </a:r>
            <a:r>
              <a:rPr lang="ar-SA" sz="2400" b="1" dirty="0"/>
              <a:t>١٨٠</a:t>
            </a:r>
          </a:p>
        </p:txBody>
      </p:sp>
      <p:sp>
        <p:nvSpPr>
          <p:cNvPr id="39" name="مربع نص 10">
            <a:extLst>
              <a:ext uri="{FF2B5EF4-FFF2-40B4-BE49-F238E27FC236}">
                <a16:creationId xmlns:a16="http://schemas.microsoft.com/office/drawing/2014/main" id="{711BDC62-D380-14AF-7FC6-C9D775EA23C0}"/>
              </a:ext>
            </a:extLst>
          </p:cNvPr>
          <p:cNvSpPr txBox="1"/>
          <p:nvPr/>
        </p:nvSpPr>
        <p:spPr>
          <a:xfrm>
            <a:off x="3496854" y="4505953"/>
            <a:ext cx="105990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baseline="30000" dirty="0"/>
              <a:t>٥</a:t>
            </a:r>
            <a:r>
              <a:rPr lang="ar-SA" sz="2400" b="1" dirty="0"/>
              <a:t>١٨٠</a:t>
            </a:r>
          </a:p>
          <a:p>
            <a:pPr algn="ctr"/>
            <a:endParaRPr lang="ar-SA" sz="2400" b="1" dirty="0"/>
          </a:p>
        </p:txBody>
      </p:sp>
      <p:sp>
        <p:nvSpPr>
          <p:cNvPr id="41" name="مربع نص 11">
            <a:extLst>
              <a:ext uri="{FF2B5EF4-FFF2-40B4-BE49-F238E27FC236}">
                <a16:creationId xmlns:a16="http://schemas.microsoft.com/office/drawing/2014/main" id="{52114BDA-03E4-1562-E067-DDB2EDE9865C}"/>
              </a:ext>
            </a:extLst>
          </p:cNvPr>
          <p:cNvSpPr txBox="1"/>
          <p:nvPr/>
        </p:nvSpPr>
        <p:spPr>
          <a:xfrm>
            <a:off x="1885838" y="3599546"/>
            <a:ext cx="105990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baseline="30000" dirty="0"/>
              <a:t>٥</a:t>
            </a:r>
            <a:r>
              <a:rPr lang="ar-SA" sz="2400" b="1" dirty="0"/>
              <a:t>١٨٠</a:t>
            </a:r>
          </a:p>
        </p:txBody>
      </p:sp>
      <p:cxnSp>
        <p:nvCxnSpPr>
          <p:cNvPr id="43" name="رابط مستقيم 23">
            <a:extLst>
              <a:ext uri="{FF2B5EF4-FFF2-40B4-BE49-F238E27FC236}">
                <a16:creationId xmlns:a16="http://schemas.microsoft.com/office/drawing/2014/main" id="{95990A7F-84A1-6E75-BF77-F3B98A9A0686}"/>
              </a:ext>
            </a:extLst>
          </p:cNvPr>
          <p:cNvCxnSpPr/>
          <p:nvPr/>
        </p:nvCxnSpPr>
        <p:spPr>
          <a:xfrm flipV="1">
            <a:off x="2764377" y="3747133"/>
            <a:ext cx="1730640" cy="17671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مربع نص 27">
            <a:extLst>
              <a:ext uri="{FF2B5EF4-FFF2-40B4-BE49-F238E27FC236}">
                <a16:creationId xmlns:a16="http://schemas.microsoft.com/office/drawing/2014/main" id="{5351703A-180D-D975-FB58-D08FD1DDEA01}"/>
              </a:ext>
            </a:extLst>
          </p:cNvPr>
          <p:cNvSpPr txBox="1"/>
          <p:nvPr/>
        </p:nvSpPr>
        <p:spPr>
          <a:xfrm>
            <a:off x="3122959" y="4019646"/>
            <a:ext cx="105990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baseline="30000" dirty="0"/>
              <a:t>٥</a:t>
            </a:r>
            <a:r>
              <a:rPr lang="ar-SA" sz="2400" b="1" dirty="0"/>
              <a:t>١٨٠</a:t>
            </a:r>
          </a:p>
          <a:p>
            <a:pPr algn="ctr"/>
            <a:endParaRPr lang="ar-SA" sz="2400" b="1" dirty="0"/>
          </a:p>
        </p:txBody>
      </p:sp>
      <p:cxnSp>
        <p:nvCxnSpPr>
          <p:cNvPr id="47" name="رابط مستقيم 37">
            <a:extLst>
              <a:ext uri="{FF2B5EF4-FFF2-40B4-BE49-F238E27FC236}">
                <a16:creationId xmlns:a16="http://schemas.microsoft.com/office/drawing/2014/main" id="{2EF593B7-DA83-052B-43A4-E05166A73F54}"/>
              </a:ext>
            </a:extLst>
          </p:cNvPr>
          <p:cNvCxnSpPr/>
          <p:nvPr/>
        </p:nvCxnSpPr>
        <p:spPr>
          <a:xfrm flipV="1">
            <a:off x="2764377" y="3030328"/>
            <a:ext cx="0" cy="244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رابط مستقيم 40">
            <a:extLst>
              <a:ext uri="{FF2B5EF4-FFF2-40B4-BE49-F238E27FC236}">
                <a16:creationId xmlns:a16="http://schemas.microsoft.com/office/drawing/2014/main" id="{6DA09614-56C2-054D-063D-76C8845571E9}"/>
              </a:ext>
            </a:extLst>
          </p:cNvPr>
          <p:cNvCxnSpPr/>
          <p:nvPr/>
        </p:nvCxnSpPr>
        <p:spPr>
          <a:xfrm flipH="1" flipV="1">
            <a:off x="2023731" y="3730916"/>
            <a:ext cx="728699" cy="176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مربع نص 44">
            <a:extLst>
              <a:ext uri="{FF2B5EF4-FFF2-40B4-BE49-F238E27FC236}">
                <a16:creationId xmlns:a16="http://schemas.microsoft.com/office/drawing/2014/main" id="{406B491F-B03F-329F-547A-9AA975D6F7FC}"/>
              </a:ext>
            </a:extLst>
          </p:cNvPr>
          <p:cNvSpPr txBox="1"/>
          <p:nvPr/>
        </p:nvSpPr>
        <p:spPr>
          <a:xfrm>
            <a:off x="2503242" y="3507652"/>
            <a:ext cx="118159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baseline="30000" dirty="0"/>
              <a:t>٥</a:t>
            </a:r>
            <a:r>
              <a:rPr lang="ar-SA" sz="2400" b="1" dirty="0"/>
              <a:t>١٨٠</a:t>
            </a:r>
          </a:p>
          <a:p>
            <a:pPr algn="ctr"/>
            <a:endParaRPr lang="ar-SA" sz="2400" b="1" dirty="0"/>
          </a:p>
        </p:txBody>
      </p:sp>
      <p:sp>
        <p:nvSpPr>
          <p:cNvPr id="53" name="مربع نص 45">
            <a:extLst>
              <a:ext uri="{FF2B5EF4-FFF2-40B4-BE49-F238E27FC236}">
                <a16:creationId xmlns:a16="http://schemas.microsoft.com/office/drawing/2014/main" id="{DFB9FF4A-0825-5EDE-A054-DF8CF38C2EF5}"/>
              </a:ext>
            </a:extLst>
          </p:cNvPr>
          <p:cNvSpPr txBox="1"/>
          <p:nvPr/>
        </p:nvSpPr>
        <p:spPr>
          <a:xfrm rot="14646555">
            <a:off x="1701672" y="4417238"/>
            <a:ext cx="105990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baseline="30000" dirty="0"/>
              <a:t>٥</a:t>
            </a:r>
            <a:r>
              <a:rPr lang="ar-SA" sz="2400" b="1" dirty="0"/>
              <a:t>١٨٠</a:t>
            </a:r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7D84C468-82F2-936A-58C0-9D986A4C5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497" y="6021526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215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0164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1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9" grpId="0"/>
      <p:bldP spid="21" grpId="0"/>
      <p:bldP spid="29" grpId="0"/>
      <p:bldP spid="37" grpId="0"/>
      <p:bldP spid="39" grpId="0"/>
      <p:bldP spid="41" grpId="0"/>
      <p:bldP spid="45" grpId="0"/>
      <p:bldP spid="51" grpId="0"/>
      <p:bldP spid="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D49A3354-F19A-3FBF-0E3D-248239872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654" y="1905512"/>
            <a:ext cx="1900674" cy="5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55CD83-8359-B3B9-785D-140DD67E8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034" y="1221376"/>
            <a:ext cx="19560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EFB0D8AC-BE28-0E39-06D7-98EBF5206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79" y="1989774"/>
            <a:ext cx="3543300" cy="371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مربع نص 12">
            <a:extLst>
              <a:ext uri="{FF2B5EF4-FFF2-40B4-BE49-F238E27FC236}">
                <a16:creationId xmlns:a16="http://schemas.microsoft.com/office/drawing/2014/main" id="{F5D191BC-3910-D281-920C-7916FF1CE71B}"/>
              </a:ext>
            </a:extLst>
          </p:cNvPr>
          <p:cNvSpPr txBox="1"/>
          <p:nvPr/>
        </p:nvSpPr>
        <p:spPr>
          <a:xfrm>
            <a:off x="6902034" y="3989618"/>
            <a:ext cx="316714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مجموع قياسات زوايا المثلث  =</a:t>
            </a:r>
          </a:p>
        </p:txBody>
      </p:sp>
      <p:sp>
        <p:nvSpPr>
          <p:cNvPr id="17" name="مربع نص 14">
            <a:extLst>
              <a:ext uri="{FF2B5EF4-FFF2-40B4-BE49-F238E27FC236}">
                <a16:creationId xmlns:a16="http://schemas.microsoft.com/office/drawing/2014/main" id="{A1200275-3702-98DB-7525-39FF04AC28F3}"/>
              </a:ext>
            </a:extLst>
          </p:cNvPr>
          <p:cNvSpPr txBox="1"/>
          <p:nvPr/>
        </p:nvSpPr>
        <p:spPr>
          <a:xfrm>
            <a:off x="6386194" y="3989618"/>
            <a:ext cx="97210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 </a:t>
            </a:r>
            <a:r>
              <a:rPr lang="ar-SA" sz="2000" b="1" baseline="30000" dirty="0"/>
              <a:t>٥</a:t>
            </a:r>
            <a:r>
              <a:rPr lang="ar-SA" sz="2000" b="1" dirty="0"/>
              <a:t>١٨٠</a:t>
            </a:r>
          </a:p>
          <a:p>
            <a:r>
              <a:rPr lang="ar-SA" sz="2000" b="1" dirty="0"/>
              <a:t> </a:t>
            </a:r>
          </a:p>
        </p:txBody>
      </p:sp>
      <p:sp>
        <p:nvSpPr>
          <p:cNvPr id="19" name="مربع نص 15">
            <a:extLst>
              <a:ext uri="{FF2B5EF4-FFF2-40B4-BE49-F238E27FC236}">
                <a16:creationId xmlns:a16="http://schemas.microsoft.com/office/drawing/2014/main" id="{A6EB58BA-4A32-D9BA-2933-3299FA1B22FF}"/>
              </a:ext>
            </a:extLst>
          </p:cNvPr>
          <p:cNvSpPr txBox="1"/>
          <p:nvPr/>
        </p:nvSpPr>
        <p:spPr>
          <a:xfrm>
            <a:off x="6242178" y="4997730"/>
            <a:ext cx="382700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قياس زاوية المثلث المتطابق الأضلاع  =</a:t>
            </a:r>
          </a:p>
        </p:txBody>
      </p:sp>
      <p:grpSp>
        <p:nvGrpSpPr>
          <p:cNvPr id="25" name="مجموعة 16">
            <a:extLst>
              <a:ext uri="{FF2B5EF4-FFF2-40B4-BE49-F238E27FC236}">
                <a16:creationId xmlns:a16="http://schemas.microsoft.com/office/drawing/2014/main" id="{40DCCA12-9A13-4FFA-E10F-B1AC6DBCE1F9}"/>
              </a:ext>
            </a:extLst>
          </p:cNvPr>
          <p:cNvGrpSpPr/>
          <p:nvPr/>
        </p:nvGrpSpPr>
        <p:grpSpPr>
          <a:xfrm>
            <a:off x="5255934" y="4824509"/>
            <a:ext cx="1418292" cy="809113"/>
            <a:chOff x="5405581" y="4184548"/>
            <a:chExt cx="1418292" cy="809113"/>
          </a:xfrm>
        </p:grpSpPr>
        <p:sp>
          <p:nvSpPr>
            <p:cNvPr id="21" name="مربع نص 17">
              <a:extLst>
                <a:ext uri="{FF2B5EF4-FFF2-40B4-BE49-F238E27FC236}">
                  <a16:creationId xmlns:a16="http://schemas.microsoft.com/office/drawing/2014/main" id="{F625089C-0105-3A94-4D4D-C176968A72D6}"/>
                </a:ext>
              </a:extLst>
            </p:cNvPr>
            <p:cNvSpPr txBox="1"/>
            <p:nvPr/>
          </p:nvSpPr>
          <p:spPr>
            <a:xfrm>
              <a:off x="5686684" y="4184548"/>
              <a:ext cx="113718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baseline="30000" dirty="0"/>
                <a:t>٥</a:t>
              </a:r>
              <a:r>
                <a:rPr lang="ar-SA" sz="2400" b="1" dirty="0"/>
                <a:t>١٨٠</a:t>
              </a:r>
            </a:p>
          </p:txBody>
        </p:sp>
        <p:sp>
          <p:nvSpPr>
            <p:cNvPr id="22" name="مربع نص 18">
              <a:extLst>
                <a:ext uri="{FF2B5EF4-FFF2-40B4-BE49-F238E27FC236}">
                  <a16:creationId xmlns:a16="http://schemas.microsoft.com/office/drawing/2014/main" id="{9F83DE0E-046D-A903-2A65-51DA73A57567}"/>
                </a:ext>
              </a:extLst>
            </p:cNvPr>
            <p:cNvSpPr txBox="1"/>
            <p:nvPr/>
          </p:nvSpPr>
          <p:spPr>
            <a:xfrm>
              <a:off x="5915479" y="4531996"/>
              <a:ext cx="7200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٣</a:t>
              </a:r>
            </a:p>
          </p:txBody>
        </p:sp>
        <p:cxnSp>
          <p:nvCxnSpPr>
            <p:cNvPr id="23" name="رابط مستقيم 19">
              <a:extLst>
                <a:ext uri="{FF2B5EF4-FFF2-40B4-BE49-F238E27FC236}">
                  <a16:creationId xmlns:a16="http://schemas.microsoft.com/office/drawing/2014/main" id="{838D15E1-4173-210A-71A5-FDFF5EF206CE}"/>
                </a:ext>
              </a:extLst>
            </p:cNvPr>
            <p:cNvCxnSpPr/>
            <p:nvPr/>
          </p:nvCxnSpPr>
          <p:spPr>
            <a:xfrm flipH="1">
              <a:off x="5959777" y="4567067"/>
              <a:ext cx="64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مربع نص 20">
              <a:extLst>
                <a:ext uri="{FF2B5EF4-FFF2-40B4-BE49-F238E27FC236}">
                  <a16:creationId xmlns:a16="http://schemas.microsoft.com/office/drawing/2014/main" id="{9FCDC81E-F424-DC3B-F5A0-0BAFB1B09C3A}"/>
                </a:ext>
              </a:extLst>
            </p:cNvPr>
            <p:cNvSpPr txBox="1"/>
            <p:nvPr/>
          </p:nvSpPr>
          <p:spPr>
            <a:xfrm>
              <a:off x="5405581" y="4360435"/>
              <a:ext cx="7200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=</a:t>
              </a:r>
            </a:p>
          </p:txBody>
        </p:sp>
      </p:grpSp>
      <p:sp>
        <p:nvSpPr>
          <p:cNvPr id="27" name="مربع نص 21">
            <a:extLst>
              <a:ext uri="{FF2B5EF4-FFF2-40B4-BE49-F238E27FC236}">
                <a16:creationId xmlns:a16="http://schemas.microsoft.com/office/drawing/2014/main" id="{6882EA39-B813-68AD-4D24-050E041E341B}"/>
              </a:ext>
            </a:extLst>
          </p:cNvPr>
          <p:cNvSpPr txBox="1"/>
          <p:nvPr/>
        </p:nvSpPr>
        <p:spPr>
          <a:xfrm>
            <a:off x="4646880" y="5010094"/>
            <a:ext cx="90010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 </a:t>
            </a:r>
            <a:r>
              <a:rPr lang="ar-SA" sz="2000" b="1" baseline="30000" dirty="0"/>
              <a:t>٥</a:t>
            </a:r>
            <a:r>
              <a:rPr lang="ar-SA" sz="2000" b="1" dirty="0"/>
              <a:t>٦٠ </a:t>
            </a:r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B2A591B3-59F4-2C36-1F4A-85A7E2FEA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706" y="3741656"/>
            <a:ext cx="21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1544FB07-DB9C-6E50-D61D-9673046F5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328" y="5952515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216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2227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1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9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>
            <a:extLst>
              <a:ext uri="{FF2B5EF4-FFF2-40B4-BE49-F238E27FC236}">
                <a16:creationId xmlns:a16="http://schemas.microsoft.com/office/drawing/2014/main" id="{A996C77E-ED54-6A5C-93EC-50384EE8E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62" y="1387719"/>
            <a:ext cx="19560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" name="مربع نص 12">
            <a:extLst>
              <a:ext uri="{FF2B5EF4-FFF2-40B4-BE49-F238E27FC236}">
                <a16:creationId xmlns:a16="http://schemas.microsoft.com/office/drawing/2014/main" id="{AD47480A-9DDF-1846-3BD4-B258450D63D4}"/>
              </a:ext>
            </a:extLst>
          </p:cNvPr>
          <p:cNvSpPr txBox="1"/>
          <p:nvPr/>
        </p:nvSpPr>
        <p:spPr>
          <a:xfrm>
            <a:off x="6994762" y="4155961"/>
            <a:ext cx="316714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مجموع قياسات زوايا السداسي  =</a:t>
            </a:r>
          </a:p>
        </p:txBody>
      </p:sp>
      <p:sp>
        <p:nvSpPr>
          <p:cNvPr id="89" name="مربع نص 13">
            <a:extLst>
              <a:ext uri="{FF2B5EF4-FFF2-40B4-BE49-F238E27FC236}">
                <a16:creationId xmlns:a16="http://schemas.microsoft.com/office/drawing/2014/main" id="{92A7AE39-69BC-3E92-6029-DD177F405B3A}"/>
              </a:ext>
            </a:extLst>
          </p:cNvPr>
          <p:cNvSpPr txBox="1"/>
          <p:nvPr/>
        </p:nvSpPr>
        <p:spPr>
          <a:xfrm>
            <a:off x="5357238" y="4158936"/>
            <a:ext cx="188332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٤ × </a:t>
            </a:r>
            <a:r>
              <a:rPr lang="ar-SA" sz="2000" b="1" baseline="30000" dirty="0"/>
              <a:t>٥</a:t>
            </a:r>
            <a:r>
              <a:rPr lang="ar-SA" sz="2000" b="1" dirty="0"/>
              <a:t>١٨٠ =</a:t>
            </a:r>
          </a:p>
          <a:p>
            <a:r>
              <a:rPr lang="ar-SA" sz="2000" b="1" dirty="0"/>
              <a:t> </a:t>
            </a:r>
          </a:p>
        </p:txBody>
      </p:sp>
      <p:sp>
        <p:nvSpPr>
          <p:cNvPr id="91" name="مربع نص 14">
            <a:extLst>
              <a:ext uri="{FF2B5EF4-FFF2-40B4-BE49-F238E27FC236}">
                <a16:creationId xmlns:a16="http://schemas.microsoft.com/office/drawing/2014/main" id="{4F6EAA6F-C49B-76C3-5939-1FD141880386}"/>
              </a:ext>
            </a:extLst>
          </p:cNvPr>
          <p:cNvSpPr txBox="1"/>
          <p:nvPr/>
        </p:nvSpPr>
        <p:spPr>
          <a:xfrm>
            <a:off x="5038763" y="4155961"/>
            <a:ext cx="97210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 </a:t>
            </a:r>
            <a:r>
              <a:rPr lang="ar-SA" sz="2000" b="1" baseline="30000" dirty="0"/>
              <a:t>٥</a:t>
            </a:r>
            <a:r>
              <a:rPr lang="ar-SA" sz="2000" b="1" dirty="0"/>
              <a:t>٧٥٠ </a:t>
            </a:r>
          </a:p>
        </p:txBody>
      </p:sp>
      <p:sp>
        <p:nvSpPr>
          <p:cNvPr id="93" name="مربع نص 15">
            <a:extLst>
              <a:ext uri="{FF2B5EF4-FFF2-40B4-BE49-F238E27FC236}">
                <a16:creationId xmlns:a16="http://schemas.microsoft.com/office/drawing/2014/main" id="{74C04B40-78CA-4C43-523B-D70CD728DEC7}"/>
              </a:ext>
            </a:extLst>
          </p:cNvPr>
          <p:cNvSpPr txBox="1"/>
          <p:nvPr/>
        </p:nvSpPr>
        <p:spPr>
          <a:xfrm>
            <a:off x="7199002" y="5164073"/>
            <a:ext cx="296290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قياس زاوية السداسي المنتظم  =</a:t>
            </a:r>
          </a:p>
        </p:txBody>
      </p:sp>
      <p:grpSp>
        <p:nvGrpSpPr>
          <p:cNvPr id="99" name="مجموعة 16">
            <a:extLst>
              <a:ext uri="{FF2B5EF4-FFF2-40B4-BE49-F238E27FC236}">
                <a16:creationId xmlns:a16="http://schemas.microsoft.com/office/drawing/2014/main" id="{E01D401D-FCD9-94BF-624B-2BD7DAD88202}"/>
              </a:ext>
            </a:extLst>
          </p:cNvPr>
          <p:cNvGrpSpPr/>
          <p:nvPr/>
        </p:nvGrpSpPr>
        <p:grpSpPr>
          <a:xfrm>
            <a:off x="6007856" y="4990852"/>
            <a:ext cx="1418292" cy="830997"/>
            <a:chOff x="5405581" y="4184548"/>
            <a:chExt cx="1418292" cy="830997"/>
          </a:xfrm>
        </p:grpSpPr>
        <p:sp>
          <p:nvSpPr>
            <p:cNvPr id="95" name="مربع نص 17">
              <a:extLst>
                <a:ext uri="{FF2B5EF4-FFF2-40B4-BE49-F238E27FC236}">
                  <a16:creationId xmlns:a16="http://schemas.microsoft.com/office/drawing/2014/main" id="{C4D7DE36-8C7B-DA00-0324-F9894627F37D}"/>
                </a:ext>
              </a:extLst>
            </p:cNvPr>
            <p:cNvSpPr txBox="1"/>
            <p:nvPr/>
          </p:nvSpPr>
          <p:spPr>
            <a:xfrm>
              <a:off x="5686684" y="4184548"/>
              <a:ext cx="1137189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baseline="30000" dirty="0"/>
                <a:t>٥</a:t>
              </a:r>
              <a:r>
                <a:rPr lang="ar-SA" sz="2400" b="1" dirty="0"/>
                <a:t>٧٢٠</a:t>
              </a:r>
            </a:p>
            <a:p>
              <a:pPr algn="ctr"/>
              <a:endParaRPr lang="ar-SA" sz="2400" b="1" dirty="0"/>
            </a:p>
          </p:txBody>
        </p:sp>
        <p:sp>
          <p:nvSpPr>
            <p:cNvPr id="96" name="مربع نص 18">
              <a:extLst>
                <a:ext uri="{FF2B5EF4-FFF2-40B4-BE49-F238E27FC236}">
                  <a16:creationId xmlns:a16="http://schemas.microsoft.com/office/drawing/2014/main" id="{F5BB263A-63D6-C297-05AC-79F2A6711236}"/>
                </a:ext>
              </a:extLst>
            </p:cNvPr>
            <p:cNvSpPr txBox="1"/>
            <p:nvPr/>
          </p:nvSpPr>
          <p:spPr>
            <a:xfrm>
              <a:off x="5915479" y="4504286"/>
              <a:ext cx="7200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٦</a:t>
              </a:r>
            </a:p>
          </p:txBody>
        </p:sp>
        <p:cxnSp>
          <p:nvCxnSpPr>
            <p:cNvPr id="97" name="رابط مستقيم 19">
              <a:extLst>
                <a:ext uri="{FF2B5EF4-FFF2-40B4-BE49-F238E27FC236}">
                  <a16:creationId xmlns:a16="http://schemas.microsoft.com/office/drawing/2014/main" id="{B34C5900-E5F1-B3D2-35A1-03BA16EC5F52}"/>
                </a:ext>
              </a:extLst>
            </p:cNvPr>
            <p:cNvCxnSpPr/>
            <p:nvPr/>
          </p:nvCxnSpPr>
          <p:spPr>
            <a:xfrm flipH="1">
              <a:off x="5959777" y="4567067"/>
              <a:ext cx="64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مربع نص 20">
              <a:extLst>
                <a:ext uri="{FF2B5EF4-FFF2-40B4-BE49-F238E27FC236}">
                  <a16:creationId xmlns:a16="http://schemas.microsoft.com/office/drawing/2014/main" id="{0A9F2A6A-21F5-6C5A-A4E6-0A7756934E6A}"/>
                </a:ext>
              </a:extLst>
            </p:cNvPr>
            <p:cNvSpPr txBox="1"/>
            <p:nvPr/>
          </p:nvSpPr>
          <p:spPr>
            <a:xfrm>
              <a:off x="5405581" y="4360435"/>
              <a:ext cx="7200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=</a:t>
              </a:r>
            </a:p>
          </p:txBody>
        </p:sp>
      </p:grpSp>
      <p:sp>
        <p:nvSpPr>
          <p:cNvPr id="101" name="مربع نص 21">
            <a:extLst>
              <a:ext uri="{FF2B5EF4-FFF2-40B4-BE49-F238E27FC236}">
                <a16:creationId xmlns:a16="http://schemas.microsoft.com/office/drawing/2014/main" id="{F13DE471-815F-F756-7273-AB777A861369}"/>
              </a:ext>
            </a:extLst>
          </p:cNvPr>
          <p:cNvSpPr txBox="1"/>
          <p:nvPr/>
        </p:nvSpPr>
        <p:spPr>
          <a:xfrm>
            <a:off x="5398802" y="5176437"/>
            <a:ext cx="90010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 </a:t>
            </a:r>
            <a:r>
              <a:rPr lang="ar-SA" sz="2000" b="1" baseline="30000" dirty="0"/>
              <a:t>٥</a:t>
            </a:r>
            <a:r>
              <a:rPr lang="ar-SA" sz="2000" b="1" dirty="0"/>
              <a:t>١٢٠</a:t>
            </a:r>
          </a:p>
          <a:p>
            <a:r>
              <a:rPr lang="ar-SA" sz="2000" b="1" dirty="0"/>
              <a:t> </a:t>
            </a:r>
          </a:p>
        </p:txBody>
      </p:sp>
      <p:sp>
        <p:nvSpPr>
          <p:cNvPr id="103" name="مربع نص 9">
            <a:extLst>
              <a:ext uri="{FF2B5EF4-FFF2-40B4-BE49-F238E27FC236}">
                <a16:creationId xmlns:a16="http://schemas.microsoft.com/office/drawing/2014/main" id="{FA87F636-0E9D-3AEC-1194-E2B223BDD2B0}"/>
              </a:ext>
            </a:extLst>
          </p:cNvPr>
          <p:cNvSpPr txBox="1"/>
          <p:nvPr/>
        </p:nvSpPr>
        <p:spPr>
          <a:xfrm rot="19935468">
            <a:off x="3213088" y="4951802"/>
            <a:ext cx="105990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baseline="30000" dirty="0"/>
              <a:t>٥</a:t>
            </a:r>
            <a:r>
              <a:rPr lang="ar-SA" sz="2400" b="1" dirty="0"/>
              <a:t>١٨٠</a:t>
            </a:r>
          </a:p>
        </p:txBody>
      </p:sp>
      <p:pic>
        <p:nvPicPr>
          <p:cNvPr id="105" name="Picture 2">
            <a:extLst>
              <a:ext uri="{FF2B5EF4-FFF2-40B4-BE49-F238E27FC236}">
                <a16:creationId xmlns:a16="http://schemas.microsoft.com/office/drawing/2014/main" id="{BD1BEA05-4CC7-B5A4-6F95-0B81542AE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170" y="2002255"/>
            <a:ext cx="1534157" cy="60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7" name="Picture 2">
            <a:extLst>
              <a:ext uri="{FF2B5EF4-FFF2-40B4-BE49-F238E27FC236}">
                <a16:creationId xmlns:a16="http://schemas.microsoft.com/office/drawing/2014/main" id="{76C43D9D-E3D3-5FC8-755E-1AF607CCA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490" y="2121317"/>
            <a:ext cx="5905500" cy="371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9" name="سداسي 1">
            <a:extLst>
              <a:ext uri="{FF2B5EF4-FFF2-40B4-BE49-F238E27FC236}">
                <a16:creationId xmlns:a16="http://schemas.microsoft.com/office/drawing/2014/main" id="{924E4DC6-D38E-E025-6926-B453E678281C}"/>
              </a:ext>
            </a:extLst>
          </p:cNvPr>
          <p:cNvSpPr/>
          <p:nvPr/>
        </p:nvSpPr>
        <p:spPr>
          <a:xfrm>
            <a:off x="2250016" y="3691974"/>
            <a:ext cx="2160240" cy="1728193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11" name="رابط مستقيم 7">
            <a:extLst>
              <a:ext uri="{FF2B5EF4-FFF2-40B4-BE49-F238E27FC236}">
                <a16:creationId xmlns:a16="http://schemas.microsoft.com/office/drawing/2014/main" id="{D8B59EBC-A2E2-A307-0E2E-CA01517AEE85}"/>
              </a:ext>
            </a:extLst>
          </p:cNvPr>
          <p:cNvCxnSpPr/>
          <p:nvPr/>
        </p:nvCxnSpPr>
        <p:spPr>
          <a:xfrm flipV="1">
            <a:off x="2664316" y="4556071"/>
            <a:ext cx="1730597" cy="8669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رابط مستقيم 8">
            <a:extLst>
              <a:ext uri="{FF2B5EF4-FFF2-40B4-BE49-F238E27FC236}">
                <a16:creationId xmlns:a16="http://schemas.microsoft.com/office/drawing/2014/main" id="{E9621B57-DDB0-AAAA-EB32-3C5DE89E69EC}"/>
              </a:ext>
            </a:extLst>
          </p:cNvPr>
          <p:cNvCxnSpPr/>
          <p:nvPr/>
        </p:nvCxnSpPr>
        <p:spPr>
          <a:xfrm flipV="1">
            <a:off x="2691983" y="3697167"/>
            <a:ext cx="43" cy="17255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مربع نص 10">
            <a:extLst>
              <a:ext uri="{FF2B5EF4-FFF2-40B4-BE49-F238E27FC236}">
                <a16:creationId xmlns:a16="http://schemas.microsoft.com/office/drawing/2014/main" id="{6703F201-5DAD-061F-2881-465850A70B33}"/>
              </a:ext>
            </a:extLst>
          </p:cNvPr>
          <p:cNvSpPr txBox="1"/>
          <p:nvPr/>
        </p:nvSpPr>
        <p:spPr>
          <a:xfrm>
            <a:off x="3166554" y="4414307"/>
            <a:ext cx="105990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baseline="30000" dirty="0"/>
              <a:t>٥</a:t>
            </a:r>
            <a:r>
              <a:rPr lang="ar-SA" sz="2400" b="1" dirty="0"/>
              <a:t>١٨٠</a:t>
            </a:r>
          </a:p>
          <a:p>
            <a:pPr algn="ctr"/>
            <a:endParaRPr lang="ar-SA" sz="2400" b="1" dirty="0"/>
          </a:p>
        </p:txBody>
      </p:sp>
      <p:cxnSp>
        <p:nvCxnSpPr>
          <p:cNvPr id="117" name="رابط مستقيم 23">
            <a:extLst>
              <a:ext uri="{FF2B5EF4-FFF2-40B4-BE49-F238E27FC236}">
                <a16:creationId xmlns:a16="http://schemas.microsoft.com/office/drawing/2014/main" id="{145B92DD-E4CA-ED48-257A-65572F1FA374}"/>
              </a:ext>
            </a:extLst>
          </p:cNvPr>
          <p:cNvCxnSpPr>
            <a:cxnSpLocks/>
          </p:cNvCxnSpPr>
          <p:nvPr/>
        </p:nvCxnSpPr>
        <p:spPr>
          <a:xfrm flipV="1">
            <a:off x="2664273" y="3691974"/>
            <a:ext cx="1313935" cy="17307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مربع نص 27">
            <a:extLst>
              <a:ext uri="{FF2B5EF4-FFF2-40B4-BE49-F238E27FC236}">
                <a16:creationId xmlns:a16="http://schemas.microsoft.com/office/drawing/2014/main" id="{BB682BB1-0BE6-477D-CD8A-DEC9B704D5DA}"/>
              </a:ext>
            </a:extLst>
          </p:cNvPr>
          <p:cNvSpPr txBox="1"/>
          <p:nvPr/>
        </p:nvSpPr>
        <p:spPr>
          <a:xfrm>
            <a:off x="2546192" y="4077818"/>
            <a:ext cx="105990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baseline="30000" dirty="0"/>
              <a:t>٥</a:t>
            </a:r>
            <a:r>
              <a:rPr lang="ar-SA" sz="2400" b="1" dirty="0"/>
              <a:t>١٨٠</a:t>
            </a:r>
          </a:p>
          <a:p>
            <a:pPr algn="ctr"/>
            <a:endParaRPr lang="ar-SA" sz="2400" b="1" dirty="0"/>
          </a:p>
        </p:txBody>
      </p:sp>
      <p:sp>
        <p:nvSpPr>
          <p:cNvPr id="121" name="مربع نص 44">
            <a:extLst>
              <a:ext uri="{FF2B5EF4-FFF2-40B4-BE49-F238E27FC236}">
                <a16:creationId xmlns:a16="http://schemas.microsoft.com/office/drawing/2014/main" id="{2F610562-DD53-0FC0-CEAE-60BAC0535740}"/>
              </a:ext>
            </a:extLst>
          </p:cNvPr>
          <p:cNvSpPr txBox="1"/>
          <p:nvPr/>
        </p:nvSpPr>
        <p:spPr>
          <a:xfrm rot="16200000">
            <a:off x="2004165" y="4315236"/>
            <a:ext cx="105990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baseline="30000" dirty="0"/>
              <a:t>٥</a:t>
            </a:r>
            <a:r>
              <a:rPr lang="ar-SA" sz="2400" b="1" dirty="0"/>
              <a:t>١٨٠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8D4109E-8C76-887B-000F-B7CA299F1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7242" y="5917774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217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5421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0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9" grpId="0"/>
      <p:bldP spid="91" grpId="0"/>
      <p:bldP spid="93" grpId="0"/>
      <p:bldP spid="101" grpId="0"/>
      <p:bldP spid="103" grpId="0"/>
      <p:bldP spid="109" grpId="0" animBg="1"/>
      <p:bldP spid="115" grpId="0"/>
      <p:bldP spid="119" grpId="0"/>
      <p:bldP spid="1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A79E488C-28EF-2DAF-E5EA-90E4277C8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63" y="1203298"/>
            <a:ext cx="19560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12">
            <a:extLst>
              <a:ext uri="{FF2B5EF4-FFF2-40B4-BE49-F238E27FC236}">
                <a16:creationId xmlns:a16="http://schemas.microsoft.com/office/drawing/2014/main" id="{65C8AD41-1C2D-573F-9313-6D6A18F2C3F7}"/>
              </a:ext>
            </a:extLst>
          </p:cNvPr>
          <p:cNvSpPr txBox="1"/>
          <p:nvPr/>
        </p:nvSpPr>
        <p:spPr>
          <a:xfrm>
            <a:off x="6994763" y="3971540"/>
            <a:ext cx="316714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مجموع قياسات زوايا السباعي  =</a:t>
            </a:r>
          </a:p>
        </p:txBody>
      </p:sp>
      <p:sp>
        <p:nvSpPr>
          <p:cNvPr id="4" name="مربع نص 13">
            <a:extLst>
              <a:ext uri="{FF2B5EF4-FFF2-40B4-BE49-F238E27FC236}">
                <a16:creationId xmlns:a16="http://schemas.microsoft.com/office/drawing/2014/main" id="{B36646DB-D616-9397-2E33-7DA03C00410E}"/>
              </a:ext>
            </a:extLst>
          </p:cNvPr>
          <p:cNvSpPr txBox="1"/>
          <p:nvPr/>
        </p:nvSpPr>
        <p:spPr>
          <a:xfrm>
            <a:off x="5866854" y="3971540"/>
            <a:ext cx="140415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٥ × </a:t>
            </a:r>
            <a:r>
              <a:rPr lang="ar-SA" sz="2000" b="1" baseline="30000" dirty="0"/>
              <a:t>٥</a:t>
            </a:r>
            <a:r>
              <a:rPr lang="ar-SA" sz="2000" b="1" dirty="0"/>
              <a:t>١٨٠ =</a:t>
            </a:r>
          </a:p>
          <a:p>
            <a:r>
              <a:rPr lang="ar-SA" sz="2000" b="1" dirty="0"/>
              <a:t> </a:t>
            </a:r>
          </a:p>
        </p:txBody>
      </p:sp>
      <p:sp>
        <p:nvSpPr>
          <p:cNvPr id="5" name="مربع نص 14">
            <a:extLst>
              <a:ext uri="{FF2B5EF4-FFF2-40B4-BE49-F238E27FC236}">
                <a16:creationId xmlns:a16="http://schemas.microsoft.com/office/drawing/2014/main" id="{9F856406-1FB4-82C9-C028-218C9A9F2018}"/>
              </a:ext>
            </a:extLst>
          </p:cNvPr>
          <p:cNvSpPr txBox="1"/>
          <p:nvPr/>
        </p:nvSpPr>
        <p:spPr>
          <a:xfrm>
            <a:off x="5038764" y="3971540"/>
            <a:ext cx="97210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 </a:t>
            </a:r>
            <a:r>
              <a:rPr lang="ar-SA" sz="2000" b="1" baseline="30000" dirty="0"/>
              <a:t>٥</a:t>
            </a:r>
            <a:r>
              <a:rPr lang="ar-SA" sz="2000" b="1" dirty="0"/>
              <a:t>٩٠٠</a:t>
            </a:r>
          </a:p>
          <a:p>
            <a:r>
              <a:rPr lang="ar-SA" sz="2000" b="1" dirty="0"/>
              <a:t> </a:t>
            </a:r>
          </a:p>
        </p:txBody>
      </p:sp>
      <p:sp>
        <p:nvSpPr>
          <p:cNvPr id="17" name="مربع نص 15">
            <a:extLst>
              <a:ext uri="{FF2B5EF4-FFF2-40B4-BE49-F238E27FC236}">
                <a16:creationId xmlns:a16="http://schemas.microsoft.com/office/drawing/2014/main" id="{604189ED-47CD-8AE2-859B-317C8B07ACF1}"/>
              </a:ext>
            </a:extLst>
          </p:cNvPr>
          <p:cNvSpPr txBox="1"/>
          <p:nvPr/>
        </p:nvSpPr>
        <p:spPr>
          <a:xfrm>
            <a:off x="7199003" y="4979652"/>
            <a:ext cx="296290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قياس زاوية السباعي المنتظم  =</a:t>
            </a:r>
          </a:p>
        </p:txBody>
      </p:sp>
      <p:grpSp>
        <p:nvGrpSpPr>
          <p:cNvPr id="23" name="مجموعة 16">
            <a:extLst>
              <a:ext uri="{FF2B5EF4-FFF2-40B4-BE49-F238E27FC236}">
                <a16:creationId xmlns:a16="http://schemas.microsoft.com/office/drawing/2014/main" id="{C511660D-6231-19C7-A952-BA022930AA4D}"/>
              </a:ext>
            </a:extLst>
          </p:cNvPr>
          <p:cNvGrpSpPr/>
          <p:nvPr/>
        </p:nvGrpSpPr>
        <p:grpSpPr>
          <a:xfrm>
            <a:off x="6007857" y="4806431"/>
            <a:ext cx="1418292" cy="830997"/>
            <a:chOff x="5405581" y="4184548"/>
            <a:chExt cx="1418292" cy="830997"/>
          </a:xfrm>
        </p:grpSpPr>
        <p:sp>
          <p:nvSpPr>
            <p:cNvPr id="19" name="مربع نص 17">
              <a:extLst>
                <a:ext uri="{FF2B5EF4-FFF2-40B4-BE49-F238E27FC236}">
                  <a16:creationId xmlns:a16="http://schemas.microsoft.com/office/drawing/2014/main" id="{7326052A-5960-744D-0778-D47C04DA1A8B}"/>
                </a:ext>
              </a:extLst>
            </p:cNvPr>
            <p:cNvSpPr txBox="1"/>
            <p:nvPr/>
          </p:nvSpPr>
          <p:spPr>
            <a:xfrm>
              <a:off x="5686684" y="4184548"/>
              <a:ext cx="1137189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baseline="30000" dirty="0"/>
                <a:t>٥</a:t>
              </a:r>
              <a:r>
                <a:rPr lang="ar-SA" sz="2400" b="1" dirty="0"/>
                <a:t>٩٠٠</a:t>
              </a:r>
            </a:p>
            <a:p>
              <a:pPr algn="ctr"/>
              <a:endParaRPr lang="ar-SA" sz="2400" b="1" dirty="0"/>
            </a:p>
          </p:txBody>
        </p:sp>
        <p:sp>
          <p:nvSpPr>
            <p:cNvPr id="20" name="مربع نص 18">
              <a:extLst>
                <a:ext uri="{FF2B5EF4-FFF2-40B4-BE49-F238E27FC236}">
                  <a16:creationId xmlns:a16="http://schemas.microsoft.com/office/drawing/2014/main" id="{D475D40A-CEA9-A07F-CCCF-D8671C04F7D1}"/>
                </a:ext>
              </a:extLst>
            </p:cNvPr>
            <p:cNvSpPr txBox="1"/>
            <p:nvPr/>
          </p:nvSpPr>
          <p:spPr>
            <a:xfrm>
              <a:off x="5915479" y="4504286"/>
              <a:ext cx="7200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٧</a:t>
              </a:r>
            </a:p>
          </p:txBody>
        </p:sp>
        <p:cxnSp>
          <p:nvCxnSpPr>
            <p:cNvPr id="21" name="رابط مستقيم 19">
              <a:extLst>
                <a:ext uri="{FF2B5EF4-FFF2-40B4-BE49-F238E27FC236}">
                  <a16:creationId xmlns:a16="http://schemas.microsoft.com/office/drawing/2014/main" id="{D01E6DB7-6838-93BA-538E-A3683E3742EF}"/>
                </a:ext>
              </a:extLst>
            </p:cNvPr>
            <p:cNvCxnSpPr/>
            <p:nvPr/>
          </p:nvCxnSpPr>
          <p:spPr>
            <a:xfrm flipH="1">
              <a:off x="5959777" y="4567067"/>
              <a:ext cx="64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مربع نص 20">
              <a:extLst>
                <a:ext uri="{FF2B5EF4-FFF2-40B4-BE49-F238E27FC236}">
                  <a16:creationId xmlns:a16="http://schemas.microsoft.com/office/drawing/2014/main" id="{AC49A983-73F9-01CE-9C71-B217C125EFDF}"/>
                </a:ext>
              </a:extLst>
            </p:cNvPr>
            <p:cNvSpPr txBox="1"/>
            <p:nvPr/>
          </p:nvSpPr>
          <p:spPr>
            <a:xfrm>
              <a:off x="5405581" y="4360435"/>
              <a:ext cx="7200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≈</a:t>
              </a:r>
            </a:p>
          </p:txBody>
        </p:sp>
      </p:grpSp>
      <p:sp>
        <p:nvSpPr>
          <p:cNvPr id="25" name="مربع نص 21">
            <a:extLst>
              <a:ext uri="{FF2B5EF4-FFF2-40B4-BE49-F238E27FC236}">
                <a16:creationId xmlns:a16="http://schemas.microsoft.com/office/drawing/2014/main" id="{94C70606-F8B1-EC4A-CF5C-FC36EB2E35C7}"/>
              </a:ext>
            </a:extLst>
          </p:cNvPr>
          <p:cNvSpPr txBox="1"/>
          <p:nvPr/>
        </p:nvSpPr>
        <p:spPr>
          <a:xfrm>
            <a:off x="4908513" y="4992016"/>
            <a:ext cx="139039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 </a:t>
            </a:r>
            <a:r>
              <a:rPr lang="ar-SA" sz="2000" b="1" baseline="30000" dirty="0"/>
              <a:t>٥</a:t>
            </a:r>
            <a:r>
              <a:rPr lang="ar-SA" sz="2000" b="1" dirty="0"/>
              <a:t>١٢٨.٦</a:t>
            </a:r>
          </a:p>
          <a:p>
            <a:r>
              <a:rPr lang="ar-SA" sz="2000" b="1" dirty="0"/>
              <a:t> </a:t>
            </a: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1FBA267A-82D3-78FF-03EF-E1A658257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171" y="1817834"/>
            <a:ext cx="1534157" cy="60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45F5ED0C-3028-CEB7-3669-EEEB65A1B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491" y="1936896"/>
            <a:ext cx="5905500" cy="371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17159613-47AC-A6AF-538F-8E4E892AD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615" y="3087016"/>
            <a:ext cx="2484000" cy="24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مربع نص 9">
            <a:extLst>
              <a:ext uri="{FF2B5EF4-FFF2-40B4-BE49-F238E27FC236}">
                <a16:creationId xmlns:a16="http://schemas.microsoft.com/office/drawing/2014/main" id="{B1587E11-48D2-CB70-8E34-7EF1BD11E462}"/>
              </a:ext>
            </a:extLst>
          </p:cNvPr>
          <p:cNvSpPr txBox="1"/>
          <p:nvPr/>
        </p:nvSpPr>
        <p:spPr>
          <a:xfrm rot="19935468">
            <a:off x="3464767" y="4999955"/>
            <a:ext cx="105990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baseline="30000" dirty="0"/>
              <a:t>٥</a:t>
            </a:r>
            <a:r>
              <a:rPr lang="ar-SA" sz="2400" b="1" dirty="0"/>
              <a:t>١٨٠</a:t>
            </a:r>
          </a:p>
          <a:p>
            <a:pPr algn="ctr"/>
            <a:endParaRPr lang="ar-SA" sz="2400" b="1" dirty="0"/>
          </a:p>
        </p:txBody>
      </p:sp>
      <p:cxnSp>
        <p:nvCxnSpPr>
          <p:cNvPr id="35" name="رابط مستقيم 7">
            <a:extLst>
              <a:ext uri="{FF2B5EF4-FFF2-40B4-BE49-F238E27FC236}">
                <a16:creationId xmlns:a16="http://schemas.microsoft.com/office/drawing/2014/main" id="{8A216523-2BF1-A77E-E858-EA5E7E9C6B2A}"/>
              </a:ext>
            </a:extLst>
          </p:cNvPr>
          <p:cNvCxnSpPr/>
          <p:nvPr/>
        </p:nvCxnSpPr>
        <p:spPr>
          <a:xfrm flipV="1">
            <a:off x="3052219" y="4664503"/>
            <a:ext cx="1627499" cy="7778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مستقيم 8">
            <a:extLst>
              <a:ext uri="{FF2B5EF4-FFF2-40B4-BE49-F238E27FC236}">
                <a16:creationId xmlns:a16="http://schemas.microsoft.com/office/drawing/2014/main" id="{147A1A3F-479F-F8A7-564D-A46CB1CFDC0C}"/>
              </a:ext>
            </a:extLst>
          </p:cNvPr>
          <p:cNvCxnSpPr/>
          <p:nvPr/>
        </p:nvCxnSpPr>
        <p:spPr>
          <a:xfrm flipV="1">
            <a:off x="3024466" y="3191812"/>
            <a:ext cx="488426" cy="226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مربع نص 10">
            <a:extLst>
              <a:ext uri="{FF2B5EF4-FFF2-40B4-BE49-F238E27FC236}">
                <a16:creationId xmlns:a16="http://schemas.microsoft.com/office/drawing/2014/main" id="{E391D7D3-9251-A0E8-4831-241E1C6BD946}"/>
              </a:ext>
            </a:extLst>
          </p:cNvPr>
          <p:cNvSpPr txBox="1"/>
          <p:nvPr/>
        </p:nvSpPr>
        <p:spPr>
          <a:xfrm>
            <a:off x="3512892" y="4489091"/>
            <a:ext cx="105990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baseline="30000" dirty="0"/>
              <a:t>٥</a:t>
            </a:r>
            <a:r>
              <a:rPr lang="ar-SA" sz="2400" b="1" dirty="0"/>
              <a:t>١٨٠</a:t>
            </a:r>
          </a:p>
          <a:p>
            <a:pPr algn="ctr"/>
            <a:endParaRPr lang="ar-SA" sz="2400" b="1" dirty="0"/>
          </a:p>
        </p:txBody>
      </p:sp>
      <p:cxnSp>
        <p:nvCxnSpPr>
          <p:cNvPr id="41" name="رابط مستقيم 23">
            <a:extLst>
              <a:ext uri="{FF2B5EF4-FFF2-40B4-BE49-F238E27FC236}">
                <a16:creationId xmlns:a16="http://schemas.microsoft.com/office/drawing/2014/main" id="{08A7F93D-5EAD-C674-7849-1441F6CA9D3A}"/>
              </a:ext>
            </a:extLst>
          </p:cNvPr>
          <p:cNvCxnSpPr/>
          <p:nvPr/>
        </p:nvCxnSpPr>
        <p:spPr>
          <a:xfrm flipV="1">
            <a:off x="3010611" y="3651570"/>
            <a:ext cx="1452088" cy="18181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مربع نص 27">
            <a:extLst>
              <a:ext uri="{FF2B5EF4-FFF2-40B4-BE49-F238E27FC236}">
                <a16:creationId xmlns:a16="http://schemas.microsoft.com/office/drawing/2014/main" id="{4C57C52E-E190-073C-8D8D-12668DAF1A0D}"/>
              </a:ext>
            </a:extLst>
          </p:cNvPr>
          <p:cNvSpPr txBox="1"/>
          <p:nvPr/>
        </p:nvSpPr>
        <p:spPr>
          <a:xfrm>
            <a:off x="3056611" y="4083327"/>
            <a:ext cx="105990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baseline="30000" dirty="0"/>
              <a:t>٥</a:t>
            </a:r>
            <a:r>
              <a:rPr lang="ar-SA" sz="2400" b="1" dirty="0"/>
              <a:t>١٨٠</a:t>
            </a:r>
          </a:p>
          <a:p>
            <a:pPr algn="ctr"/>
            <a:endParaRPr lang="ar-SA" sz="2400" b="1" dirty="0"/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F7304DDB-3BEA-A112-C787-691B94C18574}"/>
              </a:ext>
            </a:extLst>
          </p:cNvPr>
          <p:cNvSpPr txBox="1"/>
          <p:nvPr/>
        </p:nvSpPr>
        <p:spPr>
          <a:xfrm rot="15480357">
            <a:off x="2340927" y="4140831"/>
            <a:ext cx="105990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baseline="30000" dirty="0"/>
              <a:t>٥</a:t>
            </a:r>
            <a:r>
              <a:rPr lang="ar-SA" sz="2400" b="1" dirty="0"/>
              <a:t>١٨٠</a:t>
            </a:r>
          </a:p>
          <a:p>
            <a:pPr algn="ctr"/>
            <a:endParaRPr lang="ar-SA" sz="2400" b="1" dirty="0"/>
          </a:p>
        </p:txBody>
      </p:sp>
      <p:cxnSp>
        <p:nvCxnSpPr>
          <p:cNvPr id="47" name="رابط مستقيم 29">
            <a:extLst>
              <a:ext uri="{FF2B5EF4-FFF2-40B4-BE49-F238E27FC236}">
                <a16:creationId xmlns:a16="http://schemas.microsoft.com/office/drawing/2014/main" id="{AB7E6D55-CD89-561B-6272-C45CD2FFEA6C}"/>
              </a:ext>
            </a:extLst>
          </p:cNvPr>
          <p:cNvCxnSpPr/>
          <p:nvPr/>
        </p:nvCxnSpPr>
        <p:spPr>
          <a:xfrm flipH="1" flipV="1">
            <a:off x="2621913" y="3651571"/>
            <a:ext cx="402596" cy="18043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مربع نص 32">
            <a:extLst>
              <a:ext uri="{FF2B5EF4-FFF2-40B4-BE49-F238E27FC236}">
                <a16:creationId xmlns:a16="http://schemas.microsoft.com/office/drawing/2014/main" id="{7DD10DBB-AE71-73A9-9E26-B1B78DECFBF3}"/>
              </a:ext>
            </a:extLst>
          </p:cNvPr>
          <p:cNvSpPr txBox="1"/>
          <p:nvPr/>
        </p:nvSpPr>
        <p:spPr>
          <a:xfrm>
            <a:off x="2478108" y="3765350"/>
            <a:ext cx="105990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baseline="30000" dirty="0"/>
              <a:t>٥</a:t>
            </a:r>
            <a:r>
              <a:rPr lang="ar-SA" sz="2400" b="1" dirty="0"/>
              <a:t>١٨٠</a:t>
            </a:r>
          </a:p>
          <a:p>
            <a:pPr algn="ctr"/>
            <a:endParaRPr lang="ar-SA" sz="2400" b="1" dirty="0"/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04DDD21A-6CF2-7FB7-77E1-0F12D6973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015" y="5983713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218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94336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1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7" grpId="0"/>
      <p:bldP spid="25" grpId="0"/>
      <p:bldP spid="33" grpId="0"/>
      <p:bldP spid="39" grpId="0"/>
      <p:bldP spid="43" grpId="0"/>
      <p:bldP spid="45" grpId="0"/>
      <p:bldP spid="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C84632AC-E8FC-4068-38EE-F75B5B307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879" y="447688"/>
            <a:ext cx="19560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12">
            <a:extLst>
              <a:ext uri="{FF2B5EF4-FFF2-40B4-BE49-F238E27FC236}">
                <a16:creationId xmlns:a16="http://schemas.microsoft.com/office/drawing/2014/main" id="{25BF3F9C-A793-BEC1-E9DC-B063D4961BF5}"/>
              </a:ext>
            </a:extLst>
          </p:cNvPr>
          <p:cNvSpPr txBox="1"/>
          <p:nvPr/>
        </p:nvSpPr>
        <p:spPr>
          <a:xfrm>
            <a:off x="5339879" y="1167768"/>
            <a:ext cx="508836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ما ذا تلاحظ على مجموع الزوايا الموضحة على كل شكل ؟</a:t>
            </a:r>
          </a:p>
        </p:txBody>
      </p:sp>
      <p:sp>
        <p:nvSpPr>
          <p:cNvPr id="4" name="سداسي 1">
            <a:extLst>
              <a:ext uri="{FF2B5EF4-FFF2-40B4-BE49-F238E27FC236}">
                <a16:creationId xmlns:a16="http://schemas.microsoft.com/office/drawing/2014/main" id="{2CABF538-7A37-ECEF-BE0B-F299F67B1618}"/>
              </a:ext>
            </a:extLst>
          </p:cNvPr>
          <p:cNvSpPr/>
          <p:nvPr/>
        </p:nvSpPr>
        <p:spPr>
          <a:xfrm>
            <a:off x="8082247" y="2278928"/>
            <a:ext cx="1060704" cy="914400"/>
          </a:xfrm>
          <a:prstGeom prst="hexag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سداسي 25">
            <a:extLst>
              <a:ext uri="{FF2B5EF4-FFF2-40B4-BE49-F238E27FC236}">
                <a16:creationId xmlns:a16="http://schemas.microsoft.com/office/drawing/2014/main" id="{51115EE8-2AD1-7736-149A-16493AF33C90}"/>
              </a:ext>
            </a:extLst>
          </p:cNvPr>
          <p:cNvSpPr/>
          <p:nvPr/>
        </p:nvSpPr>
        <p:spPr>
          <a:xfrm>
            <a:off x="7223559" y="1789973"/>
            <a:ext cx="1060704" cy="914400"/>
          </a:xfrm>
          <a:prstGeom prst="hexag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سداسي 28">
            <a:extLst>
              <a:ext uri="{FF2B5EF4-FFF2-40B4-BE49-F238E27FC236}">
                <a16:creationId xmlns:a16="http://schemas.microsoft.com/office/drawing/2014/main" id="{525D577B-72CF-E6C9-0EF7-FBD2B0C19C5B}"/>
              </a:ext>
            </a:extLst>
          </p:cNvPr>
          <p:cNvSpPr/>
          <p:nvPr/>
        </p:nvSpPr>
        <p:spPr>
          <a:xfrm>
            <a:off x="7223559" y="2759793"/>
            <a:ext cx="1060704" cy="914400"/>
          </a:xfrm>
          <a:prstGeom prst="hexag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ربع نص 14">
            <a:extLst>
              <a:ext uri="{FF2B5EF4-FFF2-40B4-BE49-F238E27FC236}">
                <a16:creationId xmlns:a16="http://schemas.microsoft.com/office/drawing/2014/main" id="{4BC4D59B-E6F6-8D8F-272D-F38B64DD25CF}"/>
              </a:ext>
            </a:extLst>
          </p:cNvPr>
          <p:cNvSpPr txBox="1"/>
          <p:nvPr/>
        </p:nvSpPr>
        <p:spPr>
          <a:xfrm>
            <a:off x="8026769" y="2545883"/>
            <a:ext cx="79208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 </a:t>
            </a:r>
            <a:r>
              <a:rPr lang="ar-SA" sz="2000" b="1" baseline="30000" dirty="0"/>
              <a:t>٥</a:t>
            </a:r>
            <a:r>
              <a:rPr lang="ar-SA" sz="2000" b="1" dirty="0"/>
              <a:t>١٢٠</a:t>
            </a:r>
          </a:p>
          <a:p>
            <a:r>
              <a:rPr lang="ar-SA" sz="2000" b="1" dirty="0"/>
              <a:t> </a:t>
            </a:r>
          </a:p>
        </p:txBody>
      </p:sp>
      <p:sp>
        <p:nvSpPr>
          <p:cNvPr id="21" name="مربع نص 30">
            <a:extLst>
              <a:ext uri="{FF2B5EF4-FFF2-40B4-BE49-F238E27FC236}">
                <a16:creationId xmlns:a16="http://schemas.microsoft.com/office/drawing/2014/main" id="{730EA219-AACA-AF7C-5616-EF465BC7C371}"/>
              </a:ext>
            </a:extLst>
          </p:cNvPr>
          <p:cNvSpPr txBox="1"/>
          <p:nvPr/>
        </p:nvSpPr>
        <p:spPr>
          <a:xfrm>
            <a:off x="7276541" y="2389997"/>
            <a:ext cx="10803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 </a:t>
            </a:r>
            <a:r>
              <a:rPr lang="ar-SA" sz="2400" b="1" baseline="30000" dirty="0"/>
              <a:t>٥</a:t>
            </a:r>
            <a:r>
              <a:rPr lang="ar-SA" sz="2400" b="1" dirty="0"/>
              <a:t>١٢٠</a:t>
            </a:r>
            <a:r>
              <a:rPr lang="ar-SA" sz="2000" b="1" dirty="0"/>
              <a:t> </a:t>
            </a:r>
          </a:p>
        </p:txBody>
      </p:sp>
      <p:sp>
        <p:nvSpPr>
          <p:cNvPr id="23" name="مربع نص 31">
            <a:extLst>
              <a:ext uri="{FF2B5EF4-FFF2-40B4-BE49-F238E27FC236}">
                <a16:creationId xmlns:a16="http://schemas.microsoft.com/office/drawing/2014/main" id="{9470D970-CB6A-9C60-5BDB-77EFD6AD1BD6}"/>
              </a:ext>
            </a:extLst>
          </p:cNvPr>
          <p:cNvSpPr txBox="1"/>
          <p:nvPr/>
        </p:nvSpPr>
        <p:spPr>
          <a:xfrm>
            <a:off x="7218894" y="2710138"/>
            <a:ext cx="102840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 </a:t>
            </a:r>
            <a:r>
              <a:rPr lang="ar-SA" sz="2400" b="1" baseline="30000" dirty="0"/>
              <a:t>٥</a:t>
            </a:r>
            <a:r>
              <a:rPr lang="ar-SA" sz="2400" b="1" dirty="0"/>
              <a:t>١٢٠</a:t>
            </a:r>
            <a:r>
              <a:rPr lang="ar-SA" sz="2000" b="1" dirty="0"/>
              <a:t> </a:t>
            </a:r>
          </a:p>
        </p:txBody>
      </p:sp>
      <p:sp>
        <p:nvSpPr>
          <p:cNvPr id="25" name="مستطيل 2">
            <a:extLst>
              <a:ext uri="{FF2B5EF4-FFF2-40B4-BE49-F238E27FC236}">
                <a16:creationId xmlns:a16="http://schemas.microsoft.com/office/drawing/2014/main" id="{5FD9E83A-D153-3635-5EDD-9549A3C33625}"/>
              </a:ext>
            </a:extLst>
          </p:cNvPr>
          <p:cNvSpPr/>
          <p:nvPr/>
        </p:nvSpPr>
        <p:spPr>
          <a:xfrm>
            <a:off x="4282353" y="1844852"/>
            <a:ext cx="914400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33">
            <a:extLst>
              <a:ext uri="{FF2B5EF4-FFF2-40B4-BE49-F238E27FC236}">
                <a16:creationId xmlns:a16="http://schemas.microsoft.com/office/drawing/2014/main" id="{A5EE2B8A-7D20-094B-396E-3CA6224E7C11}"/>
              </a:ext>
            </a:extLst>
          </p:cNvPr>
          <p:cNvSpPr/>
          <p:nvPr/>
        </p:nvSpPr>
        <p:spPr>
          <a:xfrm>
            <a:off x="4282353" y="2806581"/>
            <a:ext cx="914400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مستطيل 35">
            <a:extLst>
              <a:ext uri="{FF2B5EF4-FFF2-40B4-BE49-F238E27FC236}">
                <a16:creationId xmlns:a16="http://schemas.microsoft.com/office/drawing/2014/main" id="{5AC9F6FC-47C0-6D17-BE22-2556B342DFF4}"/>
              </a:ext>
            </a:extLst>
          </p:cNvPr>
          <p:cNvSpPr/>
          <p:nvPr/>
        </p:nvSpPr>
        <p:spPr>
          <a:xfrm>
            <a:off x="3337510" y="1843550"/>
            <a:ext cx="914400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6">
            <a:extLst>
              <a:ext uri="{FF2B5EF4-FFF2-40B4-BE49-F238E27FC236}">
                <a16:creationId xmlns:a16="http://schemas.microsoft.com/office/drawing/2014/main" id="{18806E1A-DEDE-8593-33ED-0A79C0984582}"/>
              </a:ext>
            </a:extLst>
          </p:cNvPr>
          <p:cNvSpPr/>
          <p:nvPr/>
        </p:nvSpPr>
        <p:spPr>
          <a:xfrm>
            <a:off x="3337510" y="2805279"/>
            <a:ext cx="914400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مربع نص 37">
            <a:extLst>
              <a:ext uri="{FF2B5EF4-FFF2-40B4-BE49-F238E27FC236}">
                <a16:creationId xmlns:a16="http://schemas.microsoft.com/office/drawing/2014/main" id="{DBCE0904-863A-7A64-98D4-0DB1675919D9}"/>
              </a:ext>
            </a:extLst>
          </p:cNvPr>
          <p:cNvSpPr txBox="1"/>
          <p:nvPr/>
        </p:nvSpPr>
        <p:spPr>
          <a:xfrm>
            <a:off x="4072311" y="2451552"/>
            <a:ext cx="7920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 </a:t>
            </a:r>
            <a:r>
              <a:rPr lang="ar-SA" sz="2030" b="1" kern="1700" spc="-200" baseline="30000" dirty="0"/>
              <a:t>٥</a:t>
            </a:r>
            <a:r>
              <a:rPr lang="ar-SA" sz="2000" b="1" dirty="0"/>
              <a:t>٩٠ </a:t>
            </a:r>
          </a:p>
        </p:txBody>
      </p:sp>
      <p:sp>
        <p:nvSpPr>
          <p:cNvPr id="35" name="مربع نص 38">
            <a:extLst>
              <a:ext uri="{FF2B5EF4-FFF2-40B4-BE49-F238E27FC236}">
                <a16:creationId xmlns:a16="http://schemas.microsoft.com/office/drawing/2014/main" id="{BA372251-964A-C94E-6306-947B700B8C92}"/>
              </a:ext>
            </a:extLst>
          </p:cNvPr>
          <p:cNvSpPr txBox="1"/>
          <p:nvPr/>
        </p:nvSpPr>
        <p:spPr>
          <a:xfrm>
            <a:off x="3582523" y="2077220"/>
            <a:ext cx="792088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 </a:t>
            </a:r>
            <a:r>
              <a:rPr lang="ar-SA" sz="2400" b="1" dirty="0"/>
              <a:t> </a:t>
            </a:r>
            <a:r>
              <a:rPr lang="ar-SA" sz="2800" b="1" kern="1700" spc="-200" baseline="30000" dirty="0"/>
              <a:t>٥</a:t>
            </a:r>
            <a:r>
              <a:rPr lang="ar-SA" sz="2400" b="1" dirty="0"/>
              <a:t>٩٠ </a:t>
            </a:r>
          </a:p>
          <a:p>
            <a:r>
              <a:rPr lang="ar-SA" sz="2000" b="1" dirty="0"/>
              <a:t> </a:t>
            </a:r>
          </a:p>
        </p:txBody>
      </p:sp>
      <p:sp>
        <p:nvSpPr>
          <p:cNvPr id="37" name="مربع نص 39">
            <a:extLst>
              <a:ext uri="{FF2B5EF4-FFF2-40B4-BE49-F238E27FC236}">
                <a16:creationId xmlns:a16="http://schemas.microsoft.com/office/drawing/2014/main" id="{97BAE2D1-6E10-80CE-04C5-CE2112D56138}"/>
              </a:ext>
            </a:extLst>
          </p:cNvPr>
          <p:cNvSpPr txBox="1"/>
          <p:nvPr/>
        </p:nvSpPr>
        <p:spPr>
          <a:xfrm>
            <a:off x="4037142" y="2384107"/>
            <a:ext cx="792088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 </a:t>
            </a:r>
            <a:r>
              <a:rPr lang="ar-SA" sz="2400" b="1" dirty="0"/>
              <a:t> </a:t>
            </a:r>
            <a:r>
              <a:rPr lang="ar-SA" sz="2800" b="1" kern="1700" spc="-200" baseline="30000" dirty="0"/>
              <a:t>٥</a:t>
            </a:r>
            <a:r>
              <a:rPr lang="ar-SA" sz="2400" b="1" dirty="0"/>
              <a:t>٩٠ </a:t>
            </a:r>
          </a:p>
          <a:p>
            <a:r>
              <a:rPr lang="ar-SA" sz="2000" b="1" dirty="0"/>
              <a:t> </a:t>
            </a:r>
          </a:p>
        </p:txBody>
      </p:sp>
      <p:sp>
        <p:nvSpPr>
          <p:cNvPr id="39" name="مربع نص 40">
            <a:extLst>
              <a:ext uri="{FF2B5EF4-FFF2-40B4-BE49-F238E27FC236}">
                <a16:creationId xmlns:a16="http://schemas.microsoft.com/office/drawing/2014/main" id="{62122366-0D1F-D169-0ADE-A2CC97CCE45D}"/>
              </a:ext>
            </a:extLst>
          </p:cNvPr>
          <p:cNvSpPr txBox="1"/>
          <p:nvPr/>
        </p:nvSpPr>
        <p:spPr>
          <a:xfrm>
            <a:off x="3571246" y="2378712"/>
            <a:ext cx="792088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 </a:t>
            </a:r>
            <a:r>
              <a:rPr lang="ar-SA" sz="2400" b="1" dirty="0"/>
              <a:t> </a:t>
            </a:r>
            <a:r>
              <a:rPr lang="ar-SA" sz="2800" b="1" kern="1700" spc="-200" baseline="30000" dirty="0"/>
              <a:t>٥</a:t>
            </a:r>
            <a:r>
              <a:rPr lang="ar-SA" sz="2400" b="1" dirty="0"/>
              <a:t>٩٠ </a:t>
            </a:r>
          </a:p>
          <a:p>
            <a:r>
              <a:rPr lang="ar-SA" sz="2000" b="1" dirty="0"/>
              <a:t> </a:t>
            </a:r>
          </a:p>
        </p:txBody>
      </p:sp>
      <p:sp>
        <p:nvSpPr>
          <p:cNvPr id="41" name="مربع نص 41">
            <a:extLst>
              <a:ext uri="{FF2B5EF4-FFF2-40B4-BE49-F238E27FC236}">
                <a16:creationId xmlns:a16="http://schemas.microsoft.com/office/drawing/2014/main" id="{4847B44E-D41A-A448-99E7-7BFE1B4809A8}"/>
              </a:ext>
            </a:extLst>
          </p:cNvPr>
          <p:cNvSpPr txBox="1"/>
          <p:nvPr/>
        </p:nvSpPr>
        <p:spPr>
          <a:xfrm>
            <a:off x="9540216" y="2528573"/>
            <a:ext cx="79208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 </a:t>
            </a:r>
            <a:r>
              <a:rPr lang="ar-SA" sz="2000" b="1" baseline="30000" dirty="0"/>
              <a:t>٥</a:t>
            </a:r>
            <a:r>
              <a:rPr lang="ar-SA" sz="2000" b="1" dirty="0"/>
              <a:t>٣٦٠</a:t>
            </a:r>
          </a:p>
          <a:p>
            <a:r>
              <a:rPr lang="ar-SA" sz="2000" b="1" dirty="0"/>
              <a:t> </a:t>
            </a:r>
          </a:p>
        </p:txBody>
      </p:sp>
      <p:grpSp>
        <p:nvGrpSpPr>
          <p:cNvPr id="45" name="مجموعة 6">
            <a:extLst>
              <a:ext uri="{FF2B5EF4-FFF2-40B4-BE49-F238E27FC236}">
                <a16:creationId xmlns:a16="http://schemas.microsoft.com/office/drawing/2014/main" id="{83E1701D-3978-23D0-195D-25FA368FA1C6}"/>
              </a:ext>
            </a:extLst>
          </p:cNvPr>
          <p:cNvGrpSpPr/>
          <p:nvPr/>
        </p:nvGrpSpPr>
        <p:grpSpPr>
          <a:xfrm>
            <a:off x="7455212" y="2316448"/>
            <a:ext cx="2144347" cy="779945"/>
            <a:chOff x="5823237" y="2201416"/>
            <a:chExt cx="2144347" cy="779945"/>
          </a:xfrm>
        </p:grpSpPr>
        <p:sp>
          <p:nvSpPr>
            <p:cNvPr id="43" name="شكل بيضاوي 3">
              <a:extLst>
                <a:ext uri="{FF2B5EF4-FFF2-40B4-BE49-F238E27FC236}">
                  <a16:creationId xmlns:a16="http://schemas.microsoft.com/office/drawing/2014/main" id="{9A20DC96-C38C-0FA0-4B74-C0052C78D78F}"/>
                </a:ext>
              </a:extLst>
            </p:cNvPr>
            <p:cNvSpPr/>
            <p:nvPr/>
          </p:nvSpPr>
          <p:spPr>
            <a:xfrm>
              <a:off x="5823237" y="2201416"/>
              <a:ext cx="1243250" cy="77994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cxnSp>
          <p:nvCxnSpPr>
            <p:cNvPr id="44" name="رابط مستقيم 5">
              <a:extLst>
                <a:ext uri="{FF2B5EF4-FFF2-40B4-BE49-F238E27FC236}">
                  <a16:creationId xmlns:a16="http://schemas.microsoft.com/office/drawing/2014/main" id="{2709FC1F-66F8-B5A7-03BD-1F9215D66DB4}"/>
                </a:ext>
              </a:extLst>
            </p:cNvPr>
            <p:cNvCxnSpPr/>
            <p:nvPr/>
          </p:nvCxnSpPr>
          <p:spPr>
            <a:xfrm>
              <a:off x="7067584" y="2600367"/>
              <a:ext cx="900000" cy="0"/>
            </a:xfrm>
            <a:prstGeom prst="line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مجموعة 43">
            <a:extLst>
              <a:ext uri="{FF2B5EF4-FFF2-40B4-BE49-F238E27FC236}">
                <a16:creationId xmlns:a16="http://schemas.microsoft.com/office/drawing/2014/main" id="{F1993E95-9DF5-D170-802A-89297729243C}"/>
              </a:ext>
            </a:extLst>
          </p:cNvPr>
          <p:cNvGrpSpPr/>
          <p:nvPr/>
        </p:nvGrpSpPr>
        <p:grpSpPr>
          <a:xfrm>
            <a:off x="2747591" y="2397530"/>
            <a:ext cx="2121473" cy="779945"/>
            <a:chOff x="4945014" y="2201416"/>
            <a:chExt cx="2121473" cy="779945"/>
          </a:xfrm>
        </p:grpSpPr>
        <p:sp>
          <p:nvSpPr>
            <p:cNvPr id="47" name="شكل بيضاوي 45">
              <a:extLst>
                <a:ext uri="{FF2B5EF4-FFF2-40B4-BE49-F238E27FC236}">
                  <a16:creationId xmlns:a16="http://schemas.microsoft.com/office/drawing/2014/main" id="{7531DE3F-9D7D-8D73-48C0-4630FA599542}"/>
                </a:ext>
              </a:extLst>
            </p:cNvPr>
            <p:cNvSpPr/>
            <p:nvPr/>
          </p:nvSpPr>
          <p:spPr>
            <a:xfrm>
              <a:off x="5823237" y="2201416"/>
              <a:ext cx="1243250" cy="77994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cxnSp>
          <p:nvCxnSpPr>
            <p:cNvPr id="48" name="رابط مستقيم 46">
              <a:extLst>
                <a:ext uri="{FF2B5EF4-FFF2-40B4-BE49-F238E27FC236}">
                  <a16:creationId xmlns:a16="http://schemas.microsoft.com/office/drawing/2014/main" id="{629AA8B9-9283-DF11-7AE2-876BECE5FD6C}"/>
                </a:ext>
              </a:extLst>
            </p:cNvPr>
            <p:cNvCxnSpPr/>
            <p:nvPr/>
          </p:nvCxnSpPr>
          <p:spPr>
            <a:xfrm>
              <a:off x="4945014" y="2600367"/>
              <a:ext cx="900000" cy="0"/>
            </a:xfrm>
            <a:prstGeom prst="line">
              <a:avLst/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مربع نص 47">
            <a:extLst>
              <a:ext uri="{FF2B5EF4-FFF2-40B4-BE49-F238E27FC236}">
                <a16:creationId xmlns:a16="http://schemas.microsoft.com/office/drawing/2014/main" id="{762FF4A9-1616-92A2-3063-7F29E9A31C53}"/>
              </a:ext>
            </a:extLst>
          </p:cNvPr>
          <p:cNvSpPr txBox="1"/>
          <p:nvPr/>
        </p:nvSpPr>
        <p:spPr>
          <a:xfrm>
            <a:off x="1739479" y="2601302"/>
            <a:ext cx="11216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 </a:t>
            </a:r>
            <a:r>
              <a:rPr lang="ar-SA" sz="2400" b="1" baseline="30000" dirty="0"/>
              <a:t>٥</a:t>
            </a:r>
            <a:r>
              <a:rPr lang="ar-SA" sz="2400" b="1" dirty="0"/>
              <a:t>٣٦٠</a:t>
            </a:r>
            <a:r>
              <a:rPr lang="ar-SA" sz="2000" b="1" dirty="0"/>
              <a:t> </a:t>
            </a:r>
          </a:p>
        </p:txBody>
      </p:sp>
      <p:sp>
        <p:nvSpPr>
          <p:cNvPr id="53" name="مربع نص 48">
            <a:extLst>
              <a:ext uri="{FF2B5EF4-FFF2-40B4-BE49-F238E27FC236}">
                <a16:creationId xmlns:a16="http://schemas.microsoft.com/office/drawing/2014/main" id="{E07F9404-E0C3-989A-1223-FE3E7601C32A}"/>
              </a:ext>
            </a:extLst>
          </p:cNvPr>
          <p:cNvSpPr txBox="1"/>
          <p:nvPr/>
        </p:nvSpPr>
        <p:spPr>
          <a:xfrm>
            <a:off x="5339879" y="5200216"/>
            <a:ext cx="508836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أي أن </a:t>
            </a:r>
            <a:r>
              <a:rPr lang="ar-SA" sz="2000" b="1" baseline="30000" dirty="0"/>
              <a:t>٥</a:t>
            </a:r>
            <a:r>
              <a:rPr lang="ar-SA" sz="2000" b="1" dirty="0"/>
              <a:t>٣٦٠ تقبل القسمة على قياس الزاوية بدون باق .</a:t>
            </a:r>
          </a:p>
        </p:txBody>
      </p:sp>
      <p:sp>
        <p:nvSpPr>
          <p:cNvPr id="55" name="مربع نص 49">
            <a:extLst>
              <a:ext uri="{FF2B5EF4-FFF2-40B4-BE49-F238E27FC236}">
                <a16:creationId xmlns:a16="http://schemas.microsoft.com/office/drawing/2014/main" id="{E9D1CDF1-3421-7E18-8ABF-50A795BFDB4F}"/>
              </a:ext>
            </a:extLst>
          </p:cNvPr>
          <p:cNvSpPr txBox="1"/>
          <p:nvPr/>
        </p:nvSpPr>
        <p:spPr>
          <a:xfrm>
            <a:off x="8016442" y="4336120"/>
            <a:ext cx="178793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baseline="30000" dirty="0"/>
              <a:t>٥</a:t>
            </a:r>
            <a:r>
              <a:rPr lang="ar-SA" sz="2000" b="1" dirty="0"/>
              <a:t>٣٦٠ ÷ </a:t>
            </a:r>
            <a:r>
              <a:rPr lang="ar-SA" sz="2000" b="1" baseline="30000" dirty="0"/>
              <a:t>٥</a:t>
            </a:r>
            <a:r>
              <a:rPr lang="ar-SA" sz="2000" b="1" dirty="0"/>
              <a:t>١٢٠ =</a:t>
            </a:r>
          </a:p>
        </p:txBody>
      </p:sp>
      <p:sp>
        <p:nvSpPr>
          <p:cNvPr id="57" name="مربع نص 52">
            <a:extLst>
              <a:ext uri="{FF2B5EF4-FFF2-40B4-BE49-F238E27FC236}">
                <a16:creationId xmlns:a16="http://schemas.microsoft.com/office/drawing/2014/main" id="{3B507861-A7D7-DB6F-849B-3E05CD6B503B}"/>
              </a:ext>
            </a:extLst>
          </p:cNvPr>
          <p:cNvSpPr txBox="1"/>
          <p:nvPr/>
        </p:nvSpPr>
        <p:spPr>
          <a:xfrm>
            <a:off x="7771236" y="4349975"/>
            <a:ext cx="36118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٣</a:t>
            </a:r>
          </a:p>
        </p:txBody>
      </p:sp>
      <p:sp>
        <p:nvSpPr>
          <p:cNvPr id="59" name="مربع نص 53">
            <a:extLst>
              <a:ext uri="{FF2B5EF4-FFF2-40B4-BE49-F238E27FC236}">
                <a16:creationId xmlns:a16="http://schemas.microsoft.com/office/drawing/2014/main" id="{3C842094-99A5-0782-C0B4-F9FA80B29621}"/>
              </a:ext>
            </a:extLst>
          </p:cNvPr>
          <p:cNvSpPr txBox="1"/>
          <p:nvPr/>
        </p:nvSpPr>
        <p:spPr>
          <a:xfrm>
            <a:off x="3136813" y="4336120"/>
            <a:ext cx="178793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baseline="30000" dirty="0"/>
              <a:t>٥</a:t>
            </a:r>
            <a:r>
              <a:rPr lang="ar-SA" sz="2000" b="1" dirty="0"/>
              <a:t>٣٦٠ ÷  </a:t>
            </a:r>
            <a:r>
              <a:rPr lang="ar-SA" sz="2030" b="1" kern="1700" spc="-200" baseline="30000" dirty="0"/>
              <a:t>٥</a:t>
            </a:r>
            <a:r>
              <a:rPr lang="ar-SA" sz="2000" b="1" dirty="0"/>
              <a:t>٩٠ =</a:t>
            </a:r>
          </a:p>
          <a:p>
            <a:r>
              <a:rPr lang="ar-SA" sz="2000" b="1" dirty="0"/>
              <a:t> </a:t>
            </a:r>
          </a:p>
        </p:txBody>
      </p:sp>
      <p:sp>
        <p:nvSpPr>
          <p:cNvPr id="61" name="مربع نص 54">
            <a:extLst>
              <a:ext uri="{FF2B5EF4-FFF2-40B4-BE49-F238E27FC236}">
                <a16:creationId xmlns:a16="http://schemas.microsoft.com/office/drawing/2014/main" id="{0421BDD5-561B-145B-97ED-2212B46E1CF1}"/>
              </a:ext>
            </a:extLst>
          </p:cNvPr>
          <p:cNvSpPr txBox="1"/>
          <p:nvPr/>
        </p:nvSpPr>
        <p:spPr>
          <a:xfrm>
            <a:off x="3034480" y="4349975"/>
            <a:ext cx="36118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٤</a:t>
            </a:r>
          </a:p>
        </p:txBody>
      </p:sp>
      <p:sp>
        <p:nvSpPr>
          <p:cNvPr id="63" name="سهم إلى اليسار واليمين 22">
            <a:extLst>
              <a:ext uri="{FF2B5EF4-FFF2-40B4-BE49-F238E27FC236}">
                <a16:creationId xmlns:a16="http://schemas.microsoft.com/office/drawing/2014/main" id="{2B85BF35-2917-21D7-FEDD-5BBAF665926A}"/>
              </a:ext>
            </a:extLst>
          </p:cNvPr>
          <p:cNvSpPr/>
          <p:nvPr/>
        </p:nvSpPr>
        <p:spPr>
          <a:xfrm>
            <a:off x="5025591" y="4176135"/>
            <a:ext cx="2728320" cy="720080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FF0000"/>
                </a:solidFill>
              </a:rPr>
              <a:t>عدد زوايا الرؤوس الملتقية</a:t>
            </a:r>
          </a:p>
        </p:txBody>
      </p:sp>
      <p:sp>
        <p:nvSpPr>
          <p:cNvPr id="65" name="خماسي 24">
            <a:extLst>
              <a:ext uri="{FF2B5EF4-FFF2-40B4-BE49-F238E27FC236}">
                <a16:creationId xmlns:a16="http://schemas.microsoft.com/office/drawing/2014/main" id="{38B859EC-6989-ED42-0617-5AA895488878}"/>
              </a:ext>
            </a:extLst>
          </p:cNvPr>
          <p:cNvSpPr/>
          <p:nvPr/>
        </p:nvSpPr>
        <p:spPr>
          <a:xfrm flipH="1">
            <a:off x="9052792" y="5992304"/>
            <a:ext cx="1440160" cy="484632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نستنتج أن :</a:t>
            </a:r>
          </a:p>
        </p:txBody>
      </p:sp>
      <p:sp>
        <p:nvSpPr>
          <p:cNvPr id="67" name="مربع نص 58">
            <a:extLst>
              <a:ext uri="{FF2B5EF4-FFF2-40B4-BE49-F238E27FC236}">
                <a16:creationId xmlns:a16="http://schemas.microsoft.com/office/drawing/2014/main" id="{950C9B00-8A31-F69E-4688-7D883C612604}"/>
              </a:ext>
            </a:extLst>
          </p:cNvPr>
          <p:cNvSpPr txBox="1"/>
          <p:nvPr/>
        </p:nvSpPr>
        <p:spPr>
          <a:xfrm>
            <a:off x="4290303" y="5891720"/>
            <a:ext cx="4662969" cy="707886"/>
          </a:xfrm>
          <a:prstGeom prst="rect">
            <a:avLst/>
          </a:prstGeom>
          <a:noFill/>
        </p:spPr>
        <p:txBody>
          <a:bodyPr wrap="square" rtlCol="1">
            <a:prstTxWarp prst="textWave2">
              <a:avLst/>
            </a:prstTxWarp>
            <a:spAutoFit/>
          </a:bodyPr>
          <a:lstStyle/>
          <a:p>
            <a:r>
              <a:rPr lang="ar-SA" sz="20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rPr>
              <a:t>لكي نستطيع عمل تبليط من الشكل يجب أن تقبل </a:t>
            </a:r>
            <a:r>
              <a:rPr lang="ar-SA" sz="2000" b="1" baseline="30000" dirty="0"/>
              <a:t>٥</a:t>
            </a:r>
            <a:r>
              <a:rPr lang="ar-SA" sz="2000" b="1" dirty="0"/>
              <a:t>٣٦٠</a:t>
            </a:r>
            <a:r>
              <a:rPr lang="ar-SA" sz="20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rPr>
              <a:t> القسمة على قياس زاوية الشكل بدون باق .</a:t>
            </a:r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D680D12A-5D80-5A00-53D9-29173B7EC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614" y="5911058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219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0377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17" grpId="0" animBg="1"/>
      <p:bldP spid="19" grpId="0"/>
      <p:bldP spid="21" grpId="0"/>
      <p:bldP spid="23" grpId="0"/>
      <p:bldP spid="25" grpId="0" animBg="1"/>
      <p:bldP spid="27" grpId="0" animBg="1"/>
      <p:bldP spid="29" grpId="0" animBg="1"/>
      <p:bldP spid="31" grpId="0" animBg="1"/>
      <p:bldP spid="33" grpId="0"/>
      <p:bldP spid="35" grpId="0"/>
      <p:bldP spid="37" grpId="0"/>
      <p:bldP spid="39" grpId="0"/>
      <p:bldP spid="41" grpId="0"/>
      <p:bldP spid="51" grpId="0"/>
      <p:bldP spid="53" grpId="0"/>
      <p:bldP spid="55" grpId="0"/>
      <p:bldP spid="57" grpId="0"/>
      <p:bldP spid="59" grpId="0"/>
      <p:bldP spid="61" grpId="0"/>
      <p:bldP spid="63" grpId="0" animBg="1"/>
      <p:bldP spid="65" grpId="0" animBg="1"/>
      <p:bldP spid="6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>
            <a:extLst>
              <a:ext uri="{FF2B5EF4-FFF2-40B4-BE49-F238E27FC236}">
                <a16:creationId xmlns:a16="http://schemas.microsoft.com/office/drawing/2014/main" id="{87676891-8D15-809E-864F-6453D314E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987" y="740245"/>
            <a:ext cx="19560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مربع نص 48">
            <a:extLst>
              <a:ext uri="{FF2B5EF4-FFF2-40B4-BE49-F238E27FC236}">
                <a16:creationId xmlns:a16="http://schemas.microsoft.com/office/drawing/2014/main" id="{05859844-F1DB-B13E-FF81-A49A72BA2082}"/>
              </a:ext>
            </a:extLst>
          </p:cNvPr>
          <p:cNvSpPr txBox="1"/>
          <p:nvPr/>
        </p:nvSpPr>
        <p:spPr>
          <a:xfrm>
            <a:off x="8428339" y="3980605"/>
            <a:ext cx="192001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baseline="30000" dirty="0"/>
              <a:t>٥</a:t>
            </a:r>
            <a:r>
              <a:rPr lang="ar-SA" sz="2000" b="1" dirty="0"/>
              <a:t>٣٦٠ ÷ </a:t>
            </a:r>
            <a:r>
              <a:rPr lang="ar-SA" sz="2000" b="1" baseline="30000" dirty="0"/>
              <a:t>٥</a:t>
            </a:r>
            <a:r>
              <a:rPr lang="ar-SA" sz="2000" b="1" dirty="0"/>
              <a:t>١٠٨  =</a:t>
            </a:r>
          </a:p>
        </p:txBody>
      </p:sp>
      <p:sp>
        <p:nvSpPr>
          <p:cNvPr id="43" name="مربع نص 58">
            <a:extLst>
              <a:ext uri="{FF2B5EF4-FFF2-40B4-BE49-F238E27FC236}">
                <a16:creationId xmlns:a16="http://schemas.microsoft.com/office/drawing/2014/main" id="{FDDB3995-39CE-CA57-9DAF-34319C4662B8}"/>
              </a:ext>
            </a:extLst>
          </p:cNvPr>
          <p:cNvSpPr txBox="1"/>
          <p:nvPr/>
        </p:nvSpPr>
        <p:spPr>
          <a:xfrm>
            <a:off x="5675928" y="2540445"/>
            <a:ext cx="4662969" cy="707886"/>
          </a:xfrm>
          <a:prstGeom prst="rect">
            <a:avLst/>
          </a:prstGeom>
          <a:noFill/>
        </p:spPr>
        <p:txBody>
          <a:bodyPr wrap="square" rtlCol="1">
            <a:prstTxWarp prst="textWave2">
              <a:avLst/>
            </a:prstTxWarp>
            <a:spAutoFit/>
          </a:bodyPr>
          <a:lstStyle/>
          <a:p>
            <a:r>
              <a:rPr lang="ar-SA" sz="20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rPr>
              <a:t>لكي يستطيع علي عمل تبليط من الشكل يجب أن تقبل </a:t>
            </a:r>
            <a:r>
              <a:rPr lang="ar-SA" sz="2000" b="1" baseline="30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rPr>
              <a:t>5</a:t>
            </a:r>
            <a:r>
              <a:rPr lang="ar-SA" sz="20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rPr>
              <a:t>360 القسمة على قياس زاوية الشكل بدون باق .</a:t>
            </a:r>
          </a:p>
        </p:txBody>
      </p:sp>
      <p:pic>
        <p:nvPicPr>
          <p:cNvPr id="45" name="Picture 2">
            <a:extLst>
              <a:ext uri="{FF2B5EF4-FFF2-40B4-BE49-F238E27FC236}">
                <a16:creationId xmlns:a16="http://schemas.microsoft.com/office/drawing/2014/main" id="{F03F0595-F4D8-C898-04A8-AFE9D3915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976" y="1634429"/>
            <a:ext cx="1550446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>
            <a:extLst>
              <a:ext uri="{FF2B5EF4-FFF2-40B4-BE49-F238E27FC236}">
                <a16:creationId xmlns:a16="http://schemas.microsoft.com/office/drawing/2014/main" id="{E56E6F1A-9B59-7F1B-7D2A-010091DF9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138" y="1453454"/>
            <a:ext cx="6238875" cy="76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51" name="مجموعة 8">
            <a:extLst>
              <a:ext uri="{FF2B5EF4-FFF2-40B4-BE49-F238E27FC236}">
                <a16:creationId xmlns:a16="http://schemas.microsoft.com/office/drawing/2014/main" id="{ED149FB1-2782-8971-B56A-64205D500D0F}"/>
              </a:ext>
            </a:extLst>
          </p:cNvPr>
          <p:cNvGrpSpPr/>
          <p:nvPr/>
        </p:nvGrpSpPr>
        <p:grpSpPr>
          <a:xfrm>
            <a:off x="2307659" y="3058356"/>
            <a:ext cx="1440160" cy="1409717"/>
            <a:chOff x="10116616" y="2492896"/>
            <a:chExt cx="1440160" cy="1409717"/>
          </a:xfrm>
        </p:grpSpPr>
        <p:sp>
          <p:nvSpPr>
            <p:cNvPr id="49" name="مخمس عادي 4">
              <a:extLst>
                <a:ext uri="{FF2B5EF4-FFF2-40B4-BE49-F238E27FC236}">
                  <a16:creationId xmlns:a16="http://schemas.microsoft.com/office/drawing/2014/main" id="{CFC3F6E3-1585-F398-F5B4-FC0CB5CC8625}"/>
                </a:ext>
              </a:extLst>
            </p:cNvPr>
            <p:cNvSpPr/>
            <p:nvPr/>
          </p:nvSpPr>
          <p:spPr>
            <a:xfrm>
              <a:off x="10116616" y="2492896"/>
              <a:ext cx="1440160" cy="1296000"/>
            </a:xfrm>
            <a:prstGeom prst="pentagon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0" name="مربع نص 50">
              <a:extLst>
                <a:ext uri="{FF2B5EF4-FFF2-40B4-BE49-F238E27FC236}">
                  <a16:creationId xmlns:a16="http://schemas.microsoft.com/office/drawing/2014/main" id="{744680A6-3683-5F0C-D3B2-F9EF353346EE}"/>
                </a:ext>
              </a:extLst>
            </p:cNvPr>
            <p:cNvSpPr txBox="1"/>
            <p:nvPr/>
          </p:nvSpPr>
          <p:spPr>
            <a:xfrm>
              <a:off x="10604084" y="3502503"/>
              <a:ext cx="79208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baseline="30000" dirty="0"/>
                <a:t>٥</a:t>
              </a:r>
              <a:r>
                <a:rPr lang="ar-SA" sz="2000" b="1" dirty="0"/>
                <a:t>١٠٨</a:t>
              </a:r>
              <a:endParaRPr lang="ar-SA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مجموعة 51">
            <a:extLst>
              <a:ext uri="{FF2B5EF4-FFF2-40B4-BE49-F238E27FC236}">
                <a16:creationId xmlns:a16="http://schemas.microsoft.com/office/drawing/2014/main" id="{2314E9E6-B0DB-D221-05D2-F72E19B46820}"/>
              </a:ext>
            </a:extLst>
          </p:cNvPr>
          <p:cNvGrpSpPr/>
          <p:nvPr/>
        </p:nvGrpSpPr>
        <p:grpSpPr>
          <a:xfrm rot="19412764">
            <a:off x="3436673" y="3417573"/>
            <a:ext cx="1440160" cy="1296000"/>
            <a:chOff x="10116616" y="2492896"/>
            <a:chExt cx="1440160" cy="1296000"/>
          </a:xfrm>
        </p:grpSpPr>
        <p:sp>
          <p:nvSpPr>
            <p:cNvPr id="53" name="مخمس عادي 55">
              <a:extLst>
                <a:ext uri="{FF2B5EF4-FFF2-40B4-BE49-F238E27FC236}">
                  <a16:creationId xmlns:a16="http://schemas.microsoft.com/office/drawing/2014/main" id="{F7FCC4BA-6CA7-9F77-9775-9D6EBAE97EE2}"/>
                </a:ext>
              </a:extLst>
            </p:cNvPr>
            <p:cNvSpPr/>
            <p:nvPr/>
          </p:nvSpPr>
          <p:spPr>
            <a:xfrm>
              <a:off x="10116616" y="2492896"/>
              <a:ext cx="1440160" cy="1296000"/>
            </a:xfrm>
            <a:prstGeom prst="pentagon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4" name="مربع نص 56">
              <a:extLst>
                <a:ext uri="{FF2B5EF4-FFF2-40B4-BE49-F238E27FC236}">
                  <a16:creationId xmlns:a16="http://schemas.microsoft.com/office/drawing/2014/main" id="{DABEA647-1B49-49BD-86A6-53CDD37A2766}"/>
                </a:ext>
              </a:extLst>
            </p:cNvPr>
            <p:cNvSpPr txBox="1"/>
            <p:nvPr/>
          </p:nvSpPr>
          <p:spPr>
            <a:xfrm rot="2187236">
              <a:off x="10146354" y="2981705"/>
              <a:ext cx="91151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 </a:t>
              </a:r>
              <a:r>
                <a:rPr lang="ar-SA" sz="2400" b="1" baseline="30000" dirty="0"/>
                <a:t>٥</a:t>
              </a:r>
              <a:r>
                <a:rPr lang="ar-SA" sz="2400" b="1" dirty="0"/>
                <a:t>١٠٨</a:t>
              </a:r>
              <a:r>
                <a:rPr lang="ar-SA" sz="2000" b="1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grpSp>
        <p:nvGrpSpPr>
          <p:cNvPr id="59" name="مجموعة 57">
            <a:extLst>
              <a:ext uri="{FF2B5EF4-FFF2-40B4-BE49-F238E27FC236}">
                <a16:creationId xmlns:a16="http://schemas.microsoft.com/office/drawing/2014/main" id="{0F69F727-3A03-D263-2E76-B59A997671AD}"/>
              </a:ext>
            </a:extLst>
          </p:cNvPr>
          <p:cNvGrpSpPr/>
          <p:nvPr/>
        </p:nvGrpSpPr>
        <p:grpSpPr>
          <a:xfrm>
            <a:off x="2728704" y="4366242"/>
            <a:ext cx="1440160" cy="1296000"/>
            <a:chOff x="10116616" y="2492896"/>
            <a:chExt cx="1440160" cy="1296000"/>
          </a:xfrm>
        </p:grpSpPr>
        <p:sp>
          <p:nvSpPr>
            <p:cNvPr id="57" name="مخمس عادي 59">
              <a:extLst>
                <a:ext uri="{FF2B5EF4-FFF2-40B4-BE49-F238E27FC236}">
                  <a16:creationId xmlns:a16="http://schemas.microsoft.com/office/drawing/2014/main" id="{56C325B2-6179-5ABB-2F4B-682725A7185A}"/>
                </a:ext>
              </a:extLst>
            </p:cNvPr>
            <p:cNvSpPr/>
            <p:nvPr/>
          </p:nvSpPr>
          <p:spPr>
            <a:xfrm>
              <a:off x="10116616" y="2492896"/>
              <a:ext cx="1440160" cy="1296000"/>
            </a:xfrm>
            <a:prstGeom prst="pentagon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8" name="مربع نص 60">
              <a:extLst>
                <a:ext uri="{FF2B5EF4-FFF2-40B4-BE49-F238E27FC236}">
                  <a16:creationId xmlns:a16="http://schemas.microsoft.com/office/drawing/2014/main" id="{A0AF6AA1-BEF5-4A11-B686-B5877E5A9C00}"/>
                </a:ext>
              </a:extLst>
            </p:cNvPr>
            <p:cNvSpPr txBox="1"/>
            <p:nvPr/>
          </p:nvSpPr>
          <p:spPr>
            <a:xfrm rot="19545024">
              <a:off x="10291908" y="2698386"/>
              <a:ext cx="904353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 </a:t>
              </a:r>
              <a:r>
                <a:rPr lang="ar-SA" sz="2400" b="1" baseline="30000" dirty="0"/>
                <a:t>٥</a:t>
              </a:r>
              <a:r>
                <a:rPr lang="ar-SA" sz="2400" b="1" dirty="0"/>
                <a:t>١٠٨</a:t>
              </a:r>
              <a:r>
                <a:rPr lang="ar-SA" sz="2000" b="1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sp>
        <p:nvSpPr>
          <p:cNvPr id="61" name="مربع نص 62">
            <a:extLst>
              <a:ext uri="{FF2B5EF4-FFF2-40B4-BE49-F238E27FC236}">
                <a16:creationId xmlns:a16="http://schemas.microsoft.com/office/drawing/2014/main" id="{53B68902-B35C-852B-1033-8C72E1E10A80}"/>
              </a:ext>
            </a:extLst>
          </p:cNvPr>
          <p:cNvSpPr txBox="1"/>
          <p:nvPr/>
        </p:nvSpPr>
        <p:spPr>
          <a:xfrm>
            <a:off x="7924283" y="3980605"/>
            <a:ext cx="60151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٣.٣</a:t>
            </a:r>
          </a:p>
        </p:txBody>
      </p:sp>
      <p:sp>
        <p:nvSpPr>
          <p:cNvPr id="63" name="مربع نص 63">
            <a:extLst>
              <a:ext uri="{FF2B5EF4-FFF2-40B4-BE49-F238E27FC236}">
                <a16:creationId xmlns:a16="http://schemas.microsoft.com/office/drawing/2014/main" id="{2B2BE8D9-BB0F-A171-A7EE-B35E10E51748}"/>
              </a:ext>
            </a:extLst>
          </p:cNvPr>
          <p:cNvSpPr txBox="1"/>
          <p:nvPr/>
        </p:nvSpPr>
        <p:spPr>
          <a:xfrm>
            <a:off x="8861013" y="4628677"/>
            <a:ext cx="13929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يوجد باق</a:t>
            </a:r>
          </a:p>
        </p:txBody>
      </p:sp>
      <p:sp>
        <p:nvSpPr>
          <p:cNvPr id="65" name="مربع نص 64">
            <a:extLst>
              <a:ext uri="{FF2B5EF4-FFF2-40B4-BE49-F238E27FC236}">
                <a16:creationId xmlns:a16="http://schemas.microsoft.com/office/drawing/2014/main" id="{E47AFA43-E908-8DA9-844E-B810D6ED09BC}"/>
              </a:ext>
            </a:extLst>
          </p:cNvPr>
          <p:cNvSpPr txBox="1"/>
          <p:nvPr/>
        </p:nvSpPr>
        <p:spPr>
          <a:xfrm>
            <a:off x="5259987" y="5308687"/>
            <a:ext cx="500713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لا يستطيع علي استعمال بلاط خماسي الشكل لتبليط غرفته .</a:t>
            </a:r>
          </a:p>
        </p:txBody>
      </p:sp>
      <p:sp>
        <p:nvSpPr>
          <p:cNvPr id="67" name="سهم مخطط إلى اليمين 9">
            <a:extLst>
              <a:ext uri="{FF2B5EF4-FFF2-40B4-BE49-F238E27FC236}">
                <a16:creationId xmlns:a16="http://schemas.microsoft.com/office/drawing/2014/main" id="{2C15CAA3-702B-E8EA-1C93-93B445117427}"/>
              </a:ext>
            </a:extLst>
          </p:cNvPr>
          <p:cNvSpPr/>
          <p:nvPr/>
        </p:nvSpPr>
        <p:spPr>
          <a:xfrm rot="20771325">
            <a:off x="1879522" y="4497884"/>
            <a:ext cx="978408" cy="334587"/>
          </a:xfrm>
          <a:prstGeom prst="stripedRightArrow">
            <a:avLst>
              <a:gd name="adj1" fmla="val 50000"/>
              <a:gd name="adj2" fmla="val 90023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FBE7AE86-3A4E-65F3-CAF0-6F7272D21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038" y="6037133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220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8876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0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61" grpId="0"/>
      <p:bldP spid="63" grpId="0"/>
      <p:bldP spid="65" grpId="0"/>
      <p:bldP spid="6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bg2"/>
            </a:gs>
            <a:gs pos="83000">
              <a:schemeClr val="bg2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283798" y="188270"/>
            <a:ext cx="11624404" cy="6481460"/>
            <a:chOff x="428030" y="0"/>
            <a:chExt cx="11624404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  <a:alpha val="49804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216496" y="241045"/>
                <a:ext cx="9841965" cy="550456"/>
              </a:xfrm>
              <a:prstGeom prst="roundRect">
                <a:avLst/>
              </a:prstGeom>
              <a:pattFill prst="solidDmnd">
                <a:fgClr>
                  <a:srgbClr val="709397"/>
                </a:fgClr>
                <a:bgClr>
                  <a:srgbClr val="BAC0C6"/>
                </a:bgClr>
              </a:patt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biLevel thresh="75000"/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LightScreen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428030" y="3465391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</p:pic>
      </p:grp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616684" y="3516423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التبليط والمضلعات</a:t>
            </a: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096716" y="1675357"/>
            <a:ext cx="2191955" cy="1978304"/>
          </a:xfrm>
          <a:prstGeom prst="rect">
            <a:avLst/>
          </a:prstGeom>
        </p:spPr>
      </p:pic>
      <p:sp>
        <p:nvSpPr>
          <p:cNvPr id="2" name="Text Box 21">
            <a:extLst>
              <a:ext uri="{FF2B5EF4-FFF2-40B4-BE49-F238E27FC236}">
                <a16:creationId xmlns:a16="http://schemas.microsoft.com/office/drawing/2014/main" id="{BA1EBDE1-E320-10F7-7E04-1B15BE7E9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8162" y="2320001"/>
            <a:ext cx="211471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6000" b="1" dirty="0">
                <a:solidFill>
                  <a:schemeClr val="accent2"/>
                </a:solidFill>
              </a:rPr>
              <a:t>٧-٨</a:t>
            </a:r>
            <a:endParaRPr lang="en-US" sz="6000" b="1" dirty="0">
              <a:solidFill>
                <a:srgbClr val="FF3300"/>
              </a:solidFill>
            </a:endParaRPr>
          </a:p>
        </p:txBody>
      </p:sp>
      <p:sp>
        <p:nvSpPr>
          <p:cNvPr id="13" name="عنصر نائب لرقم الشريحة 12">
            <a:extLst>
              <a:ext uri="{FF2B5EF4-FFF2-40B4-BE49-F238E27FC236}">
                <a16:creationId xmlns:a16="http://schemas.microsoft.com/office/drawing/2014/main" id="{D42D59C1-5487-1A2F-548A-4ED9197A6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203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3204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7F20E9B3-FB6D-BD52-3E49-DD8741F34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572" y="1065180"/>
            <a:ext cx="19560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48">
            <a:extLst>
              <a:ext uri="{FF2B5EF4-FFF2-40B4-BE49-F238E27FC236}">
                <a16:creationId xmlns:a16="http://schemas.microsoft.com/office/drawing/2014/main" id="{D2862D13-8F1C-5122-2C87-4BABAFCAB1FF}"/>
              </a:ext>
            </a:extLst>
          </p:cNvPr>
          <p:cNvSpPr txBox="1"/>
          <p:nvPr/>
        </p:nvSpPr>
        <p:spPr>
          <a:xfrm>
            <a:off x="8258924" y="4305540"/>
            <a:ext cx="192001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baseline="30000" dirty="0"/>
              <a:t>٥</a:t>
            </a:r>
            <a:r>
              <a:rPr lang="ar-SA" sz="2000" b="1" dirty="0"/>
              <a:t>٣٦٠ ÷ </a:t>
            </a:r>
            <a:r>
              <a:rPr lang="ar-SA" sz="2000" b="1" baseline="30000" dirty="0"/>
              <a:t>٥</a:t>
            </a:r>
            <a:r>
              <a:rPr lang="ar-SA" sz="2000" b="1" dirty="0"/>
              <a:t>٦٠  =</a:t>
            </a:r>
          </a:p>
        </p:txBody>
      </p:sp>
      <p:sp>
        <p:nvSpPr>
          <p:cNvPr id="4" name="مربع نص 58">
            <a:extLst>
              <a:ext uri="{FF2B5EF4-FFF2-40B4-BE49-F238E27FC236}">
                <a16:creationId xmlns:a16="http://schemas.microsoft.com/office/drawing/2014/main" id="{4F0E6A7B-1A62-3742-BF1B-45C4670B3CC4}"/>
              </a:ext>
            </a:extLst>
          </p:cNvPr>
          <p:cNvSpPr txBox="1"/>
          <p:nvPr/>
        </p:nvSpPr>
        <p:spPr>
          <a:xfrm>
            <a:off x="5506513" y="2865380"/>
            <a:ext cx="4662969" cy="707886"/>
          </a:xfrm>
          <a:prstGeom prst="rect">
            <a:avLst/>
          </a:prstGeom>
          <a:noFill/>
        </p:spPr>
        <p:txBody>
          <a:bodyPr wrap="square" rtlCol="1">
            <a:prstTxWarp prst="textWave2">
              <a:avLst/>
            </a:prstTxWarp>
            <a:spAutoFit/>
          </a:bodyPr>
          <a:lstStyle/>
          <a:p>
            <a:r>
              <a:rPr lang="ar-SA" sz="20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rPr>
              <a:t>لكي يستطيع علي عمل تبليط من الشكل يجب أن تقبل </a:t>
            </a:r>
            <a:r>
              <a:rPr lang="ar-SA" sz="2000" b="1" baseline="30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rPr>
              <a:t>5</a:t>
            </a:r>
            <a:r>
              <a:rPr lang="ar-SA" sz="20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rPr>
              <a:t>360 القسمة على قياس زاوية الشكل بدون باق .</a:t>
            </a:r>
          </a:p>
        </p:txBody>
      </p:sp>
      <p:sp>
        <p:nvSpPr>
          <p:cNvPr id="5" name="مربع نص 56">
            <a:extLst>
              <a:ext uri="{FF2B5EF4-FFF2-40B4-BE49-F238E27FC236}">
                <a16:creationId xmlns:a16="http://schemas.microsoft.com/office/drawing/2014/main" id="{7CA5BF4C-A696-DA66-2253-C9210A8033BF}"/>
              </a:ext>
            </a:extLst>
          </p:cNvPr>
          <p:cNvSpPr txBox="1"/>
          <p:nvPr/>
        </p:nvSpPr>
        <p:spPr>
          <a:xfrm>
            <a:off x="9311493" y="6753812"/>
            <a:ext cx="7920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 </a:t>
            </a:r>
            <a:r>
              <a:rPr lang="ar-SA" sz="2030" b="1" kern="1700" spc="-200" baseline="30000" dirty="0">
                <a:solidFill>
                  <a:schemeClr val="bg1"/>
                </a:solidFill>
              </a:rPr>
              <a:t>5</a:t>
            </a:r>
            <a:r>
              <a:rPr lang="ar-SA" sz="2000" b="1" dirty="0">
                <a:solidFill>
                  <a:schemeClr val="bg1"/>
                </a:solidFill>
              </a:rPr>
              <a:t>108 </a:t>
            </a:r>
          </a:p>
        </p:txBody>
      </p:sp>
      <p:sp>
        <p:nvSpPr>
          <p:cNvPr id="17" name="مربع نص 62">
            <a:extLst>
              <a:ext uri="{FF2B5EF4-FFF2-40B4-BE49-F238E27FC236}">
                <a16:creationId xmlns:a16="http://schemas.microsoft.com/office/drawing/2014/main" id="{2B34AFF7-A23A-9476-F19B-961C72AB014E}"/>
              </a:ext>
            </a:extLst>
          </p:cNvPr>
          <p:cNvSpPr txBox="1"/>
          <p:nvPr/>
        </p:nvSpPr>
        <p:spPr>
          <a:xfrm>
            <a:off x="8017446" y="4305540"/>
            <a:ext cx="60151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٦</a:t>
            </a:r>
          </a:p>
        </p:txBody>
      </p:sp>
      <p:sp>
        <p:nvSpPr>
          <p:cNvPr id="19" name="مربع نص 63">
            <a:extLst>
              <a:ext uri="{FF2B5EF4-FFF2-40B4-BE49-F238E27FC236}">
                <a16:creationId xmlns:a16="http://schemas.microsoft.com/office/drawing/2014/main" id="{500329A7-0964-4956-BB4B-3513EE4DB423}"/>
              </a:ext>
            </a:extLst>
          </p:cNvPr>
          <p:cNvSpPr txBox="1"/>
          <p:nvPr/>
        </p:nvSpPr>
        <p:spPr>
          <a:xfrm>
            <a:off x="8691598" y="4953612"/>
            <a:ext cx="13929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لا يوجد باق</a:t>
            </a:r>
          </a:p>
        </p:txBody>
      </p:sp>
      <p:sp>
        <p:nvSpPr>
          <p:cNvPr id="21" name="مربع نص 64">
            <a:extLst>
              <a:ext uri="{FF2B5EF4-FFF2-40B4-BE49-F238E27FC236}">
                <a16:creationId xmlns:a16="http://schemas.microsoft.com/office/drawing/2014/main" id="{929B4391-E2EB-2CCE-44D2-0A139E275042}"/>
              </a:ext>
            </a:extLst>
          </p:cNvPr>
          <p:cNvSpPr txBox="1"/>
          <p:nvPr/>
        </p:nvSpPr>
        <p:spPr>
          <a:xfrm>
            <a:off x="5090572" y="5633622"/>
            <a:ext cx="500713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 يستطيع علي استعمال بلاط على شكل مثلث متطابق الأضلاع لتبليط غرفته .</a:t>
            </a: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178B5C86-C274-655A-A23E-8C96C0191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460" y="1611701"/>
            <a:ext cx="4276725" cy="1095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5" name="مخطط انسيابي: استخراج 29">
            <a:extLst>
              <a:ext uri="{FF2B5EF4-FFF2-40B4-BE49-F238E27FC236}">
                <a16:creationId xmlns:a16="http://schemas.microsoft.com/office/drawing/2014/main" id="{B3B865E8-6D18-9B7B-FB9A-847DDC78CB96}"/>
              </a:ext>
            </a:extLst>
          </p:cNvPr>
          <p:cNvSpPr/>
          <p:nvPr/>
        </p:nvSpPr>
        <p:spPr>
          <a:xfrm>
            <a:off x="3465864" y="3888324"/>
            <a:ext cx="685800" cy="685800"/>
          </a:xfrm>
          <a:prstGeom prst="flowChartExtra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خطط انسيابي: استخراج 106">
            <a:extLst>
              <a:ext uri="{FF2B5EF4-FFF2-40B4-BE49-F238E27FC236}">
                <a16:creationId xmlns:a16="http://schemas.microsoft.com/office/drawing/2014/main" id="{93C02F29-A938-544A-602C-FED6F83FC03F}"/>
              </a:ext>
            </a:extLst>
          </p:cNvPr>
          <p:cNvSpPr/>
          <p:nvPr/>
        </p:nvSpPr>
        <p:spPr>
          <a:xfrm>
            <a:off x="2786316" y="3888324"/>
            <a:ext cx="685800" cy="685800"/>
          </a:xfrm>
          <a:prstGeom prst="flowChartExtra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مخطط انسيابي: استخراج 107">
            <a:extLst>
              <a:ext uri="{FF2B5EF4-FFF2-40B4-BE49-F238E27FC236}">
                <a16:creationId xmlns:a16="http://schemas.microsoft.com/office/drawing/2014/main" id="{2DFC3244-B043-4B77-F0D8-297D91B9EB88}"/>
              </a:ext>
            </a:extLst>
          </p:cNvPr>
          <p:cNvSpPr/>
          <p:nvPr/>
        </p:nvSpPr>
        <p:spPr>
          <a:xfrm flipV="1">
            <a:off x="3122964" y="3889602"/>
            <a:ext cx="685800" cy="687600"/>
          </a:xfrm>
          <a:prstGeom prst="flowChartExtra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استخراج 108">
            <a:extLst>
              <a:ext uri="{FF2B5EF4-FFF2-40B4-BE49-F238E27FC236}">
                <a16:creationId xmlns:a16="http://schemas.microsoft.com/office/drawing/2014/main" id="{949AC8D0-A023-C38B-4928-5F73EF75D28C}"/>
              </a:ext>
            </a:extLst>
          </p:cNvPr>
          <p:cNvSpPr/>
          <p:nvPr/>
        </p:nvSpPr>
        <p:spPr>
          <a:xfrm rot="10800000">
            <a:off x="3458261" y="4574124"/>
            <a:ext cx="685800" cy="685800"/>
          </a:xfrm>
          <a:prstGeom prst="flowChartExtra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مخطط انسيابي: استخراج 109">
            <a:extLst>
              <a:ext uri="{FF2B5EF4-FFF2-40B4-BE49-F238E27FC236}">
                <a16:creationId xmlns:a16="http://schemas.microsoft.com/office/drawing/2014/main" id="{121844A1-AACC-9C37-7724-AB30ECAD8FFA}"/>
              </a:ext>
            </a:extLst>
          </p:cNvPr>
          <p:cNvSpPr/>
          <p:nvPr/>
        </p:nvSpPr>
        <p:spPr>
          <a:xfrm rot="10800000">
            <a:off x="2778713" y="4574124"/>
            <a:ext cx="685800" cy="685800"/>
          </a:xfrm>
          <a:prstGeom prst="flowChartExtra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استخراج 110">
            <a:extLst>
              <a:ext uri="{FF2B5EF4-FFF2-40B4-BE49-F238E27FC236}">
                <a16:creationId xmlns:a16="http://schemas.microsoft.com/office/drawing/2014/main" id="{70AD0681-2F7D-D865-CC6B-FA9596EAFC86}"/>
              </a:ext>
            </a:extLst>
          </p:cNvPr>
          <p:cNvSpPr/>
          <p:nvPr/>
        </p:nvSpPr>
        <p:spPr>
          <a:xfrm rot="10800000" flipV="1">
            <a:off x="3115361" y="4575402"/>
            <a:ext cx="685800" cy="687600"/>
          </a:xfrm>
          <a:prstGeom prst="flowChartExtra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BE00077B-E1A3-870E-1572-F41FF054A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192" y="1893332"/>
            <a:ext cx="1900674" cy="5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675C5FCC-5767-0631-D077-E6563486E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9740" y="5894196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221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9181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0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7" grpId="0"/>
      <p:bldP spid="19" grpId="0"/>
      <p:bldP spid="21" grpId="0"/>
      <p:bldP spid="25" grpId="0" animBg="1"/>
      <p:bldP spid="27" grpId="0" animBg="1"/>
      <p:bldP spid="29" grpId="0" animBg="1"/>
      <p:bldP spid="31" grpId="0" animBg="1"/>
      <p:bldP spid="33" grpId="0" animBg="1"/>
      <p:bldP spid="3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9199FE14-9A86-32DC-C7CD-818C2D462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377" y="333490"/>
            <a:ext cx="19560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48">
            <a:extLst>
              <a:ext uri="{FF2B5EF4-FFF2-40B4-BE49-F238E27FC236}">
                <a16:creationId xmlns:a16="http://schemas.microsoft.com/office/drawing/2014/main" id="{DDB54C67-35C2-02A8-33C3-D1EAA8DEBEF9}"/>
              </a:ext>
            </a:extLst>
          </p:cNvPr>
          <p:cNvSpPr txBox="1"/>
          <p:nvPr/>
        </p:nvSpPr>
        <p:spPr>
          <a:xfrm>
            <a:off x="8399729" y="4181852"/>
            <a:ext cx="192001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baseline="30000" dirty="0"/>
              <a:t>٥</a:t>
            </a:r>
            <a:r>
              <a:rPr lang="ar-SA" sz="2000" b="1" dirty="0"/>
              <a:t>٣٦٠ ÷ </a:t>
            </a:r>
            <a:r>
              <a:rPr lang="ar-SA" sz="2000" b="1" baseline="30000" dirty="0"/>
              <a:t>٥</a:t>
            </a:r>
            <a:r>
              <a:rPr lang="ar-SA" sz="2000" b="1" dirty="0"/>
              <a:t>١٣٥  ≈</a:t>
            </a:r>
          </a:p>
        </p:txBody>
      </p:sp>
      <p:sp>
        <p:nvSpPr>
          <p:cNvPr id="4" name="مربع نص 58">
            <a:extLst>
              <a:ext uri="{FF2B5EF4-FFF2-40B4-BE49-F238E27FC236}">
                <a16:creationId xmlns:a16="http://schemas.microsoft.com/office/drawing/2014/main" id="{226831C4-B9F2-3142-FFF0-084E7994B994}"/>
              </a:ext>
            </a:extLst>
          </p:cNvPr>
          <p:cNvSpPr txBox="1"/>
          <p:nvPr/>
        </p:nvSpPr>
        <p:spPr>
          <a:xfrm>
            <a:off x="5647318" y="2577932"/>
            <a:ext cx="4662969" cy="707886"/>
          </a:xfrm>
          <a:prstGeom prst="rect">
            <a:avLst/>
          </a:prstGeom>
          <a:noFill/>
        </p:spPr>
        <p:txBody>
          <a:bodyPr wrap="square" rtlCol="1">
            <a:prstTxWarp prst="textWave2">
              <a:avLst/>
            </a:prstTxWarp>
            <a:spAutoFit/>
          </a:bodyPr>
          <a:lstStyle/>
          <a:p>
            <a:r>
              <a:rPr lang="ar-SA" sz="20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rPr>
              <a:t>لكي تستطيع عائشة عمل تبليط من الشكل يجب أن تقبل </a:t>
            </a:r>
            <a:r>
              <a:rPr lang="ar-SA" sz="2000" b="1" baseline="30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rPr>
              <a:t>5</a:t>
            </a:r>
            <a:r>
              <a:rPr lang="ar-SA" sz="20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rPr>
              <a:t>360 القسمة على قياس زاوية الشكل بدون باق .</a:t>
            </a:r>
          </a:p>
        </p:txBody>
      </p:sp>
      <p:sp>
        <p:nvSpPr>
          <p:cNvPr id="5" name="مربع نص 56">
            <a:extLst>
              <a:ext uri="{FF2B5EF4-FFF2-40B4-BE49-F238E27FC236}">
                <a16:creationId xmlns:a16="http://schemas.microsoft.com/office/drawing/2014/main" id="{7655BB57-8F75-055F-54DF-E854C5D44F31}"/>
              </a:ext>
            </a:extLst>
          </p:cNvPr>
          <p:cNvSpPr txBox="1"/>
          <p:nvPr/>
        </p:nvSpPr>
        <p:spPr>
          <a:xfrm>
            <a:off x="9452298" y="6022122"/>
            <a:ext cx="7920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 </a:t>
            </a:r>
            <a:r>
              <a:rPr lang="ar-SA" sz="2030" b="1" kern="1700" spc="-200" baseline="30000" dirty="0">
                <a:solidFill>
                  <a:schemeClr val="bg1"/>
                </a:solidFill>
              </a:rPr>
              <a:t>5</a:t>
            </a:r>
            <a:r>
              <a:rPr lang="ar-SA" sz="2000" b="1" dirty="0">
                <a:solidFill>
                  <a:schemeClr val="bg1"/>
                </a:solidFill>
              </a:rPr>
              <a:t>108 </a:t>
            </a:r>
          </a:p>
        </p:txBody>
      </p:sp>
      <p:sp>
        <p:nvSpPr>
          <p:cNvPr id="17" name="مربع نص 62">
            <a:extLst>
              <a:ext uri="{FF2B5EF4-FFF2-40B4-BE49-F238E27FC236}">
                <a16:creationId xmlns:a16="http://schemas.microsoft.com/office/drawing/2014/main" id="{6239809A-9F5E-3405-63EC-75925FCE07E3}"/>
              </a:ext>
            </a:extLst>
          </p:cNvPr>
          <p:cNvSpPr txBox="1"/>
          <p:nvPr/>
        </p:nvSpPr>
        <p:spPr>
          <a:xfrm>
            <a:off x="7895673" y="4181852"/>
            <a:ext cx="60151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٢.٧</a:t>
            </a:r>
          </a:p>
        </p:txBody>
      </p:sp>
      <p:sp>
        <p:nvSpPr>
          <p:cNvPr id="19" name="مربع نص 63">
            <a:extLst>
              <a:ext uri="{FF2B5EF4-FFF2-40B4-BE49-F238E27FC236}">
                <a16:creationId xmlns:a16="http://schemas.microsoft.com/office/drawing/2014/main" id="{F57A2A02-FA29-4D05-931F-10F7D697EE0C}"/>
              </a:ext>
            </a:extLst>
          </p:cNvPr>
          <p:cNvSpPr txBox="1"/>
          <p:nvPr/>
        </p:nvSpPr>
        <p:spPr>
          <a:xfrm>
            <a:off x="8832403" y="4778242"/>
            <a:ext cx="13929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 يوجد باق</a:t>
            </a:r>
          </a:p>
        </p:txBody>
      </p:sp>
      <p:sp>
        <p:nvSpPr>
          <p:cNvPr id="21" name="مربع نص 64">
            <a:extLst>
              <a:ext uri="{FF2B5EF4-FFF2-40B4-BE49-F238E27FC236}">
                <a16:creationId xmlns:a16="http://schemas.microsoft.com/office/drawing/2014/main" id="{6873C738-E40E-973A-234B-49A350FA6CBB}"/>
              </a:ext>
            </a:extLst>
          </p:cNvPr>
          <p:cNvSpPr txBox="1"/>
          <p:nvPr/>
        </p:nvSpPr>
        <p:spPr>
          <a:xfrm>
            <a:off x="4997097" y="5458252"/>
            <a:ext cx="524141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 لا تستطيع عائشة استعمال بلاط ثماني الشكل لعمل التبليط .</a:t>
            </a: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C5414F31-6503-165F-66B9-8E77A1861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997" y="1335623"/>
            <a:ext cx="1900674" cy="5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FE93F591-7576-F7D2-10B0-5CAC69F72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77" y="1005548"/>
            <a:ext cx="3981450" cy="1200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ثماني 5">
            <a:extLst>
              <a:ext uri="{FF2B5EF4-FFF2-40B4-BE49-F238E27FC236}">
                <a16:creationId xmlns:a16="http://schemas.microsoft.com/office/drawing/2014/main" id="{079E047F-642D-CAC1-0F23-B3C666CB4C8B}"/>
              </a:ext>
            </a:extLst>
          </p:cNvPr>
          <p:cNvSpPr/>
          <p:nvPr/>
        </p:nvSpPr>
        <p:spPr>
          <a:xfrm>
            <a:off x="2351057" y="3713682"/>
            <a:ext cx="914400" cy="914400"/>
          </a:xfrm>
          <a:prstGeom prst="octag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ثماني 24">
            <a:extLst>
              <a:ext uri="{FF2B5EF4-FFF2-40B4-BE49-F238E27FC236}">
                <a16:creationId xmlns:a16="http://schemas.microsoft.com/office/drawing/2014/main" id="{71B9CED0-D671-AF65-7560-71E6A5ECA793}"/>
              </a:ext>
            </a:extLst>
          </p:cNvPr>
          <p:cNvSpPr/>
          <p:nvPr/>
        </p:nvSpPr>
        <p:spPr>
          <a:xfrm>
            <a:off x="3002025" y="3073101"/>
            <a:ext cx="914400" cy="914400"/>
          </a:xfrm>
          <a:prstGeom prst="octagon">
            <a:avLst/>
          </a:prstGeom>
          <a:solidFill>
            <a:srgbClr val="F796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ثماني 25">
            <a:extLst>
              <a:ext uri="{FF2B5EF4-FFF2-40B4-BE49-F238E27FC236}">
                <a16:creationId xmlns:a16="http://schemas.microsoft.com/office/drawing/2014/main" id="{4202164A-8E52-EAD3-2CA4-DBC69194B23D}"/>
              </a:ext>
            </a:extLst>
          </p:cNvPr>
          <p:cNvSpPr/>
          <p:nvPr/>
        </p:nvSpPr>
        <p:spPr>
          <a:xfrm>
            <a:off x="3638639" y="3727753"/>
            <a:ext cx="914400" cy="914400"/>
          </a:xfrm>
          <a:prstGeom prst="octagon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ثماني 27">
            <a:extLst>
              <a:ext uri="{FF2B5EF4-FFF2-40B4-BE49-F238E27FC236}">
                <a16:creationId xmlns:a16="http://schemas.microsoft.com/office/drawing/2014/main" id="{A2384DA7-F1A6-804D-00C9-FA8BD55E380B}"/>
              </a:ext>
            </a:extLst>
          </p:cNvPr>
          <p:cNvSpPr/>
          <p:nvPr/>
        </p:nvSpPr>
        <p:spPr>
          <a:xfrm>
            <a:off x="2982118" y="4373787"/>
            <a:ext cx="914400" cy="914400"/>
          </a:xfrm>
          <a:prstGeom prst="octagon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ثماني 28">
            <a:extLst>
              <a:ext uri="{FF2B5EF4-FFF2-40B4-BE49-F238E27FC236}">
                <a16:creationId xmlns:a16="http://schemas.microsoft.com/office/drawing/2014/main" id="{4078AB09-0670-890B-51BD-C667C0D2018E}"/>
              </a:ext>
            </a:extLst>
          </p:cNvPr>
          <p:cNvSpPr/>
          <p:nvPr/>
        </p:nvSpPr>
        <p:spPr>
          <a:xfrm>
            <a:off x="4326556" y="4359932"/>
            <a:ext cx="914400" cy="914400"/>
          </a:xfrm>
          <a:prstGeom prst="octag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ربع نص 30">
            <a:extLst>
              <a:ext uri="{FF2B5EF4-FFF2-40B4-BE49-F238E27FC236}">
                <a16:creationId xmlns:a16="http://schemas.microsoft.com/office/drawing/2014/main" id="{C270738A-D8DE-A7D5-3050-B6B29050F4C1}"/>
              </a:ext>
            </a:extLst>
          </p:cNvPr>
          <p:cNvSpPr txBox="1"/>
          <p:nvPr/>
        </p:nvSpPr>
        <p:spPr>
          <a:xfrm>
            <a:off x="7463625" y="3538236"/>
            <a:ext cx="278076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قياس زاوية الثماني المنتظم  =</a:t>
            </a:r>
          </a:p>
        </p:txBody>
      </p:sp>
      <p:sp>
        <p:nvSpPr>
          <p:cNvPr id="39" name="مربع نص 31">
            <a:extLst>
              <a:ext uri="{FF2B5EF4-FFF2-40B4-BE49-F238E27FC236}">
                <a16:creationId xmlns:a16="http://schemas.microsoft.com/office/drawing/2014/main" id="{DF9F9B5A-C057-69DA-3427-F4A23D8632D5}"/>
              </a:ext>
            </a:extLst>
          </p:cNvPr>
          <p:cNvSpPr txBox="1"/>
          <p:nvPr/>
        </p:nvSpPr>
        <p:spPr>
          <a:xfrm>
            <a:off x="6693241" y="3554941"/>
            <a:ext cx="914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 </a:t>
            </a:r>
            <a:r>
              <a:rPr lang="ar-SA" sz="2400" b="1" baseline="30000" dirty="0"/>
              <a:t>٥</a:t>
            </a:r>
            <a:r>
              <a:rPr lang="ar-SA" sz="2400" b="1" dirty="0"/>
              <a:t>١٣٥</a:t>
            </a:r>
            <a:r>
              <a:rPr lang="ar-SA" sz="2000" b="1" dirty="0"/>
              <a:t> </a:t>
            </a:r>
          </a:p>
        </p:txBody>
      </p:sp>
      <p:sp>
        <p:nvSpPr>
          <p:cNvPr id="41" name="سهم مخطط إلى اليمين 32">
            <a:extLst>
              <a:ext uri="{FF2B5EF4-FFF2-40B4-BE49-F238E27FC236}">
                <a16:creationId xmlns:a16="http://schemas.microsoft.com/office/drawing/2014/main" id="{70A39AF9-57AE-1C2A-B311-0B5ADB1B9330}"/>
              </a:ext>
            </a:extLst>
          </p:cNvPr>
          <p:cNvSpPr/>
          <p:nvPr/>
        </p:nvSpPr>
        <p:spPr>
          <a:xfrm rot="20771325">
            <a:off x="2506769" y="4140198"/>
            <a:ext cx="978408" cy="334587"/>
          </a:xfrm>
          <a:prstGeom prst="stripedRightArrow">
            <a:avLst>
              <a:gd name="adj1" fmla="val 50000"/>
              <a:gd name="adj2" fmla="val 90023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3" name="Picture 3">
            <a:extLst>
              <a:ext uri="{FF2B5EF4-FFF2-40B4-BE49-F238E27FC236}">
                <a16:creationId xmlns:a16="http://schemas.microsoft.com/office/drawing/2014/main" id="{AAD94224-D314-B428-B24D-5924E9288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985" y="796757"/>
            <a:ext cx="262890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C642D8A1-4610-AEDB-517D-9630170D7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376" y="6022122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222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11527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1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7" grpId="0"/>
      <p:bldP spid="19" grpId="0"/>
      <p:bldP spid="21" grpId="0"/>
      <p:bldP spid="27" grpId="0" animBg="1"/>
      <p:bldP spid="29" grpId="0" animBg="1"/>
      <p:bldP spid="31" grpId="0" animBg="1"/>
      <p:bldP spid="33" grpId="0" animBg="1"/>
      <p:bldP spid="35" grpId="0" animBg="1"/>
      <p:bldP spid="37" grpId="0"/>
      <p:bldP spid="39" grpId="0"/>
      <p:bldP spid="4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>
            <a:extLst>
              <a:ext uri="{FF2B5EF4-FFF2-40B4-BE49-F238E27FC236}">
                <a16:creationId xmlns:a16="http://schemas.microsoft.com/office/drawing/2014/main" id="{278E03F5-12E5-880D-7E9F-97315BE54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591" y="296552"/>
            <a:ext cx="301942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>
            <a:extLst>
              <a:ext uri="{FF2B5EF4-FFF2-40B4-BE49-F238E27FC236}">
                <a16:creationId xmlns:a16="http://schemas.microsoft.com/office/drawing/2014/main" id="{96CAA3E8-4F06-7D18-0FA5-00E3B6FDA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966" y="879165"/>
            <a:ext cx="2359025" cy="50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>
            <a:extLst>
              <a:ext uri="{FF2B5EF4-FFF2-40B4-BE49-F238E27FC236}">
                <a16:creationId xmlns:a16="http://schemas.microsoft.com/office/drawing/2014/main" id="{F2B9D271-1D5B-7C2D-CB66-6E551F1C8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653" y="1669740"/>
            <a:ext cx="6985000" cy="55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7">
            <a:extLst>
              <a:ext uri="{FF2B5EF4-FFF2-40B4-BE49-F238E27FC236}">
                <a16:creationId xmlns:a16="http://schemas.microsoft.com/office/drawing/2014/main" id="{46CC36C2-B949-C5B3-215C-828EEC83F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391" y="2319027"/>
            <a:ext cx="7489825" cy="367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 Box 8">
            <a:extLst>
              <a:ext uri="{FF2B5EF4-FFF2-40B4-BE49-F238E27FC236}">
                <a16:creationId xmlns:a16="http://schemas.microsoft.com/office/drawing/2014/main" id="{129383ED-62AE-99B8-3959-C23020448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253" y="3862077"/>
            <a:ext cx="3168650" cy="392113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ar-SA" b="1">
                <a:solidFill>
                  <a:schemeClr val="tx2"/>
                </a:solidFill>
              </a:rPr>
              <a:t>الشكل</a:t>
            </a:r>
            <a:r>
              <a:rPr lang="ar-SA" altLang="ar-SA">
                <a:solidFill>
                  <a:schemeClr val="tx2"/>
                </a:solidFill>
              </a:rPr>
              <a:t> </a:t>
            </a:r>
            <a:r>
              <a:rPr lang="ar-SA" altLang="ar-SA" b="1">
                <a:solidFill>
                  <a:schemeClr val="tx2"/>
                </a:solidFill>
              </a:rPr>
              <a:t>مضلع ثلاثي ، غير منتظم</a:t>
            </a:r>
          </a:p>
        </p:txBody>
      </p:sp>
      <p:sp>
        <p:nvSpPr>
          <p:cNvPr id="39" name="Text Box 9">
            <a:extLst>
              <a:ext uri="{FF2B5EF4-FFF2-40B4-BE49-F238E27FC236}">
                <a16:creationId xmlns:a16="http://schemas.microsoft.com/office/drawing/2014/main" id="{ABAC0BBB-7ABE-6C2E-CE1E-BD1351651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3803" y="3542990"/>
            <a:ext cx="2447925" cy="72707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ar-SA" b="1">
                <a:solidFill>
                  <a:schemeClr val="tx2"/>
                </a:solidFill>
              </a:rPr>
              <a:t>الشكل</a:t>
            </a:r>
            <a:r>
              <a:rPr lang="ar-SA" altLang="ar-SA">
                <a:solidFill>
                  <a:schemeClr val="tx2"/>
                </a:solidFill>
              </a:rPr>
              <a:t> </a:t>
            </a:r>
            <a:r>
              <a:rPr lang="ar-SA" altLang="ar-SA" sz="2000" b="1">
                <a:solidFill>
                  <a:schemeClr val="tx2"/>
                </a:solidFill>
              </a:rPr>
              <a:t>ليس مضلع ، لأن فيه أضلاع متقاطعة</a:t>
            </a:r>
          </a:p>
        </p:txBody>
      </p:sp>
      <p:sp>
        <p:nvSpPr>
          <p:cNvPr id="41" name="Text Box 10">
            <a:extLst>
              <a:ext uri="{FF2B5EF4-FFF2-40B4-BE49-F238E27FC236}">
                <a16:creationId xmlns:a16="http://schemas.microsoft.com/office/drawing/2014/main" id="{CC7ECF98-43D5-053E-BBFC-446D657E0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7678" y="3758890"/>
            <a:ext cx="1655763" cy="72707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ar-SA" b="1">
                <a:solidFill>
                  <a:schemeClr val="tx2"/>
                </a:solidFill>
              </a:rPr>
              <a:t>الشكل</a:t>
            </a:r>
            <a:r>
              <a:rPr lang="ar-SA" altLang="ar-SA">
                <a:solidFill>
                  <a:schemeClr val="tx2"/>
                </a:solidFill>
              </a:rPr>
              <a:t>  </a:t>
            </a:r>
            <a:r>
              <a:rPr lang="ar-SA" altLang="ar-SA" sz="2000" b="1">
                <a:solidFill>
                  <a:schemeClr val="tx2"/>
                </a:solidFill>
              </a:rPr>
              <a:t>مضلع ثماني منتظم</a:t>
            </a:r>
          </a:p>
        </p:txBody>
      </p:sp>
      <p:sp>
        <p:nvSpPr>
          <p:cNvPr id="43" name="Text Box 14">
            <a:extLst>
              <a:ext uri="{FF2B5EF4-FFF2-40B4-BE49-F238E27FC236}">
                <a16:creationId xmlns:a16="http://schemas.microsoft.com/office/drawing/2014/main" id="{4D613D6E-E98C-3637-A4F3-B3383DBDC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528" y="5990915"/>
            <a:ext cx="2159000" cy="72707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ar-SA" b="1">
                <a:solidFill>
                  <a:schemeClr val="tx2"/>
                </a:solidFill>
              </a:rPr>
              <a:t>الشكل</a:t>
            </a:r>
            <a:r>
              <a:rPr lang="ar-SA" altLang="ar-SA">
                <a:solidFill>
                  <a:schemeClr val="tx2"/>
                </a:solidFill>
              </a:rPr>
              <a:t> </a:t>
            </a:r>
            <a:r>
              <a:rPr lang="ar-SA" altLang="ar-SA" sz="2000" b="1">
                <a:solidFill>
                  <a:schemeClr val="tx2"/>
                </a:solidFill>
              </a:rPr>
              <a:t>ليس مضلع ، لأن له جانباً منحنياً</a:t>
            </a:r>
          </a:p>
        </p:txBody>
      </p:sp>
      <p:sp>
        <p:nvSpPr>
          <p:cNvPr id="45" name="Text Box 15">
            <a:extLst>
              <a:ext uri="{FF2B5EF4-FFF2-40B4-BE49-F238E27FC236}">
                <a16:creationId xmlns:a16="http://schemas.microsoft.com/office/drawing/2014/main" id="{F400A0BC-04EB-D570-BA17-B29A12FFF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3216" y="5900427"/>
            <a:ext cx="2305050" cy="66675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ar-SA" b="1">
                <a:solidFill>
                  <a:schemeClr val="tx2"/>
                </a:solidFill>
              </a:rPr>
              <a:t>الشكل</a:t>
            </a:r>
            <a:r>
              <a:rPr lang="ar-SA" altLang="ar-SA">
                <a:solidFill>
                  <a:schemeClr val="tx2"/>
                </a:solidFill>
              </a:rPr>
              <a:t> </a:t>
            </a:r>
            <a:r>
              <a:rPr lang="ar-SA" altLang="ar-SA" b="1">
                <a:solidFill>
                  <a:schemeClr val="tx2"/>
                </a:solidFill>
              </a:rPr>
              <a:t>مضلع سداسي ، غير منتظم</a:t>
            </a:r>
          </a:p>
        </p:txBody>
      </p:sp>
      <p:sp>
        <p:nvSpPr>
          <p:cNvPr id="47" name="Text Box 16">
            <a:extLst>
              <a:ext uri="{FF2B5EF4-FFF2-40B4-BE49-F238E27FC236}">
                <a16:creationId xmlns:a16="http://schemas.microsoft.com/office/drawing/2014/main" id="{E4E9F90A-0EC1-6357-C08C-E3B77A034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128" y="5713102"/>
            <a:ext cx="2879725" cy="42227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ar-SA" b="1">
                <a:solidFill>
                  <a:schemeClr val="tx2"/>
                </a:solidFill>
              </a:rPr>
              <a:t>الشكل</a:t>
            </a:r>
            <a:r>
              <a:rPr lang="ar-SA" altLang="ar-SA">
                <a:solidFill>
                  <a:schemeClr val="tx2"/>
                </a:solidFill>
              </a:rPr>
              <a:t>  </a:t>
            </a:r>
            <a:r>
              <a:rPr lang="ar-SA" altLang="ar-SA" sz="2000" b="1">
                <a:solidFill>
                  <a:schemeClr val="tx2"/>
                </a:solidFill>
              </a:rPr>
              <a:t>مضلع عٌشاري منتظم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A3D8A5D5-9771-D09F-658C-827F396B9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0890" y="5964009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223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0398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1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41" grpId="0" animBg="1"/>
      <p:bldP spid="43" grpId="0" animBg="1"/>
      <p:bldP spid="45" grpId="0" animBg="1"/>
      <p:bldP spid="4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8369B0BA-5C97-CC4E-B0DB-056EA9CF1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394" y="432100"/>
            <a:ext cx="301942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712B051A-1EBE-4C60-61F0-5F14BCAB7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419" y="2021188"/>
            <a:ext cx="5837237" cy="49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AD66012D-41F6-2AA6-9671-220C39CDF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331" y="1230613"/>
            <a:ext cx="2430463" cy="50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9A96EB9D-D4CA-FB68-D022-230A1A14F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494" y="2678413"/>
            <a:ext cx="1163637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>
            <a:extLst>
              <a:ext uri="{FF2B5EF4-FFF2-40B4-BE49-F238E27FC236}">
                <a16:creationId xmlns:a16="http://schemas.microsoft.com/office/drawing/2014/main" id="{2BD7A989-3CD6-D02C-7BE9-25400CAF4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831" y="2673650"/>
            <a:ext cx="1222375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9">
            <a:extLst>
              <a:ext uri="{FF2B5EF4-FFF2-40B4-BE49-F238E27FC236}">
                <a16:creationId xmlns:a16="http://schemas.microsoft.com/office/drawing/2014/main" id="{7C328D48-6C54-AE6C-B2E6-772C4DC91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3369" y="3318175"/>
            <a:ext cx="3303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ar-SA" sz="1400" b="1" dirty="0">
                <a:solidFill>
                  <a:srgbClr val="3366FF"/>
                </a:solidFill>
              </a:rPr>
              <a:t>مجموع قياسات زوايا المضلع </a:t>
            </a:r>
            <a:r>
              <a:rPr lang="ar-SA" altLang="ar-SA" sz="1400" b="1" dirty="0">
                <a:solidFill>
                  <a:srgbClr val="3366FF"/>
                </a:solidFill>
                <a:cs typeface="Arial" panose="020B0604020202020204" pitchFamily="34" charset="0"/>
              </a:rPr>
              <a:t>=</a:t>
            </a:r>
            <a:r>
              <a:rPr lang="ar-SA" altLang="ar-SA" sz="1400" b="1" dirty="0">
                <a:solidFill>
                  <a:srgbClr val="3366FF"/>
                </a:solidFill>
              </a:rPr>
              <a:t> (</a:t>
            </a:r>
            <a:r>
              <a:rPr lang="ar-SA" altLang="ar-SA" sz="1400" b="1" dirty="0">
                <a:solidFill>
                  <a:srgbClr val="FF3300"/>
                </a:solidFill>
              </a:rPr>
              <a:t>ن</a:t>
            </a:r>
            <a:r>
              <a:rPr lang="ar-SA" altLang="ar-SA" sz="1400" b="1" dirty="0">
                <a:solidFill>
                  <a:srgbClr val="3366FF"/>
                </a:solidFill>
              </a:rPr>
              <a:t> ـــ ٢) </a:t>
            </a:r>
            <a:r>
              <a:rPr lang="ar-SA" altLang="ar-SA" sz="2000" b="1" dirty="0">
                <a:solidFill>
                  <a:srgbClr val="3366FF"/>
                </a:solidFill>
              </a:rPr>
              <a:t>×</a:t>
            </a:r>
            <a:r>
              <a:rPr lang="ar-SA" altLang="ar-SA" sz="1400" b="1" dirty="0">
                <a:solidFill>
                  <a:srgbClr val="3366FF"/>
                </a:solidFill>
              </a:rPr>
              <a:t> </a:t>
            </a:r>
            <a:r>
              <a:rPr lang="ar-SA" sz="1400" b="1" baseline="30000" dirty="0"/>
              <a:t>٥</a:t>
            </a:r>
            <a:r>
              <a:rPr lang="ar-SA" sz="1400" b="1" dirty="0"/>
              <a:t>١٨٠</a:t>
            </a:r>
            <a:endParaRPr lang="ar-SA" altLang="ar-SA" sz="1400" b="1" dirty="0">
              <a:solidFill>
                <a:srgbClr val="FF3300"/>
              </a:solidFill>
            </a:endParaRPr>
          </a:p>
        </p:txBody>
      </p:sp>
      <p:sp>
        <p:nvSpPr>
          <p:cNvPr id="21" name="Text Box 10">
            <a:extLst>
              <a:ext uri="{FF2B5EF4-FFF2-40B4-BE49-F238E27FC236}">
                <a16:creationId xmlns:a16="http://schemas.microsoft.com/office/drawing/2014/main" id="{348B6B10-E1B0-AA3F-A003-7100AB2A1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7106" y="3761088"/>
            <a:ext cx="4570413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ar-SA" sz="1400" b="1" dirty="0">
                <a:solidFill>
                  <a:srgbClr val="3366FF"/>
                </a:solidFill>
              </a:rPr>
              <a:t>مجموع قياسات زوايا المضلع العشاري المنتظم  </a:t>
            </a:r>
            <a:r>
              <a:rPr lang="ar-SA" altLang="ar-SA" sz="1400" b="1" dirty="0">
                <a:solidFill>
                  <a:srgbClr val="3366FF"/>
                </a:solidFill>
                <a:cs typeface="Arial" panose="020B0604020202020204" pitchFamily="34" charset="0"/>
              </a:rPr>
              <a:t>=</a:t>
            </a:r>
            <a:r>
              <a:rPr lang="ar-SA" altLang="ar-SA" sz="1400" b="1" dirty="0">
                <a:solidFill>
                  <a:srgbClr val="3366FF"/>
                </a:solidFill>
              </a:rPr>
              <a:t> (</a:t>
            </a:r>
            <a:r>
              <a:rPr lang="ar-SA" altLang="ar-SA" sz="1400" b="1" dirty="0">
                <a:solidFill>
                  <a:srgbClr val="FF3300"/>
                </a:solidFill>
              </a:rPr>
              <a:t>١٠</a:t>
            </a:r>
            <a:r>
              <a:rPr lang="ar-SA" altLang="ar-SA" sz="1400" b="1" dirty="0">
                <a:solidFill>
                  <a:srgbClr val="3366FF"/>
                </a:solidFill>
              </a:rPr>
              <a:t> ـــ ٢) </a:t>
            </a:r>
            <a:r>
              <a:rPr lang="ar-SA" altLang="ar-SA" sz="2000" b="1" dirty="0">
                <a:solidFill>
                  <a:srgbClr val="3366FF"/>
                </a:solidFill>
              </a:rPr>
              <a:t>×</a:t>
            </a:r>
            <a:r>
              <a:rPr lang="ar-SA" altLang="ar-SA" sz="1400" b="1" dirty="0">
                <a:solidFill>
                  <a:srgbClr val="3366FF"/>
                </a:solidFill>
              </a:rPr>
              <a:t> </a:t>
            </a:r>
            <a:r>
              <a:rPr lang="ar-SA" sz="1400" b="1" baseline="30000" dirty="0"/>
              <a:t>٥</a:t>
            </a:r>
            <a:r>
              <a:rPr lang="ar-SA" sz="1400" b="1" dirty="0"/>
              <a:t>١٨٠</a:t>
            </a:r>
          </a:p>
          <a:p>
            <a:pPr>
              <a:spcBef>
                <a:spcPct val="50000"/>
              </a:spcBef>
            </a:pPr>
            <a:r>
              <a:rPr lang="ar-SA" altLang="ar-SA" sz="1400" b="1" dirty="0">
                <a:solidFill>
                  <a:srgbClr val="3366FF"/>
                </a:solidFill>
              </a:rPr>
              <a:t> </a:t>
            </a:r>
            <a:endParaRPr lang="en" altLang="ar-SA" sz="1400" b="1" dirty="0">
              <a:solidFill>
                <a:srgbClr val="FF3300"/>
              </a:solidFill>
              <a:latin typeface="ZapfCalligr BT" pitchFamily="18" charset="0"/>
              <a:cs typeface="ZA-MATH2" pitchFamily="2" charset="-78"/>
            </a:endParaRPr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6DB4AB17-C42A-39CC-6210-607CE4AD7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6407" y="5696192"/>
            <a:ext cx="2030412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ar-SA" sz="1400" b="1" dirty="0">
                <a:solidFill>
                  <a:srgbClr val="3366FF"/>
                </a:solidFill>
                <a:cs typeface="Arial" panose="020B0604020202020204" pitchFamily="34" charset="0"/>
              </a:rPr>
              <a:t>=</a:t>
            </a:r>
            <a:r>
              <a:rPr lang="ar-SA" altLang="ar-SA" sz="1400" b="1" dirty="0">
                <a:solidFill>
                  <a:srgbClr val="3366FF"/>
                </a:solidFill>
              </a:rPr>
              <a:t> ٨ </a:t>
            </a:r>
            <a:r>
              <a:rPr lang="ar-SA" altLang="ar-SA" sz="2000" b="1" dirty="0">
                <a:solidFill>
                  <a:srgbClr val="3366FF"/>
                </a:solidFill>
              </a:rPr>
              <a:t>×</a:t>
            </a:r>
            <a:r>
              <a:rPr lang="ar-SA" altLang="ar-SA" sz="1400" b="1" dirty="0">
                <a:solidFill>
                  <a:srgbClr val="3366FF"/>
                </a:solidFill>
              </a:rPr>
              <a:t> </a:t>
            </a:r>
            <a:r>
              <a:rPr lang="ar-SA" sz="1400" b="1" baseline="30000" dirty="0"/>
              <a:t>٥</a:t>
            </a:r>
            <a:r>
              <a:rPr lang="ar-SA" sz="1400" b="1" dirty="0"/>
              <a:t>١٨٠ =</a:t>
            </a:r>
          </a:p>
          <a:p>
            <a:pPr>
              <a:spcBef>
                <a:spcPct val="50000"/>
              </a:spcBef>
            </a:pPr>
            <a:r>
              <a:rPr lang="ar-SA" altLang="ar-SA" sz="1400" b="1" dirty="0">
                <a:solidFill>
                  <a:srgbClr val="3366FF"/>
                </a:solidFill>
                <a:cs typeface="Arial" panose="020B0604020202020204" pitchFamily="34" charset="0"/>
              </a:rPr>
              <a:t>= </a:t>
            </a:r>
            <a:r>
              <a:rPr lang="ar-SA" sz="1400" b="1" baseline="30000" dirty="0"/>
              <a:t>٥</a:t>
            </a:r>
            <a:r>
              <a:rPr lang="ar-SA" sz="1400" b="1" dirty="0"/>
              <a:t>١٤٤</a:t>
            </a:r>
            <a:endParaRPr lang="en" altLang="ar-SA" sz="1400" b="1" dirty="0">
              <a:solidFill>
                <a:srgbClr val="FF3300"/>
              </a:solidFill>
              <a:latin typeface="ZapfCalligr BT" pitchFamily="18" charset="0"/>
              <a:cs typeface="ZA-MATH2" pitchFamily="2" charset="-78"/>
            </a:endParaRPr>
          </a:p>
        </p:txBody>
      </p:sp>
      <p:sp>
        <p:nvSpPr>
          <p:cNvPr id="25" name="Text Box 12">
            <a:extLst>
              <a:ext uri="{FF2B5EF4-FFF2-40B4-BE49-F238E27FC236}">
                <a16:creationId xmlns:a16="http://schemas.microsoft.com/office/drawing/2014/main" id="{7B0A8CA6-E5CA-F22C-3E5C-C40D1E0EB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8731" y="4600875"/>
            <a:ext cx="2952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ar-SA" sz="1400" b="1">
                <a:solidFill>
                  <a:srgbClr val="3366FF"/>
                </a:solidFill>
              </a:rPr>
              <a:t>فإن قياس زاوية المضلع العشاري منتظم</a:t>
            </a:r>
            <a:r>
              <a:rPr lang="ar-SA" altLang="ar-SA" sz="1400" b="1">
                <a:solidFill>
                  <a:srgbClr val="3366FF"/>
                </a:solidFill>
                <a:cs typeface="Arial" panose="020B0604020202020204" pitchFamily="34" charset="0"/>
              </a:rPr>
              <a:t>=</a:t>
            </a:r>
            <a:endParaRPr lang="ar-SA" altLang="ar-SA" sz="1400" b="1">
              <a:solidFill>
                <a:srgbClr val="FF3300"/>
              </a:solidFill>
              <a:cs typeface="ZA-MATH2" pitchFamily="2" charset="-78"/>
            </a:endParaRPr>
          </a:p>
        </p:txBody>
      </p:sp>
      <p:sp>
        <p:nvSpPr>
          <p:cNvPr id="27" name="Text Box 13">
            <a:extLst>
              <a:ext uri="{FF2B5EF4-FFF2-40B4-BE49-F238E27FC236}">
                <a16:creationId xmlns:a16="http://schemas.microsoft.com/office/drawing/2014/main" id="{4F613EA7-80FF-96FC-80AF-FCE001E51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3006" y="5045375"/>
            <a:ext cx="4292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ar-SA" sz="1400" b="1" dirty="0">
                <a:solidFill>
                  <a:srgbClr val="3366FF"/>
                </a:solidFill>
              </a:rPr>
              <a:t>إذن ، فقياس كل زاوية في المضلع العشاري المنتظم  </a:t>
            </a:r>
            <a:r>
              <a:rPr lang="ar-SA" altLang="ar-SA" sz="1400" b="1" dirty="0">
                <a:solidFill>
                  <a:srgbClr val="3366FF"/>
                </a:solidFill>
                <a:cs typeface="Arial" panose="020B0604020202020204" pitchFamily="34" charset="0"/>
              </a:rPr>
              <a:t>=</a:t>
            </a:r>
            <a:r>
              <a:rPr lang="ar-SA" altLang="ar-SA" sz="1400" b="1" dirty="0">
                <a:solidFill>
                  <a:srgbClr val="3366FF"/>
                </a:solidFill>
              </a:rPr>
              <a:t> </a:t>
            </a:r>
            <a:r>
              <a:rPr lang="ar-SA" sz="1400" b="1" baseline="30000" dirty="0"/>
              <a:t>٥</a:t>
            </a:r>
            <a:r>
              <a:rPr lang="ar-SA" sz="1400" b="1" dirty="0"/>
              <a:t>١٤٤ </a:t>
            </a:r>
            <a:r>
              <a:rPr lang="en" altLang="ar-SA" sz="1400" b="1" dirty="0">
                <a:solidFill>
                  <a:srgbClr val="3366FF"/>
                </a:solidFill>
                <a:latin typeface="ZapfCalligr BT" pitchFamily="18" charset="0"/>
                <a:cs typeface="ZA-MATH2" pitchFamily="2" charset="-78"/>
              </a:rPr>
              <a:t>˚</a:t>
            </a:r>
            <a:endParaRPr lang="en" altLang="ar-SA" sz="1400" b="1" dirty="0">
              <a:solidFill>
                <a:srgbClr val="FF3300"/>
              </a:solidFill>
              <a:latin typeface="ZapfCalligr BT" pitchFamily="18" charset="0"/>
              <a:cs typeface="ZA-MATH2" pitchFamily="2" charset="-78"/>
            </a:endParaRPr>
          </a:p>
        </p:txBody>
      </p:sp>
      <p:grpSp>
        <p:nvGrpSpPr>
          <p:cNvPr id="34" name="Group 14">
            <a:extLst>
              <a:ext uri="{FF2B5EF4-FFF2-40B4-BE49-F238E27FC236}">
                <a16:creationId xmlns:a16="http://schemas.microsoft.com/office/drawing/2014/main" id="{9858F098-90DC-F8A0-E13D-EED3190E86F0}"/>
              </a:ext>
            </a:extLst>
          </p:cNvPr>
          <p:cNvGrpSpPr>
            <a:grpSpLocks/>
          </p:cNvGrpSpPr>
          <p:nvPr/>
        </p:nvGrpSpPr>
        <p:grpSpPr bwMode="auto">
          <a:xfrm>
            <a:off x="6517469" y="4467335"/>
            <a:ext cx="1655762" cy="576081"/>
            <a:chOff x="1111" y="3566"/>
            <a:chExt cx="701" cy="363"/>
          </a:xfrm>
        </p:grpSpPr>
        <p:sp>
          <p:nvSpPr>
            <p:cNvPr id="29" name="Line 15">
              <a:extLst>
                <a:ext uri="{FF2B5EF4-FFF2-40B4-BE49-F238E27FC236}">
                  <a16:creationId xmlns:a16="http://schemas.microsoft.com/office/drawing/2014/main" id="{5B55D3B9-754D-19DC-2DD8-ACF6972471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493" y="3747"/>
              <a:ext cx="298" cy="1"/>
            </a:xfrm>
            <a:prstGeom prst="line">
              <a:avLst/>
            </a:prstGeom>
            <a:noFill/>
            <a:ln w="34925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grpSp>
          <p:nvGrpSpPr>
            <p:cNvPr id="30" name="Group 16">
              <a:extLst>
                <a:ext uri="{FF2B5EF4-FFF2-40B4-BE49-F238E27FC236}">
                  <a16:creationId xmlns:a16="http://schemas.microsoft.com/office/drawing/2014/main" id="{54248439-1656-4632-8EDE-599179DBA2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1" y="3566"/>
              <a:ext cx="701" cy="363"/>
              <a:chOff x="1156" y="3566"/>
              <a:chExt cx="701" cy="363"/>
            </a:xfrm>
          </p:grpSpPr>
          <p:sp>
            <p:nvSpPr>
              <p:cNvPr id="31" name="Text Box 17">
                <a:extLst>
                  <a:ext uri="{FF2B5EF4-FFF2-40B4-BE49-F238E27FC236}">
                    <a16:creationId xmlns:a16="http://schemas.microsoft.com/office/drawing/2014/main" id="{57A544B9-D626-6C97-BEC3-B12718D15C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74" y="3566"/>
                <a:ext cx="38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sz="1600" b="1" baseline="30000" dirty="0"/>
                  <a:t>٥</a:t>
                </a:r>
                <a:r>
                  <a:rPr lang="ar-SA" sz="1600" b="1" dirty="0"/>
                  <a:t>١٤٤٠</a:t>
                </a:r>
                <a:r>
                  <a:rPr lang="ar-SA" altLang="ar-SA" sz="1600" b="1" dirty="0">
                    <a:solidFill>
                      <a:srgbClr val="3366FF"/>
                    </a:solidFill>
                    <a:cs typeface="ZA-MATH2" pitchFamily="2" charset="-78"/>
                  </a:rPr>
                  <a:t>  </a:t>
                </a:r>
              </a:p>
            </p:txBody>
          </p:sp>
          <p:sp>
            <p:nvSpPr>
              <p:cNvPr id="32" name="Text Box 18">
                <a:extLst>
                  <a:ext uri="{FF2B5EF4-FFF2-40B4-BE49-F238E27FC236}">
                    <a16:creationId xmlns:a16="http://schemas.microsoft.com/office/drawing/2014/main" id="{02323E1A-3A58-E8C3-66D0-029AA17DC0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91" y="3717"/>
                <a:ext cx="20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altLang="ar-SA" sz="1600" b="1" dirty="0">
                    <a:solidFill>
                      <a:srgbClr val="3366FF"/>
                    </a:solidFill>
                  </a:rPr>
                  <a:t>١٠</a:t>
                </a:r>
                <a:endParaRPr lang="en" altLang="ar-SA" sz="1600" b="1" dirty="0">
                  <a:solidFill>
                    <a:srgbClr val="3366FF"/>
                  </a:solidFill>
                </a:endParaRPr>
              </a:p>
            </p:txBody>
          </p:sp>
          <p:sp>
            <p:nvSpPr>
              <p:cNvPr id="33" name="Text Box 19">
                <a:extLst>
                  <a:ext uri="{FF2B5EF4-FFF2-40B4-BE49-F238E27FC236}">
                    <a16:creationId xmlns:a16="http://schemas.microsoft.com/office/drawing/2014/main" id="{23DA15F1-8C9F-BD49-50BF-45C5F3E2D9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6" y="3646"/>
                <a:ext cx="36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altLang="ar-SA" sz="1400" b="1">
                    <a:solidFill>
                      <a:srgbClr val="3366FF"/>
                    </a:solidFill>
                    <a:cs typeface="Arial" panose="020B0604020202020204" pitchFamily="34" charset="0"/>
                  </a:rPr>
                  <a:t>=</a:t>
                </a:r>
                <a:endParaRPr lang="en" altLang="ar-SA" sz="1400" b="1">
                  <a:solidFill>
                    <a:srgbClr val="3366FF"/>
                  </a:solidFill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6" name="Text Box 20">
            <a:extLst>
              <a:ext uri="{FF2B5EF4-FFF2-40B4-BE49-F238E27FC236}">
                <a16:creationId xmlns:a16="http://schemas.microsoft.com/office/drawing/2014/main" id="{C59B493D-8E9E-E430-241F-72AE6C6F9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9981" y="4573888"/>
            <a:ext cx="936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ar-SA" sz="1600" b="1" dirty="0">
                <a:solidFill>
                  <a:srgbClr val="3366FF"/>
                </a:solidFill>
              </a:rPr>
              <a:t> </a:t>
            </a:r>
            <a:r>
              <a:rPr lang="ar-SA" sz="1600" b="1" baseline="30000" dirty="0"/>
              <a:t>٥</a:t>
            </a:r>
            <a:r>
              <a:rPr lang="ar-SA" sz="1600" b="1" dirty="0"/>
              <a:t>١٤٤</a:t>
            </a:r>
            <a:endParaRPr lang="ar-SA" altLang="ar-SA" sz="1600" b="1" dirty="0">
              <a:solidFill>
                <a:srgbClr val="3366FF"/>
              </a:solidFill>
              <a:cs typeface="ZA-MATH2" pitchFamily="2" charset="-78"/>
            </a:endParaRPr>
          </a:p>
        </p:txBody>
      </p:sp>
      <p:sp>
        <p:nvSpPr>
          <p:cNvPr id="38" name="Text Box 21">
            <a:extLst>
              <a:ext uri="{FF2B5EF4-FFF2-40B4-BE49-F238E27FC236}">
                <a16:creationId xmlns:a16="http://schemas.microsoft.com/office/drawing/2014/main" id="{4EB00AE6-39A7-E0D2-6585-2687FE8C0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106" y="3318175"/>
            <a:ext cx="3303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ar-SA" sz="1400" b="1" dirty="0">
                <a:solidFill>
                  <a:srgbClr val="3366FF"/>
                </a:solidFill>
              </a:rPr>
              <a:t>مجموع قياسات زوايا المضلع </a:t>
            </a:r>
            <a:r>
              <a:rPr lang="ar-SA" altLang="ar-SA" sz="1400" b="1" dirty="0">
                <a:solidFill>
                  <a:srgbClr val="3366FF"/>
                </a:solidFill>
                <a:cs typeface="Arial" panose="020B0604020202020204" pitchFamily="34" charset="0"/>
              </a:rPr>
              <a:t>=</a:t>
            </a:r>
            <a:r>
              <a:rPr lang="ar-SA" altLang="ar-SA" sz="1400" b="1" dirty="0">
                <a:solidFill>
                  <a:srgbClr val="3366FF"/>
                </a:solidFill>
              </a:rPr>
              <a:t> (</a:t>
            </a:r>
            <a:r>
              <a:rPr lang="ar-SA" altLang="ar-SA" sz="1400" b="1" dirty="0">
                <a:solidFill>
                  <a:srgbClr val="FF3300"/>
                </a:solidFill>
              </a:rPr>
              <a:t>ن</a:t>
            </a:r>
            <a:r>
              <a:rPr lang="ar-SA" altLang="ar-SA" sz="1400" b="1" dirty="0">
                <a:solidFill>
                  <a:srgbClr val="3366FF"/>
                </a:solidFill>
              </a:rPr>
              <a:t> ـــ ٢) </a:t>
            </a:r>
            <a:r>
              <a:rPr lang="ar-SA" altLang="ar-SA" sz="2000" b="1" dirty="0">
                <a:solidFill>
                  <a:srgbClr val="3366FF"/>
                </a:solidFill>
              </a:rPr>
              <a:t>×</a:t>
            </a:r>
            <a:r>
              <a:rPr lang="ar-SA" altLang="ar-SA" sz="1400" b="1" dirty="0">
                <a:solidFill>
                  <a:srgbClr val="3366FF"/>
                </a:solidFill>
              </a:rPr>
              <a:t> </a:t>
            </a:r>
            <a:r>
              <a:rPr lang="ar-SA" sz="1400" b="1" baseline="30000" dirty="0"/>
              <a:t>٥</a:t>
            </a:r>
            <a:r>
              <a:rPr lang="ar-SA" sz="1400" b="1" dirty="0"/>
              <a:t>١٨٠</a:t>
            </a:r>
            <a:endParaRPr lang="ar-SA" altLang="ar-SA" sz="1400" b="1" dirty="0">
              <a:solidFill>
                <a:srgbClr val="FF3300"/>
              </a:solidFill>
            </a:endParaRPr>
          </a:p>
        </p:txBody>
      </p:sp>
      <p:sp>
        <p:nvSpPr>
          <p:cNvPr id="40" name="Text Box 22">
            <a:extLst>
              <a:ext uri="{FF2B5EF4-FFF2-40B4-BE49-F238E27FC236}">
                <a16:creationId xmlns:a16="http://schemas.microsoft.com/office/drawing/2014/main" id="{CA380FC6-CE89-F0B4-A57B-326394FFA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6381" y="3761088"/>
            <a:ext cx="4498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ar-SA" sz="1400" b="1" dirty="0">
                <a:solidFill>
                  <a:srgbClr val="3366FF"/>
                </a:solidFill>
              </a:rPr>
              <a:t>مجموع قياسات زوايا المضلع التساعي المنتظم  </a:t>
            </a:r>
            <a:r>
              <a:rPr lang="ar-SA" altLang="ar-SA" sz="1400" b="1" dirty="0">
                <a:solidFill>
                  <a:srgbClr val="3366FF"/>
                </a:solidFill>
                <a:cs typeface="Arial" panose="020B0604020202020204" pitchFamily="34" charset="0"/>
              </a:rPr>
              <a:t>=</a:t>
            </a:r>
            <a:r>
              <a:rPr lang="ar-SA" altLang="ar-SA" sz="1400" b="1" dirty="0">
                <a:solidFill>
                  <a:srgbClr val="3366FF"/>
                </a:solidFill>
              </a:rPr>
              <a:t> (</a:t>
            </a:r>
            <a:r>
              <a:rPr lang="ar-SA" altLang="ar-SA" sz="1400" b="1" dirty="0">
                <a:solidFill>
                  <a:srgbClr val="FF3300"/>
                </a:solidFill>
              </a:rPr>
              <a:t>٩</a:t>
            </a:r>
            <a:r>
              <a:rPr lang="ar-SA" altLang="ar-SA" sz="1400" b="1" dirty="0">
                <a:solidFill>
                  <a:srgbClr val="3366FF"/>
                </a:solidFill>
              </a:rPr>
              <a:t> ـــ ٢) </a:t>
            </a:r>
            <a:r>
              <a:rPr lang="ar-SA" altLang="ar-SA" sz="2000" b="1" dirty="0">
                <a:solidFill>
                  <a:srgbClr val="3366FF"/>
                </a:solidFill>
              </a:rPr>
              <a:t>×</a:t>
            </a:r>
            <a:r>
              <a:rPr lang="ar-SA" altLang="ar-SA" sz="1400" b="1" dirty="0">
                <a:solidFill>
                  <a:srgbClr val="3366FF"/>
                </a:solidFill>
              </a:rPr>
              <a:t> </a:t>
            </a:r>
            <a:r>
              <a:rPr lang="ar-SA" sz="1400" b="1" baseline="30000" dirty="0"/>
              <a:t>٥</a:t>
            </a:r>
            <a:r>
              <a:rPr lang="ar-SA" sz="1400" b="1" dirty="0"/>
              <a:t>١٨٠</a:t>
            </a:r>
            <a:r>
              <a:rPr lang="ar-SA" altLang="ar-SA" sz="1400" b="1" dirty="0">
                <a:solidFill>
                  <a:srgbClr val="3366FF"/>
                </a:solidFill>
              </a:rPr>
              <a:t> </a:t>
            </a:r>
            <a:r>
              <a:rPr lang="en" altLang="ar-SA" sz="1400" b="1" dirty="0">
                <a:solidFill>
                  <a:srgbClr val="3366FF"/>
                </a:solidFill>
                <a:latin typeface="ZapfCalligr BT" pitchFamily="18" charset="0"/>
                <a:cs typeface="ZA-MATH2" pitchFamily="2" charset="-78"/>
              </a:rPr>
              <a:t>˚</a:t>
            </a:r>
            <a:endParaRPr lang="en" altLang="ar-SA" sz="1400" b="1" dirty="0">
              <a:solidFill>
                <a:srgbClr val="FF3300"/>
              </a:solidFill>
              <a:latin typeface="ZapfCalligr BT" pitchFamily="18" charset="0"/>
              <a:cs typeface="ZA-MATH2" pitchFamily="2" charset="-78"/>
            </a:endParaRPr>
          </a:p>
        </p:txBody>
      </p:sp>
      <p:sp>
        <p:nvSpPr>
          <p:cNvPr id="42" name="Text Box 23">
            <a:extLst>
              <a:ext uri="{FF2B5EF4-FFF2-40B4-BE49-F238E27FC236}">
                <a16:creationId xmlns:a16="http://schemas.microsoft.com/office/drawing/2014/main" id="{05D76CE8-9938-435B-4574-EC96ACEE3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3954" y="4110338"/>
            <a:ext cx="21104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ar-SA" sz="1400" b="1" dirty="0">
                <a:solidFill>
                  <a:srgbClr val="3366FF"/>
                </a:solidFill>
                <a:cs typeface="Arial" panose="020B0604020202020204" pitchFamily="34" charset="0"/>
              </a:rPr>
              <a:t>=</a:t>
            </a:r>
            <a:r>
              <a:rPr lang="ar-SA" altLang="ar-SA" sz="1400" b="1" dirty="0">
                <a:solidFill>
                  <a:srgbClr val="3366FF"/>
                </a:solidFill>
              </a:rPr>
              <a:t> ٧ </a:t>
            </a:r>
            <a:r>
              <a:rPr lang="ar-SA" altLang="ar-SA" sz="2000" b="1" dirty="0">
                <a:solidFill>
                  <a:srgbClr val="3366FF"/>
                </a:solidFill>
              </a:rPr>
              <a:t>×</a:t>
            </a:r>
            <a:r>
              <a:rPr lang="ar-SA" altLang="ar-SA" sz="1400" b="1" dirty="0">
                <a:solidFill>
                  <a:srgbClr val="3366FF"/>
                </a:solidFill>
              </a:rPr>
              <a:t> </a:t>
            </a:r>
            <a:r>
              <a:rPr lang="ar-SA" sz="1400" b="1" baseline="30000" dirty="0"/>
              <a:t>٥</a:t>
            </a:r>
            <a:r>
              <a:rPr lang="ar-SA" sz="1400" b="1" dirty="0"/>
              <a:t>١٨٠ </a:t>
            </a:r>
            <a:r>
              <a:rPr lang="en" altLang="ar-SA" sz="1400" b="1" dirty="0">
                <a:solidFill>
                  <a:srgbClr val="3366FF"/>
                </a:solidFill>
                <a:latin typeface="ZapfCalligr BT" pitchFamily="18" charset="0"/>
                <a:cs typeface="ZA-MATH2" pitchFamily="2" charset="-78"/>
              </a:rPr>
              <a:t>˚</a:t>
            </a:r>
            <a:r>
              <a:rPr lang="ar-SA" altLang="ar-SA" sz="1400" b="1" dirty="0">
                <a:solidFill>
                  <a:srgbClr val="3366FF"/>
                </a:solidFill>
                <a:cs typeface="ZA-MATH2" pitchFamily="2" charset="-78"/>
              </a:rPr>
              <a:t>   </a:t>
            </a:r>
            <a:r>
              <a:rPr lang="ar-SA" altLang="ar-SA" sz="1400" b="1" dirty="0">
                <a:solidFill>
                  <a:srgbClr val="3366FF"/>
                </a:solidFill>
                <a:cs typeface="Arial" panose="020B0604020202020204" pitchFamily="34" charset="0"/>
              </a:rPr>
              <a:t>= </a:t>
            </a:r>
            <a:r>
              <a:rPr lang="ar-SA" sz="1400" b="1" baseline="30000" dirty="0"/>
              <a:t>٥</a:t>
            </a:r>
            <a:r>
              <a:rPr lang="ar-SA" sz="1400" b="1" dirty="0"/>
              <a:t>١٢٦٠</a:t>
            </a:r>
            <a:endParaRPr lang="en" altLang="ar-SA" sz="1400" b="1" dirty="0">
              <a:solidFill>
                <a:srgbClr val="FF3300"/>
              </a:solidFill>
              <a:latin typeface="ZapfCalligr BT" pitchFamily="18" charset="0"/>
              <a:cs typeface="ZA-MATH2" pitchFamily="2" charset="-78"/>
            </a:endParaRPr>
          </a:p>
        </p:txBody>
      </p:sp>
      <p:sp>
        <p:nvSpPr>
          <p:cNvPr id="44" name="Text Box 24">
            <a:extLst>
              <a:ext uri="{FF2B5EF4-FFF2-40B4-BE49-F238E27FC236}">
                <a16:creationId xmlns:a16="http://schemas.microsoft.com/office/drawing/2014/main" id="{E8F4013C-6750-4529-C278-5621B21A3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4169" y="4600875"/>
            <a:ext cx="2952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ar-SA" sz="1400" b="1">
                <a:solidFill>
                  <a:srgbClr val="3366FF"/>
                </a:solidFill>
              </a:rPr>
              <a:t>فإن قياس زاوية المضلع التساعي منتظم</a:t>
            </a:r>
            <a:r>
              <a:rPr lang="ar-SA" altLang="ar-SA" sz="1400" b="1">
                <a:solidFill>
                  <a:srgbClr val="3366FF"/>
                </a:solidFill>
                <a:cs typeface="Arial" panose="020B0604020202020204" pitchFamily="34" charset="0"/>
              </a:rPr>
              <a:t>=</a:t>
            </a:r>
            <a:endParaRPr lang="ar-SA" altLang="ar-SA" sz="1400" b="1">
              <a:solidFill>
                <a:srgbClr val="FF3300"/>
              </a:solidFill>
              <a:cs typeface="ZA-MATH2" pitchFamily="2" charset="-78"/>
            </a:endParaRPr>
          </a:p>
        </p:txBody>
      </p:sp>
      <p:sp>
        <p:nvSpPr>
          <p:cNvPr id="46" name="Text Box 25">
            <a:extLst>
              <a:ext uri="{FF2B5EF4-FFF2-40B4-BE49-F238E27FC236}">
                <a16:creationId xmlns:a16="http://schemas.microsoft.com/office/drawing/2014/main" id="{B6B97374-D6A0-5CC4-CE0E-81E7ECCB0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8444" y="5045375"/>
            <a:ext cx="439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ar-SA" sz="1400" b="1" dirty="0">
                <a:solidFill>
                  <a:srgbClr val="3366FF"/>
                </a:solidFill>
              </a:rPr>
              <a:t>إذن ، فقياس كل زاوية في المضلع التساعي المنتظم  </a:t>
            </a:r>
            <a:r>
              <a:rPr lang="ar-SA" altLang="ar-SA" sz="1400" b="1" dirty="0">
                <a:solidFill>
                  <a:srgbClr val="3366FF"/>
                </a:solidFill>
                <a:cs typeface="Arial" panose="020B0604020202020204" pitchFamily="34" charset="0"/>
              </a:rPr>
              <a:t>=</a:t>
            </a:r>
            <a:r>
              <a:rPr lang="ar-SA" altLang="ar-SA" sz="1400" b="1" dirty="0">
                <a:solidFill>
                  <a:srgbClr val="3366FF"/>
                </a:solidFill>
              </a:rPr>
              <a:t> </a:t>
            </a:r>
            <a:r>
              <a:rPr lang="ar-SA" sz="1400" b="1" baseline="30000" dirty="0"/>
              <a:t>٥</a:t>
            </a:r>
            <a:r>
              <a:rPr lang="ar-SA" sz="1400" b="1" dirty="0"/>
              <a:t>١٤٠ </a:t>
            </a:r>
            <a:r>
              <a:rPr lang="en" altLang="ar-SA" sz="1400" b="1" dirty="0">
                <a:solidFill>
                  <a:srgbClr val="3366FF"/>
                </a:solidFill>
                <a:latin typeface="ZapfCalligr BT" pitchFamily="18" charset="0"/>
                <a:cs typeface="ZA-MATH2" pitchFamily="2" charset="-78"/>
              </a:rPr>
              <a:t>˚</a:t>
            </a:r>
            <a:endParaRPr lang="en" altLang="ar-SA" sz="1400" b="1" dirty="0">
              <a:solidFill>
                <a:srgbClr val="FF3300"/>
              </a:solidFill>
              <a:latin typeface="ZapfCalligr BT" pitchFamily="18" charset="0"/>
              <a:cs typeface="ZA-MATH2" pitchFamily="2" charset="-78"/>
            </a:endParaRPr>
          </a:p>
        </p:txBody>
      </p:sp>
      <p:grpSp>
        <p:nvGrpSpPr>
          <p:cNvPr id="53" name="Group 26">
            <a:extLst>
              <a:ext uri="{FF2B5EF4-FFF2-40B4-BE49-F238E27FC236}">
                <a16:creationId xmlns:a16="http://schemas.microsoft.com/office/drawing/2014/main" id="{595DF2D4-475C-7FF5-A82B-9ABB5E4B0A4E}"/>
              </a:ext>
            </a:extLst>
          </p:cNvPr>
          <p:cNvGrpSpPr>
            <a:grpSpLocks/>
          </p:cNvGrpSpPr>
          <p:nvPr/>
        </p:nvGrpSpPr>
        <p:grpSpPr bwMode="auto">
          <a:xfrm>
            <a:off x="1912131" y="4467335"/>
            <a:ext cx="1365250" cy="576081"/>
            <a:chOff x="1111" y="3566"/>
            <a:chExt cx="701" cy="363"/>
          </a:xfrm>
        </p:grpSpPr>
        <p:sp>
          <p:nvSpPr>
            <p:cNvPr id="48" name="Line 27">
              <a:extLst>
                <a:ext uri="{FF2B5EF4-FFF2-40B4-BE49-F238E27FC236}">
                  <a16:creationId xmlns:a16="http://schemas.microsoft.com/office/drawing/2014/main" id="{0DEA76C3-D93B-21C4-30B3-3C9BD5A404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493" y="3747"/>
              <a:ext cx="298" cy="1"/>
            </a:xfrm>
            <a:prstGeom prst="line">
              <a:avLst/>
            </a:prstGeom>
            <a:noFill/>
            <a:ln w="34925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grpSp>
          <p:nvGrpSpPr>
            <p:cNvPr id="49" name="Group 28">
              <a:extLst>
                <a:ext uri="{FF2B5EF4-FFF2-40B4-BE49-F238E27FC236}">
                  <a16:creationId xmlns:a16="http://schemas.microsoft.com/office/drawing/2014/main" id="{847D5959-1745-7366-6B3B-FB47C0F241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1" y="3566"/>
              <a:ext cx="701" cy="363"/>
              <a:chOff x="1156" y="3566"/>
              <a:chExt cx="701" cy="363"/>
            </a:xfrm>
          </p:grpSpPr>
          <p:sp>
            <p:nvSpPr>
              <p:cNvPr id="50" name="Text Box 29">
                <a:extLst>
                  <a:ext uri="{FF2B5EF4-FFF2-40B4-BE49-F238E27FC236}">
                    <a16:creationId xmlns:a16="http://schemas.microsoft.com/office/drawing/2014/main" id="{0B7DEB3A-4F83-31A1-32AB-ECDFA6800F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74" y="3566"/>
                <a:ext cx="38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sz="1600" b="1" baseline="30000" dirty="0"/>
                  <a:t>٥</a:t>
                </a:r>
                <a:r>
                  <a:rPr lang="ar-SA" sz="1600" b="1" dirty="0"/>
                  <a:t>١٢٦٠</a:t>
                </a:r>
                <a:r>
                  <a:rPr lang="ar-SA" altLang="ar-SA" sz="1600" b="1" dirty="0">
                    <a:solidFill>
                      <a:srgbClr val="3366FF"/>
                    </a:solidFill>
                    <a:cs typeface="ZA-MATH2" pitchFamily="2" charset="-78"/>
                  </a:rPr>
                  <a:t>  </a:t>
                </a:r>
              </a:p>
            </p:txBody>
          </p:sp>
          <p:sp>
            <p:nvSpPr>
              <p:cNvPr id="51" name="Text Box 30">
                <a:extLst>
                  <a:ext uri="{FF2B5EF4-FFF2-40B4-BE49-F238E27FC236}">
                    <a16:creationId xmlns:a16="http://schemas.microsoft.com/office/drawing/2014/main" id="{63885570-4F90-89A1-C2A6-D1A0B0B756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91" y="3717"/>
                <a:ext cx="20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altLang="ar-SA" sz="1600" b="1" dirty="0">
                    <a:solidFill>
                      <a:srgbClr val="3366FF"/>
                    </a:solidFill>
                  </a:rPr>
                  <a:t>٩</a:t>
                </a:r>
                <a:endParaRPr lang="en" altLang="ar-SA" sz="1600" b="1" dirty="0">
                  <a:solidFill>
                    <a:srgbClr val="3366FF"/>
                  </a:solidFill>
                </a:endParaRPr>
              </a:p>
            </p:txBody>
          </p:sp>
          <p:sp>
            <p:nvSpPr>
              <p:cNvPr id="52" name="Text Box 31">
                <a:extLst>
                  <a:ext uri="{FF2B5EF4-FFF2-40B4-BE49-F238E27FC236}">
                    <a16:creationId xmlns:a16="http://schemas.microsoft.com/office/drawing/2014/main" id="{8A856A21-FB48-A89A-1A91-1FED044C83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6" y="3646"/>
                <a:ext cx="36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altLang="ar-SA" sz="1400" b="1">
                    <a:solidFill>
                      <a:srgbClr val="3366FF"/>
                    </a:solidFill>
                    <a:cs typeface="Arial" panose="020B0604020202020204" pitchFamily="34" charset="0"/>
                  </a:rPr>
                  <a:t>=</a:t>
                </a:r>
                <a:endParaRPr lang="en" altLang="ar-SA" sz="1400" b="1">
                  <a:solidFill>
                    <a:srgbClr val="3366FF"/>
                  </a:solidFill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5" name="Text Box 32">
            <a:extLst>
              <a:ext uri="{FF2B5EF4-FFF2-40B4-BE49-F238E27FC236}">
                <a16:creationId xmlns:a16="http://schemas.microsoft.com/office/drawing/2014/main" id="{92E9FA64-501E-AA5A-2F44-7BB402AE1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4494" y="4565950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ar-SA" sz="1600" b="1" dirty="0">
                <a:solidFill>
                  <a:srgbClr val="3366FF"/>
                </a:solidFill>
              </a:rPr>
              <a:t> </a:t>
            </a:r>
            <a:r>
              <a:rPr lang="ar-SA" sz="1600" b="1" baseline="30000" dirty="0"/>
              <a:t>٥</a:t>
            </a:r>
            <a:r>
              <a:rPr lang="ar-SA" sz="1600" b="1" dirty="0"/>
              <a:t>١٤٠</a:t>
            </a:r>
            <a:endParaRPr lang="ar-SA" altLang="ar-SA" sz="1600" b="1" dirty="0">
              <a:solidFill>
                <a:srgbClr val="3366FF"/>
              </a:solidFill>
              <a:cs typeface="ZA-MATH2" pitchFamily="2" charset="-78"/>
            </a:endParaRPr>
          </a:p>
        </p:txBody>
      </p:sp>
      <p:sp>
        <p:nvSpPr>
          <p:cNvPr id="57" name="Line 33">
            <a:extLst>
              <a:ext uri="{FF2B5EF4-FFF2-40B4-BE49-F238E27FC236}">
                <a16:creationId xmlns:a16="http://schemas.microsoft.com/office/drawing/2014/main" id="{2AD4DAEA-490A-4091-703E-0205E756CB4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8544" y="3534075"/>
            <a:ext cx="0" cy="2232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FDBD3D48-9D12-7D9F-7F23-D50F24B84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3042" y="5972930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224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5709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2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800" decel="10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8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/>
      <p:bldP spid="25" grpId="0"/>
      <p:bldP spid="27" grpId="0"/>
      <p:bldP spid="38" grpId="0"/>
      <p:bldP spid="40" grpId="0"/>
      <p:bldP spid="42" grpId="0"/>
      <p:bldP spid="44" grpId="0"/>
      <p:bldP spid="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09229" y="-2513681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0A4C9C1A-4F4B-5E7A-536F-3EB7441E2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835" y="1054165"/>
            <a:ext cx="301942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9B6017EE-8D4C-A272-5C60-5F12852CC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122" y="2717865"/>
            <a:ext cx="5980113" cy="5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9B375FC2-9F57-E719-770F-521DE7DE5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35" y="1974915"/>
            <a:ext cx="2143125" cy="52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9">
            <a:extLst>
              <a:ext uri="{FF2B5EF4-FFF2-40B4-BE49-F238E27FC236}">
                <a16:creationId xmlns:a16="http://schemas.microsoft.com/office/drawing/2014/main" id="{8FFE10E4-A727-638A-5031-5E4EAE3B6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1810" y="3940240"/>
            <a:ext cx="3303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ar-SA" sz="1400" b="1" dirty="0">
                <a:solidFill>
                  <a:srgbClr val="3366FF"/>
                </a:solidFill>
              </a:rPr>
              <a:t>مجموع قياسات زوايا المضلع </a:t>
            </a:r>
            <a:r>
              <a:rPr lang="ar-SA" altLang="ar-SA" sz="1400" b="1" dirty="0">
                <a:solidFill>
                  <a:srgbClr val="3366FF"/>
                </a:solidFill>
                <a:cs typeface="Arial" panose="020B0604020202020204" pitchFamily="34" charset="0"/>
              </a:rPr>
              <a:t>=</a:t>
            </a:r>
            <a:r>
              <a:rPr lang="ar-SA" altLang="ar-SA" sz="1400" b="1" dirty="0">
                <a:solidFill>
                  <a:srgbClr val="3366FF"/>
                </a:solidFill>
              </a:rPr>
              <a:t> (</a:t>
            </a:r>
            <a:r>
              <a:rPr lang="ar-SA" altLang="ar-SA" sz="1400" b="1" dirty="0">
                <a:solidFill>
                  <a:srgbClr val="FF3300"/>
                </a:solidFill>
              </a:rPr>
              <a:t>ن</a:t>
            </a:r>
            <a:r>
              <a:rPr lang="ar-SA" altLang="ar-SA" sz="1400" b="1" dirty="0">
                <a:solidFill>
                  <a:srgbClr val="3366FF"/>
                </a:solidFill>
              </a:rPr>
              <a:t> ـــ ٢) </a:t>
            </a:r>
            <a:r>
              <a:rPr lang="ar-SA" altLang="ar-SA" sz="2000" b="1" dirty="0">
                <a:solidFill>
                  <a:srgbClr val="3366FF"/>
                </a:solidFill>
              </a:rPr>
              <a:t>×</a:t>
            </a:r>
            <a:r>
              <a:rPr lang="ar-SA" altLang="ar-SA" sz="1400" b="1" dirty="0">
                <a:solidFill>
                  <a:srgbClr val="3366FF"/>
                </a:solidFill>
              </a:rPr>
              <a:t> </a:t>
            </a:r>
            <a:r>
              <a:rPr lang="ar-SA" sz="1400" b="1" baseline="30000" dirty="0"/>
              <a:t>٥</a:t>
            </a:r>
            <a:r>
              <a:rPr lang="ar-SA" sz="1400" b="1" dirty="0"/>
              <a:t>١٨٠</a:t>
            </a:r>
            <a:endParaRPr lang="ar-SA" altLang="ar-SA" sz="1400" b="1" dirty="0">
              <a:solidFill>
                <a:srgbClr val="FF3300"/>
              </a:solidFill>
            </a:endParaRP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370D76DB-2463-5A45-555C-33ADA8CF7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3647" y="4383153"/>
            <a:ext cx="4570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ar-SA" sz="1400" b="1" dirty="0">
                <a:solidFill>
                  <a:srgbClr val="3366FF"/>
                </a:solidFill>
              </a:rPr>
              <a:t>مجموع قياسات زوايا المضلع الرباعي المنتظم  </a:t>
            </a:r>
            <a:r>
              <a:rPr lang="ar-SA" altLang="ar-SA" sz="1400" b="1" dirty="0">
                <a:solidFill>
                  <a:srgbClr val="3366FF"/>
                </a:solidFill>
                <a:cs typeface="Arial" panose="020B0604020202020204" pitchFamily="34" charset="0"/>
              </a:rPr>
              <a:t>=</a:t>
            </a:r>
            <a:r>
              <a:rPr lang="ar-SA" altLang="ar-SA" sz="1400" b="1" dirty="0">
                <a:solidFill>
                  <a:srgbClr val="3366FF"/>
                </a:solidFill>
              </a:rPr>
              <a:t> (</a:t>
            </a:r>
            <a:r>
              <a:rPr lang="ar-SA" altLang="ar-SA" sz="1400" b="1" dirty="0">
                <a:solidFill>
                  <a:srgbClr val="FF3300"/>
                </a:solidFill>
              </a:rPr>
              <a:t>٤</a:t>
            </a:r>
            <a:r>
              <a:rPr lang="ar-SA" altLang="ar-SA" sz="1400" b="1" dirty="0">
                <a:solidFill>
                  <a:srgbClr val="3366FF"/>
                </a:solidFill>
              </a:rPr>
              <a:t> ـــ ٢) </a:t>
            </a:r>
            <a:r>
              <a:rPr lang="ar-SA" altLang="ar-SA" sz="2000" b="1" dirty="0">
                <a:solidFill>
                  <a:srgbClr val="3366FF"/>
                </a:solidFill>
              </a:rPr>
              <a:t>×</a:t>
            </a:r>
            <a:r>
              <a:rPr lang="ar-SA" altLang="ar-SA" sz="1400" b="1" dirty="0">
                <a:solidFill>
                  <a:srgbClr val="3366FF"/>
                </a:solidFill>
              </a:rPr>
              <a:t> </a:t>
            </a:r>
            <a:r>
              <a:rPr lang="ar-SA" sz="1400" b="1" baseline="30000" dirty="0"/>
              <a:t>٥</a:t>
            </a:r>
            <a:r>
              <a:rPr lang="ar-SA" sz="1400" b="1" dirty="0"/>
              <a:t>١٨٠</a:t>
            </a:r>
            <a:r>
              <a:rPr lang="ar-SA" altLang="ar-SA" sz="1400" b="1" dirty="0">
                <a:solidFill>
                  <a:srgbClr val="3366FF"/>
                </a:solidFill>
              </a:rPr>
              <a:t> </a:t>
            </a:r>
            <a:r>
              <a:rPr lang="en" altLang="ar-SA" sz="1400" b="1" dirty="0">
                <a:solidFill>
                  <a:srgbClr val="3366FF"/>
                </a:solidFill>
                <a:latin typeface="ZapfCalligr BT" pitchFamily="18" charset="0"/>
                <a:cs typeface="ZA-MATH2" pitchFamily="2" charset="-78"/>
              </a:rPr>
              <a:t>˚</a:t>
            </a:r>
            <a:endParaRPr lang="en" altLang="ar-SA" sz="1400" b="1" dirty="0">
              <a:solidFill>
                <a:srgbClr val="FF3300"/>
              </a:solidFill>
              <a:latin typeface="ZapfCalligr BT" pitchFamily="18" charset="0"/>
              <a:cs typeface="ZA-MATH2" pitchFamily="2" charset="-78"/>
            </a:endParaRP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B4015D7A-E2A4-8F7C-76C0-64D71A281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472" y="4732403"/>
            <a:ext cx="16557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ar-SA" sz="1400" b="1" dirty="0">
                <a:solidFill>
                  <a:srgbClr val="3366FF"/>
                </a:solidFill>
                <a:cs typeface="Arial" panose="020B0604020202020204" pitchFamily="34" charset="0"/>
              </a:rPr>
              <a:t>=</a:t>
            </a:r>
            <a:r>
              <a:rPr lang="ar-SA" altLang="ar-SA" sz="1400" b="1" dirty="0">
                <a:solidFill>
                  <a:srgbClr val="3366FF"/>
                </a:solidFill>
              </a:rPr>
              <a:t> ٢ </a:t>
            </a:r>
            <a:r>
              <a:rPr lang="ar-SA" altLang="ar-SA" sz="2000" b="1" dirty="0">
                <a:solidFill>
                  <a:srgbClr val="3366FF"/>
                </a:solidFill>
              </a:rPr>
              <a:t>×</a:t>
            </a:r>
            <a:r>
              <a:rPr lang="ar-SA" altLang="ar-SA" sz="1400" b="1" dirty="0">
                <a:solidFill>
                  <a:srgbClr val="3366FF"/>
                </a:solidFill>
              </a:rPr>
              <a:t> </a:t>
            </a:r>
            <a:r>
              <a:rPr lang="ar-SA" sz="1400" b="1" baseline="30000" dirty="0"/>
              <a:t>٥</a:t>
            </a:r>
            <a:r>
              <a:rPr lang="ar-SA" sz="1400" b="1" dirty="0"/>
              <a:t>١٨٠ </a:t>
            </a:r>
            <a:r>
              <a:rPr lang="ar-SA" altLang="ar-SA" sz="1400" b="1" dirty="0">
                <a:solidFill>
                  <a:srgbClr val="3366FF"/>
                </a:solidFill>
                <a:cs typeface="Arial" panose="020B0604020202020204" pitchFamily="34" charset="0"/>
              </a:rPr>
              <a:t>= </a:t>
            </a:r>
            <a:r>
              <a:rPr lang="ar-SA" sz="1400" b="1" baseline="30000" dirty="0"/>
              <a:t>٥</a:t>
            </a:r>
            <a:r>
              <a:rPr lang="ar-SA" sz="1400" b="1" dirty="0"/>
              <a:t>٣٦٠</a:t>
            </a:r>
            <a:endParaRPr lang="en" altLang="ar-SA" sz="1400" b="1" dirty="0">
              <a:solidFill>
                <a:srgbClr val="FF3300"/>
              </a:solidFill>
              <a:latin typeface="ZapfCalligr BT" pitchFamily="18" charset="0"/>
              <a:cs typeface="ZA-MATH2" pitchFamily="2" charset="-78"/>
            </a:endParaRPr>
          </a:p>
        </p:txBody>
      </p:sp>
      <p:sp>
        <p:nvSpPr>
          <p:cNvPr id="21" name="Text Box 12">
            <a:extLst>
              <a:ext uri="{FF2B5EF4-FFF2-40B4-BE49-F238E27FC236}">
                <a16:creationId xmlns:a16="http://schemas.microsoft.com/office/drawing/2014/main" id="{7145DB0A-D6EA-8D36-9E56-87FBE73D8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7172" y="5222940"/>
            <a:ext cx="2952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ar-SA" sz="1400" b="1">
                <a:solidFill>
                  <a:srgbClr val="3366FF"/>
                </a:solidFill>
              </a:rPr>
              <a:t>فإن قياس زاوية المضلع الرباعي منتظم</a:t>
            </a:r>
            <a:r>
              <a:rPr lang="ar-SA" altLang="ar-SA" sz="1400" b="1">
                <a:solidFill>
                  <a:srgbClr val="3366FF"/>
                </a:solidFill>
                <a:cs typeface="Arial" panose="020B0604020202020204" pitchFamily="34" charset="0"/>
              </a:rPr>
              <a:t>=</a:t>
            </a:r>
            <a:endParaRPr lang="ar-SA" altLang="ar-SA" sz="1400" b="1">
              <a:solidFill>
                <a:srgbClr val="FF3300"/>
              </a:solidFill>
              <a:cs typeface="ZA-MATH2" pitchFamily="2" charset="-78"/>
            </a:endParaRPr>
          </a:p>
        </p:txBody>
      </p:sp>
      <p:sp>
        <p:nvSpPr>
          <p:cNvPr id="23" name="Text Box 13">
            <a:extLst>
              <a:ext uri="{FF2B5EF4-FFF2-40B4-BE49-F238E27FC236}">
                <a16:creationId xmlns:a16="http://schemas.microsoft.com/office/drawing/2014/main" id="{0F5185F3-E810-FC2A-6539-4322969D8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1447" y="5667440"/>
            <a:ext cx="4292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ar-SA" sz="1400" b="1" dirty="0">
                <a:solidFill>
                  <a:srgbClr val="3366FF"/>
                </a:solidFill>
              </a:rPr>
              <a:t>إذن ، فقياس كل زاوية في المضلع الرباعي المنتظم  </a:t>
            </a:r>
            <a:r>
              <a:rPr lang="ar-SA" altLang="ar-SA" sz="1400" b="1" dirty="0">
                <a:solidFill>
                  <a:srgbClr val="3366FF"/>
                </a:solidFill>
                <a:cs typeface="Arial" panose="020B0604020202020204" pitchFamily="34" charset="0"/>
              </a:rPr>
              <a:t>=</a:t>
            </a:r>
            <a:r>
              <a:rPr lang="ar-SA" altLang="ar-SA" sz="1400" b="1" dirty="0">
                <a:solidFill>
                  <a:srgbClr val="3366FF"/>
                </a:solidFill>
              </a:rPr>
              <a:t> </a:t>
            </a:r>
            <a:r>
              <a:rPr lang="ar-SA" sz="1400" b="1" baseline="30000" dirty="0"/>
              <a:t>٥</a:t>
            </a:r>
            <a:r>
              <a:rPr lang="ar-SA" sz="1400" b="1" dirty="0"/>
              <a:t>٩٠</a:t>
            </a:r>
            <a:endParaRPr lang="en" altLang="ar-SA" sz="1400" b="1" dirty="0">
              <a:solidFill>
                <a:srgbClr val="FF3300"/>
              </a:solidFill>
              <a:latin typeface="ZapfCalligr BT" pitchFamily="18" charset="0"/>
              <a:cs typeface="ZA-MATH2" pitchFamily="2" charset="-78"/>
            </a:endParaRPr>
          </a:p>
        </p:txBody>
      </p:sp>
      <p:grpSp>
        <p:nvGrpSpPr>
          <p:cNvPr id="30" name="Group 14">
            <a:extLst>
              <a:ext uri="{FF2B5EF4-FFF2-40B4-BE49-F238E27FC236}">
                <a16:creationId xmlns:a16="http://schemas.microsoft.com/office/drawing/2014/main" id="{07713EAA-7383-C40C-D0EB-E67E285DF5F6}"/>
              </a:ext>
            </a:extLst>
          </p:cNvPr>
          <p:cNvGrpSpPr>
            <a:grpSpLocks/>
          </p:cNvGrpSpPr>
          <p:nvPr/>
        </p:nvGrpSpPr>
        <p:grpSpPr bwMode="auto">
          <a:xfrm>
            <a:off x="6771355" y="5120701"/>
            <a:ext cx="1262062" cy="576081"/>
            <a:chOff x="1111" y="3566"/>
            <a:chExt cx="701" cy="363"/>
          </a:xfrm>
        </p:grpSpPr>
        <p:sp>
          <p:nvSpPr>
            <p:cNvPr id="25" name="Line 15">
              <a:extLst>
                <a:ext uri="{FF2B5EF4-FFF2-40B4-BE49-F238E27FC236}">
                  <a16:creationId xmlns:a16="http://schemas.microsoft.com/office/drawing/2014/main" id="{6B1238F3-979F-3985-C0B7-D20354B972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493" y="3747"/>
              <a:ext cx="298" cy="1"/>
            </a:xfrm>
            <a:prstGeom prst="line">
              <a:avLst/>
            </a:prstGeom>
            <a:noFill/>
            <a:ln w="34925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grpSp>
          <p:nvGrpSpPr>
            <p:cNvPr id="26" name="Group 16">
              <a:extLst>
                <a:ext uri="{FF2B5EF4-FFF2-40B4-BE49-F238E27FC236}">
                  <a16:creationId xmlns:a16="http://schemas.microsoft.com/office/drawing/2014/main" id="{BD0E43F7-B83A-F62A-EC98-34EDAB461A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1" y="3566"/>
              <a:ext cx="701" cy="363"/>
              <a:chOff x="1156" y="3566"/>
              <a:chExt cx="701" cy="363"/>
            </a:xfrm>
          </p:grpSpPr>
          <p:sp>
            <p:nvSpPr>
              <p:cNvPr id="27" name="Text Box 17">
                <a:extLst>
                  <a:ext uri="{FF2B5EF4-FFF2-40B4-BE49-F238E27FC236}">
                    <a16:creationId xmlns:a16="http://schemas.microsoft.com/office/drawing/2014/main" id="{597BD493-1773-740A-5210-CFD9F3295B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74" y="3566"/>
                <a:ext cx="38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sz="1600" b="1" baseline="30000" dirty="0"/>
                  <a:t>٥</a:t>
                </a:r>
                <a:r>
                  <a:rPr lang="ar-SA" sz="1600" b="1" dirty="0"/>
                  <a:t>٣٦٠</a:t>
                </a:r>
                <a:r>
                  <a:rPr lang="ar-SA" altLang="ar-SA" sz="1600" b="1" dirty="0">
                    <a:solidFill>
                      <a:srgbClr val="3366FF"/>
                    </a:solidFill>
                    <a:cs typeface="ZA-MATH2" pitchFamily="2" charset="-78"/>
                  </a:rPr>
                  <a:t>  </a:t>
                </a:r>
              </a:p>
            </p:txBody>
          </p:sp>
          <p:sp>
            <p:nvSpPr>
              <p:cNvPr id="28" name="Text Box 18">
                <a:extLst>
                  <a:ext uri="{FF2B5EF4-FFF2-40B4-BE49-F238E27FC236}">
                    <a16:creationId xmlns:a16="http://schemas.microsoft.com/office/drawing/2014/main" id="{E54503B7-9A40-3C3A-F139-2836D72AA9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91" y="3717"/>
                <a:ext cx="20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altLang="ar-SA" sz="1600" b="1" dirty="0">
                    <a:solidFill>
                      <a:srgbClr val="3366FF"/>
                    </a:solidFill>
                  </a:rPr>
                  <a:t>٤</a:t>
                </a:r>
                <a:endParaRPr lang="en" altLang="ar-SA" sz="1600" b="1" dirty="0">
                  <a:solidFill>
                    <a:srgbClr val="3366FF"/>
                  </a:solidFill>
                </a:endParaRPr>
              </a:p>
            </p:txBody>
          </p:sp>
          <p:sp>
            <p:nvSpPr>
              <p:cNvPr id="29" name="Text Box 19">
                <a:extLst>
                  <a:ext uri="{FF2B5EF4-FFF2-40B4-BE49-F238E27FC236}">
                    <a16:creationId xmlns:a16="http://schemas.microsoft.com/office/drawing/2014/main" id="{1D95A86A-1433-4D35-FE9E-E62BAE7EC4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6" y="3646"/>
                <a:ext cx="36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altLang="ar-SA" sz="1400" b="1">
                    <a:solidFill>
                      <a:srgbClr val="3366FF"/>
                    </a:solidFill>
                    <a:cs typeface="Arial" panose="020B0604020202020204" pitchFamily="34" charset="0"/>
                  </a:rPr>
                  <a:t>=</a:t>
                </a:r>
                <a:endParaRPr lang="en" altLang="ar-SA" sz="1400" b="1">
                  <a:solidFill>
                    <a:srgbClr val="3366FF"/>
                  </a:solidFill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2" name="Text Box 20">
            <a:extLst>
              <a:ext uri="{FF2B5EF4-FFF2-40B4-BE49-F238E27FC236}">
                <a16:creationId xmlns:a16="http://schemas.microsoft.com/office/drawing/2014/main" id="{847887CF-D384-4F20-58C7-515B3F6B5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322" y="5195953"/>
            <a:ext cx="936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ar-SA" sz="1600" b="1" dirty="0">
                <a:solidFill>
                  <a:srgbClr val="3366FF"/>
                </a:solidFill>
              </a:rPr>
              <a:t> </a:t>
            </a:r>
            <a:r>
              <a:rPr lang="ar-SA" sz="1600" b="1" baseline="30000" dirty="0"/>
              <a:t>٥</a:t>
            </a:r>
            <a:r>
              <a:rPr lang="ar-SA" sz="1600" b="1" dirty="0"/>
              <a:t>٩٠</a:t>
            </a:r>
            <a:endParaRPr lang="ar-SA" altLang="ar-SA" sz="1600" b="1" dirty="0">
              <a:solidFill>
                <a:srgbClr val="3366FF"/>
              </a:solidFill>
              <a:cs typeface="ZA-MATH2" pitchFamily="2" charset="-78"/>
            </a:endParaRPr>
          </a:p>
        </p:txBody>
      </p:sp>
      <p:sp>
        <p:nvSpPr>
          <p:cNvPr id="34" name="Text Box 21">
            <a:extLst>
              <a:ext uri="{FF2B5EF4-FFF2-40B4-BE49-F238E27FC236}">
                <a16:creationId xmlns:a16="http://schemas.microsoft.com/office/drawing/2014/main" id="{4C8AC425-DCD4-1E57-6B05-F428D23E3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547" y="3940240"/>
            <a:ext cx="3303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ar-SA" sz="1400" b="1" dirty="0">
                <a:solidFill>
                  <a:srgbClr val="3366FF"/>
                </a:solidFill>
              </a:rPr>
              <a:t>مجموع قياسات زوايا المضلع </a:t>
            </a:r>
            <a:r>
              <a:rPr lang="ar-SA" altLang="ar-SA" sz="1400" b="1" dirty="0">
                <a:solidFill>
                  <a:srgbClr val="3366FF"/>
                </a:solidFill>
                <a:cs typeface="Arial" panose="020B0604020202020204" pitchFamily="34" charset="0"/>
              </a:rPr>
              <a:t>=</a:t>
            </a:r>
            <a:r>
              <a:rPr lang="ar-SA" altLang="ar-SA" sz="1400" b="1" dirty="0">
                <a:solidFill>
                  <a:srgbClr val="3366FF"/>
                </a:solidFill>
              </a:rPr>
              <a:t> (</a:t>
            </a:r>
            <a:r>
              <a:rPr lang="ar-SA" altLang="ar-SA" sz="1400" b="1" dirty="0">
                <a:solidFill>
                  <a:srgbClr val="FF3300"/>
                </a:solidFill>
              </a:rPr>
              <a:t>ن</a:t>
            </a:r>
            <a:r>
              <a:rPr lang="ar-SA" altLang="ar-SA" sz="1400" b="1" dirty="0">
                <a:solidFill>
                  <a:srgbClr val="3366FF"/>
                </a:solidFill>
              </a:rPr>
              <a:t> ـــ ٢) </a:t>
            </a:r>
            <a:r>
              <a:rPr lang="ar-SA" altLang="ar-SA" sz="2000" b="1" dirty="0">
                <a:solidFill>
                  <a:srgbClr val="3366FF"/>
                </a:solidFill>
              </a:rPr>
              <a:t>×</a:t>
            </a:r>
            <a:r>
              <a:rPr lang="ar-SA" altLang="ar-SA" sz="1400" b="1" dirty="0">
                <a:solidFill>
                  <a:srgbClr val="3366FF"/>
                </a:solidFill>
              </a:rPr>
              <a:t> </a:t>
            </a:r>
            <a:r>
              <a:rPr lang="ar-SA" sz="1400" b="1" baseline="30000" dirty="0"/>
              <a:t>٥</a:t>
            </a:r>
            <a:r>
              <a:rPr lang="ar-SA" sz="1400" b="1" dirty="0"/>
              <a:t>١٨٠</a:t>
            </a:r>
            <a:endParaRPr lang="ar-SA" altLang="ar-SA" sz="1400" b="1" dirty="0">
              <a:solidFill>
                <a:srgbClr val="FF3300"/>
              </a:solidFill>
            </a:endParaRPr>
          </a:p>
        </p:txBody>
      </p:sp>
      <p:sp>
        <p:nvSpPr>
          <p:cNvPr id="36" name="Text Box 22">
            <a:extLst>
              <a:ext uri="{FF2B5EF4-FFF2-40B4-BE49-F238E27FC236}">
                <a16:creationId xmlns:a16="http://schemas.microsoft.com/office/drawing/2014/main" id="{85FA2B66-6B3A-E451-09CC-5117E106B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3547" y="4383153"/>
            <a:ext cx="4859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ar-SA" sz="1400" b="1" dirty="0">
                <a:solidFill>
                  <a:srgbClr val="3366FF"/>
                </a:solidFill>
              </a:rPr>
              <a:t>مجموع قياسات زوايا المضلع 11 المنتظم  </a:t>
            </a:r>
            <a:r>
              <a:rPr lang="ar-SA" altLang="ar-SA" sz="1400" b="1" dirty="0">
                <a:solidFill>
                  <a:srgbClr val="3366FF"/>
                </a:solidFill>
                <a:cs typeface="Arial" panose="020B0604020202020204" pitchFamily="34" charset="0"/>
              </a:rPr>
              <a:t>=</a:t>
            </a:r>
            <a:r>
              <a:rPr lang="ar-SA" altLang="ar-SA" sz="1400" b="1" dirty="0">
                <a:solidFill>
                  <a:srgbClr val="3366FF"/>
                </a:solidFill>
              </a:rPr>
              <a:t> (</a:t>
            </a:r>
            <a:r>
              <a:rPr lang="ar-SA" altLang="ar-SA" sz="1400" b="1" dirty="0">
                <a:solidFill>
                  <a:srgbClr val="FF3300"/>
                </a:solidFill>
              </a:rPr>
              <a:t>١١</a:t>
            </a:r>
            <a:r>
              <a:rPr lang="ar-SA" altLang="ar-SA" sz="1400" b="1" dirty="0">
                <a:solidFill>
                  <a:srgbClr val="3366FF"/>
                </a:solidFill>
              </a:rPr>
              <a:t> ـــ ٢) </a:t>
            </a:r>
            <a:r>
              <a:rPr lang="ar-SA" altLang="ar-SA" sz="2000" b="1" dirty="0">
                <a:solidFill>
                  <a:srgbClr val="3366FF"/>
                </a:solidFill>
              </a:rPr>
              <a:t>×</a:t>
            </a:r>
            <a:r>
              <a:rPr lang="ar-SA" altLang="ar-SA" sz="1400" b="1" dirty="0">
                <a:solidFill>
                  <a:srgbClr val="3366FF"/>
                </a:solidFill>
              </a:rPr>
              <a:t> </a:t>
            </a:r>
            <a:r>
              <a:rPr lang="ar-SA" sz="1400" b="1" baseline="30000" dirty="0"/>
              <a:t>٥</a:t>
            </a:r>
            <a:r>
              <a:rPr lang="ar-SA" sz="1400" b="1" dirty="0"/>
              <a:t>١٨٠</a:t>
            </a:r>
            <a:endParaRPr lang="en" altLang="ar-SA" sz="1400" b="1" dirty="0">
              <a:solidFill>
                <a:srgbClr val="FF3300"/>
              </a:solidFill>
              <a:latin typeface="ZapfCalligr BT" pitchFamily="18" charset="0"/>
              <a:cs typeface="ZA-MATH2" pitchFamily="2" charset="-78"/>
            </a:endParaRPr>
          </a:p>
        </p:txBody>
      </p:sp>
      <p:sp>
        <p:nvSpPr>
          <p:cNvPr id="38" name="Text Box 23">
            <a:extLst>
              <a:ext uri="{FF2B5EF4-FFF2-40B4-BE49-F238E27FC236}">
                <a16:creationId xmlns:a16="http://schemas.microsoft.com/office/drawing/2014/main" id="{56AF021A-1500-3F19-B0A2-BE259B8DE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810" y="4732403"/>
            <a:ext cx="17668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ar-SA" sz="1400" b="1" dirty="0">
                <a:solidFill>
                  <a:srgbClr val="3366FF"/>
                </a:solidFill>
                <a:cs typeface="Arial" panose="020B0604020202020204" pitchFamily="34" charset="0"/>
              </a:rPr>
              <a:t>=</a:t>
            </a:r>
            <a:r>
              <a:rPr lang="ar-SA" altLang="ar-SA" sz="1400" b="1" dirty="0">
                <a:solidFill>
                  <a:srgbClr val="3366FF"/>
                </a:solidFill>
              </a:rPr>
              <a:t> ٩ </a:t>
            </a:r>
            <a:r>
              <a:rPr lang="ar-SA" altLang="ar-SA" sz="2000" b="1" dirty="0">
                <a:solidFill>
                  <a:srgbClr val="3366FF"/>
                </a:solidFill>
              </a:rPr>
              <a:t>×</a:t>
            </a:r>
            <a:r>
              <a:rPr lang="ar-SA" altLang="ar-SA" sz="1400" b="1" dirty="0">
                <a:solidFill>
                  <a:srgbClr val="3366FF"/>
                </a:solidFill>
              </a:rPr>
              <a:t> </a:t>
            </a:r>
            <a:r>
              <a:rPr lang="ar-SA" sz="1400" b="1" baseline="30000" dirty="0"/>
              <a:t>٥</a:t>
            </a:r>
            <a:r>
              <a:rPr lang="ar-SA" sz="1400" b="1" dirty="0"/>
              <a:t>١٨٠ </a:t>
            </a:r>
            <a:r>
              <a:rPr lang="ar-SA" altLang="ar-SA" sz="1400" b="1" dirty="0">
                <a:solidFill>
                  <a:srgbClr val="3366FF"/>
                </a:solidFill>
                <a:cs typeface="Arial" panose="020B0604020202020204" pitchFamily="34" charset="0"/>
              </a:rPr>
              <a:t>= </a:t>
            </a:r>
            <a:r>
              <a:rPr lang="ar-SA" altLang="ar-SA" sz="1400" b="1" dirty="0">
                <a:solidFill>
                  <a:srgbClr val="3366FF"/>
                </a:solidFill>
              </a:rPr>
              <a:t>١٦٢٠</a:t>
            </a:r>
            <a:r>
              <a:rPr lang="en" altLang="ar-SA" sz="1400" b="1" dirty="0">
                <a:solidFill>
                  <a:srgbClr val="3366FF"/>
                </a:solidFill>
                <a:latin typeface="ZapfCalligr BT" pitchFamily="18" charset="0"/>
                <a:cs typeface="ZA-MATH2" pitchFamily="2" charset="-78"/>
              </a:rPr>
              <a:t>˚</a:t>
            </a:r>
            <a:endParaRPr lang="en" altLang="ar-SA" sz="1400" b="1" dirty="0">
              <a:solidFill>
                <a:srgbClr val="FF3300"/>
              </a:solidFill>
              <a:latin typeface="ZapfCalligr BT" pitchFamily="18" charset="0"/>
              <a:cs typeface="ZA-MATH2" pitchFamily="2" charset="-78"/>
            </a:endParaRPr>
          </a:p>
        </p:txBody>
      </p:sp>
      <p:sp>
        <p:nvSpPr>
          <p:cNvPr id="40" name="Text Box 24">
            <a:extLst>
              <a:ext uri="{FF2B5EF4-FFF2-40B4-BE49-F238E27FC236}">
                <a16:creationId xmlns:a16="http://schemas.microsoft.com/office/drawing/2014/main" id="{2BD5E8B4-49B3-4A45-2C27-E3109F3AA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8697" y="5222940"/>
            <a:ext cx="2952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ar-SA" sz="1400" b="1">
                <a:solidFill>
                  <a:srgbClr val="3366FF"/>
                </a:solidFill>
              </a:rPr>
              <a:t>فإن قياس زاوية المضلع 11 منتظم</a:t>
            </a:r>
            <a:r>
              <a:rPr lang="ar-SA" altLang="ar-SA" sz="1400" b="1">
                <a:solidFill>
                  <a:srgbClr val="3366FF"/>
                </a:solidFill>
                <a:cs typeface="Arial" panose="020B0604020202020204" pitchFamily="34" charset="0"/>
              </a:rPr>
              <a:t>=</a:t>
            </a:r>
            <a:endParaRPr lang="ar-SA" altLang="ar-SA" sz="1400" b="1">
              <a:solidFill>
                <a:srgbClr val="FF3300"/>
              </a:solidFill>
              <a:cs typeface="ZA-MATH2" pitchFamily="2" charset="-78"/>
            </a:endParaRPr>
          </a:p>
        </p:txBody>
      </p:sp>
      <p:sp>
        <p:nvSpPr>
          <p:cNvPr id="42" name="Text Box 25">
            <a:extLst>
              <a:ext uri="{FF2B5EF4-FFF2-40B4-BE49-F238E27FC236}">
                <a16:creationId xmlns:a16="http://schemas.microsoft.com/office/drawing/2014/main" id="{09B496BA-1E48-BA7B-AB3A-E54E0AA0E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2935" y="5667440"/>
            <a:ext cx="460851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ar-SA" sz="1400" b="1" dirty="0">
                <a:solidFill>
                  <a:srgbClr val="3366FF"/>
                </a:solidFill>
              </a:rPr>
              <a:t>إذن ، فقياس كل زاوية في المضلع 11 المنتظم  </a:t>
            </a:r>
            <a:r>
              <a:rPr lang="ar-SA" altLang="ar-SA" sz="1400" b="1" dirty="0">
                <a:solidFill>
                  <a:srgbClr val="3366FF"/>
                </a:solidFill>
                <a:cs typeface="Arial" panose="020B0604020202020204" pitchFamily="34" charset="0"/>
              </a:rPr>
              <a:t>=  </a:t>
            </a:r>
            <a:r>
              <a:rPr lang="ar-SA" altLang="ar-SA" sz="1600" b="1" dirty="0">
                <a:solidFill>
                  <a:srgbClr val="3366FF"/>
                </a:solidFill>
              </a:rPr>
              <a:t> ١٤٧٫٣</a:t>
            </a:r>
            <a:r>
              <a:rPr lang="en" altLang="ar-SA" sz="1600" b="1" dirty="0">
                <a:solidFill>
                  <a:srgbClr val="3366FF"/>
                </a:solidFill>
                <a:latin typeface="ZapfCalligr BT" pitchFamily="18" charset="0"/>
                <a:cs typeface="ZA-MATH2" pitchFamily="2" charset="-78"/>
              </a:rPr>
              <a:t> ˚</a:t>
            </a:r>
            <a:endParaRPr lang="ar-SA" altLang="ar-SA" sz="1600" b="1" dirty="0">
              <a:solidFill>
                <a:srgbClr val="3366FF"/>
              </a:solidFill>
              <a:cs typeface="ZA-MATH2" pitchFamily="2" charset="-78"/>
            </a:endParaRPr>
          </a:p>
        </p:txBody>
      </p:sp>
      <p:grpSp>
        <p:nvGrpSpPr>
          <p:cNvPr id="49" name="Group 26">
            <a:extLst>
              <a:ext uri="{FF2B5EF4-FFF2-40B4-BE49-F238E27FC236}">
                <a16:creationId xmlns:a16="http://schemas.microsoft.com/office/drawing/2014/main" id="{E64293F9-6476-E423-9F2B-D0F6EDF70631}"/>
              </a:ext>
            </a:extLst>
          </p:cNvPr>
          <p:cNvGrpSpPr>
            <a:grpSpLocks/>
          </p:cNvGrpSpPr>
          <p:nvPr/>
        </p:nvGrpSpPr>
        <p:grpSpPr bwMode="auto">
          <a:xfrm>
            <a:off x="2258887" y="5089400"/>
            <a:ext cx="1473202" cy="576081"/>
            <a:chOff x="1111" y="3566"/>
            <a:chExt cx="701" cy="363"/>
          </a:xfrm>
        </p:grpSpPr>
        <p:sp>
          <p:nvSpPr>
            <p:cNvPr id="44" name="Line 27">
              <a:extLst>
                <a:ext uri="{FF2B5EF4-FFF2-40B4-BE49-F238E27FC236}">
                  <a16:creationId xmlns:a16="http://schemas.microsoft.com/office/drawing/2014/main" id="{D1F04DA4-A21C-C257-D827-0D8BBBFFD2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493" y="3747"/>
              <a:ext cx="298" cy="1"/>
            </a:xfrm>
            <a:prstGeom prst="line">
              <a:avLst/>
            </a:prstGeom>
            <a:noFill/>
            <a:ln w="34925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grpSp>
          <p:nvGrpSpPr>
            <p:cNvPr id="45" name="Group 28">
              <a:extLst>
                <a:ext uri="{FF2B5EF4-FFF2-40B4-BE49-F238E27FC236}">
                  <a16:creationId xmlns:a16="http://schemas.microsoft.com/office/drawing/2014/main" id="{CB052828-7B09-54DF-0B3B-5D7CA11EDE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1" y="3566"/>
              <a:ext cx="701" cy="363"/>
              <a:chOff x="1156" y="3566"/>
              <a:chExt cx="701" cy="363"/>
            </a:xfrm>
          </p:grpSpPr>
          <p:sp>
            <p:nvSpPr>
              <p:cNvPr id="46" name="Text Box 29">
                <a:extLst>
                  <a:ext uri="{FF2B5EF4-FFF2-40B4-BE49-F238E27FC236}">
                    <a16:creationId xmlns:a16="http://schemas.microsoft.com/office/drawing/2014/main" id="{FA9463A8-58A8-E2B8-D1BE-D05858A571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74" y="3566"/>
                <a:ext cx="38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altLang="ar-SA" sz="1600" b="1" dirty="0">
                    <a:solidFill>
                      <a:srgbClr val="3366FF"/>
                    </a:solidFill>
                  </a:rPr>
                  <a:t>١٦٢٠</a:t>
                </a:r>
                <a:r>
                  <a:rPr lang="en" altLang="ar-SA" sz="1600" b="1" dirty="0">
                    <a:solidFill>
                      <a:srgbClr val="3366FF"/>
                    </a:solidFill>
                    <a:latin typeface="ZapfCalligr BT" pitchFamily="18" charset="0"/>
                    <a:cs typeface="ZA-MATH2" pitchFamily="2" charset="-78"/>
                  </a:rPr>
                  <a:t> ˚</a:t>
                </a:r>
                <a:r>
                  <a:rPr lang="ar-SA" altLang="ar-SA" sz="1600" b="1" dirty="0">
                    <a:solidFill>
                      <a:srgbClr val="3366FF"/>
                    </a:solidFill>
                    <a:cs typeface="ZA-MATH2" pitchFamily="2" charset="-78"/>
                  </a:rPr>
                  <a:t>  </a:t>
                </a:r>
              </a:p>
            </p:txBody>
          </p:sp>
          <p:sp>
            <p:nvSpPr>
              <p:cNvPr id="47" name="Text Box 30">
                <a:extLst>
                  <a:ext uri="{FF2B5EF4-FFF2-40B4-BE49-F238E27FC236}">
                    <a16:creationId xmlns:a16="http://schemas.microsoft.com/office/drawing/2014/main" id="{9CEAC230-7DBC-6587-A24D-4CAD1C92D3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91" y="3717"/>
                <a:ext cx="20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altLang="ar-SA" sz="1600" b="1" dirty="0">
                    <a:solidFill>
                      <a:srgbClr val="3366FF"/>
                    </a:solidFill>
                  </a:rPr>
                  <a:t>١١</a:t>
                </a:r>
                <a:endParaRPr lang="en" altLang="ar-SA" sz="1600" b="1" dirty="0">
                  <a:solidFill>
                    <a:srgbClr val="3366FF"/>
                  </a:solidFill>
                </a:endParaRPr>
              </a:p>
            </p:txBody>
          </p:sp>
          <p:sp>
            <p:nvSpPr>
              <p:cNvPr id="48" name="Text Box 31">
                <a:extLst>
                  <a:ext uri="{FF2B5EF4-FFF2-40B4-BE49-F238E27FC236}">
                    <a16:creationId xmlns:a16="http://schemas.microsoft.com/office/drawing/2014/main" id="{C88EADE2-DB37-29CB-F1D3-92D9F2E9BB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6" y="3646"/>
                <a:ext cx="36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altLang="ar-SA" sz="1400" b="1">
                    <a:solidFill>
                      <a:srgbClr val="3366FF"/>
                    </a:solidFill>
                    <a:cs typeface="Arial" panose="020B0604020202020204" pitchFamily="34" charset="0"/>
                  </a:rPr>
                  <a:t>=</a:t>
                </a:r>
                <a:endParaRPr lang="en" altLang="ar-SA" sz="1400" b="1">
                  <a:solidFill>
                    <a:srgbClr val="3366FF"/>
                  </a:solidFill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1" name="Text Box 32">
            <a:extLst>
              <a:ext uri="{FF2B5EF4-FFF2-40B4-BE49-F238E27FC236}">
                <a16:creationId xmlns:a16="http://schemas.microsoft.com/office/drawing/2014/main" id="{5E01A386-1FBA-D2B9-4CF8-A0492B1D9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3610" y="5215003"/>
            <a:ext cx="9763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ar-SA" sz="1600" b="1" dirty="0">
                <a:solidFill>
                  <a:srgbClr val="3366FF"/>
                </a:solidFill>
              </a:rPr>
              <a:t> ١٤٧</a:t>
            </a:r>
            <a:r>
              <a:rPr lang="ar-SA" altLang="ar-SA" sz="1600" b="1" dirty="0">
                <a:solidFill>
                  <a:srgbClr val="3366FF"/>
                </a:solidFill>
                <a:cs typeface="Arial" panose="020B0604020202020204" pitchFamily="34" charset="0"/>
              </a:rPr>
              <a:t>٫</a:t>
            </a:r>
            <a:r>
              <a:rPr lang="ar-SA" altLang="ar-SA" sz="1600" b="1" dirty="0">
                <a:solidFill>
                  <a:srgbClr val="3366FF"/>
                </a:solidFill>
              </a:rPr>
              <a:t>٣</a:t>
            </a:r>
            <a:r>
              <a:rPr lang="en" altLang="ar-SA" sz="1600" b="1" dirty="0">
                <a:solidFill>
                  <a:srgbClr val="3366FF"/>
                </a:solidFill>
                <a:latin typeface="ZapfCalligr BT" pitchFamily="18" charset="0"/>
                <a:cs typeface="ZA-MATH2" pitchFamily="2" charset="-78"/>
              </a:rPr>
              <a:t> ˚</a:t>
            </a:r>
            <a:endParaRPr lang="ar-SA" altLang="ar-SA" sz="1600" b="1" dirty="0">
              <a:solidFill>
                <a:srgbClr val="3366FF"/>
              </a:solidFill>
              <a:cs typeface="ZA-MATH2" pitchFamily="2" charset="-78"/>
            </a:endParaRPr>
          </a:p>
        </p:txBody>
      </p:sp>
      <p:sp>
        <p:nvSpPr>
          <p:cNvPr id="53" name="Line 33">
            <a:extLst>
              <a:ext uri="{FF2B5EF4-FFF2-40B4-BE49-F238E27FC236}">
                <a16:creationId xmlns:a16="http://schemas.microsoft.com/office/drawing/2014/main" id="{0C7EC49C-64F3-4370-BB34-30E53D1F528E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5910" y="4084703"/>
            <a:ext cx="0" cy="2232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pic>
        <p:nvPicPr>
          <p:cNvPr id="55" name="Picture 34">
            <a:extLst>
              <a:ext uri="{FF2B5EF4-FFF2-40B4-BE49-F238E27FC236}">
                <a16:creationId xmlns:a16="http://schemas.microsoft.com/office/drawing/2014/main" id="{968145E6-1660-982D-655E-CA032C187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960" y="3367153"/>
            <a:ext cx="1222375" cy="50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5">
            <a:extLst>
              <a:ext uri="{FF2B5EF4-FFF2-40B4-BE49-F238E27FC236}">
                <a16:creationId xmlns:a16="http://schemas.microsoft.com/office/drawing/2014/main" id="{661B7086-3DFF-0474-F2CB-E03541E4F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247" y="3394140"/>
            <a:ext cx="1655763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AutoShape 36">
            <a:extLst>
              <a:ext uri="{FF2B5EF4-FFF2-40B4-BE49-F238E27FC236}">
                <a16:creationId xmlns:a16="http://schemas.microsoft.com/office/drawing/2014/main" id="{EF90C8D6-DF7C-9FC2-F4B7-F2C7F9720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1860" y="2427353"/>
            <a:ext cx="1584325" cy="863600"/>
          </a:xfrm>
          <a:prstGeom prst="wedgeRoundRectCallout">
            <a:avLst>
              <a:gd name="adj1" fmla="val 151301"/>
              <a:gd name="adj2" fmla="val 66176"/>
              <a:gd name="adj3" fmla="val 16667"/>
            </a:avLst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ar-SA" altLang="ar-SA" b="1"/>
              <a:t>نتعامل مع عدد أضلاع المضلع</a:t>
            </a:r>
            <a:r>
              <a:rPr lang="ar-SA" altLang="ar-SA"/>
              <a:t> </a:t>
            </a:r>
            <a:endParaRPr lang="en" altLang="ar-SA"/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6259E897-60DA-D2FA-DDB7-82A4B87D6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889" y="5898325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225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9409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2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9" grpId="0"/>
      <p:bldP spid="21" grpId="0"/>
      <p:bldP spid="23" grpId="0"/>
      <p:bldP spid="34" grpId="0"/>
      <p:bldP spid="36" grpId="0"/>
      <p:bldP spid="38" grpId="0"/>
      <p:bldP spid="40" grpId="0"/>
      <p:bldP spid="42" grpId="0"/>
      <p:bldP spid="5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28B5543F-923E-568B-8069-028EC70C5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328" y="2482434"/>
            <a:ext cx="4441825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AC462E6E-35FA-ED69-0332-46F8C4522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628" y="847309"/>
            <a:ext cx="301942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8A25EF14-37D5-A269-5112-42A7E1A06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028" y="1501359"/>
            <a:ext cx="2214562" cy="54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54A5A9F0-6162-455B-DB1B-2E5D3CCB3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928" y="3282534"/>
            <a:ext cx="2397125" cy="18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D0387706-6DEF-A605-0676-E96DA8313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778" y="3330159"/>
            <a:ext cx="2727325" cy="210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>
            <a:extLst>
              <a:ext uri="{FF2B5EF4-FFF2-40B4-BE49-F238E27FC236}">
                <a16:creationId xmlns:a16="http://schemas.microsoft.com/office/drawing/2014/main" id="{769AD328-3F80-4D56-D67C-2C2B2FD2A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728" y="3358734"/>
            <a:ext cx="2978150" cy="1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11">
            <a:extLst>
              <a:ext uri="{FF2B5EF4-FFF2-40B4-BE49-F238E27FC236}">
                <a16:creationId xmlns:a16="http://schemas.microsoft.com/office/drawing/2014/main" id="{E4890539-12CD-9D9C-6B30-9AF4921D0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1365" y="5300247"/>
            <a:ext cx="1619250" cy="66675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ar-SA" b="1">
                <a:solidFill>
                  <a:srgbClr val="3366FF"/>
                </a:solidFill>
              </a:rPr>
              <a:t>المضلعات هي : </a:t>
            </a:r>
            <a:r>
              <a:rPr lang="ar-SA" altLang="ar-SA" b="1">
                <a:solidFill>
                  <a:srgbClr val="CC3300"/>
                </a:solidFill>
              </a:rPr>
              <a:t>سداسي ، مثلث</a:t>
            </a:r>
          </a:p>
        </p:txBody>
      </p:sp>
      <p:sp>
        <p:nvSpPr>
          <p:cNvPr id="23" name="Text Box 12">
            <a:extLst>
              <a:ext uri="{FF2B5EF4-FFF2-40B4-BE49-F238E27FC236}">
                <a16:creationId xmlns:a16="http://schemas.microsoft.com/office/drawing/2014/main" id="{139FCFDB-8950-9876-C73B-B38149AC5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5740" y="5443122"/>
            <a:ext cx="2016125" cy="66675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ar-SA" b="1">
                <a:solidFill>
                  <a:srgbClr val="3366FF"/>
                </a:solidFill>
              </a:rPr>
              <a:t>المضلعات هي : </a:t>
            </a:r>
            <a:r>
              <a:rPr lang="ar-SA" altLang="ar-SA" b="1">
                <a:solidFill>
                  <a:srgbClr val="CC3300"/>
                </a:solidFill>
              </a:rPr>
              <a:t>سداسي ، مربع ، مثلث</a:t>
            </a:r>
          </a:p>
        </p:txBody>
      </p:sp>
      <p:sp>
        <p:nvSpPr>
          <p:cNvPr id="25" name="Text Box 13">
            <a:extLst>
              <a:ext uri="{FF2B5EF4-FFF2-40B4-BE49-F238E27FC236}">
                <a16:creationId xmlns:a16="http://schemas.microsoft.com/office/drawing/2014/main" id="{8B18D49B-D9E6-D1DE-B2E4-D3D7A216D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7090" y="5043072"/>
            <a:ext cx="1512888" cy="66675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ar-SA" b="1">
                <a:solidFill>
                  <a:srgbClr val="3366FF"/>
                </a:solidFill>
              </a:rPr>
              <a:t>المضلعات هي : </a:t>
            </a:r>
            <a:r>
              <a:rPr lang="ar-SA" altLang="ar-SA" b="1">
                <a:solidFill>
                  <a:srgbClr val="CC3300"/>
                </a:solidFill>
              </a:rPr>
              <a:t>ثماني ، مربع</a:t>
            </a:r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66A7304C-FCD1-8A48-9113-DDD82D6BD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959" y="6022414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226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41639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3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283798" y="188270"/>
            <a:ext cx="11624404" cy="6481460"/>
            <a:chOff x="428030" y="0"/>
            <a:chExt cx="11624404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  <a:alpha val="49804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216496" y="241045"/>
                <a:ext cx="9841965" cy="550456"/>
              </a:xfrm>
              <a:prstGeom prst="roundRect">
                <a:avLst/>
              </a:prstGeom>
              <a:pattFill prst="solidDmnd">
                <a:fgClr>
                  <a:srgbClr val="709397"/>
                </a:fgClr>
                <a:bgClr>
                  <a:srgbClr val="BAC0C6"/>
                </a:bgClr>
              </a:patt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biLevel thresh="75000"/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LightScreen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428030" y="3465391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096716" y="1675357"/>
            <a:ext cx="2191955" cy="197830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7546289-8DE4-373B-4D67-3CC4EAF05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7310" y="6408508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>
                <a:solidFill>
                  <a:schemeClr val="tx1"/>
                </a:solidFill>
              </a:rPr>
              <a:t>227</a:t>
            </a:fld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226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656140" y="2098193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4800" dirty="0">
              <a:solidFill>
                <a:srgbClr val="FF0000"/>
              </a:solidFill>
              <a:latin typeface="Beirut" pitchFamily="2" charset="-78"/>
              <a:cs typeface="Beirut" pitchFamily="2" charset="-78"/>
            </a:endParaRP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التبليط والمضلعات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051" y="710767"/>
            <a:ext cx="463016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التاريخ   </a:t>
            </a:r>
            <a:r>
              <a:rPr lang="ar-SA" altLang="ar-SA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رقم الصفحة :</a:t>
            </a:r>
            <a:endParaRPr lang="ar-SA" altLang="ar-SA" dirty="0">
              <a:solidFill>
                <a:srgbClr val="00B050"/>
              </a:solidFill>
            </a:endParaRP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46567" y="504444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C676F03-E665-64F6-3493-599B9B275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204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B09B3564-AEDD-CBA1-B1D9-218258016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9FC5-8903-FB47-82E2-8942590F4845}" type="slidenum">
              <a:rPr lang="ar-SA" altLang="ar-SA" smtClean="0"/>
              <a:pPr/>
              <a:t>205</a:t>
            </a:fld>
            <a:endParaRPr lang="en-US" altLang="ar-S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4579" y="137971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55726BFF-7215-5BE0-7484-9F10079CD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206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877807" y="-2513681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7">
            <a:extLst>
              <a:ext uri="{FF2B5EF4-FFF2-40B4-BE49-F238E27FC236}">
                <a16:creationId xmlns:a16="http://schemas.microsoft.com/office/drawing/2014/main" id="{4226105F-A900-C85F-369E-639A916D5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483" y="258392"/>
            <a:ext cx="347980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88849886-13C1-C7B1-876D-3763A1DBD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721" y="1233117"/>
            <a:ext cx="4076700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1BFBD729-CF54-06E7-906C-82EB24E32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446" y="1999880"/>
            <a:ext cx="3195637" cy="48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014F9E1A-B710-F9DD-BCDC-FA07EA04F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8050" y="5849492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207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04593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0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890812" y="-2513681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F8A6A6EB-4B78-8B2F-F436-7C76BAE5E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365" y="733124"/>
            <a:ext cx="19560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8244D8-F4CA-4F7C-3F68-D324CBB90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069" y="1597220"/>
            <a:ext cx="6505575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مجموعة 5">
            <a:extLst>
              <a:ext uri="{FF2B5EF4-FFF2-40B4-BE49-F238E27FC236}">
                <a16:creationId xmlns:a16="http://schemas.microsoft.com/office/drawing/2014/main" id="{E0142A58-EF6D-B24A-2FED-340F259527BF}"/>
              </a:ext>
            </a:extLst>
          </p:cNvPr>
          <p:cNvGrpSpPr/>
          <p:nvPr/>
        </p:nvGrpSpPr>
        <p:grpSpPr>
          <a:xfrm>
            <a:off x="6924525" y="3135284"/>
            <a:ext cx="2858616" cy="2566392"/>
            <a:chOff x="5148064" y="2734816"/>
            <a:chExt cx="2858616" cy="2566392"/>
          </a:xfrm>
        </p:grpSpPr>
        <p:sp>
          <p:nvSpPr>
            <p:cNvPr id="17" name="مستطيل مستدير الزوايا 2">
              <a:extLst>
                <a:ext uri="{FF2B5EF4-FFF2-40B4-BE49-F238E27FC236}">
                  <a16:creationId xmlns:a16="http://schemas.microsoft.com/office/drawing/2014/main" id="{05B6819B-6ACD-59E1-35D6-17C4007E407F}"/>
                </a:ext>
              </a:extLst>
            </p:cNvPr>
            <p:cNvSpPr/>
            <p:nvPr/>
          </p:nvSpPr>
          <p:spPr>
            <a:xfrm>
              <a:off x="5148064" y="3284984"/>
              <a:ext cx="2858616" cy="201622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8" name="مستطيل مستدير الزوايا 4">
              <a:extLst>
                <a:ext uri="{FF2B5EF4-FFF2-40B4-BE49-F238E27FC236}">
                  <a16:creationId xmlns:a16="http://schemas.microsoft.com/office/drawing/2014/main" id="{71DE9CC0-9985-6442-22E0-FC28723F5F04}"/>
                </a:ext>
              </a:extLst>
            </p:cNvPr>
            <p:cNvSpPr/>
            <p:nvPr/>
          </p:nvSpPr>
          <p:spPr>
            <a:xfrm>
              <a:off x="6272482" y="2734816"/>
              <a:ext cx="673224" cy="55016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أ</a:t>
              </a:r>
            </a:p>
          </p:txBody>
        </p:sp>
      </p:grpSp>
      <p:pic>
        <p:nvPicPr>
          <p:cNvPr id="5" name="Picture 3">
            <a:extLst>
              <a:ext uri="{FF2B5EF4-FFF2-40B4-BE49-F238E27FC236}">
                <a16:creationId xmlns:a16="http://schemas.microsoft.com/office/drawing/2014/main" id="{8A6645D3-1184-AE10-60BE-000F234E3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077" y="3829468"/>
            <a:ext cx="10191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CD99F0C4-F0F6-763F-0CA8-0F3F5E646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533" y="3857178"/>
            <a:ext cx="12573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مخمس عادي 3">
            <a:extLst>
              <a:ext uri="{FF2B5EF4-FFF2-40B4-BE49-F238E27FC236}">
                <a16:creationId xmlns:a16="http://schemas.microsoft.com/office/drawing/2014/main" id="{4991BCFF-8A61-3935-70DF-263E1916738A}"/>
              </a:ext>
            </a:extLst>
          </p:cNvPr>
          <p:cNvSpPr/>
          <p:nvPr/>
        </p:nvSpPr>
        <p:spPr>
          <a:xfrm>
            <a:off x="7873773" y="4604222"/>
            <a:ext cx="960120" cy="914400"/>
          </a:xfrm>
          <a:prstGeom prst="pentagon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571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6" name="مجموعة 9">
            <a:extLst>
              <a:ext uri="{FF2B5EF4-FFF2-40B4-BE49-F238E27FC236}">
                <a16:creationId xmlns:a16="http://schemas.microsoft.com/office/drawing/2014/main" id="{3405B94E-8624-8F6E-7F21-C4B29A808822}"/>
              </a:ext>
            </a:extLst>
          </p:cNvPr>
          <p:cNvGrpSpPr/>
          <p:nvPr/>
        </p:nvGrpSpPr>
        <p:grpSpPr>
          <a:xfrm>
            <a:off x="2532037" y="3135284"/>
            <a:ext cx="3781819" cy="2566392"/>
            <a:chOff x="4283968" y="2734816"/>
            <a:chExt cx="3781819" cy="2566392"/>
          </a:xfrm>
        </p:grpSpPr>
        <p:sp>
          <p:nvSpPr>
            <p:cNvPr id="24" name="مستطيل مستدير الزوايا 10">
              <a:extLst>
                <a:ext uri="{FF2B5EF4-FFF2-40B4-BE49-F238E27FC236}">
                  <a16:creationId xmlns:a16="http://schemas.microsoft.com/office/drawing/2014/main" id="{BF1AD20B-0E5C-092D-9539-3F64923E8F22}"/>
                </a:ext>
              </a:extLst>
            </p:cNvPr>
            <p:cNvSpPr/>
            <p:nvPr/>
          </p:nvSpPr>
          <p:spPr>
            <a:xfrm>
              <a:off x="4283968" y="3284984"/>
              <a:ext cx="3781819" cy="201622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5" name="مستطيل مستدير الزوايا 11">
              <a:extLst>
                <a:ext uri="{FF2B5EF4-FFF2-40B4-BE49-F238E27FC236}">
                  <a16:creationId xmlns:a16="http://schemas.microsoft.com/office/drawing/2014/main" id="{61887AD8-3821-3625-FF25-9CD9A8B967D6}"/>
                </a:ext>
              </a:extLst>
            </p:cNvPr>
            <p:cNvSpPr/>
            <p:nvPr/>
          </p:nvSpPr>
          <p:spPr>
            <a:xfrm>
              <a:off x="5842992" y="2734816"/>
              <a:ext cx="673224" cy="55016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ب</a:t>
              </a:r>
            </a:p>
          </p:txBody>
        </p:sp>
      </p:grpSp>
      <p:pic>
        <p:nvPicPr>
          <p:cNvPr id="28" name="Picture 5">
            <a:extLst>
              <a:ext uri="{FF2B5EF4-FFF2-40B4-BE49-F238E27FC236}">
                <a16:creationId xmlns:a16="http://schemas.microsoft.com/office/drawing/2014/main" id="{380C3F78-7E18-4BED-61B2-9504BA2FA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476" y="3780895"/>
            <a:ext cx="11049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id="{C2732264-F02F-EC03-783F-16830CA02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203" y="3787548"/>
            <a:ext cx="112395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7">
            <a:extLst>
              <a:ext uri="{FF2B5EF4-FFF2-40B4-BE49-F238E27FC236}">
                <a16:creationId xmlns:a16="http://schemas.microsoft.com/office/drawing/2014/main" id="{F5407B99-705F-51CB-85F4-8027E92E2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053" y="3787548"/>
            <a:ext cx="1200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مربع نص 15">
            <a:extLst>
              <a:ext uri="{FF2B5EF4-FFF2-40B4-BE49-F238E27FC236}">
                <a16:creationId xmlns:a16="http://schemas.microsoft.com/office/drawing/2014/main" id="{D1B817F3-BC1B-9027-536F-E1ABA2CE3D10}"/>
              </a:ext>
            </a:extLst>
          </p:cNvPr>
          <p:cNvSpPr txBox="1"/>
          <p:nvPr/>
        </p:nvSpPr>
        <p:spPr>
          <a:xfrm>
            <a:off x="7413639" y="5917700"/>
            <a:ext cx="18803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مضلعات</a:t>
            </a:r>
          </a:p>
        </p:txBody>
      </p:sp>
      <p:sp>
        <p:nvSpPr>
          <p:cNvPr id="36" name="مربع نص 16">
            <a:extLst>
              <a:ext uri="{FF2B5EF4-FFF2-40B4-BE49-F238E27FC236}">
                <a16:creationId xmlns:a16="http://schemas.microsoft.com/office/drawing/2014/main" id="{B1AFA657-FE6F-485D-0E62-52918D402DC6}"/>
              </a:ext>
            </a:extLst>
          </p:cNvPr>
          <p:cNvSpPr txBox="1"/>
          <p:nvPr/>
        </p:nvSpPr>
        <p:spPr>
          <a:xfrm>
            <a:off x="3468141" y="5917700"/>
            <a:ext cx="18803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منحنيات</a:t>
            </a:r>
          </a:p>
        </p:txBody>
      </p:sp>
      <p:sp>
        <p:nvSpPr>
          <p:cNvPr id="38" name="مخطط انسيابي: مهلة 6">
            <a:extLst>
              <a:ext uri="{FF2B5EF4-FFF2-40B4-BE49-F238E27FC236}">
                <a16:creationId xmlns:a16="http://schemas.microsoft.com/office/drawing/2014/main" id="{72B35472-7CF2-4AF3-51CA-1C9EE68808AE}"/>
              </a:ext>
            </a:extLst>
          </p:cNvPr>
          <p:cNvSpPr/>
          <p:nvPr/>
        </p:nvSpPr>
        <p:spPr>
          <a:xfrm rot="16200000">
            <a:off x="4091061" y="4755098"/>
            <a:ext cx="612648" cy="612648"/>
          </a:xfrm>
          <a:prstGeom prst="flowChartDelay">
            <a:avLst/>
          </a:prstGeom>
          <a:blipFill>
            <a:blip r:embed="rId11"/>
            <a:tile tx="0" ty="0" sx="100000" sy="100000" flip="none" algn="tl"/>
          </a:blipFill>
          <a:ln w="571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0" name="Picture 8">
            <a:extLst>
              <a:ext uri="{FF2B5EF4-FFF2-40B4-BE49-F238E27FC236}">
                <a16:creationId xmlns:a16="http://schemas.microsoft.com/office/drawing/2014/main" id="{42DC6213-06F3-6826-EFEC-3DC97076B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252" y="643761"/>
            <a:ext cx="10287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عنصر نائب لرقم الشريحة 10">
            <a:extLst>
              <a:ext uri="{FF2B5EF4-FFF2-40B4-BE49-F238E27FC236}">
                <a16:creationId xmlns:a16="http://schemas.microsoft.com/office/drawing/2014/main" id="{32438059-5D1E-B16A-2F33-D93AD3F1B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259" y="5886719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208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65163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6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4" grpId="0"/>
      <p:bldP spid="36" grpId="0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BBF329C-EAC8-ABFA-3DD9-2236E74E3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392" y="1011864"/>
            <a:ext cx="19560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336530-D5D0-C8A0-D476-3288F61E9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216" y="1515920"/>
            <a:ext cx="67246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D0C610-C7DD-0C9D-B31F-AAA5A67E9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024" y="3100096"/>
            <a:ext cx="835292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BAA01CC-F37D-F565-5B39-CA5C06EC5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7836" y="5935759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209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22858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0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0" y="-2513681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F048226D-B603-56C9-5364-4F7107B5E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733" y="578311"/>
            <a:ext cx="19560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CFD0DB-7471-ACB6-9B04-F1ED1BF27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877" y="1154375"/>
            <a:ext cx="37147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F4E15D-BD78-E319-3A21-5A789E9CD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365" y="2018471"/>
            <a:ext cx="8395270" cy="258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FACA9F-60F8-2562-1933-CC5F3FD0C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365" y="4970799"/>
            <a:ext cx="871368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A4600C26-23A8-9F10-94D9-F898E7103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5879306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210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86184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1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892</Words>
  <Application>Microsoft Macintosh PowerPoint</Application>
  <PresentationFormat>شاشة عريضة</PresentationFormat>
  <Paragraphs>399</Paragraphs>
  <Slides>26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34" baseType="lpstr">
      <vt:lpstr>Arial</vt:lpstr>
      <vt:lpstr>Arial Black</vt:lpstr>
      <vt:lpstr>Beirut</vt:lpstr>
      <vt:lpstr>Calibri</vt:lpstr>
      <vt:lpstr>Calibri Light</vt:lpstr>
      <vt:lpstr>Comic Sans MS</vt:lpstr>
      <vt:lpstr>ZapfCalligr BT</vt:lpstr>
      <vt:lpstr>نسق Office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45</cp:revision>
  <dcterms:created xsi:type="dcterms:W3CDTF">2021-08-28T07:17:54Z</dcterms:created>
  <dcterms:modified xsi:type="dcterms:W3CDTF">2022-08-10T00:52:04Z</dcterms:modified>
</cp:coreProperties>
</file>