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4.xml" ContentType="application/inkml+xml"/>
  <Override PartName="/ppt/notesSlides/notesSlide21.xml" ContentType="application/vnd.openxmlformats-officedocument.presentationml.notesSlide+xml"/>
  <Override PartName="/ppt/ink/ink5.xml" ContentType="application/inkml+xml"/>
  <Override PartName="/ppt/notesSlides/notesSlide22.xml" ContentType="application/vnd.openxmlformats-officedocument.presentationml.notesSlide+xml"/>
  <Override PartName="/ppt/ink/ink6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03" rtl="1" saveSubsetFonts="1">
  <p:sldMasterIdLst>
    <p:sldMasterId id="2147483648" r:id="rId1"/>
  </p:sldMasterIdLst>
  <p:notesMasterIdLst>
    <p:notesMasterId r:id="rId26"/>
  </p:notesMasterIdLst>
  <p:sldIdLst>
    <p:sldId id="273" r:id="rId2"/>
    <p:sldId id="274" r:id="rId3"/>
    <p:sldId id="275" r:id="rId4"/>
    <p:sldId id="299" r:id="rId5"/>
    <p:sldId id="300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9" r:id="rId18"/>
    <p:sldId id="313" r:id="rId19"/>
    <p:sldId id="314" r:id="rId20"/>
    <p:sldId id="316" r:id="rId21"/>
    <p:sldId id="317" r:id="rId22"/>
    <p:sldId id="318" r:id="rId23"/>
    <p:sldId id="315" r:id="rId24"/>
    <p:sldId id="262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/>
    <p:restoredTop sz="94650"/>
  </p:normalViewPr>
  <p:slideViewPr>
    <p:cSldViewPr>
      <p:cViewPr varScale="1">
        <p:scale>
          <a:sx n="120" d="100"/>
          <a:sy n="120" d="100"/>
        </p:scale>
        <p:origin x="1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10:17:17.44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9223 5368 24575,'0'14'0,"0"4"0,6 13 0,-2-11 0,8 15 0,-6-25 0,2 4 0,-2-6 0,-3-2 0,2-1 0,-3-7 0,4-9 0,-1-2 0,1-9 0,0 8 0,0-12 0,0 8 0,0-3 0,1 2 0,-1 6 0,0-6 0,6-3 0,-1 4 0,10-15 0,-7 14 0,14-24 0,-9 19 0,1-11 0,-5 18 0,-3-4 0,-2 11 0,-2-3 0,-5 10 0,-3 1 0</inkml:trace>
  <inkml:trace contextRef="#ctx0" brushRef="#br0" timeOffset="29276">10010 4535 24575,'-12'0'0,"2"0"0,-4 0 0,6 0 0,-11 0 0,9 0 0,-6 0 0,3 3 0,-1 0 0,7 2 0,0 1 0,4-1 0,-2 1 0,-4-1 0,-2 3 0,1-1 0,-1 1 0,1 2 0,6-3 0,-4 3 0,8-5 0,0 0 0,0 1 0,0-1 0,0 3 0,0-2 0,0 2 0,3-5 0,0-1 0,2-2 0,0 0 0,1 0 0,7 0 0,-5 0 0,9 0 0,6 0 0,-4 0 0,17 6 0,-18-2 0,3 5 0,-9-3 0,-3 0 0,2 2 0,-5-2 0,0 2 0,-2-3 0,-3 3 0,1-2 0,-2 5 0,3-5 0,-3 2 0,3 3 0,-3-4 0,0 6 0,0-7 0,0 2 0,0-2 0,0 1 0,0-1 0,0 2 0,2-5 0,-1-1 0,1-2 0</inkml:trace>
  <inkml:trace contextRef="#ctx0" brushRef="#br0" timeOffset="29910">10162 5103 24575,'0'0'0</inkml:trace>
  <inkml:trace contextRef="#ctx0" brushRef="#br0" timeOffset="62445">19522 7187 24575,'-4'11'0,"2"-3"0,-5-3 0,7 0 0,-5-4 0,4 3 0,-1-1 0,-1 0 0,3 2 0,-5-5 0,4 5 0,-1-2 0,0 0 0,1 1 0,-4-3 0,5 4 0,-3-2 0,3 2 0,0 0 0,0 0 0,0 0 0,0 0 0,2-2 0,1-1 0,5-2 0,-2 0 0,1 0 0,-1 0 0,1 0 0,0 0 0,0 0 0,-1 0 0,4 5 0,-3-4 0,1 7 0,-3-8 0,-5 5 0,3-2 0,-3 2 0,0 0 0,0 0 0,0 0 0,0 0 0,-3 0 0,0-2 0,-2 5 0,2-5 0,-2 5 0,4-2 0,-4 2 0,5-2 0,-3 1 0,3-2 0,0 0 0,0 1 0,0-1 0,0 0 0,0 0 0,2-2 0,1-1 0,3-2 0,-1 0 0,0 0 0,3 0 0,-2 0 0,7 0 0,-6 0 0,6 0 0,-7 0 0,2 0 0,-5 3 0,2-3 0,-3 3 0,1-3 0,-1 0 0</inkml:trace>
  <inkml:trace contextRef="#ctx0" brushRef="#br0" timeOffset="65849">16453 7209 24575,'0'11'0,"0"-1"0,0 0 0,0-1 0,-2 0 0,-4-4 0,-1-5 0,-2 0 0,2 0 0,4 2 0,1 1 0,2 5 0,0 11 0,0-7 0,0 9 0,0-12 0,-5-3 0,-9-12 0,0-2 0,-6-10 0,-3-7 0,11 10 0,-7-7 0,14 14 0,2 3 0,-2 2 0,5 3 0,-3 3 0,8 4 0,1-1 0,5 7 0,-2-6 0,11 15 0,-9-10 0,17 16 0,-17-18 0,2 5 0,-9-9 0,-1-4 0,3 3 0,2 3 0,-2-1 0,1 3 0,-4-5 0,-1-2 0,-2-1 0</inkml:trace>
  <inkml:trace contextRef="#ctx0" brushRef="#br0" timeOffset="101873">22782 7302 24575,'-8'0'0,"-5"0"0,6 0 0,-4 0 0,6 0 0,0 0 0,-1 0 0,-1 0 0,1 0 0,-2 0 0,3 3 0,-1 0 0,1 0 0,0 1 0,2-1 0,-2 0 0,4 2 0,-1-3 0,2 4 0,0-1 0,0 0 0,0 0 0,0 2 0,0-1 0,3 2 0,-3-3 0,5 0 0,-4 1 0,3-1 0,-3 7 0,1-2 0,1 6 0,-2 5 0,4-7 0,-4 4 0,2-10 0,-1-2 0,1 2 0,2-5 0,1 2 0,-1-5 0,0 0 0,0 0 0,1 0 0,-1 0 0,0 0 0,1 0 0,2 0 0,-3 0 0,6 0 0,-5 0 0,4 0 0,-1 0 0,5 0 0,-4 0 0,11 0 0,-12 0 0,9 0 0,-12 0 0,0-2 0,-4-1 0,-2-2 0,0 0 0,0 0 0,0-1 0,0 1 0,0 0 0,0 0 0,0-3 0,0 2 0,0-1 0,0-1 0,0 2 0,0-2 0,0 3 0,0 0 0,0 0 0,0 0 0,-2 0 0,-1-3 0,0 2 0,-2-2 0,2 3 0,-3-1 0,3 1 0,-1-1 0,1 1 0,-5 0 0,2 0 0,-2 2 0,3-2 0,0 4 0,-6-6 0,2 6 0,-5-7 0,2 5 0,1-2 0,2 1 0,1 2 0,5 2 0,1 0 0</inkml:trace>
  <inkml:trace contextRef="#ctx0" brushRef="#br0" timeOffset="105905">5916 8481 24575,'0'11'0,"5"3"0,-4-1 0,10 1 0,-8-5 0,8 1 0,-8-4 0,5 2 0,-6-5 0,4 0 0,-4-6 0,3-5 0,-4 1 0,4-4 0,-2 3 0,0-1 0,2-5 0,-2 2 0,3-3 0,0 3 0,0-3 0,9-13 0,-3 6 0,6-5 0,-8 11 0,1 4 0,-2 0 0,0 3 0,-1 2 0,-3 3 0,-2 0 0,0 1 0,-3-2 0,0 2 0,0 0 0</inkml:trace>
  <inkml:trace contextRef="#ctx0" brushRef="#br0" timeOffset="107200">3070 6175 24575,'0'25'0,"0"-6"0,0 16 0,3-14 0,6 12 0,-4-11 0,6 8 0,-4-9 0,-1-7 0,5 2 0,-5-12 0,2 1 0,-3-5 0,0 0 0,0-5 0,1 1 0,-1-6 0,1-5 0,0 2 0,6-17 0,4 6 0,6-11 0,0 8 0,2-3 0,2 3 0,8-14 0,-10 16 0,5-8 0,-19 24 0,0 0 0,-4 7 0,-3 2 0,-1 0 0</inkml:trace>
  <inkml:trace contextRef="#ctx0" brushRef="#br1" timeOffset="121196">22870 12332 24575,'-13'0'0,"-4"0"0,-5 0 0,-3 0 0,-7 0 0,11 0 0,0 0 0,9 0 0,3 0 0,1 0 0,3 0 0,2 0 0,1 0 0</inkml:trace>
  <inkml:trace contextRef="#ctx0" brushRef="#br1" timeOffset="163346">19395 10219 24575,'-10'0'0,"2"0"0,0 0 0,0 0 0,2 0 0,-4 0 0,4 3 0,-5 0 0,5 0 0,-1-1 0,4 1 0,-4 0 0,3 2 0,-4-2 0,5 2 0,1-2 0,2 2 0,0 0 0,0 3 0,0-3 0,0 3 0,0-3 0,0 0 0,0 1 0,0 1 0,0-1 0,0 8 0,0-5 0,0 5 0,3-2 0,-3-3 0,3 2 0,0-8 0,-3 5 0,5-8 0,-2 3 0,2-3 0,0 0 0,-2 2 0,4 1 0,-4 0 0,5 2 0,-2-4 0,1 3 0,-1-3 0,7 2 0,-4-1 0,17 1 0,-12 0 0,15 0 0,-20-3 0,9 0 0,-11 0 0,3 0 0,-5 0 0,-2-2 0,2 1 0,-5-4 0,2 2 0,-2-2 0,8-10 0,-7 8 0,7-13 0,-8 13 0,0-10 0,0 10 0,0-11 0,0 12 0,0-8 0,0 8 0,0-1 0,-3 4 0,0-2 0,-2 2 0,-6-5 0,4 2 0,-11-5 0,10 7 0,-8-3 0,10 6 0,-2-1 0,-5 2 0,-1 0 0,2 0 0,3 0 0</inkml:trace>
  <inkml:trace contextRef="#ctx0" brushRef="#br1" timeOffset="166540">16096 10221 24575,'0'13'0,"0"-4"0,0 1 0,0-4 0,0-1 0,0 0 0,0 0 0,0 1 0,-5-3 0,3 1 0,-8 2 0,6 0 0,-3 4 0,1-6 0,3 3 0,1-4 0,2 2 0,0 1 0,-3 4 0,3-4 0,-5 13 0,4-12 0,-1 9 0,2-10 0,0 7 0,2-9 0,1 3 0,2-7 0,3 0 0,-2 0 0,5 0 0,-3 2 0,1 2 0,4-1 0,-6-1 0,1 0 0,-4-1 0,-3 4 0,1-3 0,-2 4 0,0-1 0,-2 5 0,-1-4 0,-8 9 0,5-8 0,-5 6 0,8-7 0,1 2 0,2-3 0,0 0 0,-3 9 0,3-3 0,-6 20 0,6-15 0,-3 13 0,3-20 0,0 2 0,0-5 0,2-3 0,4-1 0,-1-4 0,6-4 0,-5 3 0,5-5 0,3 5 0,0-1 0,12 2 0,-12 2 0,12 0 0,-16 0 0,4 0 0,-11 0 0,-1 0 0</inkml:trace>
  <inkml:trace contextRef="#ctx0" brushRef="#br1" timeOffset="175412">17923 10298 24575,'-13'0'0,"-1"0"0,3 0 0,4 0 0,2 0 0</inkml:trace>
  <inkml:trace contextRef="#ctx0" brushRef="#br1" timeOffset="184672">22723 10203 24575,'0'8'0,"3"-3"0,-3 7 0,5-7 0,-4 8 0,1-3 0,-2-3 0,0 5 0,0-6 0,0 5 0,0-5 0,0 7 0,0-3 0,0 1 0,0 0 0,0-5 0,0 2 0,0-2 0,-2-3 0,-3-1 0,-1-2 0,-2 0 0,0-2 0,2-1 0,0-3 0,2 3 0,3 3 0,-1 11 0,2-4 0,0 6 0,0-7 0,-3-3 0,-4-1 0,-3-2 0,-9-3 0,5 0 0,-6-6 0,8 3 0,0-2 0,1-1 0,5 3 0,-1-1 0,2 4 0,-3-2 0,-3 0 0,2 1 0,1-3 0,8 8 0,6 2 0,-1 3 0,6 7 0,-5-3 0,11 15 0,-4-7 0,10 10 0,-9-15 0,4 8 0,-11-11 0,16 23 0,-15-19 0,8 11 0,-12-22 0,-3 2 0,1-3 0,-2 1 0,0 0 0</inkml:trace>
  <inkml:trace contextRef="#ctx0" brushRef="#br1" timeOffset="191077">19325 13583 24575,'-31'12'0,"-3"4"0,23-12 0,-5 8 0,11-8 0,0 6 0,-1-4 0,-2 4 0,2-4 0,-1 2 0,-4 10 0,7-10 0,-3 9 0,7-12 0,0 3 0,0-2 0,0 12 0,0-6 0,0 5 0,2-7 0,1-4 0,5 2 0,-2-5 0,2 0 0,-3-1 0,2-1 0,-1 1 0,2-2 0,-3 0 0,1 2 0,6 1 0,-5 0 0,6 0 0,-8-3 0,0 0 0,0 0 0,0 0 0,0 0 0,0-5 0,1 4 0,-1-9 0,0 7 0,6-10 0,-5 9 0,7-8 0,-1 5 0,0-2 0,5-1 0,-3 1 0,-2 2 0,-1 0 0,-8 4 0,-1-2 0,-2 0 0,0 0 0,0 0 0,0-3 0,0 3 0,0-3 0,-5-2 0,4 4 0,-9-9 0,7 11 0,-5-9 0,3 12 0,-1-4 0,1 5 0,0 0 0,2-2 0,1-1 0,2 0 0,0 1 0</inkml:trace>
  <inkml:trace contextRef="#ctx0" brushRef="#br1" timeOffset="197279">16214 13303 24575,'0'19'0,"0"2"0,0-14 0,0 4 0,0-3 0,0-2 0,-2-1 0,-4-2 0,-3-3 0,-9 0 0,8 0 0,-9-5 0,12 1 0,-4-4 0,8 7 0,1 7 0,2 1 0,0 9 0,0-9 0,-3 11 0,3-7 0,-5 7 0,2-8 0,-2-2 0,-1-6 0,1-2 0,-3 0 0,2-5 0,-7-2 0,5-5 0,-5 3 0,3-5 0,1 7 0,1-6 0,3 9 0,2-3 0,0 9 0,9 10 0,1 3 0,12 19 0,-4-8 0,13 21 0,-15-22 0,11 17 0,-17-27 0,13 11 0,-12-16 0,3 4 0,-6-9 0,-3-2 0,1 0 0,0-3 0</inkml:trace>
  <inkml:trace contextRef="#ctx0" brushRef="#br1" timeOffset="205733">17856 13594 24575,'-12'0'0,"-2"0"0,3 0 0,-5 0 0,3 0 0,-9 0 0,14 0 0,-9 0 0,12 0 0,2 0 0,1 0 0</inkml:trace>
  <inkml:trace contextRef="#ctx0" brushRef="#br1" timeOffset="-214318.73">22573 13354 24575,'-2'8'0,"1"-1"0,-3-2 0,1-2 0,-5 2 0,4-2 0,-5 2 0,5 0 0,-1 1 0,0-4 0,0 5 0,-1-3 0,-2 6 0,3-6 0,-3 6 0,4-7 0,-3 3 0,6-2 0,-4-3 0,5 4 0,-3-2 0,3 2 0,0 0 0,0 0 0,0 0 0,0 0 0,0 1 0,0-1 0,3-2 0,-1-1 0,3-2 0,3 0 0,-2 2 0,3-1 0,-3 2 0,1-3 0,-4 2 0,-1 1 0,-4 12 0,-1-4 0,-6 13 0,5-14 0,-3 6 0,6-10 0,-4 5 0,2-2 0,-3 0 0,1 1 0,2-1 0,-3 0 0,6-1 0,-3 0 0,3-2 0,0 2 0,0-3 0,0 0 0,3 6 0,0-5 0,7 9 0,-3-10 0,11 4 0,-8-8 0,9 1 0,-9 1 0,0-3 0,-2 3 0,-4-3 0,0 0 0</inkml:trace>
  <inkml:trace contextRef="#ctx0" brushRef="#br1" timeOffset="-211941.73">21041 17563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06:26:04.02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8998 13272 24575,'3'8'0,"0"4"0,2-7 0,1 7 0,-1-9 0,-2 5 0,2-5 0,-5 1 0,5-3 0,-2 1 0,2-2 0,0-2 0,0-4 0,1-3 0,13-17 0,2 2 0,4-3 0,2-2 0,6-7 0,-8 10 0,0 1 0,2-3 0,10-7 0,-12 17 0,1-8 0,-17 22 0,0-3 0,-4 6 0,-2-1 0,0 2 0</inkml:trace>
  <inkml:trace contextRef="#ctx0" brushRef="#br0" timeOffset="6778">3794 14866 24575,'-5'3'0,"-2"0"0,1-3 0,-2 0 0,3 0 0,-3 0 0,-1 2 0,-3 2 0,3 2 0,-2-1 0,-1 4 0,3-3 0,-2 5 0,5-8 0,3 5 0,1-6 0,2 4 0,0-1 0,0 3 0,0-2 0,0 2 0,0-3 0,0 1 0,0 2 0,0-2 0,0 2 0,0-3 0,0 0 0,0 0 0,0 3 0,2-2 0,4 5 0,0-5 0,2 2 0,0 2 0,-2-3 0,2 9 0,-2-9 0,2 9 0,-2-9 0,3 4 0,-6-6 0,2 1 0,-5-1 0,5-2 0,-4 2 0,3-4 0,-3 3 0,4-3 0,-4 1 0,1-2 0</inkml:trace>
  <inkml:trace contextRef="#ctx0" brushRef="#br0" timeOffset="7759">3956 15127 24575,'0'0'0</inkml:trace>
  <inkml:trace contextRef="#ctx0" brushRef="#br0" timeOffset="8936">4284 15148 24575,'8'2'0,"0"1"0,-5 3 0,2-1 0,0 3 0,1-2 0,2 2 0,-2-3 0,0 4 0,-1-3 0,-2 5 0,2-1 0,-1-1 0,-1 2 0,-1-2 0,-2 0 0,0 3 0,0 2 0,0-1 0,0 1 0,0-6 0,0 0 0,0-2 0,-2 2 0,1-2 0,-1-1 0,2-2 0,0-1 0</inkml:trace>
  <inkml:trace contextRef="#ctx0" brushRef="#br0" timeOffset="10454">4407 14944 24575,'15'0'0,"-4"0"0,-3 0 0,-3 0 0,1 0 0,2 0 0,1 0 0,-1 0 0,6 0 0,-5 0 0,8 0 0,-7 0 0,6 0 0,-9 0 0,6 0 0,-9 2 0,1 1 0,-5 2 0,0 0 0,0 1 0,0-1 0,0 0 0,2 1 0,-1-1 0,1 3 0,1 1 0,0 11 0,4-2 0,2 16 0,-1-12 0,1 7 0,-2-9 0,-1 0 0,3-1 0,-2-6 0,1 0 0,-5-9 0,-1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06:29:09.76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17248 3885 24575,'14'0'0,"-5"0"0,8 0 0,-10 0 0,8 0 0,-2 0 0,0 0 0,11 0 0,-10 0 0,7 0 0,-5 0 0,2 0 0,-1 0 0,1 0 0,-1 0 0,-4 0 0,8-3 0,-8 2 0,8-2 0,-7 3 0,3 0 0,-5 0 0,4 0 0,-3 0 0,2-3 0,-3 3 0,4-3 0,-3 0 0,0 2 0,-2-1 0,-2 2 0,0 0 0,3 0 0,-6 0 0,5 0 0,-2 0 0,3 0 0,1 0 0,-4 0 0,2 0 0,3 0 0,0 0 0,3 0 0,-5 0 0,1 0 0,-1 0 0,0 0 0,0 0 0,0 0 0,0 0 0,0 0 0,0 0 0,0 0 0,0 0 0,-2 0 0,1 0 0,-2 0 0,3 0 0,-3 0 0,1 0 0,-4 0 0,2 0 0,-5 0 0,-1 0 0</inkml:trace>
  <inkml:trace contextRef="#ctx0" brushRef="#br0" timeOffset="33282">9469 12421 24575,'0'15'0,"2"-1"0,2-5 0,4 2 0,-1-2 0,4 7 0,-4-3 0,6 6 0,-6-3 0,5 4 0,-4 0 0,4-1 0,-5 1 0,6 0 0,-6 0 0,3-3 0,-4 1 0,0-5 0,1 3 0,-1 0 0,-3-3 0,3 2 0,-5-3 0,4 4 0,-4-3 0,5 2 0,-6 0 0,6-2 0,-6 3 0,3-3 0,-3 2 0,0-6 0,3 2 0,-3-5 0,3 6 0,-3-6 0,0 5 0,0 1 0,0-3 0,0 5 0,0-8 0,0 5 0,0-5 0,0 2 0,0-2 0,0-1 0,-2-2 0,-4 1 0,-3 0 0,-5 2 0,4-1 0,-6 1 0,6-3 0,-4-1 0,5-2 0,2 0 0,1 0 0,1 0 0,-1 0 0,1 0 0,-1 0 0,1-2 0,2-1 0,-1-2 0,3 0 0,-7-3 0,7 4 0,-4-2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06:51:44.466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5912 12439 24575,'0'0'0</inkml:trace>
  <inkml:trace contextRef="#ctx0" brushRef="#br0" timeOffset="12380">18919 8560 24575,'-14'0'0,"-14"0"0,4 0 0,-26 0 0,22 0 0,-28 0 0,24 0 0,-15 6 0,21-2 0,-8 9 0,16-9 0,0 4 0,7-5 0,5 1 0,0 1 0,1-5 0,7 3 0,3-3 0,1 0 0,2 0 0,-6 0 0</inkml:trace>
  <inkml:trace contextRef="#ctx0" brushRef="#br0" timeOffset="17083">16237 9333 24575,'-18'0'0,"-7"0"0,-5 0 0,3 0 0,4 0 0,13 0 0,-2 0 0,7 0 0,2 0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06:53:52.31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18946 10569 24575,'-10'3'0,"-7"-1"0,-12-2 0,-1 0 0,-4 0 0,6 0 0,3 0 0,4 0 0,6 0 0,3 3 0,0-2 0,3 2 0,4-3 0,2 0 0</inkml:trace>
  <inkml:trace contextRef="#ctx0" brushRef="#br0" timeOffset="1565">18790 10474 24575,'0'25'0,"0"-2"0,2-16 0,4 6 0,-2-6 0,6 9 0,-9-9 0,4 4 0,-2-8 0,-3 2 0,3-2 0,-1 2 0,-2 1 0,5-1 0,-4 0 0,1 0 0,0-2 0,-1 2 0,1-2 0,1 2 0,-3 1 0,5-3 0,-4 1 0,1-1 0,-2 2 0,2 0 0,-1 1 0,3-1 0,-1 0 0,0 0 0,2 0 0,-4 1 0,3 2 0,-1-2 0,0 1 0,2-1 0,-4-1 0,1 1 0,3 7 0,-4-6 0,7 6 0,-8-10 0,3-1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06:54:42.531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17404 9729 24575,'-5'-3'0,"-3"1"0,-25 10 0,11-3 0,-24 6 0,29-4 0,-12-4 0,18 2 0,-8-4 0,13 1 0,-1-2 0,4 0 0,1 0 0</inkml:trace>
  <inkml:trace contextRef="#ctx0" brushRef="#br0" timeOffset="23083">15168 9778 24575,'0'24'0,"0"-9"0,3 21 0,0-21 0,0 7 0,3-9 0,-3-2 0,0-2 0,0-1 0,-1-3 0,-1 1 0,3-3 0,-1-1 0,2-2 0,-2-2 0,4-6 0,-3-2 0,7-5 0,8-6 0,0 2 0,21-15 0,-15 11 0,15-7 0,-22 15 0,6-3 0,-15 12 0,5 0 0,-8 4 0,-1 2 0,-3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CF1CA0-5E96-A64C-B626-CFD4D39BBFEE}" type="datetimeFigureOut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623BE9-B49D-C945-9359-24339963CA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77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00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7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363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2869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900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364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85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266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7846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7767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560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69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411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6407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07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161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23BE9-B49D-C945-9359-24339963CABD}" type="slidenum">
              <a:rPr lang="ar-SA" smtClean="0"/>
              <a:t>205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37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819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77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57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71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44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11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BC60-C507-DE41-97B3-9F210F3B0E94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4D2B-8D0A-7B41-A1BA-C89CE45D1F41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668-8524-FF4C-9A3D-F6508E6DF928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08C1-4E8C-7441-B3C6-B82A69A8BE25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E45-6B67-C74B-AA9C-8EE6C3373629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2296-6454-FF47-AD73-10694FDD63E2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2D9-7AC3-6046-88C7-4037BC4CA57E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ECF4-B500-D847-BD94-963411FD3C03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405C-FE2D-7646-B991-C46FAB2F16A1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F2D-C3B5-8B46-AAE3-A5AE7E57E488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0DD6-3BB6-3142-9981-13938EFA433D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261C-D211-AA45-9047-5A705073E94E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09A82-E070-4C34-A8D7-59B818EA8E5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g"/><Relationship Id="rId18" Type="http://schemas.openxmlformats.org/officeDocument/2006/relationships/hyperlink" Target="http://pngimg.com/download/21245" TargetMode="External"/><Relationship Id="rId26" Type="http://schemas.openxmlformats.org/officeDocument/2006/relationships/hyperlink" Target="https://gadgetsin.com/samsung-galaxy-book-2018-touchscreen-tablet-laptop.htm" TargetMode="External"/><Relationship Id="rId21" Type="http://schemas.openxmlformats.org/officeDocument/2006/relationships/image" Target="../media/image16.gif"/><Relationship Id="rId34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17" Type="http://schemas.openxmlformats.org/officeDocument/2006/relationships/image" Target="../media/image13.png"/><Relationship Id="rId25" Type="http://schemas.openxmlformats.org/officeDocument/2006/relationships/image" Target="../media/image20.jpg"/><Relationship Id="rId33" Type="http://schemas.openxmlformats.org/officeDocument/2006/relationships/image" Target="../media/image25.png"/><Relationship Id="rId38" Type="http://schemas.microsoft.com/office/2007/relationships/hdphoto" Target="../media/hdphoto1.wdp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20" Type="http://schemas.openxmlformats.org/officeDocument/2006/relationships/image" Target="../media/image15.jpeg"/><Relationship Id="rId29" Type="http://schemas.openxmlformats.org/officeDocument/2006/relationships/image" Target="../media/image22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5" Type="http://schemas.openxmlformats.org/officeDocument/2006/relationships/image" Target="../media/image1.jpg"/><Relationship Id="rId15" Type="http://schemas.openxmlformats.org/officeDocument/2006/relationships/image" Target="../media/image11.jpeg"/><Relationship Id="rId23" Type="http://schemas.openxmlformats.org/officeDocument/2006/relationships/image" Target="../media/image18.gif"/><Relationship Id="rId28" Type="http://schemas.openxmlformats.org/officeDocument/2006/relationships/hyperlink" Target="https://pixabay.com/en/mouse-computer-hardware-optical-159568/" TargetMode="External"/><Relationship Id="rId36" Type="http://schemas.openxmlformats.org/officeDocument/2006/relationships/image" Target="../media/image28.png"/><Relationship Id="rId10" Type="http://schemas.openxmlformats.org/officeDocument/2006/relationships/image" Target="../media/image6.jpg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Relationship Id="rId14" Type="http://schemas.openxmlformats.org/officeDocument/2006/relationships/image" Target="../media/image10.png"/><Relationship Id="rId22" Type="http://schemas.openxmlformats.org/officeDocument/2006/relationships/image" Target="../media/image17.gif"/><Relationship Id="rId27" Type="http://schemas.openxmlformats.org/officeDocument/2006/relationships/image" Target="../media/image21.png"/><Relationship Id="rId30" Type="http://schemas.openxmlformats.org/officeDocument/2006/relationships/hyperlink" Target="http://pngimg.com/download/18883" TargetMode="External"/><Relationship Id="rId35" Type="http://schemas.openxmlformats.org/officeDocument/2006/relationships/image" Target="../media/image27.png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46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15.jpeg"/><Relationship Id="rId3" Type="http://schemas.openxmlformats.org/officeDocument/2006/relationships/image" Target="../media/image1.jpg"/><Relationship Id="rId21" Type="http://schemas.openxmlformats.org/officeDocument/2006/relationships/image" Target="../media/image11.jpeg"/><Relationship Id="rId34" Type="http://schemas.openxmlformats.org/officeDocument/2006/relationships/hyperlink" Target="https://pixabay.com/en/mouse-computer-hardware-optical-159568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30.png"/><Relationship Id="rId17" Type="http://schemas.openxmlformats.org/officeDocument/2006/relationships/image" Target="../media/image31.png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29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hyperlink" Target="http://pngimg.com/download/21245" TargetMode="External"/><Relationship Id="rId32" Type="http://schemas.openxmlformats.org/officeDocument/2006/relationships/hyperlink" Target="https://gadgetsin.com/samsung-galaxy-book-2018-touchscreen-tablet-laptop.htm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23" Type="http://schemas.openxmlformats.org/officeDocument/2006/relationships/image" Target="../media/image13.png"/><Relationship Id="rId28" Type="http://schemas.openxmlformats.org/officeDocument/2006/relationships/image" Target="../media/image17.gif"/><Relationship Id="rId36" Type="http://schemas.microsoft.com/office/2007/relationships/hdphoto" Target="../media/hdphoto1.wdp"/><Relationship Id="rId10" Type="http://schemas.openxmlformats.org/officeDocument/2006/relationships/image" Target="../media/image8.jpg"/><Relationship Id="rId19" Type="http://schemas.openxmlformats.org/officeDocument/2006/relationships/image" Target="../media/image27.png"/><Relationship Id="rId31" Type="http://schemas.openxmlformats.org/officeDocument/2006/relationships/image" Target="../media/image20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0.png"/><Relationship Id="rId22" Type="http://schemas.openxmlformats.org/officeDocument/2006/relationships/image" Target="../media/image32.jpeg"/><Relationship Id="rId27" Type="http://schemas.openxmlformats.org/officeDocument/2006/relationships/image" Target="../media/image16.gif"/><Relationship Id="rId30" Type="http://schemas.openxmlformats.org/officeDocument/2006/relationships/image" Target="../media/image19.jpeg"/><Relationship Id="rId35" Type="http://schemas.openxmlformats.org/officeDocument/2006/relationships/image" Target="../media/image29.png"/><Relationship Id="rId8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image" Target="../media/image47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5" Type="http://schemas.openxmlformats.org/officeDocument/2006/relationships/image" Target="../media/image47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5" Type="http://schemas.openxmlformats.org/officeDocument/2006/relationships/image" Target="../media/image48.jp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1.png"/><Relationship Id="rId7" Type="http://schemas.openxmlformats.org/officeDocument/2006/relationships/image" Target="../media/image2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customXml" Target="../ink/ink1.xml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146" y="792219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0385" y="4607814"/>
            <a:ext cx="1463203" cy="182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15" y="3831937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58281" y="3167818"/>
            <a:ext cx="2510126" cy="251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32066750-59C9-4847-9C42-1E4C55A4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pic>
        <p:nvPicPr>
          <p:cNvPr id="34" name="صورة 33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B68B2290-6981-3746-813E-7F674C2114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-20235" y="6035583"/>
            <a:ext cx="6360733" cy="628650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14942" y="5078872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7E064932-D69B-914D-96EB-42C12C804C71}"/>
              </a:ext>
            </a:extLst>
          </p:cNvPr>
          <p:cNvGrpSpPr/>
          <p:nvPr/>
        </p:nvGrpSpPr>
        <p:grpSpPr>
          <a:xfrm>
            <a:off x="346532" y="1056859"/>
            <a:ext cx="1214328" cy="1137422"/>
            <a:chOff x="3326307" y="697407"/>
            <a:chExt cx="5463186" cy="5463186"/>
          </a:xfrm>
        </p:grpSpPr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177FA20A-D5AD-8241-B367-50D3EA3EC77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B621EBDA-BA7C-6A49-AE2E-4BE949D8E8B0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CA3ED0A3-D9D5-6A46-92B7-6A38DAB373C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E59D6615-7A12-4548-A880-6D44463E1E45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AFC1D08-FA04-9D4D-8BE4-08D0F300D7A1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71E6F1FA-0BD8-B247-9015-BD29CBB23A38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8F0F92DA-8082-2B4E-A0C0-ED11377F1F8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9367375C-1E93-1D41-828E-6D7C399DE9FE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7396DBC1-2A02-9846-924C-F5C2C25DD340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630CA23E-D25F-FF47-8266-EDBD53D07421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213B49C2-33EA-4749-8DBE-097EE2AC51CF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50517F35-EBA6-B240-BD16-5B031CD4C8A9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E73F1ECC-5A7E-E140-B08D-31A74E783A40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8E662F71-D946-724D-9058-EAE060A73261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091DB7A3-D52C-7349-BA74-59CDF7A1F8A0}"/>
              </a:ext>
            </a:extLst>
          </p:cNvPr>
          <p:cNvGrpSpPr/>
          <p:nvPr/>
        </p:nvGrpSpPr>
        <p:grpSpPr>
          <a:xfrm>
            <a:off x="927598" y="1164835"/>
            <a:ext cx="66496" cy="1010018"/>
            <a:chOff x="5944770" y="1379001"/>
            <a:chExt cx="226260" cy="3927154"/>
          </a:xfrm>
        </p:grpSpPr>
        <p:sp>
          <p:nvSpPr>
            <p:cNvPr id="89" name="مثلث متساوي الساقين 49">
              <a:extLst>
                <a:ext uri="{FF2B5EF4-FFF2-40B4-BE49-F238E27FC236}">
                  <a16:creationId xmlns:a16="http://schemas.microsoft.com/office/drawing/2014/main" id="{5EAFCD01-FE92-9B42-8EEC-AB51907571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0" name="مثلث متساوي الساقين 50">
              <a:extLst>
                <a:ext uri="{FF2B5EF4-FFF2-40B4-BE49-F238E27FC236}">
                  <a16:creationId xmlns:a16="http://schemas.microsoft.com/office/drawing/2014/main" id="{13EA8960-8B56-5E48-87A3-8C2FA754A889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8AD892F4-8FE9-724C-AECB-5443F35AD56C}"/>
              </a:ext>
            </a:extLst>
          </p:cNvPr>
          <p:cNvGrpSpPr/>
          <p:nvPr/>
        </p:nvGrpSpPr>
        <p:grpSpPr>
          <a:xfrm rot="4908360">
            <a:off x="870033" y="1270110"/>
            <a:ext cx="62967" cy="787190"/>
            <a:chOff x="5944770" y="1379001"/>
            <a:chExt cx="226260" cy="3927154"/>
          </a:xfrm>
        </p:grpSpPr>
        <p:sp>
          <p:nvSpPr>
            <p:cNvPr id="92" name="مثلث متساوي الساقين 52">
              <a:extLst>
                <a:ext uri="{FF2B5EF4-FFF2-40B4-BE49-F238E27FC236}">
                  <a16:creationId xmlns:a16="http://schemas.microsoft.com/office/drawing/2014/main" id="{6F9FA22E-62A9-C445-AD92-488CC39F8EA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3" name="مثلث متساوي الساقين 53">
              <a:extLst>
                <a:ext uri="{FF2B5EF4-FFF2-40B4-BE49-F238E27FC236}">
                  <a16:creationId xmlns:a16="http://schemas.microsoft.com/office/drawing/2014/main" id="{95438001-B48C-3E47-9A31-F14BA0D12AA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E0BC8004-B606-2849-8C2C-86DBBE14FD94}"/>
              </a:ext>
            </a:extLst>
          </p:cNvPr>
          <p:cNvSpPr/>
          <p:nvPr/>
        </p:nvSpPr>
        <p:spPr>
          <a:xfrm>
            <a:off x="904649" y="1609723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95" name="شكل حر 94">
            <a:extLst>
              <a:ext uri="{FF2B5EF4-FFF2-40B4-BE49-F238E27FC236}">
                <a16:creationId xmlns:a16="http://schemas.microsoft.com/office/drawing/2014/main" id="{4BC5DC31-66A8-4947-AADC-77BD239F858E}"/>
              </a:ext>
            </a:extLst>
          </p:cNvPr>
          <p:cNvSpPr/>
          <p:nvPr/>
        </p:nvSpPr>
        <p:spPr>
          <a:xfrm>
            <a:off x="199868" y="2222544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96" name="صورة 9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1C0E8C2-6413-4649-B7BB-25343DFE60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89796" y="2861497"/>
            <a:ext cx="283621" cy="569978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677456F3-034A-8741-A859-174BDBD100E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40261" t="-1" r="1991" b="37349"/>
          <a:stretch/>
        </p:blipFill>
        <p:spPr>
          <a:xfrm>
            <a:off x="259283" y="2978129"/>
            <a:ext cx="510927" cy="759960"/>
          </a:xfrm>
          <a:prstGeom prst="rect">
            <a:avLst/>
          </a:prstGeom>
        </p:spPr>
      </p:pic>
      <p:pic>
        <p:nvPicPr>
          <p:cNvPr id="9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004F23B-F022-0846-9480-95AFCDC3387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0712" y="2171388"/>
            <a:ext cx="780003" cy="1626235"/>
          </a:xfrm>
          <a:prstGeom prst="rect">
            <a:avLst/>
          </a:prstGeom>
        </p:spPr>
      </p:pic>
      <p:pic>
        <p:nvPicPr>
          <p:cNvPr id="9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0304E09F-65BA-EA43-8F17-141B94BA1B8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93" y="2174073"/>
            <a:ext cx="780003" cy="1626235"/>
          </a:xfrm>
          <a:prstGeom prst="rect">
            <a:avLst/>
          </a:prstGeom>
        </p:spPr>
      </p:pic>
      <p:sp>
        <p:nvSpPr>
          <p:cNvPr id="100" name="مستطيل 99">
            <a:extLst>
              <a:ext uri="{FF2B5EF4-FFF2-40B4-BE49-F238E27FC236}">
                <a16:creationId xmlns:a16="http://schemas.microsoft.com/office/drawing/2014/main" id="{5D460DC7-F11C-6E40-8AB3-12A3F80C9439}"/>
              </a:ext>
            </a:extLst>
          </p:cNvPr>
          <p:cNvSpPr/>
          <p:nvPr/>
        </p:nvSpPr>
        <p:spPr>
          <a:xfrm>
            <a:off x="2571019" y="1172082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٩-٤ </a:t>
            </a:r>
          </a:p>
          <a:p>
            <a:pPr algn="ctr"/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نظرية فيثاغورس</a:t>
            </a:r>
            <a:endParaRPr lang="ar-SA" sz="21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1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41F66484-C267-8849-9534-B9532A59378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flipH="1">
            <a:off x="1459485" y="4666157"/>
            <a:ext cx="1209593" cy="1163653"/>
          </a:xfrm>
          <a:prstGeom prst="rect">
            <a:avLst/>
          </a:prstGeom>
        </p:spPr>
      </p:pic>
      <p:pic>
        <p:nvPicPr>
          <p:cNvPr id="102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C1F9518-17D1-524D-BA44-2F756D2FD7F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2713855" y="5478681"/>
            <a:ext cx="254745" cy="157093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ED66AE41-2319-E64B-93C0-FF5A6AED4AD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 rot="21013860">
            <a:off x="2034315" y="1112541"/>
            <a:ext cx="942390" cy="691908"/>
          </a:xfrm>
          <a:prstGeom prst="rect">
            <a:avLst/>
          </a:prstGeom>
        </p:spPr>
      </p:pic>
      <p:sp>
        <p:nvSpPr>
          <p:cNvPr id="104" name="مربع نص 5">
            <a:extLst>
              <a:ext uri="{FF2B5EF4-FFF2-40B4-BE49-F238E27FC236}">
                <a16:creationId xmlns:a16="http://schemas.microsoft.com/office/drawing/2014/main" id="{936A9470-54F2-BB43-B239-B053B2EE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076" y="1086856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٨/ ١٤٤٢هـ</a:t>
            </a: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200" dirty="0">
                <a:solidFill>
                  <a:srgbClr val="002060"/>
                </a:solidFill>
              </a:rPr>
              <a:t>١٥٦</a:t>
            </a:r>
            <a:r>
              <a:rPr lang="ar-SA" altLang="ar-SA" sz="105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CD434E15-F24A-044B-AAD5-42BD3FE1F0FA}"/>
              </a:ext>
            </a:extLst>
          </p:cNvPr>
          <p:cNvSpPr/>
          <p:nvPr/>
        </p:nvSpPr>
        <p:spPr>
          <a:xfrm>
            <a:off x="3594777" y="1982469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حل المعادلات تربيعية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باستعمال خاصية الجذر</a:t>
            </a: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DFDECD36-A094-F74D-960E-92C322A3B6C3}"/>
              </a:ext>
            </a:extLst>
          </p:cNvPr>
          <p:cNvSpPr/>
          <p:nvPr/>
        </p:nvSpPr>
        <p:spPr>
          <a:xfrm>
            <a:off x="1403643" y="1974303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مسائل باستعمال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نظرية فيثاغورس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احدد اذا كان المثلث المعطى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قائم الزاوية ام لا</a:t>
            </a:r>
          </a:p>
        </p:txBody>
      </p:sp>
      <p:pic>
        <p:nvPicPr>
          <p:cNvPr id="107" name="Google Shape;68;p13">
            <a:extLst>
              <a:ext uri="{FF2B5EF4-FFF2-40B4-BE49-F238E27FC236}">
                <a16:creationId xmlns:a16="http://schemas.microsoft.com/office/drawing/2014/main" id="{53532F09-4502-CE4C-B933-F977303D4CE8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36829" y="1582676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250814" y="4039590"/>
            <a:ext cx="3383376" cy="255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-200775">
            <a:off x="6303508" y="3759394"/>
            <a:ext cx="826044" cy="61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6833354" y="4005766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229756" y="4326399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985359" y="3588085"/>
            <a:ext cx="389171" cy="66667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515F421-4468-F940-2B60-82865EF8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>
                <a:solidFill>
                  <a:schemeClr val="tx1"/>
                </a:solidFill>
              </a:rPr>
              <a:pPr/>
              <a:t>203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089DCE59-831F-BA0F-B7BA-D9D91C8A181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875513" y="4712936"/>
            <a:ext cx="1082587" cy="10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83 0.01297 L 0.39883 0.0132 L 0.30573 0.01459 C 0.29831 0.01482 0.29102 0.01736 0.28347 0.01829 L 0.26628 0.02014 L 0.25821 0.02199 C 0.25352 0.02292 0.24883 0.02477 0.24414 0.02524 C 0.23581 0.02662 0.22722 0.02662 0.21875 0.02709 C 0.19896 0.03033 0.20169 0.03033 0.17344 0.03079 L 0.05417 0.03264 L 0.03893 0.03079 C 0.03659 0.0294 0.03711 0.0213 0.0349 0.02014 C 0.03386 0.01945 0.03229 0.01968 0.0319 0.01829 C 0.03164 0.0169 0.03334 0.0169 0.03386 0.01644 L 0.03386 0.01667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" name="دبوس زينة 55">
            <a:extLst>
              <a:ext uri="{FF2B5EF4-FFF2-40B4-BE49-F238E27FC236}">
                <a16:creationId xmlns:a16="http://schemas.microsoft.com/office/drawing/2014/main" id="{A0D12C41-D381-5343-9EBD-64C767C6543A}"/>
              </a:ext>
            </a:extLst>
          </p:cNvPr>
          <p:cNvSpPr/>
          <p:nvPr/>
        </p:nvSpPr>
        <p:spPr>
          <a:xfrm>
            <a:off x="356585" y="-155954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طول الضلع المجهول في كل مما يأتي مقربا إلى أقرب جزء من مئة . 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38BEB7A8-24B9-5240-B1DB-AA734A2BA55F}"/>
              </a:ext>
            </a:extLst>
          </p:cNvPr>
          <p:cNvSpPr/>
          <p:nvPr/>
        </p:nvSpPr>
        <p:spPr>
          <a:xfrm>
            <a:off x="8071889" y="-170242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solidFill>
                  <a:schemeClr val="accent4">
                    <a:lumMod val="75000"/>
                  </a:schemeClr>
                </a:solidFill>
              </a:rPr>
              <a:t>تاكد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شبه منحرف 61">
            <a:extLst>
              <a:ext uri="{FF2B5EF4-FFF2-40B4-BE49-F238E27FC236}">
                <a16:creationId xmlns:a16="http://schemas.microsoft.com/office/drawing/2014/main" id="{DDCECEA2-2C12-C445-B7E6-CEDC11D3F34A}"/>
              </a:ext>
            </a:extLst>
          </p:cNvPr>
          <p:cNvSpPr/>
          <p:nvPr/>
        </p:nvSpPr>
        <p:spPr>
          <a:xfrm>
            <a:off x="5078469" y="1058492"/>
            <a:ext cx="3493486" cy="571504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الحل مباشرة</a:t>
            </a:r>
          </a:p>
        </p:txBody>
      </p:sp>
      <p:sp>
        <p:nvSpPr>
          <p:cNvPr id="65" name="شبه منحرف 64">
            <a:extLst>
              <a:ext uri="{FF2B5EF4-FFF2-40B4-BE49-F238E27FC236}">
                <a16:creationId xmlns:a16="http://schemas.microsoft.com/office/drawing/2014/main" id="{BA2FE4D7-79DE-8843-9C98-78504E2D52B0}"/>
              </a:ext>
            </a:extLst>
          </p:cNvPr>
          <p:cNvSpPr/>
          <p:nvPr/>
        </p:nvSpPr>
        <p:spPr>
          <a:xfrm>
            <a:off x="642337" y="1058492"/>
            <a:ext cx="3565048" cy="571504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خطوات الحل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0C599EC0-6324-8649-93C9-F92BF0198B1D}"/>
              </a:ext>
            </a:extLst>
          </p:cNvPr>
          <p:cNvSpPr txBox="1"/>
          <p:nvPr/>
        </p:nvSpPr>
        <p:spPr>
          <a:xfrm>
            <a:off x="1349464" y="1911580"/>
            <a:ext cx="25445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</a:t>
            </a:r>
            <a:r>
              <a:rPr lang="ar-SA" sz="2200" b="1" baseline="30000" dirty="0"/>
              <a:t>٢</a:t>
            </a:r>
            <a:r>
              <a:rPr lang="ar-SA" sz="2200" b="1" dirty="0"/>
              <a:t>٢  ــ </a:t>
            </a:r>
            <a:r>
              <a:rPr lang="ar-SA" sz="2200" b="1" baseline="30000" dirty="0"/>
              <a:t>٢</a:t>
            </a:r>
            <a:r>
              <a:rPr lang="ar-SA" sz="2200" b="1" dirty="0"/>
              <a:t>٤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5DC3438B-0B87-AE4D-8EF2-F17BA84BF226}"/>
              </a:ext>
            </a:extLst>
          </p:cNvPr>
          <p:cNvSpPr txBox="1"/>
          <p:nvPr/>
        </p:nvSpPr>
        <p:spPr>
          <a:xfrm>
            <a:off x="1351989" y="2663250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٤٤١ ــ  ١٦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73B9243D-827F-254B-ACF0-2AA9237F8E47}"/>
              </a:ext>
            </a:extLst>
          </p:cNvPr>
          <p:cNvSpPr txBox="1"/>
          <p:nvPr/>
        </p:nvSpPr>
        <p:spPr>
          <a:xfrm>
            <a:off x="1073275" y="3607389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٤٢٥</a:t>
            </a:r>
          </a:p>
        </p:txBody>
      </p:sp>
      <p:grpSp>
        <p:nvGrpSpPr>
          <p:cNvPr id="71" name="مجموعة 77">
            <a:extLst>
              <a:ext uri="{FF2B5EF4-FFF2-40B4-BE49-F238E27FC236}">
                <a16:creationId xmlns:a16="http://schemas.microsoft.com/office/drawing/2014/main" id="{775B2137-D3C7-B94C-9460-327937F4164C}"/>
              </a:ext>
            </a:extLst>
          </p:cNvPr>
          <p:cNvGrpSpPr/>
          <p:nvPr/>
        </p:nvGrpSpPr>
        <p:grpSpPr>
          <a:xfrm>
            <a:off x="3349891" y="3559272"/>
            <a:ext cx="430314" cy="357190"/>
            <a:chOff x="6642016" y="428604"/>
            <a:chExt cx="430314" cy="357190"/>
          </a:xfrm>
        </p:grpSpPr>
        <p:cxnSp>
          <p:nvCxnSpPr>
            <p:cNvPr id="72" name="رابط مستقيم 35">
              <a:extLst>
                <a:ext uri="{FF2B5EF4-FFF2-40B4-BE49-F238E27FC236}">
                  <a16:creationId xmlns:a16="http://schemas.microsoft.com/office/drawing/2014/main" id="{706D4FA6-8F89-1545-AA49-2913DD91447E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36">
              <a:extLst>
                <a:ext uri="{FF2B5EF4-FFF2-40B4-BE49-F238E27FC236}">
                  <a16:creationId xmlns:a16="http://schemas.microsoft.com/office/drawing/2014/main" id="{6848F2ED-D8D3-F141-AB75-6AB463F110E9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37">
              <a:extLst>
                <a:ext uri="{FF2B5EF4-FFF2-40B4-BE49-F238E27FC236}">
                  <a16:creationId xmlns:a16="http://schemas.microsoft.com/office/drawing/2014/main" id="{6A130531-C329-8648-9C45-5533F7C11F72}"/>
                </a:ext>
              </a:extLst>
            </p:cNvPr>
            <p:cNvCxnSpPr/>
            <p:nvPr/>
          </p:nvCxnSpPr>
          <p:spPr>
            <a:xfrm rot="10800000">
              <a:off x="6642016" y="428604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38">
              <a:extLst>
                <a:ext uri="{FF2B5EF4-FFF2-40B4-BE49-F238E27FC236}">
                  <a16:creationId xmlns:a16="http://schemas.microsoft.com/office/drawing/2014/main" id="{508F00AA-1940-C540-B942-42DFA863E61E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مجموعة 77">
            <a:extLst>
              <a:ext uri="{FF2B5EF4-FFF2-40B4-BE49-F238E27FC236}">
                <a16:creationId xmlns:a16="http://schemas.microsoft.com/office/drawing/2014/main" id="{4019B644-1CCC-AB40-9365-F9FE8D2ABC3B}"/>
              </a:ext>
            </a:extLst>
          </p:cNvPr>
          <p:cNvGrpSpPr/>
          <p:nvPr/>
        </p:nvGrpSpPr>
        <p:grpSpPr>
          <a:xfrm>
            <a:off x="2233158" y="3549212"/>
            <a:ext cx="682314" cy="357190"/>
            <a:chOff x="6390016" y="428604"/>
            <a:chExt cx="682314" cy="357190"/>
          </a:xfrm>
        </p:grpSpPr>
        <p:cxnSp>
          <p:nvCxnSpPr>
            <p:cNvPr id="77" name="رابط مستقيم 40">
              <a:extLst>
                <a:ext uri="{FF2B5EF4-FFF2-40B4-BE49-F238E27FC236}">
                  <a16:creationId xmlns:a16="http://schemas.microsoft.com/office/drawing/2014/main" id="{2CB0F126-9F12-3F4C-9D47-B58A8E6D0222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رابط مستقيم 41">
              <a:extLst>
                <a:ext uri="{FF2B5EF4-FFF2-40B4-BE49-F238E27FC236}">
                  <a16:creationId xmlns:a16="http://schemas.microsoft.com/office/drawing/2014/main" id="{9C834C80-F01C-1A4C-B82E-D16A35A78692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42">
              <a:extLst>
                <a:ext uri="{FF2B5EF4-FFF2-40B4-BE49-F238E27FC236}">
                  <a16:creationId xmlns:a16="http://schemas.microsoft.com/office/drawing/2014/main" id="{6C5BCEDF-7870-D44F-8760-DA0E7AD36A1D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مستقيم 43">
              <a:extLst>
                <a:ext uri="{FF2B5EF4-FFF2-40B4-BE49-F238E27FC236}">
                  <a16:creationId xmlns:a16="http://schemas.microsoft.com/office/drawing/2014/main" id="{7A472E54-A5CB-AE4F-99D8-186AFDE9FA00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B6A85CCA-A6F5-EC4D-94FD-9369E6F5E114}"/>
              </a:ext>
            </a:extLst>
          </p:cNvPr>
          <p:cNvSpPr txBox="1"/>
          <p:nvPr/>
        </p:nvSpPr>
        <p:spPr>
          <a:xfrm>
            <a:off x="1571031" y="4344640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 </a:t>
            </a:r>
            <a:r>
              <a:rPr lang="ar-SA" sz="2200" b="1" dirty="0"/>
              <a:t> =  ± ٢٠٫٦٢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C7B144CB-DF2D-F345-AEBF-C7A687CD4BE8}"/>
              </a:ext>
            </a:extLst>
          </p:cNvPr>
          <p:cNvSpPr txBox="1"/>
          <p:nvPr/>
        </p:nvSpPr>
        <p:spPr>
          <a:xfrm>
            <a:off x="1535312" y="4821615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طول الضلع المجهول =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FDA71BD1-E022-AA41-93AD-548FE01F3976}"/>
              </a:ext>
            </a:extLst>
          </p:cNvPr>
          <p:cNvSpPr txBox="1"/>
          <p:nvPr/>
        </p:nvSpPr>
        <p:spPr>
          <a:xfrm>
            <a:off x="864407" y="4885248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٢٠٫٦٢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2C9B87EF-58B3-3940-AF24-98614F3E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9625" y="2882543"/>
            <a:ext cx="2405074" cy="133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مربع نص 84">
            <a:extLst>
              <a:ext uri="{FF2B5EF4-FFF2-40B4-BE49-F238E27FC236}">
                <a16:creationId xmlns:a16="http://schemas.microsoft.com/office/drawing/2014/main" id="{2D150A2A-B158-9641-A56B-AA6EFF35B21D}"/>
              </a:ext>
            </a:extLst>
          </p:cNvPr>
          <p:cNvSpPr txBox="1"/>
          <p:nvPr/>
        </p:nvSpPr>
        <p:spPr>
          <a:xfrm>
            <a:off x="7571823" y="324223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١٦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4C9F6FA8-7C8F-8B42-AB0F-6CDB527BA7E1}"/>
              </a:ext>
            </a:extLst>
          </p:cNvPr>
          <p:cNvSpPr txBox="1"/>
          <p:nvPr/>
        </p:nvSpPr>
        <p:spPr>
          <a:xfrm>
            <a:off x="6143063" y="2627869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٤٤١</a:t>
            </a:r>
          </a:p>
        </p:txBody>
      </p:sp>
      <p:cxnSp>
        <p:nvCxnSpPr>
          <p:cNvPr id="87" name="رابط كسهم مستقيم 86">
            <a:extLst>
              <a:ext uri="{FF2B5EF4-FFF2-40B4-BE49-F238E27FC236}">
                <a16:creationId xmlns:a16="http://schemas.microsoft.com/office/drawing/2014/main" id="{61589B37-C2B5-C648-AE9E-A23D9AF51397}"/>
              </a:ext>
            </a:extLst>
          </p:cNvPr>
          <p:cNvCxnSpPr>
            <a:endCxn id="89" idx="0"/>
          </p:cNvCxnSpPr>
          <p:nvPr/>
        </p:nvCxnSpPr>
        <p:spPr>
          <a:xfrm rot="16200000" flipH="1">
            <a:off x="5907318" y="3580253"/>
            <a:ext cx="1257308" cy="7143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كسهم مستقيم 87">
            <a:extLst>
              <a:ext uri="{FF2B5EF4-FFF2-40B4-BE49-F238E27FC236}">
                <a16:creationId xmlns:a16="http://schemas.microsoft.com/office/drawing/2014/main" id="{ECCD0B80-EC79-E246-B675-1C89E2843604}"/>
              </a:ext>
            </a:extLst>
          </p:cNvPr>
          <p:cNvCxnSpPr/>
          <p:nvPr/>
        </p:nvCxnSpPr>
        <p:spPr>
          <a:xfrm rot="10800000" flipV="1">
            <a:off x="6896403" y="3558822"/>
            <a:ext cx="1032610" cy="78581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94A46F6B-E49F-5E40-9FAC-58C4719A43BA}"/>
              </a:ext>
            </a:extLst>
          </p:cNvPr>
          <p:cNvSpPr txBox="1"/>
          <p:nvPr/>
        </p:nvSpPr>
        <p:spPr>
          <a:xfrm>
            <a:off x="6214501" y="424462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٤٢٥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C203440E-E890-B844-A62D-2CE173A449E8}"/>
              </a:ext>
            </a:extLst>
          </p:cNvPr>
          <p:cNvSpPr txBox="1"/>
          <p:nvPr/>
        </p:nvSpPr>
        <p:spPr>
          <a:xfrm>
            <a:off x="5585845" y="3887436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٢٠٫٦٢</a:t>
            </a:r>
          </a:p>
        </p:txBody>
      </p:sp>
      <p:cxnSp>
        <p:nvCxnSpPr>
          <p:cNvPr id="91" name="رابط كسهم مستقيم 90">
            <a:extLst>
              <a:ext uri="{FF2B5EF4-FFF2-40B4-BE49-F238E27FC236}">
                <a16:creationId xmlns:a16="http://schemas.microsoft.com/office/drawing/2014/main" id="{C151EBBC-5DE8-B845-8662-EF261AD45CDA}"/>
              </a:ext>
            </a:extLst>
          </p:cNvPr>
          <p:cNvCxnSpPr/>
          <p:nvPr/>
        </p:nvCxnSpPr>
        <p:spPr>
          <a:xfrm rot="10800000">
            <a:off x="6070221" y="4201764"/>
            <a:ext cx="358594" cy="10001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مجموعة 77">
            <a:extLst>
              <a:ext uri="{FF2B5EF4-FFF2-40B4-BE49-F238E27FC236}">
                <a16:creationId xmlns:a16="http://schemas.microsoft.com/office/drawing/2014/main" id="{BB60236F-56AB-7940-B38A-D4ED5DE539EA}"/>
              </a:ext>
            </a:extLst>
          </p:cNvPr>
          <p:cNvGrpSpPr/>
          <p:nvPr/>
        </p:nvGrpSpPr>
        <p:grpSpPr>
          <a:xfrm>
            <a:off x="6314515" y="4201764"/>
            <a:ext cx="718314" cy="357190"/>
            <a:chOff x="6354016" y="428604"/>
            <a:chExt cx="718314" cy="357190"/>
          </a:xfrm>
        </p:grpSpPr>
        <p:cxnSp>
          <p:nvCxnSpPr>
            <p:cNvPr id="93" name="رابط مستقيم 24">
              <a:extLst>
                <a:ext uri="{FF2B5EF4-FFF2-40B4-BE49-F238E27FC236}">
                  <a16:creationId xmlns:a16="http://schemas.microsoft.com/office/drawing/2014/main" id="{55784035-6508-8541-B4CA-6603E91AEF90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25">
              <a:extLst>
                <a:ext uri="{FF2B5EF4-FFF2-40B4-BE49-F238E27FC236}">
                  <a16:creationId xmlns:a16="http://schemas.microsoft.com/office/drawing/2014/main" id="{75620A43-3E93-4944-BF08-31FD08E85C46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رابط مستقيم 26">
              <a:extLst>
                <a:ext uri="{FF2B5EF4-FFF2-40B4-BE49-F238E27FC236}">
                  <a16:creationId xmlns:a16="http://schemas.microsoft.com/office/drawing/2014/main" id="{1CE67EB5-6C99-0F47-B01B-C5A3A4D989DF}"/>
                </a:ext>
              </a:extLst>
            </p:cNvPr>
            <p:cNvCxnSpPr/>
            <p:nvPr/>
          </p:nvCxnSpPr>
          <p:spPr>
            <a:xfrm rot="10800000">
              <a:off x="6354016" y="428604"/>
              <a:ext cx="50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27">
              <a:extLst>
                <a:ext uri="{FF2B5EF4-FFF2-40B4-BE49-F238E27FC236}">
                  <a16:creationId xmlns:a16="http://schemas.microsoft.com/office/drawing/2014/main" id="{35AA0974-3E73-2E4E-BAD0-3F3210C014F7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F0DAD74C-F780-324C-8F40-14CBC0564B82}"/>
                  </a:ext>
                </a:extLst>
              </p14:cNvPr>
              <p14:cNvContentPartPr/>
              <p14:nvPr/>
            </p14:nvContentPartPr>
            <p14:xfrm>
              <a:off x="1321560" y="4679640"/>
              <a:ext cx="2054160" cy="8517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F0DAD74C-F780-324C-8F40-14CBC0564B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2200" y="4670280"/>
                <a:ext cx="2072880" cy="870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0E90096-DCE7-FFAC-3D6F-02BFC100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6321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8" grpId="0"/>
      <p:bldP spid="69" grpId="0"/>
      <p:bldP spid="70" grpId="0"/>
      <p:bldP spid="81" grpId="0"/>
      <p:bldP spid="82" grpId="0"/>
      <p:bldP spid="83" grpId="0"/>
      <p:bldP spid="85" grpId="0"/>
      <p:bldP spid="86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" name="دبوس زينة 55">
            <a:extLst>
              <a:ext uri="{FF2B5EF4-FFF2-40B4-BE49-F238E27FC236}">
                <a16:creationId xmlns:a16="http://schemas.microsoft.com/office/drawing/2014/main" id="{1CDC1749-6F87-244C-8D5E-308208D51221}"/>
              </a:ext>
            </a:extLst>
          </p:cNvPr>
          <p:cNvSpPr/>
          <p:nvPr/>
        </p:nvSpPr>
        <p:spPr>
          <a:xfrm>
            <a:off x="285677" y="51796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طول الضلع المجهول في كل مما يأتي مقربا إلى أقرب جزء من مئة . 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8276E0E9-F93D-E143-B3EB-42DFD7F540C8}"/>
              </a:ext>
            </a:extLst>
          </p:cNvPr>
          <p:cNvSpPr/>
          <p:nvPr/>
        </p:nvSpPr>
        <p:spPr>
          <a:xfrm>
            <a:off x="8000981" y="37508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3854C38-F853-3945-8C30-197E9DC1CA51}"/>
              </a:ext>
            </a:extLst>
          </p:cNvPr>
          <p:cNvGrpSpPr/>
          <p:nvPr/>
        </p:nvGrpSpPr>
        <p:grpSpPr>
          <a:xfrm>
            <a:off x="4714833" y="1176928"/>
            <a:ext cx="3786214" cy="4804222"/>
            <a:chOff x="4714876" y="1839488"/>
            <a:chExt cx="3786214" cy="4804222"/>
          </a:xfrm>
        </p:grpSpPr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C73B1622-E744-DD44-A4C6-6E1692004B94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شبه منحرف 61">
              <a:extLst>
                <a:ext uri="{FF2B5EF4-FFF2-40B4-BE49-F238E27FC236}">
                  <a16:creationId xmlns:a16="http://schemas.microsoft.com/office/drawing/2014/main" id="{5289C660-9FF7-8141-BB7A-42AA3145F1E5}"/>
                </a:ext>
              </a:extLst>
            </p:cNvPr>
            <p:cNvSpPr/>
            <p:nvPr/>
          </p:nvSpPr>
          <p:spPr>
            <a:xfrm>
              <a:off x="4943187" y="1839488"/>
              <a:ext cx="3557903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الحل مباشرة</a:t>
              </a:r>
            </a:p>
          </p:txBody>
        </p:sp>
      </p:grpSp>
      <p:grpSp>
        <p:nvGrpSpPr>
          <p:cNvPr id="63" name="مجموعة 28">
            <a:extLst>
              <a:ext uri="{FF2B5EF4-FFF2-40B4-BE49-F238E27FC236}">
                <a16:creationId xmlns:a16="http://schemas.microsoft.com/office/drawing/2014/main" id="{F326B56E-F15A-0B47-A7E7-07F5A2FB7A76}"/>
              </a:ext>
            </a:extLst>
          </p:cNvPr>
          <p:cNvGrpSpPr/>
          <p:nvPr/>
        </p:nvGrpSpPr>
        <p:grpSpPr>
          <a:xfrm>
            <a:off x="647479" y="1100919"/>
            <a:ext cx="3786214" cy="4855633"/>
            <a:chOff x="4714876" y="1788077"/>
            <a:chExt cx="3786214" cy="4855633"/>
          </a:xfrm>
        </p:grpSpPr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47F48AB1-DDBF-2845-8A55-6A733B9B44EC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5" name="شبه منحرف 64">
              <a:extLst>
                <a:ext uri="{FF2B5EF4-FFF2-40B4-BE49-F238E27FC236}">
                  <a16:creationId xmlns:a16="http://schemas.microsoft.com/office/drawing/2014/main" id="{381349C7-4BC6-5543-B149-E063C5B868DA}"/>
                </a:ext>
              </a:extLst>
            </p:cNvPr>
            <p:cNvSpPr/>
            <p:nvPr/>
          </p:nvSpPr>
          <p:spPr>
            <a:xfrm>
              <a:off x="4765480" y="1788077"/>
              <a:ext cx="3655922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خطوات الحل</a:t>
              </a:r>
            </a:p>
          </p:txBody>
        </p:sp>
      </p:grp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57A4C854-732C-014B-B4EC-921B06CCF002}"/>
              </a:ext>
            </a:extLst>
          </p:cNvPr>
          <p:cNvSpPr txBox="1"/>
          <p:nvPr/>
        </p:nvSpPr>
        <p:spPr>
          <a:xfrm>
            <a:off x="1228775" y="2136909"/>
            <a:ext cx="25445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</a:t>
            </a:r>
            <a:r>
              <a:rPr lang="ar-SA" sz="2200" b="1" baseline="30000" dirty="0"/>
              <a:t>٢</a:t>
            </a:r>
            <a:r>
              <a:rPr lang="ar-SA" sz="2200" b="1" dirty="0"/>
              <a:t>١٩ ــ  </a:t>
            </a:r>
            <a:r>
              <a:rPr lang="ar-SA" sz="2200" b="1" baseline="30000" dirty="0"/>
              <a:t>٢</a:t>
            </a:r>
            <a:r>
              <a:rPr lang="ar-SA" sz="2200" b="1" dirty="0"/>
              <a:t>٦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E99B233-339B-C349-820B-AFA8760EDA8A}"/>
              </a:ext>
            </a:extLst>
          </p:cNvPr>
          <p:cNvSpPr txBox="1"/>
          <p:nvPr/>
        </p:nvSpPr>
        <p:spPr>
          <a:xfrm>
            <a:off x="1314749" y="2936217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٣٦١ ــ  ٣٦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B1BC04F-9053-0A44-9317-9785063968BC}"/>
              </a:ext>
            </a:extLst>
          </p:cNvPr>
          <p:cNvSpPr txBox="1"/>
          <p:nvPr/>
        </p:nvSpPr>
        <p:spPr>
          <a:xfrm>
            <a:off x="962590" y="3721162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٣٢٥</a:t>
            </a:r>
          </a:p>
        </p:txBody>
      </p:sp>
      <p:grpSp>
        <p:nvGrpSpPr>
          <p:cNvPr id="71" name="مجموعة 77">
            <a:extLst>
              <a:ext uri="{FF2B5EF4-FFF2-40B4-BE49-F238E27FC236}">
                <a16:creationId xmlns:a16="http://schemas.microsoft.com/office/drawing/2014/main" id="{11D80F59-3FF1-7D4C-91FB-2F675A388956}"/>
              </a:ext>
            </a:extLst>
          </p:cNvPr>
          <p:cNvGrpSpPr/>
          <p:nvPr/>
        </p:nvGrpSpPr>
        <p:grpSpPr>
          <a:xfrm>
            <a:off x="3250854" y="3664012"/>
            <a:ext cx="430314" cy="357190"/>
            <a:chOff x="6642016" y="428604"/>
            <a:chExt cx="430314" cy="357190"/>
          </a:xfrm>
        </p:grpSpPr>
        <p:cxnSp>
          <p:nvCxnSpPr>
            <p:cNvPr id="72" name="رابط مستقيم 35">
              <a:extLst>
                <a:ext uri="{FF2B5EF4-FFF2-40B4-BE49-F238E27FC236}">
                  <a16:creationId xmlns:a16="http://schemas.microsoft.com/office/drawing/2014/main" id="{265FB230-489E-E149-8E2B-6187D3A4DEB2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36">
              <a:extLst>
                <a:ext uri="{FF2B5EF4-FFF2-40B4-BE49-F238E27FC236}">
                  <a16:creationId xmlns:a16="http://schemas.microsoft.com/office/drawing/2014/main" id="{CF328440-4CEA-3E42-8A0D-0F1A3E9C2EF5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37">
              <a:extLst>
                <a:ext uri="{FF2B5EF4-FFF2-40B4-BE49-F238E27FC236}">
                  <a16:creationId xmlns:a16="http://schemas.microsoft.com/office/drawing/2014/main" id="{C537A702-79E4-C242-935A-F91B78FE4475}"/>
                </a:ext>
              </a:extLst>
            </p:cNvPr>
            <p:cNvCxnSpPr/>
            <p:nvPr/>
          </p:nvCxnSpPr>
          <p:spPr>
            <a:xfrm rot="10800000">
              <a:off x="6642016" y="428604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38">
              <a:extLst>
                <a:ext uri="{FF2B5EF4-FFF2-40B4-BE49-F238E27FC236}">
                  <a16:creationId xmlns:a16="http://schemas.microsoft.com/office/drawing/2014/main" id="{AEAE74D9-4512-4D48-9E42-1511076C7180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مجموعة 77">
            <a:extLst>
              <a:ext uri="{FF2B5EF4-FFF2-40B4-BE49-F238E27FC236}">
                <a16:creationId xmlns:a16="http://schemas.microsoft.com/office/drawing/2014/main" id="{82408FAC-E692-474D-9613-34102F317D0C}"/>
              </a:ext>
            </a:extLst>
          </p:cNvPr>
          <p:cNvGrpSpPr/>
          <p:nvPr/>
        </p:nvGrpSpPr>
        <p:grpSpPr>
          <a:xfrm>
            <a:off x="2280540" y="3664012"/>
            <a:ext cx="682314" cy="357190"/>
            <a:chOff x="6390016" y="428604"/>
            <a:chExt cx="682314" cy="357190"/>
          </a:xfrm>
        </p:grpSpPr>
        <p:cxnSp>
          <p:nvCxnSpPr>
            <p:cNvPr id="77" name="رابط مستقيم 40">
              <a:extLst>
                <a:ext uri="{FF2B5EF4-FFF2-40B4-BE49-F238E27FC236}">
                  <a16:creationId xmlns:a16="http://schemas.microsoft.com/office/drawing/2014/main" id="{3030BAD4-4327-0444-B2A9-DE16918B92DE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رابط مستقيم 41">
              <a:extLst>
                <a:ext uri="{FF2B5EF4-FFF2-40B4-BE49-F238E27FC236}">
                  <a16:creationId xmlns:a16="http://schemas.microsoft.com/office/drawing/2014/main" id="{397C8AEE-AAEA-1D45-80DD-4DA1DDDF96A4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42">
              <a:extLst>
                <a:ext uri="{FF2B5EF4-FFF2-40B4-BE49-F238E27FC236}">
                  <a16:creationId xmlns:a16="http://schemas.microsoft.com/office/drawing/2014/main" id="{8A06474E-FCCF-3645-A7BD-C299FBB2549C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مستقيم 43">
              <a:extLst>
                <a:ext uri="{FF2B5EF4-FFF2-40B4-BE49-F238E27FC236}">
                  <a16:creationId xmlns:a16="http://schemas.microsoft.com/office/drawing/2014/main" id="{B566A1BE-5E73-7143-897E-3BC758DAAC49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3A2E9473-64F1-D24C-85E3-609828963CA2}"/>
              </a:ext>
            </a:extLst>
          </p:cNvPr>
          <p:cNvSpPr txBox="1"/>
          <p:nvPr/>
        </p:nvSpPr>
        <p:spPr>
          <a:xfrm>
            <a:off x="1448439" y="4362719"/>
            <a:ext cx="254457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 </a:t>
            </a:r>
            <a:r>
              <a:rPr lang="ar-SA" sz="2200" b="1" dirty="0"/>
              <a:t> =  ±  ١٨٫٠٣</a:t>
            </a:r>
          </a:p>
          <a:p>
            <a:endParaRPr lang="ar-SA" sz="2200" b="1" dirty="0"/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5C65A534-1226-C045-A999-FCB28D1FC3CF}"/>
              </a:ext>
            </a:extLst>
          </p:cNvPr>
          <p:cNvSpPr txBox="1"/>
          <p:nvPr/>
        </p:nvSpPr>
        <p:spPr>
          <a:xfrm>
            <a:off x="1577324" y="4978757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طول الضلع المجهول =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6C848582-4E18-3241-A44E-48DC15D28520}"/>
              </a:ext>
            </a:extLst>
          </p:cNvPr>
          <p:cNvSpPr txBox="1"/>
          <p:nvPr/>
        </p:nvSpPr>
        <p:spPr>
          <a:xfrm>
            <a:off x="825148" y="4977629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١٨٫٠٣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834A5EE7-6864-6644-81AC-EB31C484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56" y="2995044"/>
            <a:ext cx="2138373" cy="12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مربع نص 84">
            <a:extLst>
              <a:ext uri="{FF2B5EF4-FFF2-40B4-BE49-F238E27FC236}">
                <a16:creationId xmlns:a16="http://schemas.microsoft.com/office/drawing/2014/main" id="{D0D4FA4F-423C-3041-AC0E-F569E003F0E7}"/>
              </a:ext>
            </a:extLst>
          </p:cNvPr>
          <p:cNvSpPr txBox="1"/>
          <p:nvPr/>
        </p:nvSpPr>
        <p:spPr>
          <a:xfrm>
            <a:off x="7643791" y="369287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٣٦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EF678AB4-2AAC-6D47-8211-0E74B683373E}"/>
              </a:ext>
            </a:extLst>
          </p:cNvPr>
          <p:cNvSpPr txBox="1"/>
          <p:nvPr/>
        </p:nvSpPr>
        <p:spPr>
          <a:xfrm>
            <a:off x="6143593" y="405006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٣٦١</a:t>
            </a:r>
          </a:p>
        </p:txBody>
      </p:sp>
      <p:cxnSp>
        <p:nvCxnSpPr>
          <p:cNvPr id="87" name="رابط كسهم مستقيم 86">
            <a:extLst>
              <a:ext uri="{FF2B5EF4-FFF2-40B4-BE49-F238E27FC236}">
                <a16:creationId xmlns:a16="http://schemas.microsoft.com/office/drawing/2014/main" id="{4CEA765E-7928-E346-8666-15BB299BE299}"/>
              </a:ext>
            </a:extLst>
          </p:cNvPr>
          <p:cNvCxnSpPr/>
          <p:nvPr/>
        </p:nvCxnSpPr>
        <p:spPr>
          <a:xfrm rot="5400000" flipH="1" flipV="1">
            <a:off x="6037566" y="3329672"/>
            <a:ext cx="1212187" cy="28575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كسهم مستقيم 87">
            <a:extLst>
              <a:ext uri="{FF2B5EF4-FFF2-40B4-BE49-F238E27FC236}">
                <a16:creationId xmlns:a16="http://schemas.microsoft.com/office/drawing/2014/main" id="{B4E0E7FC-D9D2-9C40-A711-927289A47CE2}"/>
              </a:ext>
            </a:extLst>
          </p:cNvPr>
          <p:cNvCxnSpPr/>
          <p:nvPr/>
        </p:nvCxnSpPr>
        <p:spPr>
          <a:xfrm rot="16200000" flipV="1">
            <a:off x="6929411" y="2837878"/>
            <a:ext cx="928694" cy="92869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25EB92E9-41B5-BB4B-90D4-DF52C8472106}"/>
              </a:ext>
            </a:extLst>
          </p:cNvPr>
          <p:cNvSpPr txBox="1"/>
          <p:nvPr/>
        </p:nvSpPr>
        <p:spPr>
          <a:xfrm>
            <a:off x="6396835" y="255212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٣٢٥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765F39AC-0B0D-6A4F-BDCB-32778476CAA3}"/>
              </a:ext>
            </a:extLst>
          </p:cNvPr>
          <p:cNvSpPr txBox="1"/>
          <p:nvPr/>
        </p:nvSpPr>
        <p:spPr>
          <a:xfrm>
            <a:off x="5768179" y="2978495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١٨٫٠٣</a:t>
            </a:r>
          </a:p>
        </p:txBody>
      </p:sp>
      <p:cxnSp>
        <p:nvCxnSpPr>
          <p:cNvPr id="91" name="رابط كسهم مستقيم 90">
            <a:extLst>
              <a:ext uri="{FF2B5EF4-FFF2-40B4-BE49-F238E27FC236}">
                <a16:creationId xmlns:a16="http://schemas.microsoft.com/office/drawing/2014/main" id="{53E832E8-4B57-9B42-AF0F-97AE65F095AA}"/>
              </a:ext>
            </a:extLst>
          </p:cNvPr>
          <p:cNvCxnSpPr/>
          <p:nvPr/>
        </p:nvCxnSpPr>
        <p:spPr>
          <a:xfrm rot="10800000" flipV="1">
            <a:off x="6357907" y="2823590"/>
            <a:ext cx="357194" cy="22860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مجموعة 77">
            <a:extLst>
              <a:ext uri="{FF2B5EF4-FFF2-40B4-BE49-F238E27FC236}">
                <a16:creationId xmlns:a16="http://schemas.microsoft.com/office/drawing/2014/main" id="{5C2001C6-407A-834B-BD95-495B61A63483}"/>
              </a:ext>
            </a:extLst>
          </p:cNvPr>
          <p:cNvGrpSpPr/>
          <p:nvPr/>
        </p:nvGrpSpPr>
        <p:grpSpPr>
          <a:xfrm>
            <a:off x="6496849" y="2509264"/>
            <a:ext cx="718314" cy="357190"/>
            <a:chOff x="6354016" y="428604"/>
            <a:chExt cx="718314" cy="357190"/>
          </a:xfrm>
        </p:grpSpPr>
        <p:cxnSp>
          <p:nvCxnSpPr>
            <p:cNvPr id="93" name="رابط مستقيم 24">
              <a:extLst>
                <a:ext uri="{FF2B5EF4-FFF2-40B4-BE49-F238E27FC236}">
                  <a16:creationId xmlns:a16="http://schemas.microsoft.com/office/drawing/2014/main" id="{2BA48D4F-5274-344F-A2EC-D8F0FAD5F6E0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25">
              <a:extLst>
                <a:ext uri="{FF2B5EF4-FFF2-40B4-BE49-F238E27FC236}">
                  <a16:creationId xmlns:a16="http://schemas.microsoft.com/office/drawing/2014/main" id="{E5ADB770-874E-D446-955F-6E11E6212900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رابط مستقيم 26">
              <a:extLst>
                <a:ext uri="{FF2B5EF4-FFF2-40B4-BE49-F238E27FC236}">
                  <a16:creationId xmlns:a16="http://schemas.microsoft.com/office/drawing/2014/main" id="{49E23128-D3EA-174E-B7F6-894663CD66AE}"/>
                </a:ext>
              </a:extLst>
            </p:cNvPr>
            <p:cNvCxnSpPr/>
            <p:nvPr/>
          </p:nvCxnSpPr>
          <p:spPr>
            <a:xfrm rot="10800000">
              <a:off x="6354016" y="428604"/>
              <a:ext cx="50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27">
              <a:extLst>
                <a:ext uri="{FF2B5EF4-FFF2-40B4-BE49-F238E27FC236}">
                  <a16:creationId xmlns:a16="http://schemas.microsoft.com/office/drawing/2014/main" id="{53D43C70-4290-9B46-B046-BA5765E4F2F0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ECD4FFF-CA39-AD80-C151-793258D6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128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8" grpId="0"/>
      <p:bldP spid="69" grpId="0"/>
      <p:bldP spid="70" grpId="0"/>
      <p:bldP spid="81" grpId="0"/>
      <p:bldP spid="82" grpId="0"/>
      <p:bldP spid="83" grpId="0"/>
      <p:bldP spid="85" grpId="0"/>
      <p:bldP spid="86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" name="دبوس زينة 55">
            <a:extLst>
              <a:ext uri="{FF2B5EF4-FFF2-40B4-BE49-F238E27FC236}">
                <a16:creationId xmlns:a16="http://schemas.microsoft.com/office/drawing/2014/main" id="{061EFD9C-F96F-BE48-AA4E-2DA76ABE9579}"/>
              </a:ext>
            </a:extLst>
          </p:cNvPr>
          <p:cNvSpPr/>
          <p:nvPr/>
        </p:nvSpPr>
        <p:spPr>
          <a:xfrm>
            <a:off x="361244" y="96757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طول الضلع المجهول في كل مما يأتي مقربا إلى أقرب جزء من مئة . 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06DBCFC8-52B8-3A46-83C6-90D7EA6C865A}"/>
              </a:ext>
            </a:extLst>
          </p:cNvPr>
          <p:cNvSpPr/>
          <p:nvPr/>
        </p:nvSpPr>
        <p:spPr>
          <a:xfrm>
            <a:off x="8095569" y="32146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sp>
        <p:nvSpPr>
          <p:cNvPr id="62" name="شبه منحرف 61">
            <a:extLst>
              <a:ext uri="{FF2B5EF4-FFF2-40B4-BE49-F238E27FC236}">
                <a16:creationId xmlns:a16="http://schemas.microsoft.com/office/drawing/2014/main" id="{3A5C98D5-1225-8F45-9F70-850E2A456743}"/>
              </a:ext>
            </a:extLst>
          </p:cNvPr>
          <p:cNvSpPr/>
          <p:nvPr/>
        </p:nvSpPr>
        <p:spPr>
          <a:xfrm>
            <a:off x="4737653" y="1083285"/>
            <a:ext cx="3786214" cy="571504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الحل مباشرة</a:t>
            </a:r>
          </a:p>
        </p:txBody>
      </p:sp>
      <p:sp>
        <p:nvSpPr>
          <p:cNvPr id="65" name="شبه منحرف 64">
            <a:extLst>
              <a:ext uri="{FF2B5EF4-FFF2-40B4-BE49-F238E27FC236}">
                <a16:creationId xmlns:a16="http://schemas.microsoft.com/office/drawing/2014/main" id="{5886DA37-7196-864C-8AED-596CD79C44DD}"/>
              </a:ext>
            </a:extLst>
          </p:cNvPr>
          <p:cNvSpPr/>
          <p:nvPr/>
        </p:nvSpPr>
        <p:spPr>
          <a:xfrm>
            <a:off x="594249" y="1083285"/>
            <a:ext cx="3786214" cy="571504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خطوات الحل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186C2511-BF33-194B-AA29-9FE5A3CBD06A}"/>
              </a:ext>
            </a:extLst>
          </p:cNvPr>
          <p:cNvSpPr txBox="1"/>
          <p:nvPr/>
        </p:nvSpPr>
        <p:spPr>
          <a:xfrm>
            <a:off x="1392709" y="1965128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٨  +  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١٢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E00CFB6-9BAE-AA49-93AE-12A32D864BBB}"/>
              </a:ext>
            </a:extLst>
          </p:cNvPr>
          <p:cNvSpPr txBox="1"/>
          <p:nvPr/>
        </p:nvSpPr>
        <p:spPr>
          <a:xfrm>
            <a:off x="1392709" y="2738169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٦٤ +  ١٤٤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539D14D1-F7C3-FE43-B948-95720BC72AEA}"/>
              </a:ext>
            </a:extLst>
          </p:cNvPr>
          <p:cNvSpPr txBox="1"/>
          <p:nvPr/>
        </p:nvSpPr>
        <p:spPr>
          <a:xfrm>
            <a:off x="1061540" y="3585814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٢ </a:t>
            </a:r>
            <a:r>
              <a:rPr lang="ar-SA" sz="2200" b="1" dirty="0"/>
              <a:t>=   ٢٠٨</a:t>
            </a:r>
          </a:p>
        </p:txBody>
      </p:sp>
      <p:grpSp>
        <p:nvGrpSpPr>
          <p:cNvPr id="71" name="مجموعة 77">
            <a:extLst>
              <a:ext uri="{FF2B5EF4-FFF2-40B4-BE49-F238E27FC236}">
                <a16:creationId xmlns:a16="http://schemas.microsoft.com/office/drawing/2014/main" id="{350CAE95-7A8E-2F42-B17D-263C7C129CA9}"/>
              </a:ext>
            </a:extLst>
          </p:cNvPr>
          <p:cNvGrpSpPr/>
          <p:nvPr/>
        </p:nvGrpSpPr>
        <p:grpSpPr>
          <a:xfrm>
            <a:off x="3141228" y="3528664"/>
            <a:ext cx="610314" cy="357190"/>
            <a:chOff x="6462016" y="428604"/>
            <a:chExt cx="610314" cy="357190"/>
          </a:xfrm>
        </p:grpSpPr>
        <p:cxnSp>
          <p:nvCxnSpPr>
            <p:cNvPr id="72" name="رابط مستقيم 35">
              <a:extLst>
                <a:ext uri="{FF2B5EF4-FFF2-40B4-BE49-F238E27FC236}">
                  <a16:creationId xmlns:a16="http://schemas.microsoft.com/office/drawing/2014/main" id="{7F7923EA-D28C-B643-96A0-661D58EAA678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36">
              <a:extLst>
                <a:ext uri="{FF2B5EF4-FFF2-40B4-BE49-F238E27FC236}">
                  <a16:creationId xmlns:a16="http://schemas.microsoft.com/office/drawing/2014/main" id="{BE1CADE3-3B06-6544-94CF-B37FED0DE3D2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37">
              <a:extLst>
                <a:ext uri="{FF2B5EF4-FFF2-40B4-BE49-F238E27FC236}">
                  <a16:creationId xmlns:a16="http://schemas.microsoft.com/office/drawing/2014/main" id="{B89FCBF9-DFBB-4940-BFB3-4C9C0A76C747}"/>
                </a:ext>
              </a:extLst>
            </p:cNvPr>
            <p:cNvCxnSpPr/>
            <p:nvPr/>
          </p:nvCxnSpPr>
          <p:spPr>
            <a:xfrm rot="10800000">
              <a:off x="6462016" y="428604"/>
              <a:ext cx="39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38">
              <a:extLst>
                <a:ext uri="{FF2B5EF4-FFF2-40B4-BE49-F238E27FC236}">
                  <a16:creationId xmlns:a16="http://schemas.microsoft.com/office/drawing/2014/main" id="{CAF87518-68E0-0F41-B78F-4355A16806DD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مجموعة 77">
            <a:extLst>
              <a:ext uri="{FF2B5EF4-FFF2-40B4-BE49-F238E27FC236}">
                <a16:creationId xmlns:a16="http://schemas.microsoft.com/office/drawing/2014/main" id="{908E6F0A-37FE-534D-8A9B-75FE3E963BDD}"/>
              </a:ext>
            </a:extLst>
          </p:cNvPr>
          <p:cNvGrpSpPr/>
          <p:nvPr/>
        </p:nvGrpSpPr>
        <p:grpSpPr>
          <a:xfrm>
            <a:off x="2218274" y="3528664"/>
            <a:ext cx="682314" cy="357190"/>
            <a:chOff x="6390016" y="428604"/>
            <a:chExt cx="682314" cy="357190"/>
          </a:xfrm>
        </p:grpSpPr>
        <p:cxnSp>
          <p:nvCxnSpPr>
            <p:cNvPr id="77" name="رابط مستقيم 40">
              <a:extLst>
                <a:ext uri="{FF2B5EF4-FFF2-40B4-BE49-F238E27FC236}">
                  <a16:creationId xmlns:a16="http://schemas.microsoft.com/office/drawing/2014/main" id="{F908D19D-465B-DC43-B1E0-6CCB6DF9ED9A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رابط مستقيم 41">
              <a:extLst>
                <a:ext uri="{FF2B5EF4-FFF2-40B4-BE49-F238E27FC236}">
                  <a16:creationId xmlns:a16="http://schemas.microsoft.com/office/drawing/2014/main" id="{86426FDC-6613-084A-B30E-23C44F36F9A7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42">
              <a:extLst>
                <a:ext uri="{FF2B5EF4-FFF2-40B4-BE49-F238E27FC236}">
                  <a16:creationId xmlns:a16="http://schemas.microsoft.com/office/drawing/2014/main" id="{2A0B30D8-BC81-D244-8987-85F3CB9F91B4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مستقيم 43">
              <a:extLst>
                <a:ext uri="{FF2B5EF4-FFF2-40B4-BE49-F238E27FC236}">
                  <a16:creationId xmlns:a16="http://schemas.microsoft.com/office/drawing/2014/main" id="{11E48E1A-D43B-CB40-A992-BBE07B7DE52A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9319122D-2E26-D54B-B97A-02BEFE1C8931}"/>
              </a:ext>
            </a:extLst>
          </p:cNvPr>
          <p:cNvSpPr txBox="1"/>
          <p:nvPr/>
        </p:nvSpPr>
        <p:spPr>
          <a:xfrm>
            <a:off x="1278384" y="4330968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 </a:t>
            </a:r>
            <a:r>
              <a:rPr lang="ar-SA" sz="2200" b="1" dirty="0"/>
              <a:t> =  ±  ١٤٫٤٢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DA56E183-CC46-E04D-84D5-540C0D88D3AD}"/>
              </a:ext>
            </a:extLst>
          </p:cNvPr>
          <p:cNvSpPr txBox="1"/>
          <p:nvPr/>
        </p:nvSpPr>
        <p:spPr>
          <a:xfrm>
            <a:off x="1413987" y="4875222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طول الضلع المجهول =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1264B65F-EB90-0846-806B-F68AAE121225}"/>
              </a:ext>
            </a:extLst>
          </p:cNvPr>
          <p:cNvSpPr txBox="1"/>
          <p:nvPr/>
        </p:nvSpPr>
        <p:spPr>
          <a:xfrm>
            <a:off x="709537" y="4905491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١٤٫٤٢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5CB07EB6-C8F8-0341-AA6E-315E6DE1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4909" y="2783513"/>
            <a:ext cx="2052647" cy="180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مربع نص 84">
            <a:extLst>
              <a:ext uri="{FF2B5EF4-FFF2-40B4-BE49-F238E27FC236}">
                <a16:creationId xmlns:a16="http://schemas.microsoft.com/office/drawing/2014/main" id="{9D0CCA8E-E9E6-3343-B377-88784F1ADB1C}"/>
              </a:ext>
            </a:extLst>
          </p:cNvPr>
          <p:cNvSpPr txBox="1"/>
          <p:nvPr/>
        </p:nvSpPr>
        <p:spPr>
          <a:xfrm>
            <a:off x="4951967" y="3667082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٦٤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BF614AB5-A9A0-1F47-9DF3-8DEAEF5BB5B2}"/>
              </a:ext>
            </a:extLst>
          </p:cNvPr>
          <p:cNvSpPr txBox="1"/>
          <p:nvPr/>
        </p:nvSpPr>
        <p:spPr>
          <a:xfrm>
            <a:off x="6166413" y="2440607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١٤٤</a:t>
            </a:r>
          </a:p>
        </p:txBody>
      </p:sp>
      <p:cxnSp>
        <p:nvCxnSpPr>
          <p:cNvPr id="87" name="رابط كسهم مستقيم 86">
            <a:extLst>
              <a:ext uri="{FF2B5EF4-FFF2-40B4-BE49-F238E27FC236}">
                <a16:creationId xmlns:a16="http://schemas.microsoft.com/office/drawing/2014/main" id="{985B6C39-A046-5F4D-90EC-E6ED532E14D7}"/>
              </a:ext>
            </a:extLst>
          </p:cNvPr>
          <p:cNvCxnSpPr/>
          <p:nvPr/>
        </p:nvCxnSpPr>
        <p:spPr>
          <a:xfrm>
            <a:off x="5452033" y="3940805"/>
            <a:ext cx="1500198" cy="50006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كسهم مستقيم 87">
            <a:extLst>
              <a:ext uri="{FF2B5EF4-FFF2-40B4-BE49-F238E27FC236}">
                <a16:creationId xmlns:a16="http://schemas.microsoft.com/office/drawing/2014/main" id="{D70D329A-C2E3-E549-A217-068A4DF98920}"/>
              </a:ext>
            </a:extLst>
          </p:cNvPr>
          <p:cNvCxnSpPr/>
          <p:nvPr/>
        </p:nvCxnSpPr>
        <p:spPr>
          <a:xfrm rot="16200000" flipH="1">
            <a:off x="6130694" y="3190706"/>
            <a:ext cx="1428760" cy="64294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E7F3BA93-8773-9741-83EB-3E459EC29DEA}"/>
              </a:ext>
            </a:extLst>
          </p:cNvPr>
          <p:cNvSpPr txBox="1"/>
          <p:nvPr/>
        </p:nvSpPr>
        <p:spPr>
          <a:xfrm>
            <a:off x="6848283" y="4383723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٢٠٨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35246F2A-0873-8946-B84E-09AA87644759}"/>
              </a:ext>
            </a:extLst>
          </p:cNvPr>
          <p:cNvSpPr txBox="1"/>
          <p:nvPr/>
        </p:nvSpPr>
        <p:spPr>
          <a:xfrm>
            <a:off x="6023537" y="4126547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١٤٫٤٢</a:t>
            </a:r>
          </a:p>
        </p:txBody>
      </p:sp>
      <p:cxnSp>
        <p:nvCxnSpPr>
          <p:cNvPr id="91" name="رابط كسهم مستقيم 90">
            <a:extLst>
              <a:ext uri="{FF2B5EF4-FFF2-40B4-BE49-F238E27FC236}">
                <a16:creationId xmlns:a16="http://schemas.microsoft.com/office/drawing/2014/main" id="{D85AA452-1D40-5A43-8B3F-5A0D33C3BFC2}"/>
              </a:ext>
            </a:extLst>
          </p:cNvPr>
          <p:cNvCxnSpPr/>
          <p:nvPr/>
        </p:nvCxnSpPr>
        <p:spPr>
          <a:xfrm rot="10800000">
            <a:off x="6572205" y="4412301"/>
            <a:ext cx="422888" cy="21431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مجموعة 77">
            <a:extLst>
              <a:ext uri="{FF2B5EF4-FFF2-40B4-BE49-F238E27FC236}">
                <a16:creationId xmlns:a16="http://schemas.microsoft.com/office/drawing/2014/main" id="{7D57D8D3-D218-8E4C-857B-F0E852EAE713}"/>
              </a:ext>
            </a:extLst>
          </p:cNvPr>
          <p:cNvGrpSpPr/>
          <p:nvPr/>
        </p:nvGrpSpPr>
        <p:grpSpPr>
          <a:xfrm>
            <a:off x="6948297" y="4340861"/>
            <a:ext cx="718314" cy="357190"/>
            <a:chOff x="6354016" y="428604"/>
            <a:chExt cx="718314" cy="357190"/>
          </a:xfrm>
        </p:grpSpPr>
        <p:cxnSp>
          <p:nvCxnSpPr>
            <p:cNvPr id="93" name="رابط مستقيم 24">
              <a:extLst>
                <a:ext uri="{FF2B5EF4-FFF2-40B4-BE49-F238E27FC236}">
                  <a16:creationId xmlns:a16="http://schemas.microsoft.com/office/drawing/2014/main" id="{318A0780-DB70-4A47-9C9F-BC277821CCA0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25">
              <a:extLst>
                <a:ext uri="{FF2B5EF4-FFF2-40B4-BE49-F238E27FC236}">
                  <a16:creationId xmlns:a16="http://schemas.microsoft.com/office/drawing/2014/main" id="{988BA659-DF53-EC4B-8F18-492FD58B914B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رابط مستقيم 26">
              <a:extLst>
                <a:ext uri="{FF2B5EF4-FFF2-40B4-BE49-F238E27FC236}">
                  <a16:creationId xmlns:a16="http://schemas.microsoft.com/office/drawing/2014/main" id="{187A4849-8144-4640-918D-9E18EB9BF74F}"/>
                </a:ext>
              </a:extLst>
            </p:cNvPr>
            <p:cNvCxnSpPr/>
            <p:nvPr/>
          </p:nvCxnSpPr>
          <p:spPr>
            <a:xfrm rot="10800000">
              <a:off x="6354016" y="428604"/>
              <a:ext cx="50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27">
              <a:extLst>
                <a:ext uri="{FF2B5EF4-FFF2-40B4-BE49-F238E27FC236}">
                  <a16:creationId xmlns:a16="http://schemas.microsoft.com/office/drawing/2014/main" id="{BB75C7F6-C81B-5B4B-AB9A-11F5050A79AC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34C4ADC-AD68-F162-B54D-D16EA602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735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8" grpId="0"/>
      <p:bldP spid="69" grpId="0"/>
      <p:bldP spid="70" grpId="0"/>
      <p:bldP spid="81" grpId="0"/>
      <p:bldP spid="82" grpId="0"/>
      <p:bldP spid="83" grpId="0"/>
      <p:bldP spid="85" grpId="0"/>
      <p:bldP spid="86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2">
                <a:alpha val="74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1790" y="1065965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CFA97528-B94D-8047-8D87-37DF9F448775}"/>
              </a:ext>
            </a:extLst>
          </p:cNvPr>
          <p:cNvGrpSpPr/>
          <p:nvPr/>
        </p:nvGrpSpPr>
        <p:grpSpPr>
          <a:xfrm>
            <a:off x="1250842" y="12992"/>
            <a:ext cx="6991378" cy="1354940"/>
            <a:chOff x="1285852" y="854525"/>
            <a:chExt cx="6991378" cy="1625928"/>
          </a:xfrm>
        </p:grpSpPr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A9E755D3-437B-BB4D-9302-2537595BD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854525"/>
              <a:ext cx="6991378" cy="1625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3">
              <a:extLst>
                <a:ext uri="{FF2B5EF4-FFF2-40B4-BE49-F238E27FC236}">
                  <a16:creationId xmlns:a16="http://schemas.microsoft.com/office/drawing/2014/main" id="{5C01ACDB-E71C-2743-BF33-FDFA2248F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6248" y="1071546"/>
              <a:ext cx="191453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" name="Picture 4">
            <a:extLst>
              <a:ext uri="{FF2B5EF4-FFF2-40B4-BE49-F238E27FC236}">
                <a16:creationId xmlns:a16="http://schemas.microsoft.com/office/drawing/2014/main" id="{F02569A3-C60A-5242-BD6F-B5995643A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1850" y="242135"/>
            <a:ext cx="1514475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شبه منحرف 63">
            <a:extLst>
              <a:ext uri="{FF2B5EF4-FFF2-40B4-BE49-F238E27FC236}">
                <a16:creationId xmlns:a16="http://schemas.microsoft.com/office/drawing/2014/main" id="{6AFE3F01-27BC-0348-96FF-6F480213C7C0}"/>
              </a:ext>
            </a:extLst>
          </p:cNvPr>
          <p:cNvSpPr/>
          <p:nvPr/>
        </p:nvSpPr>
        <p:spPr>
          <a:xfrm>
            <a:off x="5051355" y="1478991"/>
            <a:ext cx="3450420" cy="501576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69" name="شبه منحرف 68">
            <a:extLst>
              <a:ext uri="{FF2B5EF4-FFF2-40B4-BE49-F238E27FC236}">
                <a16:creationId xmlns:a16="http://schemas.microsoft.com/office/drawing/2014/main" id="{994AF823-DFD3-D140-A6E7-EB36A7DF1076}"/>
              </a:ext>
            </a:extLst>
          </p:cNvPr>
          <p:cNvSpPr/>
          <p:nvPr/>
        </p:nvSpPr>
        <p:spPr>
          <a:xfrm>
            <a:off x="740997" y="1456417"/>
            <a:ext cx="3553872" cy="519549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BACDC7F5-F007-8348-9EF1-6F8C8B170F06}"/>
              </a:ext>
            </a:extLst>
          </p:cNvPr>
          <p:cNvSpPr txBox="1"/>
          <p:nvPr/>
        </p:nvSpPr>
        <p:spPr>
          <a:xfrm>
            <a:off x="5108688" y="2146875"/>
            <a:ext cx="3433308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هل الأطوال  ٣ ، ٤ ، ٥  تشكل أطوال أضلاع مثلث قائم الزاوية أم لا ؟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A276A13-571E-1F4E-A639-B162F7C4CF85}"/>
              </a:ext>
            </a:extLst>
          </p:cNvPr>
          <p:cNvSpPr txBox="1"/>
          <p:nvPr/>
        </p:nvSpPr>
        <p:spPr>
          <a:xfrm>
            <a:off x="5534868" y="3176215"/>
            <a:ext cx="23574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baseline="30000" dirty="0"/>
              <a:t>٢</a:t>
            </a:r>
            <a:r>
              <a:rPr lang="ar-SA" sz="2200" b="1" dirty="0"/>
              <a:t>٥ = </a:t>
            </a:r>
            <a:r>
              <a:rPr lang="ar-SA" sz="2200" b="1" baseline="30000" dirty="0"/>
              <a:t>٢</a:t>
            </a:r>
            <a:r>
              <a:rPr lang="ar-SA" sz="2200" b="1" dirty="0"/>
              <a:t>٣  + </a:t>
            </a:r>
            <a:r>
              <a:rPr lang="ar-SA" sz="2200" b="1" baseline="30000" dirty="0"/>
              <a:t>٢</a:t>
            </a:r>
            <a:r>
              <a:rPr lang="ar-SA" sz="2200" b="1" dirty="0"/>
              <a:t>٤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DD179535-9017-8548-9383-66D3B98DF52B}"/>
              </a:ext>
            </a:extLst>
          </p:cNvPr>
          <p:cNvSpPr txBox="1"/>
          <p:nvPr/>
        </p:nvSpPr>
        <p:spPr>
          <a:xfrm>
            <a:off x="5730469" y="3660418"/>
            <a:ext cx="22860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٢٥ =   ٩   +  ١٦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3D2760F1-CDCD-D74D-BDE3-6B1EEBCFA51F}"/>
              </a:ext>
            </a:extLst>
          </p:cNvPr>
          <p:cNvSpPr txBox="1"/>
          <p:nvPr/>
        </p:nvSpPr>
        <p:spPr>
          <a:xfrm>
            <a:off x="5493564" y="4157968"/>
            <a:ext cx="22860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٢٥ =   ٢٥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4A5C00E2-1B9D-9A4E-BCA0-4E9344F3D2FC}"/>
              </a:ext>
            </a:extLst>
          </p:cNvPr>
          <p:cNvSpPr txBox="1"/>
          <p:nvPr/>
        </p:nvSpPr>
        <p:spPr>
          <a:xfrm>
            <a:off x="5029755" y="4601451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الأطوال لمثلث قائم الزاوية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792B0D1-BF1C-3D4A-8CF6-43105D0F0389}"/>
              </a:ext>
            </a:extLst>
          </p:cNvPr>
          <p:cNvSpPr txBox="1"/>
          <p:nvPr/>
        </p:nvSpPr>
        <p:spPr>
          <a:xfrm>
            <a:off x="705905" y="2206677"/>
            <a:ext cx="3465892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هل الأطوال  ٣ ، ٤ ، ٦  تشكل أطوال أضلاع مثلث قائم الزاوية أم لا ؟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1C39086E-AC90-6D4F-9A10-8EF4083E8B31}"/>
              </a:ext>
            </a:extLst>
          </p:cNvPr>
          <p:cNvSpPr txBox="1"/>
          <p:nvPr/>
        </p:nvSpPr>
        <p:spPr>
          <a:xfrm>
            <a:off x="1330709" y="3113501"/>
            <a:ext cx="23574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spc="-100" baseline="30000" dirty="0"/>
              <a:t>٢</a:t>
            </a:r>
            <a:r>
              <a:rPr lang="ar-SA" sz="2200" b="1" dirty="0"/>
              <a:t>٦  = </a:t>
            </a:r>
            <a:r>
              <a:rPr lang="ar-SA" sz="2200" b="1" baseline="30000" dirty="0"/>
              <a:t>٢</a:t>
            </a:r>
            <a:r>
              <a:rPr lang="ar-SA" sz="2200" b="1" dirty="0"/>
              <a:t>٣   +   </a:t>
            </a:r>
            <a:r>
              <a:rPr lang="ar-SA" sz="2200" b="1" baseline="30000" dirty="0"/>
              <a:t>٢</a:t>
            </a:r>
            <a:r>
              <a:rPr lang="ar-SA" sz="2200" b="1" dirty="0"/>
              <a:t>٤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636BFC0-E932-A549-B7D9-D1D200C1D910}"/>
              </a:ext>
            </a:extLst>
          </p:cNvPr>
          <p:cNvSpPr txBox="1"/>
          <p:nvPr/>
        </p:nvSpPr>
        <p:spPr>
          <a:xfrm>
            <a:off x="1374925" y="3615269"/>
            <a:ext cx="22860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٣٦ =   ٩   +  ١٦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45B55D7F-4A15-B84E-9CBA-A7AAB197B93C}"/>
              </a:ext>
            </a:extLst>
          </p:cNvPr>
          <p:cNvSpPr txBox="1"/>
          <p:nvPr/>
        </p:nvSpPr>
        <p:spPr>
          <a:xfrm>
            <a:off x="1140481" y="4078077"/>
            <a:ext cx="22860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٣٦ ≠  ٢٥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22352B5F-C775-1E4C-85DD-78C640B0D9DC}"/>
              </a:ext>
            </a:extLst>
          </p:cNvPr>
          <p:cNvSpPr txBox="1"/>
          <p:nvPr/>
        </p:nvSpPr>
        <p:spPr>
          <a:xfrm>
            <a:off x="799798" y="4522576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الأطوال ليست لمثلث قائم الزاوية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5595EC8-AC36-DF0B-0CC5-1EF361E9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845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72" grpId="0"/>
      <p:bldP spid="73" grpId="0"/>
      <p:bldP spid="74" grpId="0"/>
      <p:bldP spid="75" grpId="0" animBg="1"/>
      <p:bldP spid="76" grpId="0"/>
      <p:bldP spid="77" grpId="0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7553" y="1026460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مجموعة 46">
            <a:extLst>
              <a:ext uri="{FF2B5EF4-FFF2-40B4-BE49-F238E27FC236}">
                <a16:creationId xmlns:a16="http://schemas.microsoft.com/office/drawing/2014/main" id="{ABD69F8C-4081-0C45-8B0F-06A64BC92D76}"/>
              </a:ext>
            </a:extLst>
          </p:cNvPr>
          <p:cNvGrpSpPr/>
          <p:nvPr/>
        </p:nvGrpSpPr>
        <p:grpSpPr>
          <a:xfrm>
            <a:off x="4733337" y="1267581"/>
            <a:ext cx="3786214" cy="4643470"/>
            <a:chOff x="4714876" y="1928802"/>
            <a:chExt cx="3786214" cy="4714908"/>
          </a:xfrm>
        </p:grpSpPr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EE248AFD-97FB-B849-BBEF-33B06059EA7A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شبه منحرف 57">
              <a:extLst>
                <a:ext uri="{FF2B5EF4-FFF2-40B4-BE49-F238E27FC236}">
                  <a16:creationId xmlns:a16="http://schemas.microsoft.com/office/drawing/2014/main" id="{77303C25-FC26-EB48-949E-500AEC49BB34}"/>
                </a:ext>
              </a:extLst>
            </p:cNvPr>
            <p:cNvSpPr/>
            <p:nvPr/>
          </p:nvSpPr>
          <p:spPr>
            <a:xfrm>
              <a:off x="5001950" y="1928802"/>
              <a:ext cx="3499139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٣٠  ،  ٤٠  ،  ٥٠</a:t>
              </a:r>
            </a:p>
          </p:txBody>
        </p:sp>
      </p:grpSp>
      <p:grpSp>
        <p:nvGrpSpPr>
          <p:cNvPr id="61" name="مجموعة 28">
            <a:extLst>
              <a:ext uri="{FF2B5EF4-FFF2-40B4-BE49-F238E27FC236}">
                <a16:creationId xmlns:a16="http://schemas.microsoft.com/office/drawing/2014/main" id="{40996FB4-7222-D142-9185-7062A6586404}"/>
              </a:ext>
            </a:extLst>
          </p:cNvPr>
          <p:cNvGrpSpPr/>
          <p:nvPr/>
        </p:nvGrpSpPr>
        <p:grpSpPr>
          <a:xfrm>
            <a:off x="589933" y="1267581"/>
            <a:ext cx="3786214" cy="4643470"/>
            <a:chOff x="4714876" y="1928802"/>
            <a:chExt cx="3786214" cy="4714908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AF9EFD88-4A82-8A4D-95F0-DCD12FE0327C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شبه منحرف 62">
              <a:extLst>
                <a:ext uri="{FF2B5EF4-FFF2-40B4-BE49-F238E27FC236}">
                  <a16:creationId xmlns:a16="http://schemas.microsoft.com/office/drawing/2014/main" id="{BCB9CC27-52EE-4E4A-B454-2D0740BCEBD6}"/>
                </a:ext>
              </a:extLst>
            </p:cNvPr>
            <p:cNvSpPr/>
            <p:nvPr/>
          </p:nvSpPr>
          <p:spPr>
            <a:xfrm>
              <a:off x="4908368" y="1928802"/>
              <a:ext cx="3592721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٦  ،  ١٢  ،  ١٨</a:t>
              </a:r>
            </a:p>
          </p:txBody>
        </p:sp>
      </p:grp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93FD6265-87FA-E247-B32E-A615A6599103}"/>
              </a:ext>
            </a:extLst>
          </p:cNvPr>
          <p:cNvSpPr txBox="1"/>
          <p:nvPr/>
        </p:nvSpPr>
        <p:spPr>
          <a:xfrm>
            <a:off x="5304841" y="2267713"/>
            <a:ext cx="30003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spc="-100" baseline="30000" dirty="0"/>
              <a:t>٢</a:t>
            </a:r>
            <a:r>
              <a:rPr lang="ar-SA" sz="2200" b="1" dirty="0"/>
              <a:t>٥٠  = </a:t>
            </a:r>
            <a:r>
              <a:rPr lang="ar-SA" sz="2200" b="1" baseline="30000" dirty="0"/>
              <a:t>٢</a:t>
            </a:r>
            <a:r>
              <a:rPr lang="ar-SA" sz="2200" b="1" dirty="0"/>
              <a:t>٣٠  + </a:t>
            </a:r>
            <a:r>
              <a:rPr lang="ar-SA" sz="2200" b="1" baseline="30000" dirty="0"/>
              <a:t>٢</a:t>
            </a:r>
            <a:r>
              <a:rPr lang="ar-SA" sz="2200" b="1" dirty="0"/>
              <a:t>٤٠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73CD86C9-4E62-DD44-896D-72E6161CBF08}"/>
              </a:ext>
            </a:extLst>
          </p:cNvPr>
          <p:cNvSpPr txBox="1"/>
          <p:nvPr/>
        </p:nvSpPr>
        <p:spPr>
          <a:xfrm>
            <a:off x="5233403" y="3124969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٢٥٠٠ =   ٩٠٠  +  ١٦٠٠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9F3AB8B9-6DEF-5642-8DAC-740137171C24}"/>
              </a:ext>
            </a:extLst>
          </p:cNvPr>
          <p:cNvSpPr txBox="1"/>
          <p:nvPr/>
        </p:nvSpPr>
        <p:spPr>
          <a:xfrm>
            <a:off x="5090527" y="3982225"/>
            <a:ext cx="32861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٢٥٠٠ =   ٢٥٠٠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1EF8CF55-D593-EF48-BC94-54FD5B2EF61B}"/>
              </a:ext>
            </a:extLst>
          </p:cNvPr>
          <p:cNvSpPr txBox="1"/>
          <p:nvPr/>
        </p:nvSpPr>
        <p:spPr>
          <a:xfrm>
            <a:off x="4956901" y="4788564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الأطوال لمثلث قائم الزاوية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1BC41B01-8796-EE46-B969-445D4F4BFE5B}"/>
              </a:ext>
            </a:extLst>
          </p:cNvPr>
          <p:cNvSpPr txBox="1"/>
          <p:nvPr/>
        </p:nvSpPr>
        <p:spPr>
          <a:xfrm>
            <a:off x="1208953" y="2256795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baseline="30000" dirty="0"/>
              <a:t>٢</a:t>
            </a:r>
            <a:r>
              <a:rPr lang="ar-SA" sz="2200" b="1" dirty="0"/>
              <a:t>١٨  = </a:t>
            </a:r>
            <a:r>
              <a:rPr lang="ar-SA" sz="2200" b="1" baseline="30000" dirty="0"/>
              <a:t>٢</a:t>
            </a:r>
            <a:r>
              <a:rPr lang="ar-SA" sz="2200" b="1" dirty="0"/>
              <a:t>٦ + </a:t>
            </a:r>
            <a:r>
              <a:rPr lang="ar-SA" sz="2200" b="1" baseline="30000" dirty="0"/>
              <a:t>٢</a:t>
            </a:r>
            <a:r>
              <a:rPr lang="ar-SA" sz="2200" b="1" dirty="0"/>
              <a:t>١٢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6D2A905-F9B5-FC4F-A6A0-F3E89ABFCEC8}"/>
              </a:ext>
            </a:extLst>
          </p:cNvPr>
          <p:cNvSpPr txBox="1"/>
          <p:nvPr/>
        </p:nvSpPr>
        <p:spPr>
          <a:xfrm>
            <a:off x="994639" y="3071623"/>
            <a:ext cx="28575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٣٢٤ =   ٣٦   +  ١٤٤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CC77F373-19A5-8E40-BC3E-584783CAF9FB}"/>
              </a:ext>
            </a:extLst>
          </p:cNvPr>
          <p:cNvSpPr txBox="1"/>
          <p:nvPr/>
        </p:nvSpPr>
        <p:spPr>
          <a:xfrm>
            <a:off x="1162966" y="3923353"/>
            <a:ext cx="22860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٣٢٤ ≠  ١٨٠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5A8A39C3-F943-5A41-9B90-797D9506FEC6}"/>
              </a:ext>
            </a:extLst>
          </p:cNvPr>
          <p:cNvSpPr txBox="1"/>
          <p:nvPr/>
        </p:nvSpPr>
        <p:spPr>
          <a:xfrm>
            <a:off x="783426" y="4775083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الأطوال ليست لمثلث قائم الزاوية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7D479D33-CBCF-5A48-9D89-9DBBC46A9BAB}"/>
              </a:ext>
            </a:extLst>
          </p:cNvPr>
          <p:cNvSpPr/>
          <p:nvPr/>
        </p:nvSpPr>
        <p:spPr>
          <a:xfrm>
            <a:off x="304181" y="196011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حدد إذا كانت مجموعة الأطوال التالية تشكل أطوال أضلاع مثلث قائم الزاوية أم لا ؟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6456591F-4E10-9F46-B458-9EE1E28A61E6}"/>
              </a:ext>
            </a:extLst>
          </p:cNvPr>
          <p:cNvSpPr/>
          <p:nvPr/>
        </p:nvSpPr>
        <p:spPr>
          <a:xfrm>
            <a:off x="8090923" y="181723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987DE31-CFC9-D317-B0B2-A11F38D3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29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7553" y="1026460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مجموعة 46">
            <a:extLst>
              <a:ext uri="{FF2B5EF4-FFF2-40B4-BE49-F238E27FC236}">
                <a16:creationId xmlns:a16="http://schemas.microsoft.com/office/drawing/2014/main" id="{E88B0A8A-841B-7343-A6FE-35519BF8E640}"/>
              </a:ext>
            </a:extLst>
          </p:cNvPr>
          <p:cNvGrpSpPr/>
          <p:nvPr/>
        </p:nvGrpSpPr>
        <p:grpSpPr>
          <a:xfrm>
            <a:off x="4720513" y="1286070"/>
            <a:ext cx="3786214" cy="4643470"/>
            <a:chOff x="4714876" y="1928802"/>
            <a:chExt cx="3786214" cy="4714908"/>
          </a:xfrm>
        </p:grpSpPr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85F70CCB-7CA2-BF41-99EA-5F5D94D38FCE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شبه منحرف 57">
              <a:extLst>
                <a:ext uri="{FF2B5EF4-FFF2-40B4-BE49-F238E27FC236}">
                  <a16:creationId xmlns:a16="http://schemas.microsoft.com/office/drawing/2014/main" id="{609ADED5-7FC8-0A43-8C21-5302852A88E4}"/>
                </a:ext>
              </a:extLst>
            </p:cNvPr>
            <p:cNvSpPr/>
            <p:nvPr/>
          </p:nvSpPr>
          <p:spPr>
            <a:xfrm>
              <a:off x="4714876" y="1928802"/>
              <a:ext cx="3786214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٨ ،  ١٢ ،  ١٦</a:t>
              </a:r>
            </a:p>
          </p:txBody>
        </p:sp>
      </p:grpSp>
      <p:grpSp>
        <p:nvGrpSpPr>
          <p:cNvPr id="61" name="مجموعة 28">
            <a:extLst>
              <a:ext uri="{FF2B5EF4-FFF2-40B4-BE49-F238E27FC236}">
                <a16:creationId xmlns:a16="http://schemas.microsoft.com/office/drawing/2014/main" id="{0B071403-0374-D149-A17F-DDE67C1FF3F9}"/>
              </a:ext>
            </a:extLst>
          </p:cNvPr>
          <p:cNvGrpSpPr/>
          <p:nvPr/>
        </p:nvGrpSpPr>
        <p:grpSpPr>
          <a:xfrm>
            <a:off x="577109" y="1286070"/>
            <a:ext cx="3786214" cy="4643470"/>
            <a:chOff x="4714876" y="1928802"/>
            <a:chExt cx="3786214" cy="4714908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0FFFCBA5-F8F9-A44E-8682-D02A08877327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شبه منحرف 62">
              <a:extLst>
                <a:ext uri="{FF2B5EF4-FFF2-40B4-BE49-F238E27FC236}">
                  <a16:creationId xmlns:a16="http://schemas.microsoft.com/office/drawing/2014/main" id="{390A7613-4D96-F549-8C03-516C4B77C0DA}"/>
                </a:ext>
              </a:extLst>
            </p:cNvPr>
            <p:cNvSpPr/>
            <p:nvPr/>
          </p:nvSpPr>
          <p:spPr>
            <a:xfrm>
              <a:off x="4714876" y="1928802"/>
              <a:ext cx="3786214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٧ ،  ٢٤ ،  ٢٥</a:t>
              </a:r>
            </a:p>
          </p:txBody>
        </p:sp>
      </p:grp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C2AAA408-6614-344F-BB81-B00BFEEF0808}"/>
              </a:ext>
            </a:extLst>
          </p:cNvPr>
          <p:cNvSpPr txBox="1"/>
          <p:nvPr/>
        </p:nvSpPr>
        <p:spPr>
          <a:xfrm>
            <a:off x="4998448" y="2324215"/>
            <a:ext cx="30003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baseline="30000" dirty="0"/>
              <a:t>٢</a:t>
            </a:r>
            <a:r>
              <a:rPr lang="ar-SA" sz="2200" b="1" dirty="0"/>
              <a:t>١٦  = </a:t>
            </a:r>
            <a:r>
              <a:rPr lang="ar-SA" sz="2200" b="1" baseline="30000" dirty="0"/>
              <a:t>٢</a:t>
            </a:r>
            <a:r>
              <a:rPr lang="ar-SA" sz="2200" b="1" dirty="0"/>
              <a:t>٨ + </a:t>
            </a:r>
            <a:r>
              <a:rPr lang="ar-SA" sz="2200" b="1" baseline="30000" dirty="0"/>
              <a:t>٢</a:t>
            </a:r>
            <a:r>
              <a:rPr lang="ar-SA" sz="2200" b="1" dirty="0"/>
              <a:t>١٢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C37C60B9-E49C-B24A-94EA-883FBE66AAEA}"/>
              </a:ext>
            </a:extLst>
          </p:cNvPr>
          <p:cNvSpPr txBox="1"/>
          <p:nvPr/>
        </p:nvSpPr>
        <p:spPr>
          <a:xfrm>
            <a:off x="5019094" y="3167574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٢٥٦   =   ٦٤  +  ١٤٤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E820F55-F471-2D45-B29B-B60497859FD2}"/>
              </a:ext>
            </a:extLst>
          </p:cNvPr>
          <p:cNvSpPr txBox="1"/>
          <p:nvPr/>
        </p:nvSpPr>
        <p:spPr>
          <a:xfrm>
            <a:off x="4840749" y="4000714"/>
            <a:ext cx="32861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٢٥٦   ≠    ٢٠٨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DDCBE70F-F305-CA4E-89F7-77244E4162CA}"/>
              </a:ext>
            </a:extLst>
          </p:cNvPr>
          <p:cNvSpPr txBox="1"/>
          <p:nvPr/>
        </p:nvSpPr>
        <p:spPr>
          <a:xfrm>
            <a:off x="5220579" y="4857970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الأطوال ليست لمثلث قائم الزاوية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BEDC2DBD-7CC0-7241-ABA2-1DC989AB6B76}"/>
              </a:ext>
            </a:extLst>
          </p:cNvPr>
          <p:cNvSpPr txBox="1"/>
          <p:nvPr/>
        </p:nvSpPr>
        <p:spPr>
          <a:xfrm>
            <a:off x="1266286" y="2295296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baseline="30000" dirty="0"/>
              <a:t>٢</a:t>
            </a:r>
            <a:r>
              <a:rPr lang="ar-SA" sz="2200" b="1" dirty="0"/>
              <a:t>٢٥  =   </a:t>
            </a:r>
            <a:r>
              <a:rPr lang="ar-SA" sz="2200" b="1" baseline="30000" dirty="0"/>
              <a:t>٢</a:t>
            </a:r>
            <a:r>
              <a:rPr lang="ar-SA" sz="2200" b="1" dirty="0"/>
              <a:t>٧  + </a:t>
            </a:r>
            <a:r>
              <a:rPr lang="ar-SA" sz="2200" b="1" baseline="30000" dirty="0"/>
              <a:t>٢</a:t>
            </a:r>
            <a:r>
              <a:rPr lang="ar-SA" sz="2200" b="1" dirty="0"/>
              <a:t>٢٤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04679F60-B048-2E46-8391-51BAA23D58D8}"/>
              </a:ext>
            </a:extLst>
          </p:cNvPr>
          <p:cNvSpPr txBox="1"/>
          <p:nvPr/>
        </p:nvSpPr>
        <p:spPr>
          <a:xfrm>
            <a:off x="1083719" y="3113698"/>
            <a:ext cx="28575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٦٢٥ =   ٤٩  +  ٥٧٦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D8C5CBB6-E223-C043-B02A-AF6C452D5DED}"/>
              </a:ext>
            </a:extLst>
          </p:cNvPr>
          <p:cNvSpPr txBox="1"/>
          <p:nvPr/>
        </p:nvSpPr>
        <p:spPr>
          <a:xfrm>
            <a:off x="1489305" y="3979846"/>
            <a:ext cx="22860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٦٢٥ =  ٦٢٥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E24FF93E-14AD-8F4E-BBC3-C3DA8865ED0E}"/>
              </a:ext>
            </a:extLst>
          </p:cNvPr>
          <p:cNvSpPr txBox="1"/>
          <p:nvPr/>
        </p:nvSpPr>
        <p:spPr>
          <a:xfrm>
            <a:off x="762674" y="4845994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الأطوال لمثلث قائم الزاوية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2A1B1B7C-9AFA-E141-8241-D0F58C947C85}"/>
              </a:ext>
            </a:extLst>
          </p:cNvPr>
          <p:cNvSpPr/>
          <p:nvPr/>
        </p:nvSpPr>
        <p:spPr>
          <a:xfrm>
            <a:off x="291357" y="214500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حدد إذا كانت مجموعة الأطوال التالية تشكل أطوال أضلاع مثلث قائم الزاوية أم لا ؟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F85633B8-E6AD-5E49-9226-EA66327D5FB2}"/>
              </a:ext>
            </a:extLst>
          </p:cNvPr>
          <p:cNvSpPr/>
          <p:nvPr/>
        </p:nvSpPr>
        <p:spPr>
          <a:xfrm>
            <a:off x="8078099" y="200212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D1D951-E939-6D67-3ED1-87B6A3F9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423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7553" y="1026460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مجموعة 46">
            <a:extLst>
              <a:ext uri="{FF2B5EF4-FFF2-40B4-BE49-F238E27FC236}">
                <a16:creationId xmlns:a16="http://schemas.microsoft.com/office/drawing/2014/main" id="{04BD832F-7575-C54D-A399-DB886D24BA05}"/>
              </a:ext>
            </a:extLst>
          </p:cNvPr>
          <p:cNvGrpSpPr/>
          <p:nvPr/>
        </p:nvGrpSpPr>
        <p:grpSpPr>
          <a:xfrm>
            <a:off x="4712253" y="1267581"/>
            <a:ext cx="3786214" cy="4643470"/>
            <a:chOff x="4714876" y="1928802"/>
            <a:chExt cx="3786214" cy="4714908"/>
          </a:xfrm>
        </p:grpSpPr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0E1C666B-F88F-284F-B456-0E56532D2661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شبه منحرف 57">
              <a:extLst>
                <a:ext uri="{FF2B5EF4-FFF2-40B4-BE49-F238E27FC236}">
                  <a16:creationId xmlns:a16="http://schemas.microsoft.com/office/drawing/2014/main" id="{49096B54-3682-D342-8E6D-39FE202DDB9A}"/>
                </a:ext>
              </a:extLst>
            </p:cNvPr>
            <p:cNvSpPr/>
            <p:nvPr/>
          </p:nvSpPr>
          <p:spPr>
            <a:xfrm>
              <a:off x="5023034" y="1928802"/>
              <a:ext cx="3478055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١٥ ،  ٢٥ ،  ٤٥</a:t>
              </a:r>
            </a:p>
          </p:txBody>
        </p:sp>
      </p:grpSp>
      <p:grpSp>
        <p:nvGrpSpPr>
          <p:cNvPr id="61" name="مجموعة 28">
            <a:extLst>
              <a:ext uri="{FF2B5EF4-FFF2-40B4-BE49-F238E27FC236}">
                <a16:creationId xmlns:a16="http://schemas.microsoft.com/office/drawing/2014/main" id="{DE9B612B-27FB-D54A-9739-D2A500C22BDB}"/>
              </a:ext>
            </a:extLst>
          </p:cNvPr>
          <p:cNvGrpSpPr/>
          <p:nvPr/>
        </p:nvGrpSpPr>
        <p:grpSpPr>
          <a:xfrm>
            <a:off x="568849" y="1267581"/>
            <a:ext cx="3786214" cy="4643470"/>
            <a:chOff x="4714876" y="1928802"/>
            <a:chExt cx="3786214" cy="4714908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C328FF89-5B13-BA40-A412-4903A1796A81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شبه منحرف 62">
              <a:extLst>
                <a:ext uri="{FF2B5EF4-FFF2-40B4-BE49-F238E27FC236}">
                  <a16:creationId xmlns:a16="http://schemas.microsoft.com/office/drawing/2014/main" id="{F4F3F5CD-DBB4-E145-9CE1-636E794D8B8B}"/>
                </a:ext>
              </a:extLst>
            </p:cNvPr>
            <p:cNvSpPr/>
            <p:nvPr/>
          </p:nvSpPr>
          <p:spPr>
            <a:xfrm>
              <a:off x="4990452" y="1928802"/>
              <a:ext cx="3383463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٩ ،  ٤٠،  ٤١</a:t>
              </a:r>
            </a:p>
          </p:txBody>
        </p:sp>
      </p:grp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F3D4BD93-CF1E-1249-91DA-D5C79B763A8F}"/>
              </a:ext>
            </a:extLst>
          </p:cNvPr>
          <p:cNvSpPr txBox="1"/>
          <p:nvPr/>
        </p:nvSpPr>
        <p:spPr>
          <a:xfrm>
            <a:off x="5092317" y="2278663"/>
            <a:ext cx="30003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 </a:t>
            </a:r>
            <a:r>
              <a:rPr lang="ar-SA" sz="2200" b="1" baseline="30000" dirty="0"/>
              <a:t>٢</a:t>
            </a:r>
            <a:r>
              <a:rPr lang="ar-SA" sz="2200" b="1" dirty="0"/>
              <a:t>٤٥ =  </a:t>
            </a:r>
            <a:r>
              <a:rPr lang="ar-SA" sz="2200" b="1" baseline="30000" dirty="0"/>
              <a:t>٢</a:t>
            </a:r>
            <a:r>
              <a:rPr lang="ar-SA" sz="2200" b="1" dirty="0"/>
              <a:t>١٥ + </a:t>
            </a:r>
            <a:r>
              <a:rPr lang="ar-SA" sz="2200" b="1" baseline="30000" dirty="0"/>
              <a:t>٢</a:t>
            </a:r>
            <a:r>
              <a:rPr lang="ar-SA" sz="2200" b="1" dirty="0"/>
              <a:t>٢٥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5BAB1863-5BC4-4E47-9C7C-9E8DD25B5BB3}"/>
              </a:ext>
            </a:extLst>
          </p:cNvPr>
          <p:cNvSpPr txBox="1"/>
          <p:nvPr/>
        </p:nvSpPr>
        <p:spPr>
          <a:xfrm>
            <a:off x="4983137" y="3137694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٢٠٢٥ =   ٢٢٥ +  ٦٢٥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31D5AE8E-A4EF-E64F-B79B-9C5AFD61F389}"/>
              </a:ext>
            </a:extLst>
          </p:cNvPr>
          <p:cNvSpPr txBox="1"/>
          <p:nvPr/>
        </p:nvSpPr>
        <p:spPr>
          <a:xfrm>
            <a:off x="4725782" y="3994360"/>
            <a:ext cx="32861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٢٠٢٥ ≠    ٨٥٠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1BD5671-D1DE-FB49-A37F-BD791B5A9C59}"/>
              </a:ext>
            </a:extLst>
          </p:cNvPr>
          <p:cNvSpPr txBox="1"/>
          <p:nvPr/>
        </p:nvSpPr>
        <p:spPr>
          <a:xfrm>
            <a:off x="5212319" y="4839481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الأطوال ليست لمثلث قائم الزاوية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EFD6700A-3705-354C-B98D-76FBE27DEADE}"/>
              </a:ext>
            </a:extLst>
          </p:cNvPr>
          <p:cNvSpPr txBox="1"/>
          <p:nvPr/>
        </p:nvSpPr>
        <p:spPr>
          <a:xfrm>
            <a:off x="1306991" y="2267713"/>
            <a:ext cx="26432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</a:t>
            </a:r>
            <a:r>
              <a:rPr lang="ar-SA" sz="2200" b="1" baseline="30000" dirty="0"/>
              <a:t>٢</a:t>
            </a:r>
            <a:r>
              <a:rPr lang="ar-SA" sz="2200" b="1" dirty="0"/>
              <a:t>٤١  = </a:t>
            </a:r>
            <a:r>
              <a:rPr lang="ar-SA" sz="2200" b="1" baseline="30000" dirty="0"/>
              <a:t>٢</a:t>
            </a:r>
            <a:r>
              <a:rPr lang="ar-SA" sz="2200" b="1" dirty="0"/>
              <a:t>٩  + </a:t>
            </a:r>
            <a:r>
              <a:rPr lang="ar-SA" sz="2200" b="1" baseline="30000" dirty="0"/>
              <a:t>٢</a:t>
            </a:r>
            <a:r>
              <a:rPr lang="ar-SA" sz="2200" b="1" dirty="0"/>
              <a:t>٤٠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0D3FD9A4-808B-4445-BE2F-534357DCCB06}"/>
              </a:ext>
            </a:extLst>
          </p:cNvPr>
          <p:cNvSpPr txBox="1"/>
          <p:nvPr/>
        </p:nvSpPr>
        <p:spPr>
          <a:xfrm>
            <a:off x="1058195" y="3124969"/>
            <a:ext cx="28575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١٦٨١ =   ٨١ +  ١٦٠٠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52CB27DB-34F2-B846-AEE8-91CFFB2BE43F}"/>
              </a:ext>
            </a:extLst>
          </p:cNvPr>
          <p:cNvSpPr txBox="1"/>
          <p:nvPr/>
        </p:nvSpPr>
        <p:spPr>
          <a:xfrm>
            <a:off x="1443143" y="3967987"/>
            <a:ext cx="22860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١٦٨١ =  ١٦٨١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1D1B6885-5369-EA45-BDA6-EA425D6A0FAE}"/>
              </a:ext>
            </a:extLst>
          </p:cNvPr>
          <p:cNvSpPr txBox="1"/>
          <p:nvPr/>
        </p:nvSpPr>
        <p:spPr>
          <a:xfrm>
            <a:off x="713315" y="4826781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الأطوال لمثلث قائم الزاوية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536F5A24-1F48-DC44-9401-2C50160D8FD4}"/>
              </a:ext>
            </a:extLst>
          </p:cNvPr>
          <p:cNvSpPr/>
          <p:nvPr/>
        </p:nvSpPr>
        <p:spPr>
          <a:xfrm>
            <a:off x="283097" y="196011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حدد إذا كانت مجموعة الأطوال التالية تشكل أطوال أضلاع مثلث قائم الزاوية أم لا ؟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C7B5D6C9-D69B-464B-B784-48076E238B9B}"/>
              </a:ext>
            </a:extLst>
          </p:cNvPr>
          <p:cNvSpPr/>
          <p:nvPr/>
        </p:nvSpPr>
        <p:spPr>
          <a:xfrm>
            <a:off x="8069839" y="181723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9D63710-0082-FB1D-9B52-C3B574AC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78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7553" y="1026460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مجموعة 46">
            <a:extLst>
              <a:ext uri="{FF2B5EF4-FFF2-40B4-BE49-F238E27FC236}">
                <a16:creationId xmlns:a16="http://schemas.microsoft.com/office/drawing/2014/main" id="{04BD832F-7575-C54D-A399-DB886D24BA05}"/>
              </a:ext>
            </a:extLst>
          </p:cNvPr>
          <p:cNvGrpSpPr/>
          <p:nvPr/>
        </p:nvGrpSpPr>
        <p:grpSpPr>
          <a:xfrm>
            <a:off x="4712253" y="1267581"/>
            <a:ext cx="3786214" cy="4643470"/>
            <a:chOff x="4714876" y="1928802"/>
            <a:chExt cx="3786214" cy="4714908"/>
          </a:xfrm>
        </p:grpSpPr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0E1C666B-F88F-284F-B456-0E56532D2661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شبه منحرف 57">
              <a:extLst>
                <a:ext uri="{FF2B5EF4-FFF2-40B4-BE49-F238E27FC236}">
                  <a16:creationId xmlns:a16="http://schemas.microsoft.com/office/drawing/2014/main" id="{49096B54-3682-D342-8E6D-39FE202DDB9A}"/>
                </a:ext>
              </a:extLst>
            </p:cNvPr>
            <p:cNvSpPr/>
            <p:nvPr/>
          </p:nvSpPr>
          <p:spPr>
            <a:xfrm>
              <a:off x="5023034" y="1928802"/>
              <a:ext cx="3478055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٥ ، ٧ ،  ١٤</a:t>
              </a:r>
            </a:p>
          </p:txBody>
        </p:sp>
      </p:grp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F3D4BD93-CF1E-1249-91DA-D5C79B763A8F}"/>
              </a:ext>
            </a:extLst>
          </p:cNvPr>
          <p:cNvSpPr txBox="1"/>
          <p:nvPr/>
        </p:nvSpPr>
        <p:spPr>
          <a:xfrm>
            <a:off x="5092317" y="2278663"/>
            <a:ext cx="30003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 </a:t>
            </a:r>
            <a:r>
              <a:rPr lang="ar-SA" sz="2200" b="1" baseline="30000" dirty="0"/>
              <a:t>٢</a:t>
            </a:r>
            <a:r>
              <a:rPr lang="ar-SA" sz="2200" b="1" dirty="0"/>
              <a:t>١٤ =  </a:t>
            </a:r>
            <a:r>
              <a:rPr lang="ar-SA" sz="2200" b="1" baseline="30000" dirty="0"/>
              <a:t>٢</a:t>
            </a:r>
            <a:r>
              <a:rPr lang="ar-SA" sz="2200" b="1" dirty="0"/>
              <a:t>٥ + </a:t>
            </a:r>
            <a:r>
              <a:rPr lang="ar-SA" sz="2200" b="1" baseline="30000" dirty="0"/>
              <a:t>٢</a:t>
            </a:r>
            <a:r>
              <a:rPr lang="ar-SA" sz="2200" b="1" dirty="0"/>
              <a:t>٧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5BAB1863-5BC4-4E47-9C7C-9E8DD25B5BB3}"/>
              </a:ext>
            </a:extLst>
          </p:cNvPr>
          <p:cNvSpPr txBox="1"/>
          <p:nvPr/>
        </p:nvSpPr>
        <p:spPr>
          <a:xfrm>
            <a:off x="4983137" y="3137694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١٩٦ =   ٥ +  ٤٩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31D5AE8E-A4EF-E64F-B79B-9C5AFD61F389}"/>
              </a:ext>
            </a:extLst>
          </p:cNvPr>
          <p:cNvSpPr txBox="1"/>
          <p:nvPr/>
        </p:nvSpPr>
        <p:spPr>
          <a:xfrm>
            <a:off x="4725782" y="3994360"/>
            <a:ext cx="32861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١٩٦≠    ٥٤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1BD5671-D1DE-FB49-A37F-BD791B5A9C59}"/>
              </a:ext>
            </a:extLst>
          </p:cNvPr>
          <p:cNvSpPr txBox="1"/>
          <p:nvPr/>
        </p:nvSpPr>
        <p:spPr>
          <a:xfrm>
            <a:off x="5212319" y="4839481"/>
            <a:ext cx="31432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الأطوال ليست لمثلث قائم الزاوية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536F5A24-1F48-DC44-9401-2C50160D8FD4}"/>
              </a:ext>
            </a:extLst>
          </p:cNvPr>
          <p:cNvSpPr/>
          <p:nvPr/>
        </p:nvSpPr>
        <p:spPr>
          <a:xfrm>
            <a:off x="283097" y="196011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حدد إذا كانت مجموعة الأطوال التالية تشكل أطوال أضلاع مثلث قائم الزاوية أم لا ؟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C7B5D6C9-D69B-464B-B784-48076E238B9B}"/>
              </a:ext>
            </a:extLst>
          </p:cNvPr>
          <p:cNvSpPr/>
          <p:nvPr/>
        </p:nvSpPr>
        <p:spPr>
          <a:xfrm>
            <a:off x="8069839" y="181723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grpSp>
        <p:nvGrpSpPr>
          <p:cNvPr id="76" name="مجموعة 77">
            <a:extLst>
              <a:ext uri="{FF2B5EF4-FFF2-40B4-BE49-F238E27FC236}">
                <a16:creationId xmlns:a16="http://schemas.microsoft.com/office/drawing/2014/main" id="{3AC1FFB9-9B2D-9D44-9EB2-54CDAF687920}"/>
              </a:ext>
            </a:extLst>
          </p:cNvPr>
          <p:cNvGrpSpPr/>
          <p:nvPr/>
        </p:nvGrpSpPr>
        <p:grpSpPr>
          <a:xfrm>
            <a:off x="7205147" y="1337095"/>
            <a:ext cx="682314" cy="357190"/>
            <a:chOff x="6390016" y="428604"/>
            <a:chExt cx="682314" cy="357190"/>
          </a:xfrm>
        </p:grpSpPr>
        <p:cxnSp>
          <p:nvCxnSpPr>
            <p:cNvPr id="77" name="رابط مستقيم 40">
              <a:extLst>
                <a:ext uri="{FF2B5EF4-FFF2-40B4-BE49-F238E27FC236}">
                  <a16:creationId xmlns:a16="http://schemas.microsoft.com/office/drawing/2014/main" id="{0D004CBE-8049-3646-922F-BE39504525EF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رابط مستقيم 41">
              <a:extLst>
                <a:ext uri="{FF2B5EF4-FFF2-40B4-BE49-F238E27FC236}">
                  <a16:creationId xmlns:a16="http://schemas.microsoft.com/office/drawing/2014/main" id="{16741058-7AF8-BF49-BFF4-F67C6A8E8306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42">
              <a:extLst>
                <a:ext uri="{FF2B5EF4-FFF2-40B4-BE49-F238E27FC236}">
                  <a16:creationId xmlns:a16="http://schemas.microsoft.com/office/drawing/2014/main" id="{CAD14C8C-4BDC-464C-8BEB-612A8F5B2456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مستقيم 43">
              <a:extLst>
                <a:ext uri="{FF2B5EF4-FFF2-40B4-BE49-F238E27FC236}">
                  <a16:creationId xmlns:a16="http://schemas.microsoft.com/office/drawing/2014/main" id="{D926AAC8-3F35-2D43-A9B7-8E0BEC9299A7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مجموعة 77">
            <a:extLst>
              <a:ext uri="{FF2B5EF4-FFF2-40B4-BE49-F238E27FC236}">
                <a16:creationId xmlns:a16="http://schemas.microsoft.com/office/drawing/2014/main" id="{C376B37F-1C9E-5241-A9F3-D26D7BBAEF0E}"/>
              </a:ext>
            </a:extLst>
          </p:cNvPr>
          <p:cNvGrpSpPr/>
          <p:nvPr/>
        </p:nvGrpSpPr>
        <p:grpSpPr>
          <a:xfrm>
            <a:off x="6554773" y="2278663"/>
            <a:ext cx="682314" cy="357190"/>
            <a:chOff x="6390016" y="428604"/>
            <a:chExt cx="682314" cy="357190"/>
          </a:xfrm>
        </p:grpSpPr>
        <p:cxnSp>
          <p:nvCxnSpPr>
            <p:cNvPr id="71" name="رابط مستقيم 40">
              <a:extLst>
                <a:ext uri="{FF2B5EF4-FFF2-40B4-BE49-F238E27FC236}">
                  <a16:creationId xmlns:a16="http://schemas.microsoft.com/office/drawing/2014/main" id="{266805E2-A0E8-E744-9D6C-26F7EE79D8D2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رابط مستقيم 41">
              <a:extLst>
                <a:ext uri="{FF2B5EF4-FFF2-40B4-BE49-F238E27FC236}">
                  <a16:creationId xmlns:a16="http://schemas.microsoft.com/office/drawing/2014/main" id="{52C1C531-A739-D04B-AD94-36D4C7E884B9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42">
              <a:extLst>
                <a:ext uri="{FF2B5EF4-FFF2-40B4-BE49-F238E27FC236}">
                  <a16:creationId xmlns:a16="http://schemas.microsoft.com/office/drawing/2014/main" id="{2B691715-9F18-8A45-AAFD-A7D5A5EF58B5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رابط مستقيم 43">
              <a:extLst>
                <a:ext uri="{FF2B5EF4-FFF2-40B4-BE49-F238E27FC236}">
                  <a16:creationId xmlns:a16="http://schemas.microsoft.com/office/drawing/2014/main" id="{871130A2-C437-4F4B-A1F8-6E751EFB1AD8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EB524CB-5991-48E9-840E-A2FCFFFB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744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/>
      <p:bldP spid="69" grpId="0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8524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207D32EC-2221-5640-8E4C-6B29E84AEBAD}"/>
              </a:ext>
            </a:extLst>
          </p:cNvPr>
          <p:cNvGrpSpPr/>
          <p:nvPr/>
        </p:nvGrpSpPr>
        <p:grpSpPr>
          <a:xfrm>
            <a:off x="4711757" y="1065232"/>
            <a:ext cx="3920975" cy="4838908"/>
            <a:chOff x="4714876" y="1590488"/>
            <a:chExt cx="3920975" cy="4838908"/>
          </a:xfrm>
        </p:grpSpPr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417A83F7-86D1-0D43-B6F5-EBFECC67060B}"/>
                </a:ext>
              </a:extLst>
            </p:cNvPr>
            <p:cNvSpPr/>
            <p:nvPr/>
          </p:nvSpPr>
          <p:spPr>
            <a:xfrm>
              <a:off x="4714876" y="2419126"/>
              <a:ext cx="3786214" cy="401027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شبه منحرف 57">
              <a:extLst>
                <a:ext uri="{FF2B5EF4-FFF2-40B4-BE49-F238E27FC236}">
                  <a16:creationId xmlns:a16="http://schemas.microsoft.com/office/drawing/2014/main" id="{46C3B039-3413-3242-9609-9A7F6CD30067}"/>
                </a:ext>
              </a:extLst>
            </p:cNvPr>
            <p:cNvSpPr/>
            <p:nvPr/>
          </p:nvSpPr>
          <p:spPr>
            <a:xfrm>
              <a:off x="4773679" y="1590488"/>
              <a:ext cx="3862172" cy="705721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2">
                      <a:lumMod val="75000"/>
                    </a:schemeClr>
                  </a:solidFill>
                </a:rPr>
                <a:t>إذا كان قطر الملعب ١٢٥ </a:t>
              </a:r>
              <a:r>
                <a:rPr lang="ar-SA" sz="2000" b="1" dirty="0" err="1">
                  <a:solidFill>
                    <a:schemeClr val="tx2">
                      <a:lumMod val="75000"/>
                    </a:schemeClr>
                  </a:solidFill>
                </a:rPr>
                <a:t>م</a:t>
              </a:r>
              <a:r>
                <a:rPr lang="ar-SA" sz="2000" b="1" dirty="0">
                  <a:solidFill>
                    <a:schemeClr val="tx2">
                      <a:lumMod val="75000"/>
                    </a:schemeClr>
                  </a:solidFill>
                </a:rPr>
                <a:t> وعرضه</a:t>
              </a:r>
            </a:p>
            <a:p>
              <a:pPr algn="ctr"/>
              <a:r>
                <a:rPr lang="ar-SA" sz="2000" b="1" dirty="0">
                  <a:solidFill>
                    <a:schemeClr val="tx2">
                      <a:lumMod val="75000"/>
                    </a:schemeClr>
                  </a:solidFill>
                </a:rPr>
                <a:t> ٧٥م ، فكم طوله</a:t>
              </a:r>
            </a:p>
          </p:txBody>
        </p:sp>
      </p:grp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86F73D63-3EF6-9040-AD88-E0A5F20180BB}"/>
              </a:ext>
            </a:extLst>
          </p:cNvPr>
          <p:cNvSpPr/>
          <p:nvPr/>
        </p:nvSpPr>
        <p:spPr>
          <a:xfrm>
            <a:off x="2640055" y="189100"/>
            <a:ext cx="535785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يوضح الشكل المجاور ملعب كرة قدم مستطيل الشكل .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87342265-0456-6848-9E9A-4EA59D0F5112}"/>
              </a:ext>
            </a:extLst>
          </p:cNvPr>
          <p:cNvSpPr/>
          <p:nvPr/>
        </p:nvSpPr>
        <p:spPr>
          <a:xfrm>
            <a:off x="8069343" y="174812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2ABBB406-AAEF-B54F-8E07-D3577BAF3D9C}"/>
              </a:ext>
            </a:extLst>
          </p:cNvPr>
          <p:cNvSpPr txBox="1"/>
          <p:nvPr/>
        </p:nvSpPr>
        <p:spPr>
          <a:xfrm>
            <a:off x="5711889" y="2189364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ل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١٢٥  ــ   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٧٥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00144D9-4E2F-604C-85CF-CAA9FAD6C496}"/>
              </a:ext>
            </a:extLst>
          </p:cNvPr>
          <p:cNvSpPr txBox="1"/>
          <p:nvPr/>
        </p:nvSpPr>
        <p:spPr>
          <a:xfrm>
            <a:off x="5354699" y="2975178"/>
            <a:ext cx="29017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ل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١٥٦٢٥ ــ   ٥٦٢٥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CEB18C1B-6C3A-2044-B1C3-29F4D41AED07}"/>
              </a:ext>
            </a:extLst>
          </p:cNvPr>
          <p:cNvSpPr txBox="1"/>
          <p:nvPr/>
        </p:nvSpPr>
        <p:spPr>
          <a:xfrm>
            <a:off x="5711889" y="3818150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ل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 ١٠٠٠٠</a:t>
            </a:r>
          </a:p>
        </p:txBody>
      </p:sp>
      <p:grpSp>
        <p:nvGrpSpPr>
          <p:cNvPr id="68" name="مجموعة 77">
            <a:extLst>
              <a:ext uri="{FF2B5EF4-FFF2-40B4-BE49-F238E27FC236}">
                <a16:creationId xmlns:a16="http://schemas.microsoft.com/office/drawing/2014/main" id="{77935FAE-4489-CE40-9B9A-35B81FF15B64}"/>
              </a:ext>
            </a:extLst>
          </p:cNvPr>
          <p:cNvGrpSpPr/>
          <p:nvPr/>
        </p:nvGrpSpPr>
        <p:grpSpPr>
          <a:xfrm>
            <a:off x="7791577" y="3761000"/>
            <a:ext cx="610314" cy="357190"/>
            <a:chOff x="6462016" y="428604"/>
            <a:chExt cx="610314" cy="357190"/>
          </a:xfrm>
        </p:grpSpPr>
        <p:cxnSp>
          <p:nvCxnSpPr>
            <p:cNvPr id="69" name="رابط مستقيم 25">
              <a:extLst>
                <a:ext uri="{FF2B5EF4-FFF2-40B4-BE49-F238E27FC236}">
                  <a16:creationId xmlns:a16="http://schemas.microsoft.com/office/drawing/2014/main" id="{8F9FF3ED-9630-B046-9428-DEF96E63C3A2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مستقيم 26">
              <a:extLst>
                <a:ext uri="{FF2B5EF4-FFF2-40B4-BE49-F238E27FC236}">
                  <a16:creationId xmlns:a16="http://schemas.microsoft.com/office/drawing/2014/main" id="{C1D80BBE-DD16-454D-8E00-A1C6319B723F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رابط مستقيم 27">
              <a:extLst>
                <a:ext uri="{FF2B5EF4-FFF2-40B4-BE49-F238E27FC236}">
                  <a16:creationId xmlns:a16="http://schemas.microsoft.com/office/drawing/2014/main" id="{26119340-B873-AF43-B7F5-5DD32C15E3D4}"/>
                </a:ext>
              </a:extLst>
            </p:cNvPr>
            <p:cNvCxnSpPr/>
            <p:nvPr/>
          </p:nvCxnSpPr>
          <p:spPr>
            <a:xfrm rot="10800000">
              <a:off x="6462016" y="428604"/>
              <a:ext cx="39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رابط مستقيم 28">
              <a:extLst>
                <a:ext uri="{FF2B5EF4-FFF2-40B4-BE49-F238E27FC236}">
                  <a16:creationId xmlns:a16="http://schemas.microsoft.com/office/drawing/2014/main" id="{F21E26B3-12DE-5A45-9BEF-FD0B541EC6FC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مجموعة 77">
            <a:extLst>
              <a:ext uri="{FF2B5EF4-FFF2-40B4-BE49-F238E27FC236}">
                <a16:creationId xmlns:a16="http://schemas.microsoft.com/office/drawing/2014/main" id="{1ED2B3DF-1A83-9743-9F2A-4EBB2B8AF02A}"/>
              </a:ext>
            </a:extLst>
          </p:cNvPr>
          <p:cNvGrpSpPr/>
          <p:nvPr/>
        </p:nvGrpSpPr>
        <p:grpSpPr>
          <a:xfrm>
            <a:off x="6652623" y="3761000"/>
            <a:ext cx="898314" cy="357190"/>
            <a:chOff x="6174016" y="428604"/>
            <a:chExt cx="898314" cy="357190"/>
          </a:xfrm>
        </p:grpSpPr>
        <p:cxnSp>
          <p:nvCxnSpPr>
            <p:cNvPr id="74" name="رابط مستقيم 30">
              <a:extLst>
                <a:ext uri="{FF2B5EF4-FFF2-40B4-BE49-F238E27FC236}">
                  <a16:creationId xmlns:a16="http://schemas.microsoft.com/office/drawing/2014/main" id="{422608B3-311F-6640-AF60-104D495A4CF9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31">
              <a:extLst>
                <a:ext uri="{FF2B5EF4-FFF2-40B4-BE49-F238E27FC236}">
                  <a16:creationId xmlns:a16="http://schemas.microsoft.com/office/drawing/2014/main" id="{CB829EEB-93CD-5F4E-9724-5F37396E889D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رابط مستقيم 32">
              <a:extLst>
                <a:ext uri="{FF2B5EF4-FFF2-40B4-BE49-F238E27FC236}">
                  <a16:creationId xmlns:a16="http://schemas.microsoft.com/office/drawing/2014/main" id="{42F5E195-2C1A-9344-9372-F50B19EAFA90}"/>
                </a:ext>
              </a:extLst>
            </p:cNvPr>
            <p:cNvCxnSpPr/>
            <p:nvPr/>
          </p:nvCxnSpPr>
          <p:spPr>
            <a:xfrm rot="10800000">
              <a:off x="6174016" y="428604"/>
              <a:ext cx="68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رابط مستقيم 33">
              <a:extLst>
                <a:ext uri="{FF2B5EF4-FFF2-40B4-BE49-F238E27FC236}">
                  <a16:creationId xmlns:a16="http://schemas.microsoft.com/office/drawing/2014/main" id="{67ECF9C2-1C82-7D45-A8C3-6BD06BB7DF88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EAA5EDD-780B-F04C-98A8-42228F21E039}"/>
              </a:ext>
            </a:extLst>
          </p:cNvPr>
          <p:cNvSpPr txBox="1"/>
          <p:nvPr/>
        </p:nvSpPr>
        <p:spPr>
          <a:xfrm>
            <a:off x="5640451" y="4618256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ل</a:t>
            </a:r>
            <a:r>
              <a:rPr lang="ar-SA" sz="3200" b="1" spc="-100" baseline="30000" dirty="0"/>
              <a:t> </a:t>
            </a:r>
            <a:r>
              <a:rPr lang="ar-SA" sz="2200" b="1" dirty="0"/>
              <a:t> =  ±  ١٠٠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CB0196F6-44A3-BF49-A1F5-47A1F2C22BEB}"/>
              </a:ext>
            </a:extLst>
          </p:cNvPr>
          <p:cNvSpPr txBox="1"/>
          <p:nvPr/>
        </p:nvSpPr>
        <p:spPr>
          <a:xfrm>
            <a:off x="6758817" y="5090782"/>
            <a:ext cx="16430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طول الملعب =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783E87C1-6548-6C48-A1A1-934B7357BE95}"/>
              </a:ext>
            </a:extLst>
          </p:cNvPr>
          <p:cNvSpPr txBox="1"/>
          <p:nvPr/>
        </p:nvSpPr>
        <p:spPr>
          <a:xfrm>
            <a:off x="5912606" y="5068226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١٠٠م</a:t>
            </a:r>
          </a:p>
        </p:txBody>
      </p:sp>
      <p:pic>
        <p:nvPicPr>
          <p:cNvPr id="81" name="Picture 2">
            <a:extLst>
              <a:ext uri="{FF2B5EF4-FFF2-40B4-BE49-F238E27FC236}">
                <a16:creationId xmlns:a16="http://schemas.microsoft.com/office/drawing/2014/main" id="{125D22C4-135D-964B-861A-77F3F0A4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601" y="2117926"/>
            <a:ext cx="397193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مثلث قائم الزاوية 81">
            <a:extLst>
              <a:ext uri="{FF2B5EF4-FFF2-40B4-BE49-F238E27FC236}">
                <a16:creationId xmlns:a16="http://schemas.microsoft.com/office/drawing/2014/main" id="{A7E8E00D-D315-3C48-9271-A8F60D9A5304}"/>
              </a:ext>
            </a:extLst>
          </p:cNvPr>
          <p:cNvSpPr/>
          <p:nvPr/>
        </p:nvSpPr>
        <p:spPr>
          <a:xfrm flipH="1">
            <a:off x="282601" y="2175078"/>
            <a:ext cx="3900514" cy="2736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CEEC4315-7D2C-7942-91BE-24A0E0A0A89D}"/>
              </a:ext>
            </a:extLst>
          </p:cNvPr>
          <p:cNvSpPr txBox="1"/>
          <p:nvPr/>
        </p:nvSpPr>
        <p:spPr>
          <a:xfrm>
            <a:off x="3425873" y="3472989"/>
            <a:ext cx="7858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٧٥م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B4CDCCFF-3163-2048-AF23-00C408205FCC}"/>
              </a:ext>
            </a:extLst>
          </p:cNvPr>
          <p:cNvSpPr txBox="1"/>
          <p:nvPr/>
        </p:nvSpPr>
        <p:spPr>
          <a:xfrm rot="19602036">
            <a:off x="2193761" y="3364087"/>
            <a:ext cx="7858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١٢٥م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BD94183A-2AC8-A94B-9AD4-13A9B9E7411A}"/>
              </a:ext>
            </a:extLst>
          </p:cNvPr>
          <p:cNvSpPr txBox="1"/>
          <p:nvPr/>
        </p:nvSpPr>
        <p:spPr>
          <a:xfrm>
            <a:off x="5918978" y="5068225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١٠٠م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39E91C20-2D39-794B-A568-40BE779BF696}"/>
                  </a:ext>
                </a:extLst>
              </p14:cNvPr>
              <p14:cNvContentPartPr/>
              <p14:nvPr/>
            </p14:nvContentPartPr>
            <p14:xfrm>
              <a:off x="3408840" y="1391760"/>
              <a:ext cx="3093120" cy="331128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39E91C20-2D39-794B-A568-40BE779BF6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99480" y="1382400"/>
                <a:ext cx="3111840" cy="3330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DAA7EA3-8A12-798C-ECA9-9C4F0C9B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970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4879 -0.05255 " pathEditMode="relative" ptsTypes="AA">
                                      <p:cBhvr>
                                        <p:cTn id="12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4" grpId="0"/>
      <p:bldP spid="65" grpId="0"/>
      <p:bldP spid="78" grpId="0"/>
      <p:bldP spid="79" grpId="0"/>
      <p:bldP spid="80" grpId="0"/>
      <p:bldP spid="82" grpId="0" animBg="1"/>
      <p:bldP spid="83" grpId="0"/>
      <p:bldP spid="84" grpId="0"/>
      <p:bldP spid="85" grpId="0"/>
      <p:bldP spid="8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8524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AA97DD98-4CAE-2341-BE16-0FCACE4B6893}"/>
              </a:ext>
            </a:extLst>
          </p:cNvPr>
          <p:cNvSpPr/>
          <p:nvPr/>
        </p:nvSpPr>
        <p:spPr>
          <a:xfrm>
            <a:off x="4851198" y="1634938"/>
            <a:ext cx="3786214" cy="40102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263D5721-AEA3-644E-AC6C-40F09C751118}"/>
              </a:ext>
            </a:extLst>
          </p:cNvPr>
          <p:cNvSpPr/>
          <p:nvPr/>
        </p:nvSpPr>
        <p:spPr>
          <a:xfrm>
            <a:off x="499982" y="337360"/>
            <a:ext cx="7572428" cy="12144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إذا مرر الحارس الكرة إلى الظهير الأيمن الذي يبعد عنه ٣٠م ، فركلها مباشرة إلى لاعب الوسط الهجومي الذي يبعد عنه ٧٢م ، فكم يبعد لاعب الوسط الهجومي عن حارس المرمى ؟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38B92D85-3873-2B4D-B9C6-07518AA17EE0}"/>
              </a:ext>
            </a:extLst>
          </p:cNvPr>
          <p:cNvSpPr/>
          <p:nvPr/>
        </p:nvSpPr>
        <p:spPr>
          <a:xfrm>
            <a:off x="8069858" y="245598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9ACC7EA1-ECA2-3C40-BF40-5E59E765B4A1}"/>
              </a:ext>
            </a:extLst>
          </p:cNvPr>
          <p:cNvSpPr txBox="1"/>
          <p:nvPr/>
        </p:nvSpPr>
        <p:spPr>
          <a:xfrm>
            <a:off x="5851330" y="1930432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ل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٣٠  +   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٧٢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E40AB0AF-50D4-8A4A-A541-3154A890AA84}"/>
              </a:ext>
            </a:extLst>
          </p:cNvPr>
          <p:cNvSpPr txBox="1"/>
          <p:nvPr/>
        </p:nvSpPr>
        <p:spPr>
          <a:xfrm>
            <a:off x="5494140" y="2716246"/>
            <a:ext cx="29017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ل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٩٠٠  +   ٥١٨٤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5EEFAEB-3677-DF41-8FC4-A36F70C6F8F1}"/>
              </a:ext>
            </a:extLst>
          </p:cNvPr>
          <p:cNvSpPr txBox="1"/>
          <p:nvPr/>
        </p:nvSpPr>
        <p:spPr>
          <a:xfrm>
            <a:off x="5346806" y="3594256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ل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 ٦٠٨٤</a:t>
            </a:r>
          </a:p>
        </p:txBody>
      </p:sp>
      <p:grpSp>
        <p:nvGrpSpPr>
          <p:cNvPr id="64" name="مجموعة 77">
            <a:extLst>
              <a:ext uri="{FF2B5EF4-FFF2-40B4-BE49-F238E27FC236}">
                <a16:creationId xmlns:a16="http://schemas.microsoft.com/office/drawing/2014/main" id="{370359E7-B957-4D41-9E25-FE4E67BB9341}"/>
              </a:ext>
            </a:extLst>
          </p:cNvPr>
          <p:cNvGrpSpPr/>
          <p:nvPr/>
        </p:nvGrpSpPr>
        <p:grpSpPr>
          <a:xfrm>
            <a:off x="7426494" y="3537106"/>
            <a:ext cx="610314" cy="357190"/>
            <a:chOff x="6462016" y="428604"/>
            <a:chExt cx="610314" cy="357190"/>
          </a:xfrm>
        </p:grpSpPr>
        <p:cxnSp>
          <p:nvCxnSpPr>
            <p:cNvPr id="65" name="رابط مستقيم 25">
              <a:extLst>
                <a:ext uri="{FF2B5EF4-FFF2-40B4-BE49-F238E27FC236}">
                  <a16:creationId xmlns:a16="http://schemas.microsoft.com/office/drawing/2014/main" id="{1AE4FF90-8F29-9A4A-89D6-613EB295FA8D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رابط مستقيم 26">
              <a:extLst>
                <a:ext uri="{FF2B5EF4-FFF2-40B4-BE49-F238E27FC236}">
                  <a16:creationId xmlns:a16="http://schemas.microsoft.com/office/drawing/2014/main" id="{5741C4F6-B0D7-514A-BEA8-7BC3CF56ABF0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رابط مستقيم 27">
              <a:extLst>
                <a:ext uri="{FF2B5EF4-FFF2-40B4-BE49-F238E27FC236}">
                  <a16:creationId xmlns:a16="http://schemas.microsoft.com/office/drawing/2014/main" id="{DE833B7D-AF78-184F-BA2F-AF22AC0B78B8}"/>
                </a:ext>
              </a:extLst>
            </p:cNvPr>
            <p:cNvCxnSpPr/>
            <p:nvPr/>
          </p:nvCxnSpPr>
          <p:spPr>
            <a:xfrm rot="10800000">
              <a:off x="6462016" y="428604"/>
              <a:ext cx="39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مستقيم 28">
              <a:extLst>
                <a:ext uri="{FF2B5EF4-FFF2-40B4-BE49-F238E27FC236}">
                  <a16:creationId xmlns:a16="http://schemas.microsoft.com/office/drawing/2014/main" id="{B272AF96-394B-6A4A-98AD-9784069767FB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مجموعة 77">
            <a:extLst>
              <a:ext uri="{FF2B5EF4-FFF2-40B4-BE49-F238E27FC236}">
                <a16:creationId xmlns:a16="http://schemas.microsoft.com/office/drawing/2014/main" id="{BF25656A-D471-DF44-B3DF-7A3D83732AA7}"/>
              </a:ext>
            </a:extLst>
          </p:cNvPr>
          <p:cNvGrpSpPr/>
          <p:nvPr/>
        </p:nvGrpSpPr>
        <p:grpSpPr>
          <a:xfrm>
            <a:off x="6287540" y="3537106"/>
            <a:ext cx="898314" cy="357190"/>
            <a:chOff x="6174016" y="428604"/>
            <a:chExt cx="898314" cy="357190"/>
          </a:xfrm>
        </p:grpSpPr>
        <p:cxnSp>
          <p:nvCxnSpPr>
            <p:cNvPr id="72" name="رابط مستقيم 30">
              <a:extLst>
                <a:ext uri="{FF2B5EF4-FFF2-40B4-BE49-F238E27FC236}">
                  <a16:creationId xmlns:a16="http://schemas.microsoft.com/office/drawing/2014/main" id="{B8E8D7AF-127D-8841-8E53-53EE54C6F94B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31">
              <a:extLst>
                <a:ext uri="{FF2B5EF4-FFF2-40B4-BE49-F238E27FC236}">
                  <a16:creationId xmlns:a16="http://schemas.microsoft.com/office/drawing/2014/main" id="{3ED26897-9ED5-5841-A10E-041FA56FD89F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32">
              <a:extLst>
                <a:ext uri="{FF2B5EF4-FFF2-40B4-BE49-F238E27FC236}">
                  <a16:creationId xmlns:a16="http://schemas.microsoft.com/office/drawing/2014/main" id="{429D54DF-3C40-5E49-9109-48DEF7474C7F}"/>
                </a:ext>
              </a:extLst>
            </p:cNvPr>
            <p:cNvCxnSpPr/>
            <p:nvPr/>
          </p:nvCxnSpPr>
          <p:spPr>
            <a:xfrm rot="10800000">
              <a:off x="6174016" y="428604"/>
              <a:ext cx="68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33">
              <a:extLst>
                <a:ext uri="{FF2B5EF4-FFF2-40B4-BE49-F238E27FC236}">
                  <a16:creationId xmlns:a16="http://schemas.microsoft.com/office/drawing/2014/main" id="{EE0C873A-3BC8-794E-8340-B7E253EBA999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954BFBF8-A998-C44E-9E2D-388C75702B6F}"/>
              </a:ext>
            </a:extLst>
          </p:cNvPr>
          <p:cNvSpPr txBox="1"/>
          <p:nvPr/>
        </p:nvSpPr>
        <p:spPr>
          <a:xfrm>
            <a:off x="5385077" y="4343010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ل</a:t>
            </a:r>
            <a:r>
              <a:rPr lang="ar-SA" sz="3200" b="1" spc="-100" baseline="30000" dirty="0"/>
              <a:t> </a:t>
            </a:r>
            <a:r>
              <a:rPr lang="ar-SA" sz="2200" b="1" dirty="0"/>
              <a:t> =  ±  ٧٨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6F4A1DE3-DADC-044D-8B5A-E7E64D864A9C}"/>
              </a:ext>
            </a:extLst>
          </p:cNvPr>
          <p:cNvSpPr txBox="1"/>
          <p:nvPr/>
        </p:nvSpPr>
        <p:spPr>
          <a:xfrm>
            <a:off x="5435623" y="4858264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المسافة بين الوسط والحارس =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3C8A784-AD88-1A47-BA50-52072B46B99B}"/>
              </a:ext>
            </a:extLst>
          </p:cNvPr>
          <p:cNvSpPr txBox="1"/>
          <p:nvPr/>
        </p:nvSpPr>
        <p:spPr>
          <a:xfrm>
            <a:off x="4570983" y="4870575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٧٨م</a:t>
            </a: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479A09B7-6FB0-1044-836D-0DB73E03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028" y="1858994"/>
            <a:ext cx="376594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مربع نص 79">
            <a:extLst>
              <a:ext uri="{FF2B5EF4-FFF2-40B4-BE49-F238E27FC236}">
                <a16:creationId xmlns:a16="http://schemas.microsoft.com/office/drawing/2014/main" id="{BCA67A0A-61EB-9643-ACF8-2E8695BAFB8A}"/>
              </a:ext>
            </a:extLst>
          </p:cNvPr>
          <p:cNvSpPr txBox="1"/>
          <p:nvPr/>
        </p:nvSpPr>
        <p:spPr>
          <a:xfrm rot="3031780">
            <a:off x="3279562" y="2330484"/>
            <a:ext cx="7858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٣٠م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9CBCA4F5-C809-1044-BCCB-515126D42782}"/>
              </a:ext>
            </a:extLst>
          </p:cNvPr>
          <p:cNvSpPr txBox="1"/>
          <p:nvPr/>
        </p:nvSpPr>
        <p:spPr>
          <a:xfrm rot="19602036">
            <a:off x="1682830" y="2414211"/>
            <a:ext cx="7858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٧٢م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6082944D-0B21-A84E-B2B3-84B9F881CB65}"/>
              </a:ext>
            </a:extLst>
          </p:cNvPr>
          <p:cNvSpPr txBox="1"/>
          <p:nvPr/>
        </p:nvSpPr>
        <p:spPr>
          <a:xfrm>
            <a:off x="4572646" y="4878578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٧٨م</a:t>
            </a:r>
          </a:p>
        </p:txBody>
      </p:sp>
      <p:cxnSp>
        <p:nvCxnSpPr>
          <p:cNvPr id="83" name="رابط كسهم مستقيم 82">
            <a:extLst>
              <a:ext uri="{FF2B5EF4-FFF2-40B4-BE49-F238E27FC236}">
                <a16:creationId xmlns:a16="http://schemas.microsoft.com/office/drawing/2014/main" id="{73DE2F01-6F62-5848-8237-AF4083FB6A9A}"/>
              </a:ext>
            </a:extLst>
          </p:cNvPr>
          <p:cNvCxnSpPr/>
          <p:nvPr/>
        </p:nvCxnSpPr>
        <p:spPr>
          <a:xfrm rot="16200000" flipV="1">
            <a:off x="2913445" y="2260877"/>
            <a:ext cx="1186316" cy="97200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كسهم مستقيم 83">
            <a:extLst>
              <a:ext uri="{FF2B5EF4-FFF2-40B4-BE49-F238E27FC236}">
                <a16:creationId xmlns:a16="http://schemas.microsoft.com/office/drawing/2014/main" id="{761047E6-E586-9647-9470-2E78003BD7A0}"/>
              </a:ext>
            </a:extLst>
          </p:cNvPr>
          <p:cNvCxnSpPr/>
          <p:nvPr/>
        </p:nvCxnSpPr>
        <p:spPr>
          <a:xfrm rot="10800000" flipV="1">
            <a:off x="1777216" y="2247156"/>
            <a:ext cx="1296000" cy="109970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9CE1B8D-DE9B-9662-4DE5-78985E66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319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25556 -0.2594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1" grpId="0"/>
      <p:bldP spid="62" grpId="0"/>
      <p:bldP spid="63" grpId="0"/>
      <p:bldP spid="76" grpId="0"/>
      <p:bldP spid="77" grpId="0"/>
      <p:bldP spid="78" grpId="0"/>
      <p:bldP spid="80" grpId="0"/>
      <p:bldP spid="81" grpId="0"/>
      <p:bldP spid="82" grpId="0"/>
      <p:bldP spid="8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538" y="764887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6422" y="4014478"/>
            <a:ext cx="1729906" cy="193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29" y="3763216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2">
            <a:alphaModFix/>
          </a:blip>
          <a:srcRect l="-11" r="211531"/>
          <a:stretch/>
        </p:blipFill>
        <p:spPr>
          <a:xfrm>
            <a:off x="4615523" y="2226636"/>
            <a:ext cx="2860600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22152" y="2059800"/>
            <a:ext cx="2510126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41001" y="3194500"/>
            <a:ext cx="2510126" cy="251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176358" y="4263328"/>
            <a:ext cx="3745186" cy="23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200775">
            <a:off x="6800918" y="4108682"/>
            <a:ext cx="826044" cy="619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E266127-A5A5-4DE7-9C0B-DF293F07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258" y="1240841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2008F7A-1FCB-4C73-902E-EA79070BAA18}"/>
              </a:ext>
            </a:extLst>
          </p:cNvPr>
          <p:cNvSpPr/>
          <p:nvPr/>
        </p:nvSpPr>
        <p:spPr>
          <a:xfrm>
            <a:off x="4503372" y="1187587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7441C4B-40D8-495E-9687-4F773429B5D9}"/>
              </a:ext>
            </a:extLst>
          </p:cNvPr>
          <p:cNvSpPr/>
          <p:nvPr/>
        </p:nvSpPr>
        <p:spPr>
          <a:xfrm>
            <a:off x="4522026" y="1411752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B7BF58E-0497-495B-A7C6-E88848365CA3}"/>
              </a:ext>
            </a:extLst>
          </p:cNvPr>
          <p:cNvSpPr/>
          <p:nvPr/>
        </p:nvSpPr>
        <p:spPr>
          <a:xfrm>
            <a:off x="4540679" y="162885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7636A8-ED58-4A1C-9F7F-64DCDC20B80A}"/>
              </a:ext>
            </a:extLst>
          </p:cNvPr>
          <p:cNvSpPr/>
          <p:nvPr/>
        </p:nvSpPr>
        <p:spPr>
          <a:xfrm>
            <a:off x="4543215" y="186480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الموضوع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5785" y="3789276"/>
            <a:ext cx="449367" cy="76979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572800" y="4425131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7508309" y="4427430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25CD7-4D77-4EEE-8AD2-91097F77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51" y="966494"/>
            <a:ext cx="4075572" cy="25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4ABF3979-848C-41CA-8CAD-1FCF91F372D2}"/>
              </a:ext>
            </a:extLst>
          </p:cNvPr>
          <p:cNvSpPr/>
          <p:nvPr/>
        </p:nvSpPr>
        <p:spPr>
          <a:xfrm>
            <a:off x="3493209" y="1614284"/>
            <a:ext cx="6254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الساق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035E9C9B-0278-4AA9-B06B-4CD6F81A5B18}"/>
              </a:ext>
            </a:extLst>
          </p:cNvPr>
          <p:cNvSpPr/>
          <p:nvPr/>
        </p:nvSpPr>
        <p:spPr>
          <a:xfrm>
            <a:off x="2473266" y="1085311"/>
            <a:ext cx="5549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الوتر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87A9B7DA-6A6F-4FB3-BE72-4961DA2EEA17}"/>
              </a:ext>
            </a:extLst>
          </p:cNvPr>
          <p:cNvSpPr/>
          <p:nvPr/>
        </p:nvSpPr>
        <p:spPr>
          <a:xfrm>
            <a:off x="2028327" y="1618702"/>
            <a:ext cx="8643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المعكوس</a:t>
            </a:r>
          </a:p>
        </p:txBody>
      </p:sp>
      <p:pic>
        <p:nvPicPr>
          <p:cNvPr id="41" name="صورة 40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EE585EB1-A7DC-014E-B9EA-53D3DC5D1A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179518" y="5758574"/>
            <a:ext cx="6231714" cy="763918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111256" y="4751556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AC268C4-3F0E-D44D-A9D2-7040EE00C963}"/>
              </a:ext>
            </a:extLst>
          </p:cNvPr>
          <p:cNvGrpSpPr/>
          <p:nvPr/>
        </p:nvGrpSpPr>
        <p:grpSpPr>
          <a:xfrm>
            <a:off x="276845" y="1012898"/>
            <a:ext cx="1214328" cy="1137422"/>
            <a:chOff x="3326307" y="697407"/>
            <a:chExt cx="5463186" cy="5463186"/>
          </a:xfrm>
        </p:grpSpPr>
        <p:sp>
          <p:nvSpPr>
            <p:cNvPr id="91" name="شكل بيضاوي 90">
              <a:extLst>
                <a:ext uri="{FF2B5EF4-FFF2-40B4-BE49-F238E27FC236}">
                  <a16:creationId xmlns:a16="http://schemas.microsoft.com/office/drawing/2014/main" id="{70BBC10F-A799-B54F-80FE-D526D3EA11E4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1DC7F74C-B024-8A41-99DA-413EFCD94A4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E8A0AAB4-898D-DC43-9940-EAAF8249AC9B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F9ABBE4-C660-7E45-93B8-02FED3767058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3305E370-43A2-C441-B044-3B283723F9EF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8F394050-83E5-FD43-8EEE-E51ADB2E1A19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E654EA05-ED86-7F40-AD9C-75A00F309ED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CE617963-02AE-D249-A756-571143AB4F5C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1F561A5B-781D-B54D-AD87-D6D696424B32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2C0A6D05-E448-FD4D-BBAE-216984F9DE37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79E8006-7554-9047-924F-172D6A98C981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B6D234C2-3431-FF48-A70F-2D33808844D3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F0A00504-6C69-5245-B2AA-606211D271A6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57B59C1C-E050-F84B-AB81-F1ED64B48BFA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E2BFC975-EDB0-2E4D-B795-DD0FFFB3A917}"/>
              </a:ext>
            </a:extLst>
          </p:cNvPr>
          <p:cNvGrpSpPr/>
          <p:nvPr/>
        </p:nvGrpSpPr>
        <p:grpSpPr>
          <a:xfrm>
            <a:off x="857912" y="1120873"/>
            <a:ext cx="66496" cy="1010018"/>
            <a:chOff x="5944770" y="1379001"/>
            <a:chExt cx="226260" cy="3927154"/>
          </a:xfrm>
        </p:grpSpPr>
        <p:sp>
          <p:nvSpPr>
            <p:cNvPr id="106" name="مثلث متساوي الساقين 49">
              <a:extLst>
                <a:ext uri="{FF2B5EF4-FFF2-40B4-BE49-F238E27FC236}">
                  <a16:creationId xmlns:a16="http://schemas.microsoft.com/office/drawing/2014/main" id="{6BFB96CC-AE05-D74D-B8F7-343ED7FCC145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07" name="مثلث متساوي الساقين 50">
              <a:extLst>
                <a:ext uri="{FF2B5EF4-FFF2-40B4-BE49-F238E27FC236}">
                  <a16:creationId xmlns:a16="http://schemas.microsoft.com/office/drawing/2014/main" id="{0D6704A8-7B00-004C-8831-7E0C98A504A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C7B779B4-2A4C-8C42-A529-B23F5E4CC153}"/>
              </a:ext>
            </a:extLst>
          </p:cNvPr>
          <p:cNvGrpSpPr/>
          <p:nvPr/>
        </p:nvGrpSpPr>
        <p:grpSpPr>
          <a:xfrm rot="4908360">
            <a:off x="800347" y="1226149"/>
            <a:ext cx="62967" cy="787190"/>
            <a:chOff x="5944770" y="1379001"/>
            <a:chExt cx="226260" cy="3927154"/>
          </a:xfrm>
        </p:grpSpPr>
        <p:sp>
          <p:nvSpPr>
            <p:cNvPr id="109" name="مثلث متساوي الساقين 52">
              <a:extLst>
                <a:ext uri="{FF2B5EF4-FFF2-40B4-BE49-F238E27FC236}">
                  <a16:creationId xmlns:a16="http://schemas.microsoft.com/office/drawing/2014/main" id="{10C283A2-0876-D640-A614-02161BC14719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10" name="مثلث متساوي الساقين 53">
              <a:extLst>
                <a:ext uri="{FF2B5EF4-FFF2-40B4-BE49-F238E27FC236}">
                  <a16:creationId xmlns:a16="http://schemas.microsoft.com/office/drawing/2014/main" id="{8423AC19-2B15-224C-8997-21C4BD3DC76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ABF9600E-5494-8E4E-BF7B-93B0678F4072}"/>
              </a:ext>
            </a:extLst>
          </p:cNvPr>
          <p:cNvSpPr/>
          <p:nvPr/>
        </p:nvSpPr>
        <p:spPr>
          <a:xfrm>
            <a:off x="834962" y="156576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12" name="شكل حر 111">
            <a:extLst>
              <a:ext uri="{FF2B5EF4-FFF2-40B4-BE49-F238E27FC236}">
                <a16:creationId xmlns:a16="http://schemas.microsoft.com/office/drawing/2014/main" id="{67E0034E-314C-B84B-BCB4-DFA6E6F932B6}"/>
              </a:ext>
            </a:extLst>
          </p:cNvPr>
          <p:cNvSpPr/>
          <p:nvPr/>
        </p:nvSpPr>
        <p:spPr>
          <a:xfrm>
            <a:off x="179518" y="2192167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13" name="صورة 112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3CE3FAC-6F26-E34A-B30D-7156B9E24CE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69446" y="2831120"/>
            <a:ext cx="283621" cy="569978"/>
          </a:xfrm>
          <a:prstGeom prst="rect">
            <a:avLst/>
          </a:prstGeom>
        </p:spPr>
      </p:pic>
      <p:pic>
        <p:nvPicPr>
          <p:cNvPr id="114" name="صورة 113">
            <a:extLst>
              <a:ext uri="{FF2B5EF4-FFF2-40B4-BE49-F238E27FC236}">
                <a16:creationId xmlns:a16="http://schemas.microsoft.com/office/drawing/2014/main" id="{EF1F4895-3B60-5F4D-AF70-FABD0EAEC9A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40261" t="-1" r="1991" b="37349"/>
          <a:stretch/>
        </p:blipFill>
        <p:spPr>
          <a:xfrm>
            <a:off x="238932" y="2947752"/>
            <a:ext cx="510927" cy="759960"/>
          </a:xfrm>
          <a:prstGeom prst="rect">
            <a:avLst/>
          </a:prstGeom>
        </p:spPr>
      </p:pic>
      <p:pic>
        <p:nvPicPr>
          <p:cNvPr id="115" name="صورة 114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23F8F4CB-B62E-2D48-9430-8559F1F76985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0362" y="2141010"/>
            <a:ext cx="780003" cy="1626235"/>
          </a:xfrm>
          <a:prstGeom prst="rect">
            <a:avLst/>
          </a:prstGeom>
        </p:spPr>
      </p:pic>
      <p:pic>
        <p:nvPicPr>
          <p:cNvPr id="116" name="صورة 1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6D30914-A5C3-FD41-AFE6-266B06498844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43" y="2143695"/>
            <a:ext cx="780003" cy="1626235"/>
          </a:xfrm>
          <a:prstGeom prst="rect">
            <a:avLst/>
          </a:prstGeom>
        </p:spPr>
      </p:pic>
      <p:pic>
        <p:nvPicPr>
          <p:cNvPr id="117" name="صورة 116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2753B3F-F51A-8841-87DF-80DD97D7F90E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 flipH="1">
            <a:off x="1427526" y="4346308"/>
            <a:ext cx="1209593" cy="1163653"/>
          </a:xfrm>
          <a:prstGeom prst="rect">
            <a:avLst/>
          </a:prstGeom>
        </p:spPr>
      </p:pic>
      <p:pic>
        <p:nvPicPr>
          <p:cNvPr id="118" name="صورة 117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9C785E7E-8922-A145-A947-9E5EF02DCA9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2674973" y="5052652"/>
            <a:ext cx="254745" cy="157093"/>
          </a:xfrm>
          <a:prstGeom prst="rect">
            <a:avLst/>
          </a:prstGeom>
        </p:spPr>
      </p:pic>
      <p:sp>
        <p:nvSpPr>
          <p:cNvPr id="71" name="مستطيل 70">
            <a:extLst>
              <a:ext uri="{FF2B5EF4-FFF2-40B4-BE49-F238E27FC236}">
                <a16:creationId xmlns:a16="http://schemas.microsoft.com/office/drawing/2014/main" id="{567CFA2F-B790-4140-8B7F-1A8C32F01E81}"/>
              </a:ext>
            </a:extLst>
          </p:cNvPr>
          <p:cNvSpPr/>
          <p:nvPr/>
        </p:nvSpPr>
        <p:spPr>
          <a:xfrm>
            <a:off x="2586781" y="2505800"/>
            <a:ext cx="1444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ثلاثية فيثاغورس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41A0815-D434-994C-B19A-E85915846156}"/>
              </a:ext>
            </a:extLst>
          </p:cNvPr>
          <p:cNvSpPr txBox="1"/>
          <p:nvPr/>
        </p:nvSpPr>
        <p:spPr>
          <a:xfrm>
            <a:off x="1307511" y="3017357"/>
            <a:ext cx="3479777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www.liveworksheets.com</a:t>
            </a:r>
            <a:r>
              <a:rPr lang="en-US" sz="1000" dirty="0">
                <a:solidFill>
                  <a:schemeClr val="bg1"/>
                </a:solidFill>
              </a:rPr>
              <a:t>/2-sc700196bm</a:t>
            </a:r>
            <a:endParaRPr lang="ar-SA" sz="1000" dirty="0">
              <a:solidFill>
                <a:schemeClr val="bg1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EFEA060-9BE2-94D1-3220-54A3800C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204</a:t>
            </a:fld>
            <a:endParaRPr lang="ar-SA"/>
          </a:p>
        </p:txBody>
      </p:sp>
      <p:pic>
        <p:nvPicPr>
          <p:cNvPr id="72" name="صورة 71">
            <a:extLst>
              <a:ext uri="{FF2B5EF4-FFF2-40B4-BE49-F238E27FC236}">
                <a16:creationId xmlns:a16="http://schemas.microsoft.com/office/drawing/2014/main" id="{A161793C-B5D3-3223-7690-461DCED31B57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875513" y="4712936"/>
            <a:ext cx="1082587" cy="10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8 0.02222 L -0.13893 0.02222 " pathEditMode="relative" rAng="0" ptsTypes="AA">
                                      <p:cBhvr>
                                        <p:cTn id="23" dur="2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43E1547C-AA3C-F045-B414-4EA2897CF293}"/>
              </a:ext>
            </a:extLst>
          </p:cNvPr>
          <p:cNvSpPr/>
          <p:nvPr/>
        </p:nvSpPr>
        <p:spPr>
          <a:xfrm>
            <a:off x="252265" y="-96736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طول الضلع المجهول في كل مما يأتي مقربا إلى أقرب جزء من مئة . 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F3DBD8AC-734B-674A-BFE1-67CC60B10A41}"/>
              </a:ext>
            </a:extLst>
          </p:cNvPr>
          <p:cNvSpPr/>
          <p:nvPr/>
        </p:nvSpPr>
        <p:spPr>
          <a:xfrm>
            <a:off x="7981823" y="-11102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تدرب</a:t>
            </a: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7CB02D0A-258A-1F4B-8C25-D615109AF6EA}"/>
              </a:ext>
            </a:extLst>
          </p:cNvPr>
          <p:cNvGrpSpPr/>
          <p:nvPr/>
        </p:nvGrpSpPr>
        <p:grpSpPr>
          <a:xfrm>
            <a:off x="4831751" y="1085010"/>
            <a:ext cx="3786214" cy="4705000"/>
            <a:chOff x="4714876" y="1938710"/>
            <a:chExt cx="3786214" cy="4705000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A93F141D-0233-5341-9355-ED5C69B7B37B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3" name="شبه منحرف 62">
              <a:extLst>
                <a:ext uri="{FF2B5EF4-FFF2-40B4-BE49-F238E27FC236}">
                  <a16:creationId xmlns:a16="http://schemas.microsoft.com/office/drawing/2014/main" id="{299AAA31-9715-D847-B4CA-4A6510FA039F}"/>
                </a:ext>
              </a:extLst>
            </p:cNvPr>
            <p:cNvSpPr/>
            <p:nvPr/>
          </p:nvSpPr>
          <p:spPr>
            <a:xfrm>
              <a:off x="4801935" y="1938710"/>
              <a:ext cx="3564552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الحل مباشرة</a:t>
              </a:r>
            </a:p>
          </p:txBody>
        </p:sp>
      </p:grpSp>
      <p:grpSp>
        <p:nvGrpSpPr>
          <p:cNvPr id="64" name="مجموعة 28">
            <a:extLst>
              <a:ext uri="{FF2B5EF4-FFF2-40B4-BE49-F238E27FC236}">
                <a16:creationId xmlns:a16="http://schemas.microsoft.com/office/drawing/2014/main" id="{C6D878B0-F97C-544D-9F5C-3740DDC739B2}"/>
              </a:ext>
            </a:extLst>
          </p:cNvPr>
          <p:cNvGrpSpPr/>
          <p:nvPr/>
        </p:nvGrpSpPr>
        <p:grpSpPr>
          <a:xfrm>
            <a:off x="559500" y="1105243"/>
            <a:ext cx="3786214" cy="4715468"/>
            <a:chOff x="4879235" y="1916335"/>
            <a:chExt cx="3786214" cy="4715468"/>
          </a:xfrm>
        </p:grpSpPr>
        <p:sp>
          <p:nvSpPr>
            <p:cNvPr id="65" name="مستطيل 64">
              <a:extLst>
                <a:ext uri="{FF2B5EF4-FFF2-40B4-BE49-F238E27FC236}">
                  <a16:creationId xmlns:a16="http://schemas.microsoft.com/office/drawing/2014/main" id="{2247EDC8-0F20-C04E-A1F9-C50731CE6BBA}"/>
                </a:ext>
              </a:extLst>
            </p:cNvPr>
            <p:cNvSpPr/>
            <p:nvPr/>
          </p:nvSpPr>
          <p:spPr>
            <a:xfrm>
              <a:off x="4879235" y="2559837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8" name="شبه منحرف 67">
              <a:extLst>
                <a:ext uri="{FF2B5EF4-FFF2-40B4-BE49-F238E27FC236}">
                  <a16:creationId xmlns:a16="http://schemas.microsoft.com/office/drawing/2014/main" id="{F5E2B3AF-279D-A04D-BBB5-5E4F3D7ABF37}"/>
                </a:ext>
              </a:extLst>
            </p:cNvPr>
            <p:cNvSpPr/>
            <p:nvPr/>
          </p:nvSpPr>
          <p:spPr>
            <a:xfrm>
              <a:off x="4903815" y="1916335"/>
              <a:ext cx="3659507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خطوات الحل</a:t>
              </a:r>
            </a:p>
          </p:txBody>
        </p:sp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EF2936A5-2350-DD4B-8023-A5ECE5D4A25C}"/>
              </a:ext>
            </a:extLst>
          </p:cNvPr>
          <p:cNvSpPr txBox="1"/>
          <p:nvPr/>
        </p:nvSpPr>
        <p:spPr>
          <a:xfrm>
            <a:off x="1395273" y="1974966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</a:t>
            </a:r>
            <a:r>
              <a:rPr lang="ar-SA" sz="2200" b="1" baseline="30000" dirty="0"/>
              <a:t>٢</a:t>
            </a:r>
            <a:r>
              <a:rPr lang="ar-SA" sz="2200" b="1" dirty="0"/>
              <a:t>١٢</a:t>
            </a:r>
            <a:r>
              <a:rPr lang="ar-SA" sz="2200" b="1" baseline="30000" dirty="0"/>
              <a:t>ــ٢</a:t>
            </a:r>
            <a:r>
              <a:rPr lang="ar-SA" sz="2200" b="1" dirty="0"/>
              <a:t>٢ 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22536F0-AD58-634B-BC8C-150D6D05A356}"/>
              </a:ext>
            </a:extLst>
          </p:cNvPr>
          <p:cNvSpPr txBox="1"/>
          <p:nvPr/>
        </p:nvSpPr>
        <p:spPr>
          <a:xfrm>
            <a:off x="1395273" y="2760780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١٤٤ ــ  ٤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E740C843-C4F0-404C-BAF6-0848285FF8DC}"/>
              </a:ext>
            </a:extLst>
          </p:cNvPr>
          <p:cNvSpPr txBox="1"/>
          <p:nvPr/>
        </p:nvSpPr>
        <p:spPr>
          <a:xfrm>
            <a:off x="1395273" y="3603752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١٤٠ </a:t>
            </a:r>
          </a:p>
        </p:txBody>
      </p:sp>
      <p:grpSp>
        <p:nvGrpSpPr>
          <p:cNvPr id="72" name="مجموعة 77">
            <a:extLst>
              <a:ext uri="{FF2B5EF4-FFF2-40B4-BE49-F238E27FC236}">
                <a16:creationId xmlns:a16="http://schemas.microsoft.com/office/drawing/2014/main" id="{76B0EEBC-B3A9-224F-8A1C-EAD78077F0B7}"/>
              </a:ext>
            </a:extLst>
          </p:cNvPr>
          <p:cNvGrpSpPr/>
          <p:nvPr/>
        </p:nvGrpSpPr>
        <p:grpSpPr>
          <a:xfrm>
            <a:off x="3474961" y="3546602"/>
            <a:ext cx="610314" cy="357190"/>
            <a:chOff x="6462016" y="428604"/>
            <a:chExt cx="610314" cy="357190"/>
          </a:xfrm>
        </p:grpSpPr>
        <p:cxnSp>
          <p:nvCxnSpPr>
            <p:cNvPr id="73" name="رابط مستقيم 35">
              <a:extLst>
                <a:ext uri="{FF2B5EF4-FFF2-40B4-BE49-F238E27FC236}">
                  <a16:creationId xmlns:a16="http://schemas.microsoft.com/office/drawing/2014/main" id="{D829D325-51C0-C84F-B96E-F9B5567E33C7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36">
              <a:extLst>
                <a:ext uri="{FF2B5EF4-FFF2-40B4-BE49-F238E27FC236}">
                  <a16:creationId xmlns:a16="http://schemas.microsoft.com/office/drawing/2014/main" id="{3CB7C8B4-409F-2D4F-B900-35BFC1848753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37">
              <a:extLst>
                <a:ext uri="{FF2B5EF4-FFF2-40B4-BE49-F238E27FC236}">
                  <a16:creationId xmlns:a16="http://schemas.microsoft.com/office/drawing/2014/main" id="{16993101-185F-2744-BE9F-66120B14BC43}"/>
                </a:ext>
              </a:extLst>
            </p:cNvPr>
            <p:cNvCxnSpPr/>
            <p:nvPr/>
          </p:nvCxnSpPr>
          <p:spPr>
            <a:xfrm rot="10800000">
              <a:off x="6462016" y="428604"/>
              <a:ext cx="39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رابط مستقيم 38">
              <a:extLst>
                <a:ext uri="{FF2B5EF4-FFF2-40B4-BE49-F238E27FC236}">
                  <a16:creationId xmlns:a16="http://schemas.microsoft.com/office/drawing/2014/main" id="{528D45BD-F36D-B841-922C-E8391AFDB49C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مجموعة 77">
            <a:extLst>
              <a:ext uri="{FF2B5EF4-FFF2-40B4-BE49-F238E27FC236}">
                <a16:creationId xmlns:a16="http://schemas.microsoft.com/office/drawing/2014/main" id="{8982326E-F104-BC45-8B49-5761C7FD2020}"/>
              </a:ext>
            </a:extLst>
          </p:cNvPr>
          <p:cNvGrpSpPr/>
          <p:nvPr/>
        </p:nvGrpSpPr>
        <p:grpSpPr>
          <a:xfrm>
            <a:off x="2552007" y="3546602"/>
            <a:ext cx="682314" cy="357190"/>
            <a:chOff x="6390016" y="428604"/>
            <a:chExt cx="682314" cy="357190"/>
          </a:xfrm>
        </p:grpSpPr>
        <p:cxnSp>
          <p:nvCxnSpPr>
            <p:cNvPr id="78" name="رابط مستقيم 40">
              <a:extLst>
                <a:ext uri="{FF2B5EF4-FFF2-40B4-BE49-F238E27FC236}">
                  <a16:creationId xmlns:a16="http://schemas.microsoft.com/office/drawing/2014/main" id="{494303E4-590C-044D-BCA6-CF384E6D51AC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41">
              <a:extLst>
                <a:ext uri="{FF2B5EF4-FFF2-40B4-BE49-F238E27FC236}">
                  <a16:creationId xmlns:a16="http://schemas.microsoft.com/office/drawing/2014/main" id="{41CA3676-0CDF-7143-AA45-D571268EAB8A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مستقيم 42">
              <a:extLst>
                <a:ext uri="{FF2B5EF4-FFF2-40B4-BE49-F238E27FC236}">
                  <a16:creationId xmlns:a16="http://schemas.microsoft.com/office/drawing/2014/main" id="{66F2A289-9832-E144-88C9-6877459D8820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رابط مستقيم 43">
              <a:extLst>
                <a:ext uri="{FF2B5EF4-FFF2-40B4-BE49-F238E27FC236}">
                  <a16:creationId xmlns:a16="http://schemas.microsoft.com/office/drawing/2014/main" id="{CF0AAB04-B4E6-0147-9872-368E28145126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7EFCF2AC-811C-4B46-B3B5-75827EF94871}"/>
              </a:ext>
            </a:extLst>
          </p:cNvPr>
          <p:cNvSpPr txBox="1"/>
          <p:nvPr/>
        </p:nvSpPr>
        <p:spPr>
          <a:xfrm>
            <a:off x="1323835" y="4403858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 </a:t>
            </a:r>
            <a:r>
              <a:rPr lang="ar-SA" sz="2200" b="1" dirty="0"/>
              <a:t> =  ±  ١١،٨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6CA3244B-9528-7446-B0E3-868E1D788DD5}"/>
              </a:ext>
            </a:extLst>
          </p:cNvPr>
          <p:cNvSpPr txBox="1"/>
          <p:nvPr/>
        </p:nvSpPr>
        <p:spPr>
          <a:xfrm>
            <a:off x="1584396" y="4883262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طول الضلع المجهول =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FABDAD05-C11A-F742-9CF5-C3A5FBF96CF3}"/>
              </a:ext>
            </a:extLst>
          </p:cNvPr>
          <p:cNvSpPr txBox="1"/>
          <p:nvPr/>
        </p:nvSpPr>
        <p:spPr>
          <a:xfrm>
            <a:off x="812572" y="4880740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١١.٨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6B8BD0B-8D27-1641-A9E6-2A14D84285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r="26323" b="72796"/>
          <a:stretch/>
        </p:blipFill>
        <p:spPr>
          <a:xfrm>
            <a:off x="5598121" y="1985747"/>
            <a:ext cx="2193136" cy="2416710"/>
          </a:xfrm>
          <a:prstGeom prst="rect">
            <a:avLst/>
          </a:prstGeom>
        </p:spPr>
      </p:pic>
      <p:sp>
        <p:nvSpPr>
          <p:cNvPr id="87" name="مربع نص 86">
            <a:extLst>
              <a:ext uri="{FF2B5EF4-FFF2-40B4-BE49-F238E27FC236}">
                <a16:creationId xmlns:a16="http://schemas.microsoft.com/office/drawing/2014/main" id="{C7561279-ED1D-8043-8F96-8AA1C3BCEBE4}"/>
              </a:ext>
            </a:extLst>
          </p:cNvPr>
          <p:cNvSpPr txBox="1"/>
          <p:nvPr/>
        </p:nvSpPr>
        <p:spPr>
          <a:xfrm>
            <a:off x="6857222" y="2516853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١٤٤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B81FA6D8-4731-6844-BB3B-B4CE0B3B8D0B}"/>
              </a:ext>
            </a:extLst>
          </p:cNvPr>
          <p:cNvSpPr txBox="1"/>
          <p:nvPr/>
        </p:nvSpPr>
        <p:spPr>
          <a:xfrm>
            <a:off x="5148220" y="252152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٤</a:t>
            </a:r>
          </a:p>
        </p:txBody>
      </p: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58E63670-D009-9F40-AC2A-2D881646D1B5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5598121" y="3194102"/>
            <a:ext cx="716892" cy="156263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كسهم مستقيم 89">
            <a:extLst>
              <a:ext uri="{FF2B5EF4-FFF2-40B4-BE49-F238E27FC236}">
                <a16:creationId xmlns:a16="http://schemas.microsoft.com/office/drawing/2014/main" id="{58D23E85-3CD6-7642-861F-92C0CE071D16}"/>
              </a:ext>
            </a:extLst>
          </p:cNvPr>
          <p:cNvCxnSpPr>
            <a:cxnSpLocks/>
          </p:cNvCxnSpPr>
          <p:nvPr/>
        </p:nvCxnSpPr>
        <p:spPr>
          <a:xfrm flipH="1">
            <a:off x="6457889" y="3009270"/>
            <a:ext cx="516059" cy="174746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2A9F1382-05BA-6245-960E-8A6704052548}"/>
              </a:ext>
            </a:extLst>
          </p:cNvPr>
          <p:cNvSpPr txBox="1"/>
          <p:nvPr/>
        </p:nvSpPr>
        <p:spPr>
          <a:xfrm>
            <a:off x="5954614" y="481826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١٤٠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6CDFD25D-A182-904C-BE29-63E9AA56A2F6}"/>
              </a:ext>
            </a:extLst>
          </p:cNvPr>
          <p:cNvSpPr txBox="1"/>
          <p:nvPr/>
        </p:nvSpPr>
        <p:spPr>
          <a:xfrm>
            <a:off x="5243443" y="3928056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١١.٨</a:t>
            </a:r>
          </a:p>
        </p:txBody>
      </p:sp>
      <p:cxnSp>
        <p:nvCxnSpPr>
          <p:cNvPr id="93" name="رابط كسهم مستقيم 92">
            <a:extLst>
              <a:ext uri="{FF2B5EF4-FFF2-40B4-BE49-F238E27FC236}">
                <a16:creationId xmlns:a16="http://schemas.microsoft.com/office/drawing/2014/main" id="{4E7489FE-DCCF-9142-95F0-111733AD726A}"/>
              </a:ext>
            </a:extLst>
          </p:cNvPr>
          <p:cNvCxnSpPr/>
          <p:nvPr/>
        </p:nvCxnSpPr>
        <p:spPr>
          <a:xfrm rot="16200000" flipV="1">
            <a:off x="5812078" y="4330978"/>
            <a:ext cx="428627" cy="42288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مجموعة 77">
            <a:extLst>
              <a:ext uri="{FF2B5EF4-FFF2-40B4-BE49-F238E27FC236}">
                <a16:creationId xmlns:a16="http://schemas.microsoft.com/office/drawing/2014/main" id="{52AD5CD4-F1E4-4346-A1C5-8A7D22158729}"/>
              </a:ext>
            </a:extLst>
          </p:cNvPr>
          <p:cNvGrpSpPr/>
          <p:nvPr/>
        </p:nvGrpSpPr>
        <p:grpSpPr>
          <a:xfrm>
            <a:off x="6057837" y="4783053"/>
            <a:ext cx="718314" cy="357190"/>
            <a:chOff x="6354016" y="428604"/>
            <a:chExt cx="718314" cy="357190"/>
          </a:xfrm>
        </p:grpSpPr>
        <p:cxnSp>
          <p:nvCxnSpPr>
            <p:cNvPr id="95" name="رابط مستقيم 24">
              <a:extLst>
                <a:ext uri="{FF2B5EF4-FFF2-40B4-BE49-F238E27FC236}">
                  <a16:creationId xmlns:a16="http://schemas.microsoft.com/office/drawing/2014/main" id="{9DCAE154-CC2A-624B-9267-B193D52CE86A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25">
              <a:extLst>
                <a:ext uri="{FF2B5EF4-FFF2-40B4-BE49-F238E27FC236}">
                  <a16:creationId xmlns:a16="http://schemas.microsoft.com/office/drawing/2014/main" id="{59577F8B-AB2A-CD43-95AF-B7AD09E7CDAC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رابط مستقيم 26">
              <a:extLst>
                <a:ext uri="{FF2B5EF4-FFF2-40B4-BE49-F238E27FC236}">
                  <a16:creationId xmlns:a16="http://schemas.microsoft.com/office/drawing/2014/main" id="{02481E3B-AC44-F944-BB1A-C3140E99AD63}"/>
                </a:ext>
              </a:extLst>
            </p:cNvPr>
            <p:cNvCxnSpPr/>
            <p:nvPr/>
          </p:nvCxnSpPr>
          <p:spPr>
            <a:xfrm rot="10800000">
              <a:off x="6354016" y="428604"/>
              <a:ext cx="50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رابط مستقيم 27">
              <a:extLst>
                <a:ext uri="{FF2B5EF4-FFF2-40B4-BE49-F238E27FC236}">
                  <a16:creationId xmlns:a16="http://schemas.microsoft.com/office/drawing/2014/main" id="{9680F491-F20E-E849-9CBA-DD951E51E529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F820D6A6-7444-BD4E-A7D2-AC47DD1FB762}"/>
                  </a:ext>
                </a:extLst>
              </p14:cNvPr>
              <p14:cNvContentPartPr/>
              <p14:nvPr/>
            </p14:nvContentPartPr>
            <p14:xfrm>
              <a:off x="2128320" y="3081600"/>
              <a:ext cx="4682880" cy="13968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F820D6A6-7444-BD4E-A7D2-AC47DD1FB7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8960" y="3072240"/>
                <a:ext cx="4701600" cy="1415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C73B237-F425-9187-AE6F-BB729C47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179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9" grpId="0"/>
      <p:bldP spid="70" grpId="0"/>
      <p:bldP spid="71" grpId="0"/>
      <p:bldP spid="83" grpId="0"/>
      <p:bldP spid="84" grpId="0"/>
      <p:bldP spid="85" grpId="0"/>
      <p:bldP spid="87" grpId="0"/>
      <p:bldP spid="88" grpId="0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88A91924-75EB-1F45-9F0E-015E92E49455}"/>
              </a:ext>
            </a:extLst>
          </p:cNvPr>
          <p:cNvSpPr/>
          <p:nvPr/>
        </p:nvSpPr>
        <p:spPr>
          <a:xfrm>
            <a:off x="270649" y="12886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طول الضلع المجهول في كل مما يأتي مقربا إلى أقرب جزء من مئة . 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0AC78514-5FA9-6C42-96E5-3C557A5B17C1}"/>
              </a:ext>
            </a:extLst>
          </p:cNvPr>
          <p:cNvSpPr/>
          <p:nvPr/>
        </p:nvSpPr>
        <p:spPr>
          <a:xfrm>
            <a:off x="8057391" y="-1402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تدرب</a:t>
            </a:r>
          </a:p>
        </p:txBody>
      </p:sp>
      <p:sp>
        <p:nvSpPr>
          <p:cNvPr id="63" name="شبه منحرف 62">
            <a:extLst>
              <a:ext uri="{FF2B5EF4-FFF2-40B4-BE49-F238E27FC236}">
                <a16:creationId xmlns:a16="http://schemas.microsoft.com/office/drawing/2014/main" id="{4B000352-7B63-434C-B4CA-CA6BAB049A86}"/>
              </a:ext>
            </a:extLst>
          </p:cNvPr>
          <p:cNvSpPr/>
          <p:nvPr/>
        </p:nvSpPr>
        <p:spPr>
          <a:xfrm>
            <a:off x="4914119" y="1227332"/>
            <a:ext cx="3571900" cy="571504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الحل مباشرة</a:t>
            </a:r>
          </a:p>
        </p:txBody>
      </p:sp>
      <p:sp>
        <p:nvSpPr>
          <p:cNvPr id="68" name="شبه منحرف 67">
            <a:extLst>
              <a:ext uri="{FF2B5EF4-FFF2-40B4-BE49-F238E27FC236}">
                <a16:creationId xmlns:a16="http://schemas.microsoft.com/office/drawing/2014/main" id="{DD61C2CB-C1A1-4A42-821D-FA62CBD8A6F5}"/>
              </a:ext>
            </a:extLst>
          </p:cNvPr>
          <p:cNvSpPr/>
          <p:nvPr/>
        </p:nvSpPr>
        <p:spPr>
          <a:xfrm>
            <a:off x="556401" y="1227332"/>
            <a:ext cx="3786214" cy="571504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خطوات الحل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D74E7C2-95F2-B44D-9486-CD79EEA42600}"/>
              </a:ext>
            </a:extLst>
          </p:cNvPr>
          <p:cNvSpPr txBox="1"/>
          <p:nvPr/>
        </p:nvSpPr>
        <p:spPr>
          <a:xfrm>
            <a:off x="1556533" y="2084588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٢٠ +  </a:t>
            </a:r>
            <a:r>
              <a:rPr lang="ar-SA" sz="2200" b="1" baseline="30000" dirty="0"/>
              <a:t>٢</a:t>
            </a:r>
            <a:r>
              <a:rPr lang="ar-SA" sz="2200" b="1" dirty="0"/>
              <a:t>١١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E344ABF-DCE7-2842-9557-10D0C6C83765}"/>
              </a:ext>
            </a:extLst>
          </p:cNvPr>
          <p:cNvSpPr txBox="1"/>
          <p:nvPr/>
        </p:nvSpPr>
        <p:spPr>
          <a:xfrm>
            <a:off x="1556533" y="2870402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٤٠٠ +  ١١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B22E0FF-988C-AA4F-A866-4AE0640B6826}"/>
              </a:ext>
            </a:extLst>
          </p:cNvPr>
          <p:cNvSpPr txBox="1"/>
          <p:nvPr/>
        </p:nvSpPr>
        <p:spPr>
          <a:xfrm>
            <a:off x="1556533" y="3713374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٤١١</a:t>
            </a:r>
          </a:p>
        </p:txBody>
      </p:sp>
      <p:grpSp>
        <p:nvGrpSpPr>
          <p:cNvPr id="72" name="مجموعة 77">
            <a:extLst>
              <a:ext uri="{FF2B5EF4-FFF2-40B4-BE49-F238E27FC236}">
                <a16:creationId xmlns:a16="http://schemas.microsoft.com/office/drawing/2014/main" id="{87FC9CE8-A374-0C4B-89AB-F1C2329A16D2}"/>
              </a:ext>
            </a:extLst>
          </p:cNvPr>
          <p:cNvGrpSpPr/>
          <p:nvPr/>
        </p:nvGrpSpPr>
        <p:grpSpPr>
          <a:xfrm>
            <a:off x="3636221" y="3656224"/>
            <a:ext cx="610314" cy="357190"/>
            <a:chOff x="6462016" y="428604"/>
            <a:chExt cx="610314" cy="357190"/>
          </a:xfrm>
        </p:grpSpPr>
        <p:cxnSp>
          <p:nvCxnSpPr>
            <p:cNvPr id="73" name="رابط مستقيم 35">
              <a:extLst>
                <a:ext uri="{FF2B5EF4-FFF2-40B4-BE49-F238E27FC236}">
                  <a16:creationId xmlns:a16="http://schemas.microsoft.com/office/drawing/2014/main" id="{FE010E7A-095B-EB46-970A-7F742DBCCE68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36">
              <a:extLst>
                <a:ext uri="{FF2B5EF4-FFF2-40B4-BE49-F238E27FC236}">
                  <a16:creationId xmlns:a16="http://schemas.microsoft.com/office/drawing/2014/main" id="{575D327F-D362-BB4A-84CF-916146CF6BCD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37">
              <a:extLst>
                <a:ext uri="{FF2B5EF4-FFF2-40B4-BE49-F238E27FC236}">
                  <a16:creationId xmlns:a16="http://schemas.microsoft.com/office/drawing/2014/main" id="{4E9A57CD-BF25-774F-B59E-16101A3BA9B0}"/>
                </a:ext>
              </a:extLst>
            </p:cNvPr>
            <p:cNvCxnSpPr/>
            <p:nvPr/>
          </p:nvCxnSpPr>
          <p:spPr>
            <a:xfrm rot="10800000">
              <a:off x="6462016" y="428604"/>
              <a:ext cx="39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رابط مستقيم 38">
              <a:extLst>
                <a:ext uri="{FF2B5EF4-FFF2-40B4-BE49-F238E27FC236}">
                  <a16:creationId xmlns:a16="http://schemas.microsoft.com/office/drawing/2014/main" id="{51D93F60-2B3A-C74A-9DD6-4FE8A4D1C171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مجموعة 77">
            <a:extLst>
              <a:ext uri="{FF2B5EF4-FFF2-40B4-BE49-F238E27FC236}">
                <a16:creationId xmlns:a16="http://schemas.microsoft.com/office/drawing/2014/main" id="{7C1C3A90-D50A-8042-A251-64D3215AF830}"/>
              </a:ext>
            </a:extLst>
          </p:cNvPr>
          <p:cNvGrpSpPr/>
          <p:nvPr/>
        </p:nvGrpSpPr>
        <p:grpSpPr>
          <a:xfrm>
            <a:off x="2713267" y="3656224"/>
            <a:ext cx="682314" cy="357190"/>
            <a:chOff x="6390016" y="428604"/>
            <a:chExt cx="682314" cy="357190"/>
          </a:xfrm>
        </p:grpSpPr>
        <p:cxnSp>
          <p:nvCxnSpPr>
            <p:cNvPr id="78" name="رابط مستقيم 40">
              <a:extLst>
                <a:ext uri="{FF2B5EF4-FFF2-40B4-BE49-F238E27FC236}">
                  <a16:creationId xmlns:a16="http://schemas.microsoft.com/office/drawing/2014/main" id="{F083131D-A9D7-C148-94E2-7B4B3F6269C7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41">
              <a:extLst>
                <a:ext uri="{FF2B5EF4-FFF2-40B4-BE49-F238E27FC236}">
                  <a16:creationId xmlns:a16="http://schemas.microsoft.com/office/drawing/2014/main" id="{ED767C11-5226-A346-85FE-50096C69E7A7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مستقيم 42">
              <a:extLst>
                <a:ext uri="{FF2B5EF4-FFF2-40B4-BE49-F238E27FC236}">
                  <a16:creationId xmlns:a16="http://schemas.microsoft.com/office/drawing/2014/main" id="{1FE91E97-E8AA-9D4A-861F-74B13A10FAC9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رابط مستقيم 43">
              <a:extLst>
                <a:ext uri="{FF2B5EF4-FFF2-40B4-BE49-F238E27FC236}">
                  <a16:creationId xmlns:a16="http://schemas.microsoft.com/office/drawing/2014/main" id="{E0A54C55-5670-FE48-BB5F-08E7B2F7A468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945312DC-DEF1-D247-A679-4F7C71B61EB5}"/>
              </a:ext>
            </a:extLst>
          </p:cNvPr>
          <p:cNvSpPr txBox="1"/>
          <p:nvPr/>
        </p:nvSpPr>
        <p:spPr>
          <a:xfrm>
            <a:off x="1485095" y="4513480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 </a:t>
            </a:r>
            <a:r>
              <a:rPr lang="ar-SA" sz="2200" b="1" dirty="0"/>
              <a:t> =  ±  ٢٠.٢٧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5D06FF73-3607-E94B-8D71-0313908A5E07}"/>
              </a:ext>
            </a:extLst>
          </p:cNvPr>
          <p:cNvSpPr txBox="1"/>
          <p:nvPr/>
        </p:nvSpPr>
        <p:spPr>
          <a:xfrm>
            <a:off x="1676279" y="5015259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طول الضلع المجهول =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079CC3D5-FC73-3E4B-8E1C-F3B709471D1C}"/>
              </a:ext>
            </a:extLst>
          </p:cNvPr>
          <p:cNvSpPr txBox="1"/>
          <p:nvPr/>
        </p:nvSpPr>
        <p:spPr>
          <a:xfrm>
            <a:off x="819978" y="4940979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٢٠.٢٧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CBA267DA-6EA7-1E42-83FE-94126556021C}"/>
              </a:ext>
            </a:extLst>
          </p:cNvPr>
          <p:cNvSpPr txBox="1"/>
          <p:nvPr/>
        </p:nvSpPr>
        <p:spPr>
          <a:xfrm>
            <a:off x="6810435" y="441346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٤١١</a:t>
            </a:r>
          </a:p>
        </p:txBody>
      </p:sp>
      <p:cxnSp>
        <p:nvCxnSpPr>
          <p:cNvPr id="93" name="رابط كسهم مستقيم 92">
            <a:extLst>
              <a:ext uri="{FF2B5EF4-FFF2-40B4-BE49-F238E27FC236}">
                <a16:creationId xmlns:a16="http://schemas.microsoft.com/office/drawing/2014/main" id="{D500C505-D44B-5C45-8D9F-7FDCBCA3D804}"/>
              </a:ext>
            </a:extLst>
          </p:cNvPr>
          <p:cNvCxnSpPr/>
          <p:nvPr/>
        </p:nvCxnSpPr>
        <p:spPr>
          <a:xfrm rot="10800000">
            <a:off x="6534357" y="4442044"/>
            <a:ext cx="422888" cy="21431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7B2ED5C0-9D3E-214F-B3A8-5D0786CE94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t="48253" r="24315" b="23135"/>
          <a:stretch/>
        </p:blipFill>
        <p:spPr>
          <a:xfrm>
            <a:off x="5426134" y="2771123"/>
            <a:ext cx="2464223" cy="1587907"/>
          </a:xfrm>
          <a:prstGeom prst="rect">
            <a:avLst/>
          </a:prstGeom>
        </p:spPr>
      </p:pic>
      <p:sp>
        <p:nvSpPr>
          <p:cNvPr id="87" name="مربع نص 86">
            <a:extLst>
              <a:ext uri="{FF2B5EF4-FFF2-40B4-BE49-F238E27FC236}">
                <a16:creationId xmlns:a16="http://schemas.microsoft.com/office/drawing/2014/main" id="{F3440C6E-DC5A-FC40-8FFE-48CE25BD983E}"/>
              </a:ext>
            </a:extLst>
          </p:cNvPr>
          <p:cNvSpPr txBox="1"/>
          <p:nvPr/>
        </p:nvSpPr>
        <p:spPr>
          <a:xfrm>
            <a:off x="7428919" y="3810529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١١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0FD792BE-57C1-0A44-A482-1C8A721D26AD}"/>
              </a:ext>
            </a:extLst>
          </p:cNvPr>
          <p:cNvSpPr txBox="1"/>
          <p:nvPr/>
        </p:nvSpPr>
        <p:spPr>
          <a:xfrm>
            <a:off x="5801047" y="2600208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٤٠٠</a:t>
            </a:r>
          </a:p>
        </p:txBody>
      </p:sp>
      <p:cxnSp>
        <p:nvCxnSpPr>
          <p:cNvPr id="90" name="رابط كسهم مستقيم 89">
            <a:extLst>
              <a:ext uri="{FF2B5EF4-FFF2-40B4-BE49-F238E27FC236}">
                <a16:creationId xmlns:a16="http://schemas.microsoft.com/office/drawing/2014/main" id="{8CDBA210-2165-5242-82D9-520AACFFACBC}"/>
              </a:ext>
            </a:extLst>
          </p:cNvPr>
          <p:cNvCxnSpPr>
            <a:cxnSpLocks/>
          </p:cNvCxnSpPr>
          <p:nvPr/>
        </p:nvCxnSpPr>
        <p:spPr>
          <a:xfrm>
            <a:off x="6370400" y="3003647"/>
            <a:ext cx="721880" cy="123776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C0D1EBD4-8941-7647-97B1-1EFB23EC7D94}"/>
              </a:ext>
            </a:extLst>
          </p:cNvPr>
          <p:cNvSpPr txBox="1"/>
          <p:nvPr/>
        </p:nvSpPr>
        <p:spPr>
          <a:xfrm>
            <a:off x="5596305" y="4185172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٢٠.٢٧</a:t>
            </a:r>
          </a:p>
        </p:txBody>
      </p:sp>
      <p:grpSp>
        <p:nvGrpSpPr>
          <p:cNvPr id="94" name="مجموعة 77">
            <a:extLst>
              <a:ext uri="{FF2B5EF4-FFF2-40B4-BE49-F238E27FC236}">
                <a16:creationId xmlns:a16="http://schemas.microsoft.com/office/drawing/2014/main" id="{87686C29-4805-DD40-BFE7-03C2FE24BA28}"/>
              </a:ext>
            </a:extLst>
          </p:cNvPr>
          <p:cNvGrpSpPr/>
          <p:nvPr/>
        </p:nvGrpSpPr>
        <p:grpSpPr>
          <a:xfrm>
            <a:off x="6910449" y="4370604"/>
            <a:ext cx="718314" cy="357190"/>
            <a:chOff x="6354016" y="428604"/>
            <a:chExt cx="718314" cy="357190"/>
          </a:xfrm>
        </p:grpSpPr>
        <p:cxnSp>
          <p:nvCxnSpPr>
            <p:cNvPr id="95" name="رابط مستقيم 24">
              <a:extLst>
                <a:ext uri="{FF2B5EF4-FFF2-40B4-BE49-F238E27FC236}">
                  <a16:creationId xmlns:a16="http://schemas.microsoft.com/office/drawing/2014/main" id="{00293654-DCEB-D649-B4DA-F8D1AAD0B5C7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25">
              <a:extLst>
                <a:ext uri="{FF2B5EF4-FFF2-40B4-BE49-F238E27FC236}">
                  <a16:creationId xmlns:a16="http://schemas.microsoft.com/office/drawing/2014/main" id="{1AD3D691-044B-8540-83EC-56A773D8099C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رابط مستقيم 26">
              <a:extLst>
                <a:ext uri="{FF2B5EF4-FFF2-40B4-BE49-F238E27FC236}">
                  <a16:creationId xmlns:a16="http://schemas.microsoft.com/office/drawing/2014/main" id="{4BC7D39F-D9B1-9C40-B103-234B31B8DDBB}"/>
                </a:ext>
              </a:extLst>
            </p:cNvPr>
            <p:cNvCxnSpPr/>
            <p:nvPr/>
          </p:nvCxnSpPr>
          <p:spPr>
            <a:xfrm rot="10800000">
              <a:off x="6354016" y="428604"/>
              <a:ext cx="50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رابط مستقيم 27">
              <a:extLst>
                <a:ext uri="{FF2B5EF4-FFF2-40B4-BE49-F238E27FC236}">
                  <a16:creationId xmlns:a16="http://schemas.microsoft.com/office/drawing/2014/main" id="{2A3996D1-67CC-3D4A-806B-18A863089B6D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3404DBF3-041C-B848-935B-484CCE041A1D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7167625" y="4072548"/>
            <a:ext cx="450150" cy="34091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مجموعة 77">
            <a:extLst>
              <a:ext uri="{FF2B5EF4-FFF2-40B4-BE49-F238E27FC236}">
                <a16:creationId xmlns:a16="http://schemas.microsoft.com/office/drawing/2014/main" id="{8A7AF59D-A697-BC44-B172-F08CB559A3A2}"/>
              </a:ext>
            </a:extLst>
          </p:cNvPr>
          <p:cNvGrpSpPr/>
          <p:nvPr/>
        </p:nvGrpSpPr>
        <p:grpSpPr>
          <a:xfrm>
            <a:off x="1808341" y="2063304"/>
            <a:ext cx="682314" cy="357190"/>
            <a:chOff x="6390016" y="428604"/>
            <a:chExt cx="682314" cy="357190"/>
          </a:xfrm>
        </p:grpSpPr>
        <p:cxnSp>
          <p:nvCxnSpPr>
            <p:cNvPr id="100" name="رابط مستقيم 40">
              <a:extLst>
                <a:ext uri="{FF2B5EF4-FFF2-40B4-BE49-F238E27FC236}">
                  <a16:creationId xmlns:a16="http://schemas.microsoft.com/office/drawing/2014/main" id="{ABE63386-0026-AB4D-B3C1-F40474CF51F0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رابط مستقيم 41">
              <a:extLst>
                <a:ext uri="{FF2B5EF4-FFF2-40B4-BE49-F238E27FC236}">
                  <a16:creationId xmlns:a16="http://schemas.microsoft.com/office/drawing/2014/main" id="{2F64A1BC-A25A-AB44-A4DC-CDA27EC598F7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رابط مستقيم 42">
              <a:extLst>
                <a:ext uri="{FF2B5EF4-FFF2-40B4-BE49-F238E27FC236}">
                  <a16:creationId xmlns:a16="http://schemas.microsoft.com/office/drawing/2014/main" id="{9438BDF8-07EB-764D-95BC-E5C10727F54A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رابط مستقيم 43">
              <a:extLst>
                <a:ext uri="{FF2B5EF4-FFF2-40B4-BE49-F238E27FC236}">
                  <a16:creationId xmlns:a16="http://schemas.microsoft.com/office/drawing/2014/main" id="{7D62E51B-7519-6D42-B12F-3BF0F7D00DA0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08476429-2B94-EE4B-8F92-3C63DA33FEB3}"/>
                  </a:ext>
                </a:extLst>
              </p14:cNvPr>
              <p14:cNvContentPartPr/>
              <p14:nvPr/>
            </p14:nvContentPartPr>
            <p14:xfrm>
              <a:off x="6730560" y="3770640"/>
              <a:ext cx="90360" cy="10692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08476429-2B94-EE4B-8F92-3C63DA33FE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1200" y="3761280"/>
                <a:ext cx="109080" cy="125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2BD7099-76A5-96AE-C662-0F513996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7940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9" grpId="0"/>
      <p:bldP spid="70" grpId="0"/>
      <p:bldP spid="71" grpId="0"/>
      <p:bldP spid="83" grpId="0"/>
      <p:bldP spid="84" grpId="0"/>
      <p:bldP spid="85" grpId="0"/>
      <p:bldP spid="87" grpId="0"/>
      <p:bldP spid="88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43E1547C-AA3C-F045-B414-4EA2897CF293}"/>
              </a:ext>
            </a:extLst>
          </p:cNvPr>
          <p:cNvSpPr/>
          <p:nvPr/>
        </p:nvSpPr>
        <p:spPr>
          <a:xfrm>
            <a:off x="252265" y="-96736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طول الضلع المجهول في كل مما يأتي مقربا إلى أقرب جزء من مئة . 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F3DBD8AC-734B-674A-BFE1-67CC60B10A41}"/>
              </a:ext>
            </a:extLst>
          </p:cNvPr>
          <p:cNvSpPr/>
          <p:nvPr/>
        </p:nvSpPr>
        <p:spPr>
          <a:xfrm>
            <a:off x="7981823" y="-11102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7CB02D0A-258A-1F4B-8C25-D615109AF6EA}"/>
              </a:ext>
            </a:extLst>
          </p:cNvPr>
          <p:cNvGrpSpPr/>
          <p:nvPr/>
        </p:nvGrpSpPr>
        <p:grpSpPr>
          <a:xfrm>
            <a:off x="4831751" y="1085010"/>
            <a:ext cx="3786214" cy="4705000"/>
            <a:chOff x="4714876" y="1938710"/>
            <a:chExt cx="3786214" cy="4705000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A93F141D-0233-5341-9355-ED5C69B7B37B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3" name="شبه منحرف 62">
              <a:extLst>
                <a:ext uri="{FF2B5EF4-FFF2-40B4-BE49-F238E27FC236}">
                  <a16:creationId xmlns:a16="http://schemas.microsoft.com/office/drawing/2014/main" id="{299AAA31-9715-D847-B4CA-4A6510FA039F}"/>
                </a:ext>
              </a:extLst>
            </p:cNvPr>
            <p:cNvSpPr/>
            <p:nvPr/>
          </p:nvSpPr>
          <p:spPr>
            <a:xfrm>
              <a:off x="4801935" y="1938710"/>
              <a:ext cx="3564552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الحل مباشرة</a:t>
              </a:r>
            </a:p>
          </p:txBody>
        </p:sp>
      </p:grpSp>
      <p:grpSp>
        <p:nvGrpSpPr>
          <p:cNvPr id="64" name="مجموعة 28">
            <a:extLst>
              <a:ext uri="{FF2B5EF4-FFF2-40B4-BE49-F238E27FC236}">
                <a16:creationId xmlns:a16="http://schemas.microsoft.com/office/drawing/2014/main" id="{C6D878B0-F97C-544D-9F5C-3740DDC739B2}"/>
              </a:ext>
            </a:extLst>
          </p:cNvPr>
          <p:cNvGrpSpPr/>
          <p:nvPr/>
        </p:nvGrpSpPr>
        <p:grpSpPr>
          <a:xfrm>
            <a:off x="559500" y="1105243"/>
            <a:ext cx="3786214" cy="4715468"/>
            <a:chOff x="4879235" y="1916335"/>
            <a:chExt cx="3786214" cy="4715468"/>
          </a:xfrm>
        </p:grpSpPr>
        <p:sp>
          <p:nvSpPr>
            <p:cNvPr id="65" name="مستطيل 64">
              <a:extLst>
                <a:ext uri="{FF2B5EF4-FFF2-40B4-BE49-F238E27FC236}">
                  <a16:creationId xmlns:a16="http://schemas.microsoft.com/office/drawing/2014/main" id="{2247EDC8-0F20-C04E-A1F9-C50731CE6BBA}"/>
                </a:ext>
              </a:extLst>
            </p:cNvPr>
            <p:cNvSpPr/>
            <p:nvPr/>
          </p:nvSpPr>
          <p:spPr>
            <a:xfrm>
              <a:off x="4879235" y="2559837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8" name="شبه منحرف 67">
              <a:extLst>
                <a:ext uri="{FF2B5EF4-FFF2-40B4-BE49-F238E27FC236}">
                  <a16:creationId xmlns:a16="http://schemas.microsoft.com/office/drawing/2014/main" id="{F5E2B3AF-279D-A04D-BBB5-5E4F3D7ABF37}"/>
                </a:ext>
              </a:extLst>
            </p:cNvPr>
            <p:cNvSpPr/>
            <p:nvPr/>
          </p:nvSpPr>
          <p:spPr>
            <a:xfrm>
              <a:off x="4903815" y="1916335"/>
              <a:ext cx="3659507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خطوات الحل</a:t>
              </a:r>
            </a:p>
          </p:txBody>
        </p:sp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EF2936A5-2350-DD4B-8023-A5ECE5D4A25C}"/>
              </a:ext>
            </a:extLst>
          </p:cNvPr>
          <p:cNvSpPr txBox="1"/>
          <p:nvPr/>
        </p:nvSpPr>
        <p:spPr>
          <a:xfrm>
            <a:off x="1302293" y="1762214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اوجدي المساحة</a:t>
            </a:r>
          </a:p>
        </p:txBody>
      </p:sp>
      <p:cxnSp>
        <p:nvCxnSpPr>
          <p:cNvPr id="93" name="رابط كسهم مستقيم 92">
            <a:extLst>
              <a:ext uri="{FF2B5EF4-FFF2-40B4-BE49-F238E27FC236}">
                <a16:creationId xmlns:a16="http://schemas.microsoft.com/office/drawing/2014/main" id="{4E7489FE-DCCF-9142-95F0-111733AD726A}"/>
              </a:ext>
            </a:extLst>
          </p:cNvPr>
          <p:cNvCxnSpPr/>
          <p:nvPr/>
        </p:nvCxnSpPr>
        <p:spPr>
          <a:xfrm rot="16200000" flipV="1">
            <a:off x="5812078" y="4330978"/>
            <a:ext cx="428627" cy="42288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B3B8A893-0465-7D49-8238-B242054226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1" t="11100" r="30819" b="54239"/>
          <a:stretch/>
        </p:blipFill>
        <p:spPr>
          <a:xfrm>
            <a:off x="5258170" y="2853699"/>
            <a:ext cx="2475132" cy="1279425"/>
          </a:xfrm>
          <a:prstGeom prst="rect">
            <a:avLst/>
          </a:prstGeom>
        </p:spPr>
      </p:pic>
      <p:sp>
        <p:nvSpPr>
          <p:cNvPr id="87" name="مربع نص 86">
            <a:extLst>
              <a:ext uri="{FF2B5EF4-FFF2-40B4-BE49-F238E27FC236}">
                <a16:creationId xmlns:a16="http://schemas.microsoft.com/office/drawing/2014/main" id="{C7561279-ED1D-8043-8F96-8AA1C3BCEBE4}"/>
              </a:ext>
            </a:extLst>
          </p:cNvPr>
          <p:cNvSpPr txBox="1"/>
          <p:nvPr/>
        </p:nvSpPr>
        <p:spPr>
          <a:xfrm>
            <a:off x="6857222" y="2516853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٥٢٩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B81FA6D8-4731-6844-BB3B-B4CE0B3B8D0B}"/>
              </a:ext>
            </a:extLst>
          </p:cNvPr>
          <p:cNvSpPr txBox="1"/>
          <p:nvPr/>
        </p:nvSpPr>
        <p:spPr>
          <a:xfrm>
            <a:off x="4963368" y="2744547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١٢١</a:t>
            </a:r>
          </a:p>
        </p:txBody>
      </p: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58E63670-D009-9F40-AC2A-2D881646D1B5}"/>
              </a:ext>
            </a:extLst>
          </p:cNvPr>
          <p:cNvCxnSpPr>
            <a:cxnSpLocks/>
          </p:cNvCxnSpPr>
          <p:nvPr/>
        </p:nvCxnSpPr>
        <p:spPr>
          <a:xfrm>
            <a:off x="5598121" y="3194102"/>
            <a:ext cx="716892" cy="156263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كسهم مستقيم 89">
            <a:extLst>
              <a:ext uri="{FF2B5EF4-FFF2-40B4-BE49-F238E27FC236}">
                <a16:creationId xmlns:a16="http://schemas.microsoft.com/office/drawing/2014/main" id="{58D23E85-3CD6-7642-861F-92C0CE071D16}"/>
              </a:ext>
            </a:extLst>
          </p:cNvPr>
          <p:cNvCxnSpPr>
            <a:cxnSpLocks/>
          </p:cNvCxnSpPr>
          <p:nvPr/>
        </p:nvCxnSpPr>
        <p:spPr>
          <a:xfrm flipH="1">
            <a:off x="6457889" y="3009270"/>
            <a:ext cx="516059" cy="174746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2A9F1382-05BA-6245-960E-8A6704052548}"/>
              </a:ext>
            </a:extLst>
          </p:cNvPr>
          <p:cNvSpPr txBox="1"/>
          <p:nvPr/>
        </p:nvSpPr>
        <p:spPr>
          <a:xfrm>
            <a:off x="5914099" y="4940213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٤٠٨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6CDFD25D-A182-904C-BE29-63E9AA56A2F6}"/>
              </a:ext>
            </a:extLst>
          </p:cNvPr>
          <p:cNvSpPr txBox="1"/>
          <p:nvPr/>
        </p:nvSpPr>
        <p:spPr>
          <a:xfrm>
            <a:off x="5243443" y="3928056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٢٠.١٩</a:t>
            </a:r>
          </a:p>
        </p:txBody>
      </p:sp>
      <p:grpSp>
        <p:nvGrpSpPr>
          <p:cNvPr id="94" name="مجموعة 77">
            <a:extLst>
              <a:ext uri="{FF2B5EF4-FFF2-40B4-BE49-F238E27FC236}">
                <a16:creationId xmlns:a16="http://schemas.microsoft.com/office/drawing/2014/main" id="{52AD5CD4-F1E4-4346-A1C5-8A7D22158729}"/>
              </a:ext>
            </a:extLst>
          </p:cNvPr>
          <p:cNvGrpSpPr/>
          <p:nvPr/>
        </p:nvGrpSpPr>
        <p:grpSpPr>
          <a:xfrm>
            <a:off x="6057837" y="4783053"/>
            <a:ext cx="718314" cy="357190"/>
            <a:chOff x="6354016" y="428604"/>
            <a:chExt cx="718314" cy="357190"/>
          </a:xfrm>
        </p:grpSpPr>
        <p:cxnSp>
          <p:nvCxnSpPr>
            <p:cNvPr id="95" name="رابط مستقيم 24">
              <a:extLst>
                <a:ext uri="{FF2B5EF4-FFF2-40B4-BE49-F238E27FC236}">
                  <a16:creationId xmlns:a16="http://schemas.microsoft.com/office/drawing/2014/main" id="{9DCAE154-CC2A-624B-9267-B193D52CE86A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25">
              <a:extLst>
                <a:ext uri="{FF2B5EF4-FFF2-40B4-BE49-F238E27FC236}">
                  <a16:creationId xmlns:a16="http://schemas.microsoft.com/office/drawing/2014/main" id="{59577F8B-AB2A-CD43-95AF-B7AD09E7CDAC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رابط مستقيم 26">
              <a:extLst>
                <a:ext uri="{FF2B5EF4-FFF2-40B4-BE49-F238E27FC236}">
                  <a16:creationId xmlns:a16="http://schemas.microsoft.com/office/drawing/2014/main" id="{02481E3B-AC44-F944-BB1A-C3140E99AD63}"/>
                </a:ext>
              </a:extLst>
            </p:cNvPr>
            <p:cNvCxnSpPr/>
            <p:nvPr/>
          </p:nvCxnSpPr>
          <p:spPr>
            <a:xfrm rot="10800000">
              <a:off x="6354016" y="428604"/>
              <a:ext cx="50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رابط مستقيم 27">
              <a:extLst>
                <a:ext uri="{FF2B5EF4-FFF2-40B4-BE49-F238E27FC236}">
                  <a16:creationId xmlns:a16="http://schemas.microsoft.com/office/drawing/2014/main" id="{9680F491-F20E-E849-9CBA-DD951E51E529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24A88370-8B72-B842-B490-4EA786388E62}"/>
              </a:ext>
            </a:extLst>
          </p:cNvPr>
          <p:cNvSpPr txBox="1"/>
          <p:nvPr/>
        </p:nvSpPr>
        <p:spPr>
          <a:xfrm>
            <a:off x="2052667" y="2270898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مساحة المثلث =</a:t>
            </a:r>
          </a:p>
        </p:txBody>
      </p: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F57AB491-B362-0543-B0B0-D76533C5026C}"/>
              </a:ext>
            </a:extLst>
          </p:cNvPr>
          <p:cNvGrpSpPr/>
          <p:nvPr/>
        </p:nvGrpSpPr>
        <p:grpSpPr>
          <a:xfrm>
            <a:off x="989406" y="2143100"/>
            <a:ext cx="1271596" cy="742954"/>
            <a:chOff x="5643570" y="1514462"/>
            <a:chExt cx="1271596" cy="742954"/>
          </a:xfrm>
        </p:grpSpPr>
        <p:grpSp>
          <p:nvGrpSpPr>
            <p:cNvPr id="101" name="مجموعة 100">
              <a:extLst>
                <a:ext uri="{FF2B5EF4-FFF2-40B4-BE49-F238E27FC236}">
                  <a16:creationId xmlns:a16="http://schemas.microsoft.com/office/drawing/2014/main" id="{E87BD404-D5EA-0549-8501-3EDDFBBFE741}"/>
                </a:ext>
              </a:extLst>
            </p:cNvPr>
            <p:cNvGrpSpPr/>
            <p:nvPr/>
          </p:nvGrpSpPr>
          <p:grpSpPr>
            <a:xfrm>
              <a:off x="6557976" y="1514462"/>
              <a:ext cx="357190" cy="742954"/>
              <a:chOff x="2285984" y="2928934"/>
              <a:chExt cx="357190" cy="742954"/>
            </a:xfrm>
          </p:grpSpPr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E38598B9-D4C1-794B-B927-1D35A2C8D817}"/>
                  </a:ext>
                </a:extLst>
              </p:cNvPr>
              <p:cNvSpPr txBox="1"/>
              <p:nvPr/>
            </p:nvSpPr>
            <p:spPr>
              <a:xfrm>
                <a:off x="2285984" y="2928934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11FCD338-8B25-0C4B-B9AF-AD711A9EC977}"/>
                  </a:ext>
                </a:extLst>
              </p:cNvPr>
              <p:cNvSpPr txBox="1"/>
              <p:nvPr/>
            </p:nvSpPr>
            <p:spPr>
              <a:xfrm>
                <a:off x="2285984" y="3241001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</a:t>
                </a:r>
              </a:p>
            </p:txBody>
          </p:sp>
          <p:cxnSp>
            <p:nvCxnSpPr>
              <p:cNvPr id="112" name="رابط مستقيم 229">
                <a:extLst>
                  <a:ext uri="{FF2B5EF4-FFF2-40B4-BE49-F238E27FC236}">
                    <a16:creationId xmlns:a16="http://schemas.microsoft.com/office/drawing/2014/main" id="{BF74F748-4ECF-F343-935E-908C271704D4}"/>
                  </a:ext>
                </a:extLst>
              </p:cNvPr>
              <p:cNvCxnSpPr/>
              <p:nvPr/>
            </p:nvCxnSpPr>
            <p:spPr>
              <a:xfrm rot="10800000">
                <a:off x="2357425" y="3270247"/>
                <a:ext cx="25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CE1962CA-7DA3-A149-AD66-A33939FC2D4A}"/>
                </a:ext>
              </a:extLst>
            </p:cNvPr>
            <p:cNvSpPr txBox="1"/>
            <p:nvPr/>
          </p:nvSpPr>
          <p:spPr>
            <a:xfrm>
              <a:off x="5643570" y="1640791"/>
              <a:ext cx="9286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ق × ع</a:t>
              </a:r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B034B382-C7ED-CD4B-A3DB-115C30C1A2E3}"/>
              </a:ext>
            </a:extLst>
          </p:cNvPr>
          <p:cNvGrpSpPr/>
          <p:nvPr/>
        </p:nvGrpSpPr>
        <p:grpSpPr>
          <a:xfrm>
            <a:off x="1050654" y="2954583"/>
            <a:ext cx="1962324" cy="742954"/>
            <a:chOff x="4952842" y="1514462"/>
            <a:chExt cx="1962324" cy="742954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BD5F4EB9-2957-F640-815D-4318BFF08897}"/>
                </a:ext>
              </a:extLst>
            </p:cNvPr>
            <p:cNvGrpSpPr/>
            <p:nvPr/>
          </p:nvGrpSpPr>
          <p:grpSpPr>
            <a:xfrm>
              <a:off x="6557976" y="1514462"/>
              <a:ext cx="357190" cy="742954"/>
              <a:chOff x="2285984" y="2928934"/>
              <a:chExt cx="357190" cy="742954"/>
            </a:xfrm>
          </p:grpSpPr>
          <p:sp>
            <p:nvSpPr>
              <p:cNvPr id="116" name="مربع نص 115">
                <a:extLst>
                  <a:ext uri="{FF2B5EF4-FFF2-40B4-BE49-F238E27FC236}">
                    <a16:creationId xmlns:a16="http://schemas.microsoft.com/office/drawing/2014/main" id="{9DAC1BEF-8C6E-DA46-A298-F04771509C2B}"/>
                  </a:ext>
                </a:extLst>
              </p:cNvPr>
              <p:cNvSpPr txBox="1"/>
              <p:nvPr/>
            </p:nvSpPr>
            <p:spPr>
              <a:xfrm>
                <a:off x="2285984" y="2928934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  <p:sp>
            <p:nvSpPr>
              <p:cNvPr id="117" name="مربع نص 116">
                <a:extLst>
                  <a:ext uri="{FF2B5EF4-FFF2-40B4-BE49-F238E27FC236}">
                    <a16:creationId xmlns:a16="http://schemas.microsoft.com/office/drawing/2014/main" id="{83505884-40C9-794F-B41A-EA04D75DE006}"/>
                  </a:ext>
                </a:extLst>
              </p:cNvPr>
              <p:cNvSpPr txBox="1"/>
              <p:nvPr/>
            </p:nvSpPr>
            <p:spPr>
              <a:xfrm>
                <a:off x="2285984" y="3241001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</a:t>
                </a:r>
              </a:p>
            </p:txBody>
          </p:sp>
          <p:cxnSp>
            <p:nvCxnSpPr>
              <p:cNvPr id="118" name="رابط مستقيم 229">
                <a:extLst>
                  <a:ext uri="{FF2B5EF4-FFF2-40B4-BE49-F238E27FC236}">
                    <a16:creationId xmlns:a16="http://schemas.microsoft.com/office/drawing/2014/main" id="{E837EEFF-7E0D-BB4A-8FE6-4805C955944F}"/>
                  </a:ext>
                </a:extLst>
              </p:cNvPr>
              <p:cNvCxnSpPr/>
              <p:nvPr/>
            </p:nvCxnSpPr>
            <p:spPr>
              <a:xfrm rot="10800000">
                <a:off x="2357425" y="3270247"/>
                <a:ext cx="25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299F42B6-A5A8-224C-9067-E2AB5608FAA6}"/>
                </a:ext>
              </a:extLst>
            </p:cNvPr>
            <p:cNvSpPr txBox="1"/>
            <p:nvPr/>
          </p:nvSpPr>
          <p:spPr>
            <a:xfrm>
              <a:off x="4952842" y="1640791"/>
              <a:ext cx="16194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(٢٠.٢× ١١)</a:t>
              </a:r>
            </a:p>
          </p:txBody>
        </p: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371C67F9-A964-D549-B337-132B7601CC4E}"/>
              </a:ext>
            </a:extLst>
          </p:cNvPr>
          <p:cNvSpPr txBox="1"/>
          <p:nvPr/>
        </p:nvSpPr>
        <p:spPr>
          <a:xfrm>
            <a:off x="2969457" y="3108523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F05C0AEA-E87D-D04E-8C64-4500814727C2}"/>
              </a:ext>
            </a:extLst>
          </p:cNvPr>
          <p:cNvSpPr txBox="1"/>
          <p:nvPr/>
        </p:nvSpPr>
        <p:spPr>
          <a:xfrm>
            <a:off x="1918100" y="3930511"/>
            <a:ext cx="13708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/>
              <a:t>= ١١١.١</a:t>
            </a:r>
            <a:endParaRPr lang="ar-SA" sz="2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5ED18934-6161-4547-ABC3-CAC9F7912DEE}"/>
                  </a:ext>
                </a:extLst>
              </p14:cNvPr>
              <p14:cNvContentPartPr/>
              <p14:nvPr/>
            </p14:nvContentPartPr>
            <p14:xfrm>
              <a:off x="5460480" y="3500640"/>
              <a:ext cx="805320" cy="8064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5ED18934-6161-4547-ABC3-CAC9F7912D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1120" y="3491280"/>
                <a:ext cx="824040" cy="993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BF594BE-EA08-BBA7-D42A-E38B279F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22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9" grpId="0"/>
      <p:bldP spid="87" grpId="0"/>
      <p:bldP spid="88" grpId="0"/>
      <p:bldP spid="92" grpId="0"/>
      <p:bldP spid="99" grpId="0"/>
      <p:bldP spid="119" grpId="0"/>
      <p:bldP spid="1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41609" y="884669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8524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56" name="جدول 55">
            <a:extLst>
              <a:ext uri="{FF2B5EF4-FFF2-40B4-BE49-F238E27FC236}">
                <a16:creationId xmlns:a16="http://schemas.microsoft.com/office/drawing/2014/main" id="{FEAE106E-4789-124B-8D92-08786EC2A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0772"/>
              </p:ext>
            </p:extLst>
          </p:nvPr>
        </p:nvGraphicFramePr>
        <p:xfrm>
          <a:off x="705862" y="1048657"/>
          <a:ext cx="7858797" cy="47046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3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2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0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م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ن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أ  = م</a:t>
                      </a:r>
                      <a:r>
                        <a:rPr lang="ar-SA" sz="2400" b="1" baseline="30000" dirty="0"/>
                        <a:t>٢</a:t>
                      </a:r>
                      <a:r>
                        <a:rPr lang="ar-SA" sz="2400" b="1" dirty="0"/>
                        <a:t> ــ   ن</a:t>
                      </a:r>
                      <a:r>
                        <a:rPr lang="ar-SA" sz="2400" b="1" baseline="30000" dirty="0"/>
                        <a:t>٢</a:t>
                      </a:r>
                      <a:endParaRPr lang="ar-SA" sz="3600" b="1" spc="-100" baseline="30000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ب =  ٢ م ن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جـ  =  م</a:t>
                      </a:r>
                      <a:r>
                        <a:rPr lang="ar-SA" sz="2400" b="1" baseline="30000" dirty="0"/>
                        <a:t>٢</a:t>
                      </a:r>
                      <a:r>
                        <a:rPr lang="ar-SA" sz="2400" b="1" dirty="0"/>
                        <a:t> +  ن</a:t>
                      </a:r>
                      <a:r>
                        <a:rPr lang="ar-SA" sz="2400" b="1" baseline="30000" dirty="0"/>
                        <a:t>٢</a:t>
                      </a:r>
                      <a:endParaRPr lang="ar-SA" sz="3600" b="1" spc="-100" baseline="30000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9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9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9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9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09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09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030D78B-84E0-0F41-90DE-44776EE515C7}"/>
              </a:ext>
            </a:extLst>
          </p:cNvPr>
          <p:cNvSpPr txBox="1"/>
          <p:nvPr/>
        </p:nvSpPr>
        <p:spPr>
          <a:xfrm>
            <a:off x="8009506" y="165276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9560B145-D022-E044-A788-9FDAC0993F3B}"/>
              </a:ext>
            </a:extLst>
          </p:cNvPr>
          <p:cNvSpPr txBox="1"/>
          <p:nvPr/>
        </p:nvSpPr>
        <p:spPr>
          <a:xfrm>
            <a:off x="7252262" y="1638476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5AEF8696-627D-4242-AB96-6C179C3CDE80}"/>
              </a:ext>
            </a:extLst>
          </p:cNvPr>
          <p:cNvSpPr txBox="1"/>
          <p:nvPr/>
        </p:nvSpPr>
        <p:spPr>
          <a:xfrm>
            <a:off x="8009506" y="2324278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5E3708B-2807-054A-9A17-28960C5CF9CA}"/>
              </a:ext>
            </a:extLst>
          </p:cNvPr>
          <p:cNvSpPr txBox="1"/>
          <p:nvPr/>
        </p:nvSpPr>
        <p:spPr>
          <a:xfrm>
            <a:off x="7252262" y="2309990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C2630AAD-564C-2242-9849-4B8018C25437}"/>
              </a:ext>
            </a:extLst>
          </p:cNvPr>
          <p:cNvSpPr txBox="1"/>
          <p:nvPr/>
        </p:nvSpPr>
        <p:spPr>
          <a:xfrm>
            <a:off x="8009508" y="3048491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C80AFADC-A202-EF4C-A8A8-6F9306500341}"/>
              </a:ext>
            </a:extLst>
          </p:cNvPr>
          <p:cNvSpPr txBox="1"/>
          <p:nvPr/>
        </p:nvSpPr>
        <p:spPr>
          <a:xfrm>
            <a:off x="7252264" y="3034203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E6B4C919-29DA-D64B-AC26-B933C359EFC9}"/>
              </a:ext>
            </a:extLst>
          </p:cNvPr>
          <p:cNvSpPr txBox="1"/>
          <p:nvPr/>
        </p:nvSpPr>
        <p:spPr>
          <a:xfrm>
            <a:off x="8009508" y="3720005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79673C32-4F3F-DE42-B26A-EBA3D3697A81}"/>
              </a:ext>
            </a:extLst>
          </p:cNvPr>
          <p:cNvSpPr txBox="1"/>
          <p:nvPr/>
        </p:nvSpPr>
        <p:spPr>
          <a:xfrm>
            <a:off x="7252264" y="3705717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928CDEF7-74DE-3747-91FE-A5350C392D8C}"/>
              </a:ext>
            </a:extLst>
          </p:cNvPr>
          <p:cNvSpPr txBox="1"/>
          <p:nvPr/>
        </p:nvSpPr>
        <p:spPr>
          <a:xfrm>
            <a:off x="8009508" y="4477251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D79676A1-D369-2342-AD21-CEEC1317188C}"/>
              </a:ext>
            </a:extLst>
          </p:cNvPr>
          <p:cNvSpPr txBox="1"/>
          <p:nvPr/>
        </p:nvSpPr>
        <p:spPr>
          <a:xfrm>
            <a:off x="7252264" y="4462963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886BD454-51A2-F84D-A98C-B4B4AE25E525}"/>
              </a:ext>
            </a:extLst>
          </p:cNvPr>
          <p:cNvSpPr txBox="1"/>
          <p:nvPr/>
        </p:nvSpPr>
        <p:spPr>
          <a:xfrm>
            <a:off x="8009508" y="5148765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C4D917E6-3F6F-CA4A-9204-DB18F7E08E4E}"/>
              </a:ext>
            </a:extLst>
          </p:cNvPr>
          <p:cNvSpPr txBox="1"/>
          <p:nvPr/>
        </p:nvSpPr>
        <p:spPr>
          <a:xfrm>
            <a:off x="7252264" y="5134477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6DE01376-AC05-EE4A-8475-4860C61F2797}"/>
              </a:ext>
            </a:extLst>
          </p:cNvPr>
          <p:cNvSpPr txBox="1"/>
          <p:nvPr/>
        </p:nvSpPr>
        <p:spPr>
          <a:xfrm>
            <a:off x="5537748" y="1642939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DCF32F8F-A5B4-8348-8F57-F8D9487F395C}"/>
              </a:ext>
            </a:extLst>
          </p:cNvPr>
          <p:cNvSpPr txBox="1"/>
          <p:nvPr/>
        </p:nvSpPr>
        <p:spPr>
          <a:xfrm>
            <a:off x="5537748" y="2314453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D9F53FC6-2BAA-7F45-8E52-112DD929C5AC}"/>
              </a:ext>
            </a:extLst>
          </p:cNvPr>
          <p:cNvSpPr txBox="1"/>
          <p:nvPr/>
        </p:nvSpPr>
        <p:spPr>
          <a:xfrm>
            <a:off x="5537750" y="3038666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DB76EB53-695F-2545-8D91-33C4EA453A7F}"/>
              </a:ext>
            </a:extLst>
          </p:cNvPr>
          <p:cNvSpPr txBox="1"/>
          <p:nvPr/>
        </p:nvSpPr>
        <p:spPr>
          <a:xfrm>
            <a:off x="5537750" y="3710180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١٦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E97828B6-D181-594F-8E7A-CD44F072767D}"/>
              </a:ext>
            </a:extLst>
          </p:cNvPr>
          <p:cNvSpPr txBox="1"/>
          <p:nvPr/>
        </p:nvSpPr>
        <p:spPr>
          <a:xfrm>
            <a:off x="5537750" y="4467426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AEA8D5B2-5B57-A040-8FCB-C8EF86CEF2D6}"/>
              </a:ext>
            </a:extLst>
          </p:cNvPr>
          <p:cNvSpPr txBox="1"/>
          <p:nvPr/>
        </p:nvSpPr>
        <p:spPr>
          <a:xfrm>
            <a:off x="5537750" y="5138940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٦٠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5169238-EF88-5F42-928E-06E13C00689E}"/>
              </a:ext>
            </a:extLst>
          </p:cNvPr>
          <p:cNvSpPr txBox="1"/>
          <p:nvPr/>
        </p:nvSpPr>
        <p:spPr>
          <a:xfrm>
            <a:off x="3323174" y="1642935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8FA6A429-126A-4048-8602-14B259E9F90C}"/>
              </a:ext>
            </a:extLst>
          </p:cNvPr>
          <p:cNvSpPr txBox="1"/>
          <p:nvPr/>
        </p:nvSpPr>
        <p:spPr>
          <a:xfrm>
            <a:off x="3323174" y="2314449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17CF488-69E7-7046-A1D8-649187459278}"/>
              </a:ext>
            </a:extLst>
          </p:cNvPr>
          <p:cNvSpPr txBox="1"/>
          <p:nvPr/>
        </p:nvSpPr>
        <p:spPr>
          <a:xfrm>
            <a:off x="3323176" y="3038662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839294D9-A88F-534F-85DD-D02D886BF348}"/>
              </a:ext>
            </a:extLst>
          </p:cNvPr>
          <p:cNvSpPr txBox="1"/>
          <p:nvPr/>
        </p:nvSpPr>
        <p:spPr>
          <a:xfrm>
            <a:off x="3323176" y="3710176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0F65B1FC-6863-C346-9A35-6477FE738F5C}"/>
              </a:ext>
            </a:extLst>
          </p:cNvPr>
          <p:cNvSpPr txBox="1"/>
          <p:nvPr/>
        </p:nvSpPr>
        <p:spPr>
          <a:xfrm>
            <a:off x="3323176" y="4467422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٧٠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56AB670A-F566-0F41-9D77-BCD4A75C3EA6}"/>
              </a:ext>
            </a:extLst>
          </p:cNvPr>
          <p:cNvSpPr txBox="1"/>
          <p:nvPr/>
        </p:nvSpPr>
        <p:spPr>
          <a:xfrm>
            <a:off x="3323176" y="5138936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٣٢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507F83B2-95CC-A545-A88E-5F75DDF95BC6}"/>
              </a:ext>
            </a:extLst>
          </p:cNvPr>
          <p:cNvSpPr txBox="1"/>
          <p:nvPr/>
        </p:nvSpPr>
        <p:spPr>
          <a:xfrm>
            <a:off x="1108596" y="1642939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FDEDC00A-72FC-A54A-BB34-6C367642BE93}"/>
              </a:ext>
            </a:extLst>
          </p:cNvPr>
          <p:cNvSpPr txBox="1"/>
          <p:nvPr/>
        </p:nvSpPr>
        <p:spPr>
          <a:xfrm>
            <a:off x="1108596" y="2314453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١٣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AF0C2831-F81E-9A41-96F3-812FE60AA02E}"/>
              </a:ext>
            </a:extLst>
          </p:cNvPr>
          <p:cNvSpPr txBox="1"/>
          <p:nvPr/>
        </p:nvSpPr>
        <p:spPr>
          <a:xfrm>
            <a:off x="1108598" y="3038666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١٧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4389D59B-A4D7-2D41-9DF2-52845E9A399C}"/>
              </a:ext>
            </a:extLst>
          </p:cNvPr>
          <p:cNvSpPr txBox="1"/>
          <p:nvPr/>
        </p:nvSpPr>
        <p:spPr>
          <a:xfrm>
            <a:off x="1108598" y="3710180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٣٤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0A8F6172-5395-614A-ADA8-2B176196B4E8}"/>
              </a:ext>
            </a:extLst>
          </p:cNvPr>
          <p:cNvSpPr txBox="1"/>
          <p:nvPr/>
        </p:nvSpPr>
        <p:spPr>
          <a:xfrm>
            <a:off x="1108598" y="4467426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٧٤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6499AD59-E5ED-6A4E-9E65-44D4531DF51A}"/>
              </a:ext>
            </a:extLst>
          </p:cNvPr>
          <p:cNvSpPr txBox="1"/>
          <p:nvPr/>
        </p:nvSpPr>
        <p:spPr>
          <a:xfrm>
            <a:off x="1108598" y="5138940"/>
            <a:ext cx="92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٦٨</a:t>
            </a:r>
          </a:p>
        </p:txBody>
      </p:sp>
      <p:sp>
        <p:nvSpPr>
          <p:cNvPr id="91" name="متوازي أضلاع 90">
            <a:extLst>
              <a:ext uri="{FF2B5EF4-FFF2-40B4-BE49-F238E27FC236}">
                <a16:creationId xmlns:a16="http://schemas.microsoft.com/office/drawing/2014/main" id="{0CBB10B8-6314-3D4A-B495-2B83BF3A8EB4}"/>
              </a:ext>
            </a:extLst>
          </p:cNvPr>
          <p:cNvSpPr/>
          <p:nvPr/>
        </p:nvSpPr>
        <p:spPr>
          <a:xfrm>
            <a:off x="2700108" y="173154"/>
            <a:ext cx="4032132" cy="579491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3A9F9657-649D-DC4F-A2E2-BFBA7F2FB95E}"/>
              </a:ext>
            </a:extLst>
          </p:cNvPr>
          <p:cNvSpPr txBox="1"/>
          <p:nvPr/>
        </p:nvSpPr>
        <p:spPr>
          <a:xfrm>
            <a:off x="2700108" y="222709"/>
            <a:ext cx="342902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كيف يتم تكوين ثلاثيات فيثاغورث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A40A438-5261-B4DE-A889-E997B090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186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 animBg="1"/>
      <p:bldP spid="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83022" y="894755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815023" y="394973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815023" y="446775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815023" y="49868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815023" y="543991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838194" y="113445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824738" y="15831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830637" y="198234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815023" y="245451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838194" y="29033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838194" y="341471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542276" y="2058601"/>
            <a:ext cx="545495" cy="531850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558192" y="1230850"/>
            <a:ext cx="545495" cy="531850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558192" y="4066125"/>
            <a:ext cx="545495" cy="531850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558192" y="5080198"/>
            <a:ext cx="545495" cy="531850"/>
            <a:chOff x="1331026" y="922810"/>
            <a:chExt cx="507037" cy="30984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صورة 30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17EE5F77-F80F-3B40-82D9-C605B7EF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9966" y="2247537"/>
            <a:ext cx="1101358" cy="828152"/>
          </a:xfrm>
          <a:prstGeom prst="rect">
            <a:avLst/>
          </a:prstGeom>
        </p:spPr>
      </p:pic>
      <p:pic>
        <p:nvPicPr>
          <p:cNvPr id="52" name="صورة 51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F1B26F59-DFEA-6E42-9FC8-218D8EEC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475" y="2892330"/>
            <a:ext cx="841223" cy="632548"/>
          </a:xfrm>
          <a:prstGeom prst="rect">
            <a:avLst/>
          </a:prstGeom>
        </p:spPr>
      </p:pic>
      <p:pic>
        <p:nvPicPr>
          <p:cNvPr id="53" name="صورة 52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3D6E1528-3FE8-0344-A4E3-33520B81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2626" y="3689027"/>
            <a:ext cx="728019" cy="547425"/>
          </a:xfrm>
          <a:prstGeom prst="rect">
            <a:avLst/>
          </a:prstGeom>
        </p:spPr>
      </p:pic>
      <p:pic>
        <p:nvPicPr>
          <p:cNvPr id="54" name="صورة 53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8D5D4F08-1BDD-7D4E-93E7-6E41C11A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3898" y="3949735"/>
            <a:ext cx="626597" cy="471161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6ED4DF4-AF7C-CC42-929A-E51C68D5B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947" y="4322566"/>
            <a:ext cx="1428750" cy="1476375"/>
          </a:xfrm>
          <a:prstGeom prst="rect">
            <a:avLst/>
          </a:prstGeom>
        </p:spPr>
      </p:pic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542276" y="3020139"/>
            <a:ext cx="545495" cy="531850"/>
            <a:chOff x="1331026" y="922810"/>
            <a:chExt cx="507037" cy="309842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918E2E4-7F05-4A2C-AA11-A1E9EFB0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226</a:t>
            </a:fld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8FD0C5EC-D6FA-B77E-B027-35DCD6CAD1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94033" y="1552250"/>
            <a:ext cx="3971215" cy="38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6166" y="933955"/>
            <a:ext cx="4189942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3818928" y="41144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3818928" y="45862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3818928" y="50340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3804047" y="547560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3804047" y="122740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3804047" y="176540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3804047" y="22388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3804047" y="27071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3804047" y="317264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3818928" y="365986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023954" y="1308705"/>
            <a:ext cx="548047" cy="603995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3924390" y="2296039"/>
            <a:ext cx="548047" cy="603995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3957844" y="3232741"/>
            <a:ext cx="548047" cy="603995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3932752" y="5065036"/>
            <a:ext cx="548047" cy="613493"/>
            <a:chOff x="1283516" y="896752"/>
            <a:chExt cx="509409" cy="35187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3932754" y="4169445"/>
            <a:ext cx="548047" cy="603995"/>
            <a:chOff x="1283516" y="896752"/>
            <a:chExt cx="509409" cy="35187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922666" y="2494597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500" dirty="0">
                <a:solidFill>
                  <a:srgbClr val="FF0000"/>
                </a:solidFill>
                <a:latin typeface="18 Khebrat Musamim" pitchFamily="2" charset="0"/>
                <a:cs typeface="18 Khebrat Musamim" pitchFamily="2" charset="0"/>
              </a:rPr>
              <a:t>٩-٤ </a:t>
            </a:r>
          </a:p>
          <a:p>
            <a:pPr algn="ctr"/>
            <a:r>
              <a:rPr lang="ar-SA" sz="45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نظرية فيثاغورس</a:t>
            </a:r>
          </a:p>
        </p:txBody>
      </p:sp>
      <p:pic>
        <p:nvPicPr>
          <p:cNvPr id="3" name="صورة 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D1DC66B5-46CB-1A42-803C-89EAF7086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751" y="4214078"/>
            <a:ext cx="1428750" cy="147637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47D76FD-FE78-02C3-E466-EF0E565D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205</a:t>
            </a:fld>
            <a:endParaRPr lang="ar-SA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8DD370BA-110A-1BB6-0A22-5D37558A35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3887760" y="595817"/>
            <a:ext cx="5502594" cy="527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4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5134673" y="1228323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نظرية فيثاغورس</a:t>
            </a: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2E8CCA1C-2AB7-3E4D-B995-239906DED2D8}"/>
              </a:ext>
            </a:extLst>
          </p:cNvPr>
          <p:cNvGrpSpPr/>
          <p:nvPr/>
        </p:nvGrpSpPr>
        <p:grpSpPr>
          <a:xfrm>
            <a:off x="1571604" y="1447614"/>
            <a:ext cx="1992284" cy="2433923"/>
            <a:chOff x="1142976" y="928670"/>
            <a:chExt cx="3214710" cy="3429024"/>
          </a:xfrm>
        </p:grpSpPr>
        <p:sp>
          <p:nvSpPr>
            <p:cNvPr id="71" name="مثلث قائم الزاوية 70">
              <a:extLst>
                <a:ext uri="{FF2B5EF4-FFF2-40B4-BE49-F238E27FC236}">
                  <a16:creationId xmlns:a16="http://schemas.microsoft.com/office/drawing/2014/main" id="{77F89B0E-7EC8-0940-A831-363F087C9D1C}"/>
                </a:ext>
              </a:extLst>
            </p:cNvPr>
            <p:cNvSpPr/>
            <p:nvPr/>
          </p:nvSpPr>
          <p:spPr>
            <a:xfrm>
              <a:off x="1142976" y="928670"/>
              <a:ext cx="3214710" cy="3429024"/>
            </a:xfrm>
            <a:prstGeom prst="rtTriangle">
              <a:avLst/>
            </a:prstGeom>
            <a:solidFill>
              <a:schemeClr val="bg2">
                <a:lumMod val="75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7CCD776F-19F6-D34F-BF2E-2A6C091C4B7F}"/>
                </a:ext>
              </a:extLst>
            </p:cNvPr>
            <p:cNvSpPr/>
            <p:nvPr/>
          </p:nvSpPr>
          <p:spPr>
            <a:xfrm>
              <a:off x="1142976" y="3971928"/>
              <a:ext cx="285752" cy="357190"/>
            </a:xfrm>
            <a:prstGeom prst="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3" name="وسيلة شرح مستطيلة مستديرة الزوايا 72">
            <a:extLst>
              <a:ext uri="{FF2B5EF4-FFF2-40B4-BE49-F238E27FC236}">
                <a16:creationId xmlns:a16="http://schemas.microsoft.com/office/drawing/2014/main" id="{D3D95644-6D5C-0D45-BB4C-107BA33C0E9F}"/>
              </a:ext>
            </a:extLst>
          </p:cNvPr>
          <p:cNvSpPr/>
          <p:nvPr/>
        </p:nvSpPr>
        <p:spPr>
          <a:xfrm>
            <a:off x="3003069" y="1736148"/>
            <a:ext cx="664095" cy="608481"/>
          </a:xfrm>
          <a:prstGeom prst="wedgeRoundRectCallout">
            <a:avLst>
              <a:gd name="adj1" fmla="val -57355"/>
              <a:gd name="adj2" fmla="val 729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الوتر</a:t>
            </a:r>
          </a:p>
        </p:txBody>
      </p:sp>
      <p:sp>
        <p:nvSpPr>
          <p:cNvPr id="74" name="وسيلة شرح مستطيلة مستديرة الزوايا 73">
            <a:extLst>
              <a:ext uri="{FF2B5EF4-FFF2-40B4-BE49-F238E27FC236}">
                <a16:creationId xmlns:a16="http://schemas.microsoft.com/office/drawing/2014/main" id="{AEEA5775-9C3C-C644-90F2-0E66E24AC288}"/>
              </a:ext>
            </a:extLst>
          </p:cNvPr>
          <p:cNvSpPr/>
          <p:nvPr/>
        </p:nvSpPr>
        <p:spPr>
          <a:xfrm>
            <a:off x="2544747" y="4501966"/>
            <a:ext cx="664095" cy="608481"/>
          </a:xfrm>
          <a:prstGeom prst="wedgeRoundRectCallout">
            <a:avLst>
              <a:gd name="adj1" fmla="val 3978"/>
              <a:gd name="adj2" fmla="val -1103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ساق</a:t>
            </a:r>
          </a:p>
        </p:txBody>
      </p:sp>
      <p:sp>
        <p:nvSpPr>
          <p:cNvPr id="75" name="وسيلة شرح مستطيلة مستديرة الزوايا 74">
            <a:extLst>
              <a:ext uri="{FF2B5EF4-FFF2-40B4-BE49-F238E27FC236}">
                <a16:creationId xmlns:a16="http://schemas.microsoft.com/office/drawing/2014/main" id="{7343C3C9-8544-354F-A720-F65BD1560D6F}"/>
              </a:ext>
            </a:extLst>
          </p:cNvPr>
          <p:cNvSpPr/>
          <p:nvPr/>
        </p:nvSpPr>
        <p:spPr>
          <a:xfrm>
            <a:off x="561314" y="2533760"/>
            <a:ext cx="664095" cy="608481"/>
          </a:xfrm>
          <a:prstGeom prst="wedgeRoundRectCallout">
            <a:avLst>
              <a:gd name="adj1" fmla="val 81311"/>
              <a:gd name="adj2" fmla="val -186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ساق</a:t>
            </a:r>
          </a:p>
        </p:txBody>
      </p:sp>
      <p:sp>
        <p:nvSpPr>
          <p:cNvPr id="76" name="مستطيل مستدير الزوايا 75">
            <a:extLst>
              <a:ext uri="{FF2B5EF4-FFF2-40B4-BE49-F238E27FC236}">
                <a16:creationId xmlns:a16="http://schemas.microsoft.com/office/drawing/2014/main" id="{C9F26D77-BE67-8B43-A22A-5B596C68DDD5}"/>
              </a:ext>
            </a:extLst>
          </p:cNvPr>
          <p:cNvSpPr/>
          <p:nvPr/>
        </p:nvSpPr>
        <p:spPr>
          <a:xfrm>
            <a:off x="5975358" y="1997224"/>
            <a:ext cx="1638100" cy="6591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في مثلث قائم الزاوية</a:t>
            </a:r>
          </a:p>
        </p:txBody>
      </p:sp>
      <p:sp>
        <p:nvSpPr>
          <p:cNvPr id="77" name="سهم إلى اليسار واليمين والأعلى 76">
            <a:extLst>
              <a:ext uri="{FF2B5EF4-FFF2-40B4-BE49-F238E27FC236}">
                <a16:creationId xmlns:a16="http://schemas.microsoft.com/office/drawing/2014/main" id="{292BA0B2-428F-EF4C-A2DA-B00C72CD0F47}"/>
              </a:ext>
            </a:extLst>
          </p:cNvPr>
          <p:cNvSpPr/>
          <p:nvPr/>
        </p:nvSpPr>
        <p:spPr>
          <a:xfrm flipV="1">
            <a:off x="6717655" y="3746819"/>
            <a:ext cx="442730" cy="116625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ستطيل مستدير الزوايا 77">
            <a:extLst>
              <a:ext uri="{FF2B5EF4-FFF2-40B4-BE49-F238E27FC236}">
                <a16:creationId xmlns:a16="http://schemas.microsoft.com/office/drawing/2014/main" id="{885F9F9B-BE45-2448-A507-D348B4B7C5F2}"/>
              </a:ext>
            </a:extLst>
          </p:cNvPr>
          <p:cNvSpPr/>
          <p:nvPr/>
        </p:nvSpPr>
        <p:spPr>
          <a:xfrm>
            <a:off x="7500957" y="2989144"/>
            <a:ext cx="1103071" cy="1622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الوتر</a:t>
            </a:r>
            <a:r>
              <a:rPr lang="ar-SA" sz="2000" b="1" dirty="0">
                <a:solidFill>
                  <a:schemeClr val="tx1"/>
                </a:solidFill>
              </a:rPr>
              <a:t> هو الضلع المقابل للزاوية القائمة</a:t>
            </a:r>
          </a:p>
        </p:txBody>
      </p:sp>
      <p:sp>
        <p:nvSpPr>
          <p:cNvPr id="79" name="مستطيل مستدير الزوايا 78">
            <a:extLst>
              <a:ext uri="{FF2B5EF4-FFF2-40B4-BE49-F238E27FC236}">
                <a16:creationId xmlns:a16="http://schemas.microsoft.com/office/drawing/2014/main" id="{81405982-9DEE-0F45-8CF8-1E76C4D5D428}"/>
              </a:ext>
            </a:extLst>
          </p:cNvPr>
          <p:cNvSpPr/>
          <p:nvPr/>
        </p:nvSpPr>
        <p:spPr>
          <a:xfrm>
            <a:off x="5286380" y="2989144"/>
            <a:ext cx="1009462" cy="1622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الوتر</a:t>
            </a:r>
            <a:r>
              <a:rPr lang="ar-SA" sz="2000" b="1" dirty="0">
                <a:solidFill>
                  <a:schemeClr val="tx1"/>
                </a:solidFill>
              </a:rPr>
              <a:t> هو أطول ضلع في المثلث</a:t>
            </a:r>
          </a:p>
        </p:txBody>
      </p:sp>
      <p:sp>
        <p:nvSpPr>
          <p:cNvPr id="80" name="وسيلة شرح مستطيلة مستديرة الزوايا 79">
            <a:extLst>
              <a:ext uri="{FF2B5EF4-FFF2-40B4-BE49-F238E27FC236}">
                <a16:creationId xmlns:a16="http://schemas.microsoft.com/office/drawing/2014/main" id="{E6501632-2D68-9146-937E-E13E4CCE1A15}"/>
              </a:ext>
            </a:extLst>
          </p:cNvPr>
          <p:cNvSpPr/>
          <p:nvPr/>
        </p:nvSpPr>
        <p:spPr>
          <a:xfrm>
            <a:off x="622464" y="4793967"/>
            <a:ext cx="1018278" cy="862014"/>
          </a:xfrm>
          <a:prstGeom prst="wedgeRoundRectCallout">
            <a:avLst>
              <a:gd name="adj1" fmla="val 39803"/>
              <a:gd name="adj2" fmla="val -1183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زاوية قائمة</a:t>
            </a:r>
          </a:p>
        </p:txBody>
      </p: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FB12D79A-6406-B244-97FE-FA0A5CADE6A5}"/>
              </a:ext>
            </a:extLst>
          </p:cNvPr>
          <p:cNvSpPr/>
          <p:nvPr/>
        </p:nvSpPr>
        <p:spPr>
          <a:xfrm>
            <a:off x="5855798" y="4968454"/>
            <a:ext cx="2253374" cy="7098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الساقان</a:t>
            </a:r>
            <a:r>
              <a:rPr lang="ar-SA" sz="2000" b="1" dirty="0">
                <a:solidFill>
                  <a:schemeClr val="tx1"/>
                </a:solidFill>
              </a:rPr>
              <a:t> هما ضلعا الزاوية القائمة</a:t>
            </a:r>
          </a:p>
        </p:txBody>
      </p:sp>
      <p:sp>
        <p:nvSpPr>
          <p:cNvPr id="83" name="سهم مخطط إلى اليمين 82">
            <a:extLst>
              <a:ext uri="{FF2B5EF4-FFF2-40B4-BE49-F238E27FC236}">
                <a16:creationId xmlns:a16="http://schemas.microsoft.com/office/drawing/2014/main" id="{A3B60C51-690A-734D-996D-9670051295CC}"/>
              </a:ext>
            </a:extLst>
          </p:cNvPr>
          <p:cNvSpPr/>
          <p:nvPr/>
        </p:nvSpPr>
        <p:spPr>
          <a:xfrm rot="5400000">
            <a:off x="6620324" y="3031559"/>
            <a:ext cx="659188" cy="2213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7A9C07F-BD18-A1FE-C3F4-D85F18E7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653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5070726" y="339359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نظرية فيثاغورس</a:t>
            </a:r>
          </a:p>
        </p:txBody>
      </p:sp>
      <p:grpSp>
        <p:nvGrpSpPr>
          <p:cNvPr id="251" name="مجموعة 250">
            <a:extLst>
              <a:ext uri="{FF2B5EF4-FFF2-40B4-BE49-F238E27FC236}">
                <a16:creationId xmlns:a16="http://schemas.microsoft.com/office/drawing/2014/main" id="{BACB7D76-1821-804B-896A-97F990C0BBFF}"/>
              </a:ext>
            </a:extLst>
          </p:cNvPr>
          <p:cNvGrpSpPr/>
          <p:nvPr/>
        </p:nvGrpSpPr>
        <p:grpSpPr>
          <a:xfrm>
            <a:off x="597813" y="1024475"/>
            <a:ext cx="7861683" cy="4747333"/>
            <a:chOff x="823487" y="1164375"/>
            <a:chExt cx="7861683" cy="4747333"/>
          </a:xfrm>
        </p:grpSpPr>
        <p:sp>
          <p:nvSpPr>
            <p:cNvPr id="252" name="مستطيل 251">
              <a:extLst>
                <a:ext uri="{FF2B5EF4-FFF2-40B4-BE49-F238E27FC236}">
                  <a16:creationId xmlns:a16="http://schemas.microsoft.com/office/drawing/2014/main" id="{5013CD6E-3425-3F4A-BC5F-E1BB46EB3519}"/>
                </a:ext>
              </a:extLst>
            </p:cNvPr>
            <p:cNvSpPr/>
            <p:nvPr/>
          </p:nvSpPr>
          <p:spPr>
            <a:xfrm>
              <a:off x="823487" y="3315796"/>
              <a:ext cx="4059629" cy="24335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253" name="مجموعة 252">
              <a:extLst>
                <a:ext uri="{FF2B5EF4-FFF2-40B4-BE49-F238E27FC236}">
                  <a16:creationId xmlns:a16="http://schemas.microsoft.com/office/drawing/2014/main" id="{66AE143B-5543-9646-BCEF-3509AC97BD27}"/>
                </a:ext>
              </a:extLst>
            </p:cNvPr>
            <p:cNvGrpSpPr/>
            <p:nvPr/>
          </p:nvGrpSpPr>
          <p:grpSpPr>
            <a:xfrm>
              <a:off x="5498034" y="1164375"/>
              <a:ext cx="3187136" cy="4747333"/>
              <a:chOff x="5498034" y="1164375"/>
              <a:chExt cx="3187136" cy="4747333"/>
            </a:xfrm>
          </p:grpSpPr>
          <p:sp>
            <p:nvSpPr>
              <p:cNvPr id="254" name="خماسي 253">
                <a:extLst>
                  <a:ext uri="{FF2B5EF4-FFF2-40B4-BE49-F238E27FC236}">
                    <a16:creationId xmlns:a16="http://schemas.microsoft.com/office/drawing/2014/main" id="{35E95D56-806D-0E4C-A34F-4ABF6926AA1D}"/>
                  </a:ext>
                </a:extLst>
              </p:cNvPr>
              <p:cNvSpPr/>
              <p:nvPr/>
            </p:nvSpPr>
            <p:spPr>
              <a:xfrm rot="16200000">
                <a:off x="4745503" y="1972042"/>
                <a:ext cx="4747333" cy="3132000"/>
              </a:xfrm>
              <a:prstGeom prst="homePlate">
                <a:avLst>
                  <a:gd name="adj" fmla="val 25429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255" name="رابط مستقيم 28">
                <a:extLst>
                  <a:ext uri="{FF2B5EF4-FFF2-40B4-BE49-F238E27FC236}">
                    <a16:creationId xmlns:a16="http://schemas.microsoft.com/office/drawing/2014/main" id="{FE0B98CB-28F7-1342-8006-028E2B86E889}"/>
                  </a:ext>
                </a:extLst>
              </p:cNvPr>
              <p:cNvCxnSpPr/>
              <p:nvPr/>
            </p:nvCxnSpPr>
            <p:spPr>
              <a:xfrm rot="10800000">
                <a:off x="5498034" y="2701613"/>
                <a:ext cx="3143272" cy="15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8" name="مستطيل مستدير الزوايا 257">
            <a:extLst>
              <a:ext uri="{FF2B5EF4-FFF2-40B4-BE49-F238E27FC236}">
                <a16:creationId xmlns:a16="http://schemas.microsoft.com/office/drawing/2014/main" id="{DBAED83F-B41C-C048-8D97-FFFFE41DC4F3}"/>
              </a:ext>
            </a:extLst>
          </p:cNvPr>
          <p:cNvSpPr/>
          <p:nvPr/>
        </p:nvSpPr>
        <p:spPr>
          <a:xfrm>
            <a:off x="5507614" y="1781341"/>
            <a:ext cx="264320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في مثلث قائم الزاوية</a:t>
            </a:r>
          </a:p>
        </p:txBody>
      </p:sp>
      <p:grpSp>
        <p:nvGrpSpPr>
          <p:cNvPr id="259" name="مجموعة 258">
            <a:extLst>
              <a:ext uri="{FF2B5EF4-FFF2-40B4-BE49-F238E27FC236}">
                <a16:creationId xmlns:a16="http://schemas.microsoft.com/office/drawing/2014/main" id="{10B0E5C8-AB37-5042-BCFA-876ECF5A9A8F}"/>
              </a:ext>
            </a:extLst>
          </p:cNvPr>
          <p:cNvGrpSpPr/>
          <p:nvPr/>
        </p:nvGrpSpPr>
        <p:grpSpPr>
          <a:xfrm>
            <a:off x="1554462" y="1121992"/>
            <a:ext cx="2500330" cy="1643074"/>
            <a:chOff x="1142976" y="928670"/>
            <a:chExt cx="3214710" cy="3429024"/>
          </a:xfrm>
        </p:grpSpPr>
        <p:sp>
          <p:nvSpPr>
            <p:cNvPr id="260" name="مثلث قائم الزاوية 259">
              <a:extLst>
                <a:ext uri="{FF2B5EF4-FFF2-40B4-BE49-F238E27FC236}">
                  <a16:creationId xmlns:a16="http://schemas.microsoft.com/office/drawing/2014/main" id="{5E06F61C-B860-294D-BC70-C82854D394B4}"/>
                </a:ext>
              </a:extLst>
            </p:cNvPr>
            <p:cNvSpPr/>
            <p:nvPr/>
          </p:nvSpPr>
          <p:spPr>
            <a:xfrm>
              <a:off x="1142976" y="928670"/>
              <a:ext cx="3214710" cy="3429024"/>
            </a:xfrm>
            <a:prstGeom prst="rtTriangle">
              <a:avLst/>
            </a:prstGeom>
            <a:solidFill>
              <a:schemeClr val="bg2">
                <a:lumMod val="75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1" name="مستطيل 260">
              <a:extLst>
                <a:ext uri="{FF2B5EF4-FFF2-40B4-BE49-F238E27FC236}">
                  <a16:creationId xmlns:a16="http://schemas.microsoft.com/office/drawing/2014/main" id="{334FE45C-9D5B-FA49-8438-4F72BF63E28D}"/>
                </a:ext>
              </a:extLst>
            </p:cNvPr>
            <p:cNvSpPr/>
            <p:nvPr/>
          </p:nvSpPr>
          <p:spPr>
            <a:xfrm>
              <a:off x="1142976" y="3877093"/>
              <a:ext cx="285753" cy="450783"/>
            </a:xfrm>
            <a:prstGeom prst="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62" name="مستطيل مستدير الزوايا 261">
            <a:extLst>
              <a:ext uri="{FF2B5EF4-FFF2-40B4-BE49-F238E27FC236}">
                <a16:creationId xmlns:a16="http://schemas.microsoft.com/office/drawing/2014/main" id="{272C0B06-A5E3-494B-8AD1-913B4B5AAAC1}"/>
              </a:ext>
            </a:extLst>
          </p:cNvPr>
          <p:cNvSpPr/>
          <p:nvPr/>
        </p:nvSpPr>
        <p:spPr>
          <a:xfrm>
            <a:off x="7793630" y="2777395"/>
            <a:ext cx="64294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جـ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63" name="مستطيل مستدير الزوايا 262">
            <a:extLst>
              <a:ext uri="{FF2B5EF4-FFF2-40B4-BE49-F238E27FC236}">
                <a16:creationId xmlns:a16="http://schemas.microsoft.com/office/drawing/2014/main" id="{7B5C9BC1-589A-4E43-9CFA-51C2E63FD075}"/>
              </a:ext>
            </a:extLst>
          </p:cNvPr>
          <p:cNvSpPr/>
          <p:nvPr/>
        </p:nvSpPr>
        <p:spPr>
          <a:xfrm>
            <a:off x="7365002" y="2777395"/>
            <a:ext cx="357190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64" name="مستطيل مستدير الزوايا 263">
            <a:extLst>
              <a:ext uri="{FF2B5EF4-FFF2-40B4-BE49-F238E27FC236}">
                <a16:creationId xmlns:a16="http://schemas.microsoft.com/office/drawing/2014/main" id="{418FCD5E-DDBD-2A4C-945E-5F047191C236}"/>
              </a:ext>
            </a:extLst>
          </p:cNvPr>
          <p:cNvSpPr/>
          <p:nvPr/>
        </p:nvSpPr>
        <p:spPr>
          <a:xfrm>
            <a:off x="6650622" y="2777395"/>
            <a:ext cx="64294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أ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65" name="مستطيل مستدير الزوايا 264">
            <a:extLst>
              <a:ext uri="{FF2B5EF4-FFF2-40B4-BE49-F238E27FC236}">
                <a16:creationId xmlns:a16="http://schemas.microsoft.com/office/drawing/2014/main" id="{55C9B4A2-9FB4-0141-B137-63A09A638D01}"/>
              </a:ext>
            </a:extLst>
          </p:cNvPr>
          <p:cNvSpPr/>
          <p:nvPr/>
        </p:nvSpPr>
        <p:spPr>
          <a:xfrm>
            <a:off x="6221994" y="2777395"/>
            <a:ext cx="357190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66" name="مستطيل مستدير الزوايا 265">
            <a:extLst>
              <a:ext uri="{FF2B5EF4-FFF2-40B4-BE49-F238E27FC236}">
                <a16:creationId xmlns:a16="http://schemas.microsoft.com/office/drawing/2014/main" id="{2DDFF09C-642D-BA48-A72A-EE01AA1A0F71}"/>
              </a:ext>
            </a:extLst>
          </p:cNvPr>
          <p:cNvSpPr/>
          <p:nvPr/>
        </p:nvSpPr>
        <p:spPr>
          <a:xfrm>
            <a:off x="5507614" y="2777395"/>
            <a:ext cx="64294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ب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67" name="مستطيل مستدير الزوايا 266">
            <a:extLst>
              <a:ext uri="{FF2B5EF4-FFF2-40B4-BE49-F238E27FC236}">
                <a16:creationId xmlns:a16="http://schemas.microsoft.com/office/drawing/2014/main" id="{33793577-42B9-5241-8061-31784F0E2AC4}"/>
              </a:ext>
            </a:extLst>
          </p:cNvPr>
          <p:cNvSpPr/>
          <p:nvPr/>
        </p:nvSpPr>
        <p:spPr>
          <a:xfrm>
            <a:off x="2797484" y="1364882"/>
            <a:ext cx="528640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268" name="مستطيل مستدير الزوايا 267">
            <a:extLst>
              <a:ext uri="{FF2B5EF4-FFF2-40B4-BE49-F238E27FC236}">
                <a16:creationId xmlns:a16="http://schemas.microsoft.com/office/drawing/2014/main" id="{DB5D3CE5-09DC-FA49-839B-16075EC20905}"/>
              </a:ext>
            </a:extLst>
          </p:cNvPr>
          <p:cNvSpPr/>
          <p:nvPr/>
        </p:nvSpPr>
        <p:spPr>
          <a:xfrm>
            <a:off x="925810" y="1693496"/>
            <a:ext cx="528640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</a:t>
            </a:r>
          </a:p>
        </p:txBody>
      </p:sp>
      <p:sp>
        <p:nvSpPr>
          <p:cNvPr id="269" name="مستطيل مستدير الزوايا 268">
            <a:extLst>
              <a:ext uri="{FF2B5EF4-FFF2-40B4-BE49-F238E27FC236}">
                <a16:creationId xmlns:a16="http://schemas.microsoft.com/office/drawing/2014/main" id="{34BF42CD-096D-8546-BD2A-C91A80D4A8F0}"/>
              </a:ext>
            </a:extLst>
          </p:cNvPr>
          <p:cNvSpPr/>
          <p:nvPr/>
        </p:nvSpPr>
        <p:spPr>
          <a:xfrm>
            <a:off x="2383144" y="2850792"/>
            <a:ext cx="528640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</a:t>
            </a:r>
          </a:p>
        </p:txBody>
      </p:sp>
      <p:sp>
        <p:nvSpPr>
          <p:cNvPr id="270" name="مستطيل مستدير الزوايا 269">
            <a:extLst>
              <a:ext uri="{FF2B5EF4-FFF2-40B4-BE49-F238E27FC236}">
                <a16:creationId xmlns:a16="http://schemas.microsoft.com/office/drawing/2014/main" id="{E9E01DF9-CB10-964F-BAA1-360C68A73EA8}"/>
              </a:ext>
            </a:extLst>
          </p:cNvPr>
          <p:cNvSpPr/>
          <p:nvPr/>
        </p:nvSpPr>
        <p:spPr>
          <a:xfrm>
            <a:off x="7793630" y="3920403"/>
            <a:ext cx="64294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أ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71" name="مستطيل مستدير الزوايا 270">
            <a:extLst>
              <a:ext uri="{FF2B5EF4-FFF2-40B4-BE49-F238E27FC236}">
                <a16:creationId xmlns:a16="http://schemas.microsoft.com/office/drawing/2014/main" id="{080D6045-122C-654E-BD27-B7143364A5E4}"/>
              </a:ext>
            </a:extLst>
          </p:cNvPr>
          <p:cNvSpPr/>
          <p:nvPr/>
        </p:nvSpPr>
        <p:spPr>
          <a:xfrm>
            <a:off x="7365002" y="3920403"/>
            <a:ext cx="357190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72" name="مستطيل مستدير الزوايا 271">
            <a:extLst>
              <a:ext uri="{FF2B5EF4-FFF2-40B4-BE49-F238E27FC236}">
                <a16:creationId xmlns:a16="http://schemas.microsoft.com/office/drawing/2014/main" id="{C7484E2C-5E4A-B34F-AB94-7C3804AFAA87}"/>
              </a:ext>
            </a:extLst>
          </p:cNvPr>
          <p:cNvSpPr/>
          <p:nvPr/>
        </p:nvSpPr>
        <p:spPr>
          <a:xfrm>
            <a:off x="6650622" y="3920403"/>
            <a:ext cx="64294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جـ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73" name="مستطيل مستدير الزوايا 272">
            <a:extLst>
              <a:ext uri="{FF2B5EF4-FFF2-40B4-BE49-F238E27FC236}">
                <a16:creationId xmlns:a16="http://schemas.microsoft.com/office/drawing/2014/main" id="{58A5EBC3-711D-6C47-8AE9-B0E7D207E746}"/>
              </a:ext>
            </a:extLst>
          </p:cNvPr>
          <p:cNvSpPr/>
          <p:nvPr/>
        </p:nvSpPr>
        <p:spPr>
          <a:xfrm>
            <a:off x="6221994" y="3920403"/>
            <a:ext cx="357190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ــ</a:t>
            </a:r>
          </a:p>
        </p:txBody>
      </p:sp>
      <p:sp>
        <p:nvSpPr>
          <p:cNvPr id="274" name="مستطيل مستدير الزوايا 273">
            <a:extLst>
              <a:ext uri="{FF2B5EF4-FFF2-40B4-BE49-F238E27FC236}">
                <a16:creationId xmlns:a16="http://schemas.microsoft.com/office/drawing/2014/main" id="{B4E2BD5C-AF35-FE44-96E0-7F25DA346987}"/>
              </a:ext>
            </a:extLst>
          </p:cNvPr>
          <p:cNvSpPr/>
          <p:nvPr/>
        </p:nvSpPr>
        <p:spPr>
          <a:xfrm>
            <a:off x="5507614" y="3920403"/>
            <a:ext cx="64294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ب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75" name="مستطيل مستدير الزوايا 274">
            <a:extLst>
              <a:ext uri="{FF2B5EF4-FFF2-40B4-BE49-F238E27FC236}">
                <a16:creationId xmlns:a16="http://schemas.microsoft.com/office/drawing/2014/main" id="{F53CC21F-3B52-224E-AB05-A8ABB71D6227}"/>
              </a:ext>
            </a:extLst>
          </p:cNvPr>
          <p:cNvSpPr/>
          <p:nvPr/>
        </p:nvSpPr>
        <p:spPr>
          <a:xfrm>
            <a:off x="7779342" y="5063411"/>
            <a:ext cx="64294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ب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76" name="مستطيل مستدير الزوايا 275">
            <a:extLst>
              <a:ext uri="{FF2B5EF4-FFF2-40B4-BE49-F238E27FC236}">
                <a16:creationId xmlns:a16="http://schemas.microsoft.com/office/drawing/2014/main" id="{72F6726E-FE50-6F45-AF88-8C32CA64FCFE}"/>
              </a:ext>
            </a:extLst>
          </p:cNvPr>
          <p:cNvSpPr/>
          <p:nvPr/>
        </p:nvSpPr>
        <p:spPr>
          <a:xfrm>
            <a:off x="7350714" y="5063411"/>
            <a:ext cx="357190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77" name="مستطيل مستدير الزوايا 276">
            <a:extLst>
              <a:ext uri="{FF2B5EF4-FFF2-40B4-BE49-F238E27FC236}">
                <a16:creationId xmlns:a16="http://schemas.microsoft.com/office/drawing/2014/main" id="{D737DAB4-9546-D144-87BE-E2068F6E645F}"/>
              </a:ext>
            </a:extLst>
          </p:cNvPr>
          <p:cNvSpPr/>
          <p:nvPr/>
        </p:nvSpPr>
        <p:spPr>
          <a:xfrm>
            <a:off x="6636334" y="5063411"/>
            <a:ext cx="64294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جـ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78" name="مستطيل مستدير الزوايا 277">
            <a:extLst>
              <a:ext uri="{FF2B5EF4-FFF2-40B4-BE49-F238E27FC236}">
                <a16:creationId xmlns:a16="http://schemas.microsoft.com/office/drawing/2014/main" id="{861F3FE4-D66C-BC41-9190-5E6782BDC286}"/>
              </a:ext>
            </a:extLst>
          </p:cNvPr>
          <p:cNvSpPr/>
          <p:nvPr/>
        </p:nvSpPr>
        <p:spPr>
          <a:xfrm>
            <a:off x="6207706" y="5063411"/>
            <a:ext cx="357190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ــ</a:t>
            </a:r>
          </a:p>
        </p:txBody>
      </p:sp>
      <p:sp>
        <p:nvSpPr>
          <p:cNvPr id="279" name="مستطيل مستدير الزوايا 278">
            <a:extLst>
              <a:ext uri="{FF2B5EF4-FFF2-40B4-BE49-F238E27FC236}">
                <a16:creationId xmlns:a16="http://schemas.microsoft.com/office/drawing/2014/main" id="{7F4570C4-269E-3640-8240-6EEFAFEA397C}"/>
              </a:ext>
            </a:extLst>
          </p:cNvPr>
          <p:cNvSpPr/>
          <p:nvPr/>
        </p:nvSpPr>
        <p:spPr>
          <a:xfrm>
            <a:off x="5493326" y="5063411"/>
            <a:ext cx="64294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400" b="1" dirty="0">
                <a:solidFill>
                  <a:schemeClr val="tx1"/>
                </a:solidFill>
              </a:rPr>
              <a:t>أ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80" name="خماسي 279">
            <a:extLst>
              <a:ext uri="{FF2B5EF4-FFF2-40B4-BE49-F238E27FC236}">
                <a16:creationId xmlns:a16="http://schemas.microsoft.com/office/drawing/2014/main" id="{AA990C04-8C6D-3B42-BB1D-F9A144918639}"/>
              </a:ext>
            </a:extLst>
          </p:cNvPr>
          <p:cNvSpPr/>
          <p:nvPr/>
        </p:nvSpPr>
        <p:spPr>
          <a:xfrm>
            <a:off x="612545" y="3558700"/>
            <a:ext cx="4076179" cy="64294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عند إيجاد الوتر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نجمع</a:t>
            </a:r>
            <a:r>
              <a:rPr lang="ar-SA" sz="2400" b="1" dirty="0">
                <a:solidFill>
                  <a:srgbClr val="FF0000"/>
                </a:solidFill>
              </a:rPr>
              <a:t> مربعي الساقين</a:t>
            </a:r>
          </a:p>
        </p:txBody>
      </p:sp>
      <p:sp>
        <p:nvSpPr>
          <p:cNvPr id="281" name="خماسي 280">
            <a:extLst>
              <a:ext uri="{FF2B5EF4-FFF2-40B4-BE49-F238E27FC236}">
                <a16:creationId xmlns:a16="http://schemas.microsoft.com/office/drawing/2014/main" id="{40E275D4-5CE3-544C-9AC1-F4908DBC1330}"/>
              </a:ext>
            </a:extLst>
          </p:cNvPr>
          <p:cNvSpPr/>
          <p:nvPr/>
        </p:nvSpPr>
        <p:spPr>
          <a:xfrm>
            <a:off x="757827" y="4391526"/>
            <a:ext cx="3808910" cy="114300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عند إيجاد الساق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نطرح</a:t>
            </a:r>
            <a:r>
              <a:rPr lang="ar-SA" sz="2400" b="1" dirty="0">
                <a:solidFill>
                  <a:srgbClr val="FF0000"/>
                </a:solidFill>
              </a:rPr>
              <a:t>               مربع الوتر  ــ  مربع الساق</a:t>
            </a:r>
          </a:p>
        </p:txBody>
      </p:sp>
      <p:sp>
        <p:nvSpPr>
          <p:cNvPr id="282" name="قوس كبير أيسر 281">
            <a:extLst>
              <a:ext uri="{FF2B5EF4-FFF2-40B4-BE49-F238E27FC236}">
                <a16:creationId xmlns:a16="http://schemas.microsoft.com/office/drawing/2014/main" id="{6D162506-7668-2E43-B66E-28F4A550FB6E}"/>
              </a:ext>
            </a:extLst>
          </p:cNvPr>
          <p:cNvSpPr/>
          <p:nvPr/>
        </p:nvSpPr>
        <p:spPr>
          <a:xfrm>
            <a:off x="4927538" y="4163385"/>
            <a:ext cx="500066" cy="1353037"/>
          </a:xfrm>
          <a:prstGeom prst="leftBrace">
            <a:avLst>
              <a:gd name="adj1" fmla="val 56904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38417336-ACCD-F644-9CB9-1B7384FB838C}"/>
                  </a:ext>
                </a:extLst>
              </p14:cNvPr>
              <p14:cNvContentPartPr/>
              <p14:nvPr/>
            </p14:nvContentPartPr>
            <p14:xfrm>
              <a:off x="1105200" y="1632600"/>
              <a:ext cx="7135920" cy="469044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38417336-ACCD-F644-9CB9-1B7384FB83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5840" y="1623240"/>
                <a:ext cx="7154640" cy="470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C34B3E0-56F2-0693-F9E7-A87E0422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924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58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923993" y="175190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نظرية فيثاغورس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2ECF8686-7850-B142-A03C-D7C5F1CBFC4F}"/>
              </a:ext>
            </a:extLst>
          </p:cNvPr>
          <p:cNvGrpSpPr/>
          <p:nvPr/>
        </p:nvGrpSpPr>
        <p:grpSpPr>
          <a:xfrm>
            <a:off x="4711169" y="2470243"/>
            <a:ext cx="3817696" cy="3008490"/>
            <a:chOff x="1857356" y="2357430"/>
            <a:chExt cx="7036806" cy="4000528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29769E7E-38A2-3E49-A615-142636EE78B4}"/>
                </a:ext>
              </a:extLst>
            </p:cNvPr>
            <p:cNvGrpSpPr/>
            <p:nvPr/>
          </p:nvGrpSpPr>
          <p:grpSpPr>
            <a:xfrm>
              <a:off x="1857356" y="2357430"/>
              <a:ext cx="7036806" cy="4000528"/>
              <a:chOff x="1857356" y="2357430"/>
              <a:chExt cx="7036806" cy="4000528"/>
            </a:xfrm>
          </p:grpSpPr>
          <p:sp>
            <p:nvSpPr>
              <p:cNvPr id="222" name="مخطط انسيابي: متعدد المستندات 6">
                <a:extLst>
                  <a:ext uri="{FF2B5EF4-FFF2-40B4-BE49-F238E27FC236}">
                    <a16:creationId xmlns:a16="http://schemas.microsoft.com/office/drawing/2014/main" id="{75B1927F-8939-944D-8674-DBE1442EB8D7}"/>
                  </a:ext>
                </a:extLst>
              </p:cNvPr>
              <p:cNvSpPr/>
              <p:nvPr/>
            </p:nvSpPr>
            <p:spPr>
              <a:xfrm>
                <a:off x="1857356" y="2357430"/>
                <a:ext cx="6786610" cy="4000528"/>
              </a:xfrm>
              <a:prstGeom prst="flowChartMultidocumen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3" name="مستطيل مستدير الزوايا 222">
                <a:extLst>
                  <a:ext uri="{FF2B5EF4-FFF2-40B4-BE49-F238E27FC236}">
                    <a16:creationId xmlns:a16="http://schemas.microsoft.com/office/drawing/2014/main" id="{6515C058-0236-BC4C-9CC5-D664CFCB7EAC}"/>
                  </a:ext>
                </a:extLst>
              </p:cNvPr>
              <p:cNvSpPr/>
              <p:nvPr/>
            </p:nvSpPr>
            <p:spPr>
              <a:xfrm>
                <a:off x="7659203" y="2492740"/>
                <a:ext cx="395999" cy="50006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١</a:t>
                </a:r>
              </a:p>
            </p:txBody>
          </p:sp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7A440882-DAF8-AA46-9E12-5C092E3E8EA8}"/>
                  </a:ext>
                </a:extLst>
              </p:cNvPr>
              <p:cNvSpPr/>
              <p:nvPr/>
            </p:nvSpPr>
            <p:spPr>
              <a:xfrm>
                <a:off x="7709944" y="3619127"/>
                <a:ext cx="395999" cy="50006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٢</a:t>
                </a:r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2E195B0F-A147-BC4F-BF15-37FBBA5BC606}"/>
                  </a:ext>
                </a:extLst>
              </p:cNvPr>
              <p:cNvSpPr/>
              <p:nvPr/>
            </p:nvSpPr>
            <p:spPr>
              <a:xfrm>
                <a:off x="7760989" y="4644403"/>
                <a:ext cx="317041" cy="65835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٣</a:t>
                </a:r>
              </a:p>
            </p:txBody>
          </p:sp>
          <p:sp>
            <p:nvSpPr>
              <p:cNvPr id="226" name="مستطيل 225">
                <a:extLst>
                  <a:ext uri="{FF2B5EF4-FFF2-40B4-BE49-F238E27FC236}">
                    <a16:creationId xmlns:a16="http://schemas.microsoft.com/office/drawing/2014/main" id="{7C506962-C39B-BA45-B72F-7C2EDDB14756}"/>
                  </a:ext>
                </a:extLst>
              </p:cNvPr>
              <p:cNvSpPr/>
              <p:nvPr/>
            </p:nvSpPr>
            <p:spPr>
              <a:xfrm>
                <a:off x="8038186" y="2525418"/>
                <a:ext cx="837077" cy="504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isometricOffAxis2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7" name="مستطيل 226">
                <a:extLst>
                  <a:ext uri="{FF2B5EF4-FFF2-40B4-BE49-F238E27FC236}">
                    <a16:creationId xmlns:a16="http://schemas.microsoft.com/office/drawing/2014/main" id="{E8C86C07-05A8-CF43-90D1-5FC8D8876120}"/>
                  </a:ext>
                </a:extLst>
              </p:cNvPr>
              <p:cNvSpPr/>
              <p:nvPr/>
            </p:nvSpPr>
            <p:spPr>
              <a:xfrm>
                <a:off x="8055202" y="3614243"/>
                <a:ext cx="768263" cy="504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isometricOffAxis2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8" name="مستطيل 227">
                <a:extLst>
                  <a:ext uri="{FF2B5EF4-FFF2-40B4-BE49-F238E27FC236}">
                    <a16:creationId xmlns:a16="http://schemas.microsoft.com/office/drawing/2014/main" id="{A8B1833B-63AE-ED4A-B81B-8CABD7BF41CE}"/>
                  </a:ext>
                </a:extLst>
              </p:cNvPr>
              <p:cNvSpPr/>
              <p:nvPr/>
            </p:nvSpPr>
            <p:spPr>
              <a:xfrm>
                <a:off x="7958163" y="4579183"/>
                <a:ext cx="935999" cy="6643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isometricOffAxis2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21" name="انفجار 2 220">
              <a:extLst>
                <a:ext uri="{FF2B5EF4-FFF2-40B4-BE49-F238E27FC236}">
                  <a16:creationId xmlns:a16="http://schemas.microsoft.com/office/drawing/2014/main" id="{F33FD973-538A-DF4D-96DB-4522BAEA93D9}"/>
                </a:ext>
              </a:extLst>
            </p:cNvPr>
            <p:cNvSpPr/>
            <p:nvPr/>
          </p:nvSpPr>
          <p:spPr>
            <a:xfrm>
              <a:off x="2214546" y="5572140"/>
              <a:ext cx="3000396" cy="642942"/>
            </a:xfrm>
            <a:prstGeom prst="irregularSeal2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29" name="مستطيل مستدير الزوايا 228">
            <a:extLst>
              <a:ext uri="{FF2B5EF4-FFF2-40B4-BE49-F238E27FC236}">
                <a16:creationId xmlns:a16="http://schemas.microsoft.com/office/drawing/2014/main" id="{5D1C1662-E019-D24D-B937-CDA83FAD087D}"/>
              </a:ext>
            </a:extLst>
          </p:cNvPr>
          <p:cNvSpPr/>
          <p:nvPr/>
        </p:nvSpPr>
        <p:spPr>
          <a:xfrm>
            <a:off x="2856206" y="1617674"/>
            <a:ext cx="5110075" cy="6287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لحساب طول الضلع المجهول في مثلث قائم الزاوية نتبع الآتي :</a:t>
            </a:r>
          </a:p>
        </p:txBody>
      </p:sp>
      <p:sp>
        <p:nvSpPr>
          <p:cNvPr id="230" name="مستطيل مستدير الزوايا 229">
            <a:extLst>
              <a:ext uri="{FF2B5EF4-FFF2-40B4-BE49-F238E27FC236}">
                <a16:creationId xmlns:a16="http://schemas.microsoft.com/office/drawing/2014/main" id="{9ADF3302-B50E-FA47-97B5-F430B786D70A}"/>
              </a:ext>
            </a:extLst>
          </p:cNvPr>
          <p:cNvSpPr/>
          <p:nvPr/>
        </p:nvSpPr>
        <p:spPr>
          <a:xfrm>
            <a:off x="4828249" y="2526235"/>
            <a:ext cx="3036026" cy="38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نربع كل من الضلعين المعلومين .</a:t>
            </a:r>
          </a:p>
        </p:txBody>
      </p:sp>
      <p:sp>
        <p:nvSpPr>
          <p:cNvPr id="231" name="مستطيل مستدير الزوايا 230">
            <a:extLst>
              <a:ext uri="{FF2B5EF4-FFF2-40B4-BE49-F238E27FC236}">
                <a16:creationId xmlns:a16="http://schemas.microsoft.com/office/drawing/2014/main" id="{76495A6A-162A-EA40-A31A-99CC430B85D6}"/>
              </a:ext>
            </a:extLst>
          </p:cNvPr>
          <p:cNvSpPr/>
          <p:nvPr/>
        </p:nvSpPr>
        <p:spPr>
          <a:xfrm>
            <a:off x="4828247" y="3340628"/>
            <a:ext cx="3036027" cy="5445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نجمع ( نطرح ) مربعي الضلعين المعلومين .</a:t>
            </a:r>
          </a:p>
        </p:txBody>
      </p:sp>
      <p:sp>
        <p:nvSpPr>
          <p:cNvPr id="232" name="مستطيل مستدير الزوايا 231">
            <a:extLst>
              <a:ext uri="{FF2B5EF4-FFF2-40B4-BE49-F238E27FC236}">
                <a16:creationId xmlns:a16="http://schemas.microsoft.com/office/drawing/2014/main" id="{B59CEF1D-E6C8-4F43-9435-B55ABEA3A4AE}"/>
              </a:ext>
            </a:extLst>
          </p:cNvPr>
          <p:cNvSpPr/>
          <p:nvPr/>
        </p:nvSpPr>
        <p:spPr>
          <a:xfrm>
            <a:off x="4813216" y="4191664"/>
            <a:ext cx="3051059" cy="5497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نحسب الجذر لمجموع مربعي الضلعين المعلومين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2EAAD5-4448-8E76-4B75-A5E46BD3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1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43E1547C-AA3C-F045-B414-4EA2897CF293}"/>
              </a:ext>
            </a:extLst>
          </p:cNvPr>
          <p:cNvSpPr/>
          <p:nvPr/>
        </p:nvSpPr>
        <p:spPr>
          <a:xfrm>
            <a:off x="252265" y="-96736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طول الضلع المجهول في كل مما يأتي مقربا إلى أقرب جزء من مئة . 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F3DBD8AC-734B-674A-BFE1-67CC60B10A41}"/>
              </a:ext>
            </a:extLst>
          </p:cNvPr>
          <p:cNvSpPr/>
          <p:nvPr/>
        </p:nvSpPr>
        <p:spPr>
          <a:xfrm>
            <a:off x="7981823" y="-11102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7CB02D0A-258A-1F4B-8C25-D615109AF6EA}"/>
              </a:ext>
            </a:extLst>
          </p:cNvPr>
          <p:cNvGrpSpPr/>
          <p:nvPr/>
        </p:nvGrpSpPr>
        <p:grpSpPr>
          <a:xfrm>
            <a:off x="4844260" y="1091864"/>
            <a:ext cx="3786214" cy="4705000"/>
            <a:chOff x="4714876" y="1938710"/>
            <a:chExt cx="3786214" cy="4705000"/>
          </a:xfrm>
        </p:grpSpPr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A93F141D-0233-5341-9355-ED5C69B7B37B}"/>
                </a:ext>
              </a:extLst>
            </p:cNvPr>
            <p:cNvSpPr/>
            <p:nvPr/>
          </p:nvSpPr>
          <p:spPr>
            <a:xfrm>
              <a:off x="4714876" y="2571744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3" name="شبه منحرف 62">
              <a:extLst>
                <a:ext uri="{FF2B5EF4-FFF2-40B4-BE49-F238E27FC236}">
                  <a16:creationId xmlns:a16="http://schemas.microsoft.com/office/drawing/2014/main" id="{299AAA31-9715-D847-B4CA-4A6510FA039F}"/>
                </a:ext>
              </a:extLst>
            </p:cNvPr>
            <p:cNvSpPr/>
            <p:nvPr/>
          </p:nvSpPr>
          <p:spPr>
            <a:xfrm>
              <a:off x="4801935" y="1938710"/>
              <a:ext cx="3564552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الحل مباشرة</a:t>
              </a:r>
            </a:p>
          </p:txBody>
        </p:sp>
      </p:grpSp>
      <p:grpSp>
        <p:nvGrpSpPr>
          <p:cNvPr id="64" name="مجموعة 28">
            <a:extLst>
              <a:ext uri="{FF2B5EF4-FFF2-40B4-BE49-F238E27FC236}">
                <a16:creationId xmlns:a16="http://schemas.microsoft.com/office/drawing/2014/main" id="{C6D878B0-F97C-544D-9F5C-3740DDC739B2}"/>
              </a:ext>
            </a:extLst>
          </p:cNvPr>
          <p:cNvGrpSpPr/>
          <p:nvPr/>
        </p:nvGrpSpPr>
        <p:grpSpPr>
          <a:xfrm>
            <a:off x="559500" y="1105243"/>
            <a:ext cx="3786214" cy="4715468"/>
            <a:chOff x="4879235" y="1916335"/>
            <a:chExt cx="3786214" cy="4715468"/>
          </a:xfrm>
        </p:grpSpPr>
        <p:sp>
          <p:nvSpPr>
            <p:cNvPr id="65" name="مستطيل 64">
              <a:extLst>
                <a:ext uri="{FF2B5EF4-FFF2-40B4-BE49-F238E27FC236}">
                  <a16:creationId xmlns:a16="http://schemas.microsoft.com/office/drawing/2014/main" id="{2247EDC8-0F20-C04E-A1F9-C50731CE6BBA}"/>
                </a:ext>
              </a:extLst>
            </p:cNvPr>
            <p:cNvSpPr/>
            <p:nvPr/>
          </p:nvSpPr>
          <p:spPr>
            <a:xfrm>
              <a:off x="4879235" y="2559837"/>
              <a:ext cx="3786214" cy="40719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8" name="شبه منحرف 67">
              <a:extLst>
                <a:ext uri="{FF2B5EF4-FFF2-40B4-BE49-F238E27FC236}">
                  <a16:creationId xmlns:a16="http://schemas.microsoft.com/office/drawing/2014/main" id="{F5E2B3AF-279D-A04D-BBB5-5E4F3D7ABF37}"/>
                </a:ext>
              </a:extLst>
            </p:cNvPr>
            <p:cNvSpPr/>
            <p:nvPr/>
          </p:nvSpPr>
          <p:spPr>
            <a:xfrm>
              <a:off x="4903815" y="1916335"/>
              <a:ext cx="3659507" cy="571504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2">
                      <a:lumMod val="75000"/>
                    </a:schemeClr>
                  </a:solidFill>
                </a:rPr>
                <a:t>خطوات الحل</a:t>
              </a:r>
            </a:p>
          </p:txBody>
        </p:sp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EF2936A5-2350-DD4B-8023-A5ECE5D4A25C}"/>
              </a:ext>
            </a:extLst>
          </p:cNvPr>
          <p:cNvSpPr txBox="1"/>
          <p:nvPr/>
        </p:nvSpPr>
        <p:spPr>
          <a:xfrm>
            <a:off x="1395273" y="1974966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</a:t>
            </a:r>
            <a:r>
              <a:rPr lang="ar-SA" sz="2200" b="1" baseline="30000" dirty="0"/>
              <a:t>٢</a:t>
            </a:r>
            <a:r>
              <a:rPr lang="ar-SA" sz="2200" b="1" dirty="0"/>
              <a:t>١٥</a:t>
            </a:r>
            <a:r>
              <a:rPr lang="ar-SA" sz="2200" b="1" baseline="30000" dirty="0"/>
              <a:t>ــ٢</a:t>
            </a:r>
            <a:r>
              <a:rPr lang="ar-SA" sz="2200" b="1" dirty="0"/>
              <a:t>٧ 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22536F0-AD58-634B-BC8C-150D6D05A356}"/>
              </a:ext>
            </a:extLst>
          </p:cNvPr>
          <p:cNvSpPr txBox="1"/>
          <p:nvPr/>
        </p:nvSpPr>
        <p:spPr>
          <a:xfrm>
            <a:off x="1395273" y="2760780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٢٢٥ ــ  ٤٩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E740C843-C4F0-404C-BAF6-0848285FF8DC}"/>
              </a:ext>
            </a:extLst>
          </p:cNvPr>
          <p:cNvSpPr txBox="1"/>
          <p:nvPr/>
        </p:nvSpPr>
        <p:spPr>
          <a:xfrm>
            <a:off x="1395273" y="3603752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١٧٦ </a:t>
            </a:r>
          </a:p>
        </p:txBody>
      </p:sp>
      <p:grpSp>
        <p:nvGrpSpPr>
          <p:cNvPr id="72" name="مجموعة 77">
            <a:extLst>
              <a:ext uri="{FF2B5EF4-FFF2-40B4-BE49-F238E27FC236}">
                <a16:creationId xmlns:a16="http://schemas.microsoft.com/office/drawing/2014/main" id="{76B0EEBC-B3A9-224F-8A1C-EAD78077F0B7}"/>
              </a:ext>
            </a:extLst>
          </p:cNvPr>
          <p:cNvGrpSpPr/>
          <p:nvPr/>
        </p:nvGrpSpPr>
        <p:grpSpPr>
          <a:xfrm>
            <a:off x="3474961" y="3546602"/>
            <a:ext cx="610314" cy="357190"/>
            <a:chOff x="6462016" y="428604"/>
            <a:chExt cx="610314" cy="357190"/>
          </a:xfrm>
        </p:grpSpPr>
        <p:cxnSp>
          <p:nvCxnSpPr>
            <p:cNvPr id="73" name="رابط مستقيم 35">
              <a:extLst>
                <a:ext uri="{FF2B5EF4-FFF2-40B4-BE49-F238E27FC236}">
                  <a16:creationId xmlns:a16="http://schemas.microsoft.com/office/drawing/2014/main" id="{D829D325-51C0-C84F-B96E-F9B5567E33C7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36">
              <a:extLst>
                <a:ext uri="{FF2B5EF4-FFF2-40B4-BE49-F238E27FC236}">
                  <a16:creationId xmlns:a16="http://schemas.microsoft.com/office/drawing/2014/main" id="{3CB7C8B4-409F-2D4F-B900-35BFC1848753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37">
              <a:extLst>
                <a:ext uri="{FF2B5EF4-FFF2-40B4-BE49-F238E27FC236}">
                  <a16:creationId xmlns:a16="http://schemas.microsoft.com/office/drawing/2014/main" id="{16993101-185F-2744-BE9F-66120B14BC43}"/>
                </a:ext>
              </a:extLst>
            </p:cNvPr>
            <p:cNvCxnSpPr/>
            <p:nvPr/>
          </p:nvCxnSpPr>
          <p:spPr>
            <a:xfrm rot="10800000">
              <a:off x="6462016" y="428604"/>
              <a:ext cx="39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رابط مستقيم 38">
              <a:extLst>
                <a:ext uri="{FF2B5EF4-FFF2-40B4-BE49-F238E27FC236}">
                  <a16:creationId xmlns:a16="http://schemas.microsoft.com/office/drawing/2014/main" id="{528D45BD-F36D-B841-922C-E8391AFDB49C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مجموعة 77">
            <a:extLst>
              <a:ext uri="{FF2B5EF4-FFF2-40B4-BE49-F238E27FC236}">
                <a16:creationId xmlns:a16="http://schemas.microsoft.com/office/drawing/2014/main" id="{8982326E-F104-BC45-8B49-5761C7FD2020}"/>
              </a:ext>
            </a:extLst>
          </p:cNvPr>
          <p:cNvGrpSpPr/>
          <p:nvPr/>
        </p:nvGrpSpPr>
        <p:grpSpPr>
          <a:xfrm>
            <a:off x="2552007" y="3546602"/>
            <a:ext cx="682314" cy="357190"/>
            <a:chOff x="6390016" y="428604"/>
            <a:chExt cx="682314" cy="357190"/>
          </a:xfrm>
        </p:grpSpPr>
        <p:cxnSp>
          <p:nvCxnSpPr>
            <p:cNvPr id="78" name="رابط مستقيم 40">
              <a:extLst>
                <a:ext uri="{FF2B5EF4-FFF2-40B4-BE49-F238E27FC236}">
                  <a16:creationId xmlns:a16="http://schemas.microsoft.com/office/drawing/2014/main" id="{494303E4-590C-044D-BCA6-CF384E6D51AC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41">
              <a:extLst>
                <a:ext uri="{FF2B5EF4-FFF2-40B4-BE49-F238E27FC236}">
                  <a16:creationId xmlns:a16="http://schemas.microsoft.com/office/drawing/2014/main" id="{41CA3676-0CDF-7143-AA45-D571268EAB8A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مستقيم 42">
              <a:extLst>
                <a:ext uri="{FF2B5EF4-FFF2-40B4-BE49-F238E27FC236}">
                  <a16:creationId xmlns:a16="http://schemas.microsoft.com/office/drawing/2014/main" id="{66F2A289-9832-E144-88C9-6877459D8820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رابط مستقيم 43">
              <a:extLst>
                <a:ext uri="{FF2B5EF4-FFF2-40B4-BE49-F238E27FC236}">
                  <a16:creationId xmlns:a16="http://schemas.microsoft.com/office/drawing/2014/main" id="{CF0AAB04-B4E6-0147-9872-368E28145126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7EFCF2AC-811C-4B46-B3B5-75827EF94871}"/>
              </a:ext>
            </a:extLst>
          </p:cNvPr>
          <p:cNvSpPr txBox="1"/>
          <p:nvPr/>
        </p:nvSpPr>
        <p:spPr>
          <a:xfrm>
            <a:off x="1323835" y="4403858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 </a:t>
            </a:r>
            <a:r>
              <a:rPr lang="ar-SA" sz="2200" b="1" dirty="0"/>
              <a:t> =  ±  ١٣٫٢٧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6CA3244B-9528-7446-B0E3-868E1D788DD5}"/>
              </a:ext>
            </a:extLst>
          </p:cNvPr>
          <p:cNvSpPr txBox="1"/>
          <p:nvPr/>
        </p:nvSpPr>
        <p:spPr>
          <a:xfrm>
            <a:off x="1584396" y="4883262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طول الضلع المجهول =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FABDAD05-C11A-F742-9CF5-C3A5FBF96CF3}"/>
              </a:ext>
            </a:extLst>
          </p:cNvPr>
          <p:cNvSpPr txBox="1"/>
          <p:nvPr/>
        </p:nvSpPr>
        <p:spPr>
          <a:xfrm>
            <a:off x="812572" y="4880740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١٣٫٢٧</a:t>
            </a:r>
          </a:p>
        </p:txBody>
      </p:sp>
      <p:pic>
        <p:nvPicPr>
          <p:cNvPr id="86" name="Picture 2">
            <a:extLst>
              <a:ext uri="{FF2B5EF4-FFF2-40B4-BE49-F238E27FC236}">
                <a16:creationId xmlns:a16="http://schemas.microsoft.com/office/drawing/2014/main" id="{9E5162E2-8F41-8B44-A713-66980549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1187" y="2220424"/>
            <a:ext cx="2176473" cy="19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مربع نص 86">
            <a:extLst>
              <a:ext uri="{FF2B5EF4-FFF2-40B4-BE49-F238E27FC236}">
                <a16:creationId xmlns:a16="http://schemas.microsoft.com/office/drawing/2014/main" id="{C7561279-ED1D-8043-8F96-8AA1C3BCEBE4}"/>
              </a:ext>
            </a:extLst>
          </p:cNvPr>
          <p:cNvSpPr txBox="1"/>
          <p:nvPr/>
        </p:nvSpPr>
        <p:spPr>
          <a:xfrm>
            <a:off x="7657660" y="2934802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٤٩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B81FA6D8-4731-6844-BB3B-B4CE0B3B8D0B}"/>
              </a:ext>
            </a:extLst>
          </p:cNvPr>
          <p:cNvSpPr txBox="1"/>
          <p:nvPr/>
        </p:nvSpPr>
        <p:spPr>
          <a:xfrm>
            <a:off x="5943148" y="219184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٢٢٥</a:t>
            </a:r>
          </a:p>
        </p:txBody>
      </p: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58E63670-D009-9F40-AC2A-2D881646D1B5}"/>
              </a:ext>
            </a:extLst>
          </p:cNvPr>
          <p:cNvCxnSpPr/>
          <p:nvPr/>
        </p:nvCxnSpPr>
        <p:spPr>
          <a:xfrm rot="16200000" flipH="1">
            <a:off x="5363214" y="3469300"/>
            <a:ext cx="2088562" cy="21431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كسهم مستقيم 89">
            <a:extLst>
              <a:ext uri="{FF2B5EF4-FFF2-40B4-BE49-F238E27FC236}">
                <a16:creationId xmlns:a16="http://schemas.microsoft.com/office/drawing/2014/main" id="{58D23E85-3CD6-7642-861F-92C0CE071D16}"/>
              </a:ext>
            </a:extLst>
          </p:cNvPr>
          <p:cNvCxnSpPr/>
          <p:nvPr/>
        </p:nvCxnSpPr>
        <p:spPr>
          <a:xfrm rot="5400000">
            <a:off x="6657528" y="3263416"/>
            <a:ext cx="1357322" cy="135732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2A9F1382-05BA-6245-960E-8A6704052548}"/>
              </a:ext>
            </a:extLst>
          </p:cNvPr>
          <p:cNvSpPr txBox="1"/>
          <p:nvPr/>
        </p:nvSpPr>
        <p:spPr>
          <a:xfrm>
            <a:off x="6113738" y="480421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١٧٦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6CDFD25D-A182-904C-BE29-63E9AA56A2F6}"/>
              </a:ext>
            </a:extLst>
          </p:cNvPr>
          <p:cNvSpPr txBox="1"/>
          <p:nvPr/>
        </p:nvSpPr>
        <p:spPr>
          <a:xfrm>
            <a:off x="5443082" y="3792058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١٣٫٢٧</a:t>
            </a:r>
          </a:p>
        </p:txBody>
      </p:sp>
      <p:cxnSp>
        <p:nvCxnSpPr>
          <p:cNvPr id="93" name="رابط كسهم مستقيم 92">
            <a:extLst>
              <a:ext uri="{FF2B5EF4-FFF2-40B4-BE49-F238E27FC236}">
                <a16:creationId xmlns:a16="http://schemas.microsoft.com/office/drawing/2014/main" id="{4E7489FE-DCCF-9142-95F0-111733AD726A}"/>
              </a:ext>
            </a:extLst>
          </p:cNvPr>
          <p:cNvCxnSpPr/>
          <p:nvPr/>
        </p:nvCxnSpPr>
        <p:spPr>
          <a:xfrm rot="16200000" flipV="1">
            <a:off x="6011717" y="4194980"/>
            <a:ext cx="428627" cy="42288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مجموعة 77">
            <a:extLst>
              <a:ext uri="{FF2B5EF4-FFF2-40B4-BE49-F238E27FC236}">
                <a16:creationId xmlns:a16="http://schemas.microsoft.com/office/drawing/2014/main" id="{52AD5CD4-F1E4-4346-A1C5-8A7D22158729}"/>
              </a:ext>
            </a:extLst>
          </p:cNvPr>
          <p:cNvGrpSpPr/>
          <p:nvPr/>
        </p:nvGrpSpPr>
        <p:grpSpPr>
          <a:xfrm>
            <a:off x="6257476" y="4647055"/>
            <a:ext cx="718314" cy="357190"/>
            <a:chOff x="6354016" y="428604"/>
            <a:chExt cx="718314" cy="357190"/>
          </a:xfrm>
        </p:grpSpPr>
        <p:cxnSp>
          <p:nvCxnSpPr>
            <p:cNvPr id="95" name="رابط مستقيم 24">
              <a:extLst>
                <a:ext uri="{FF2B5EF4-FFF2-40B4-BE49-F238E27FC236}">
                  <a16:creationId xmlns:a16="http://schemas.microsoft.com/office/drawing/2014/main" id="{9DCAE154-CC2A-624B-9267-B193D52CE86A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25">
              <a:extLst>
                <a:ext uri="{FF2B5EF4-FFF2-40B4-BE49-F238E27FC236}">
                  <a16:creationId xmlns:a16="http://schemas.microsoft.com/office/drawing/2014/main" id="{59577F8B-AB2A-CD43-95AF-B7AD09E7CDAC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رابط مستقيم 26">
              <a:extLst>
                <a:ext uri="{FF2B5EF4-FFF2-40B4-BE49-F238E27FC236}">
                  <a16:creationId xmlns:a16="http://schemas.microsoft.com/office/drawing/2014/main" id="{02481E3B-AC44-F944-BB1A-C3140E99AD63}"/>
                </a:ext>
              </a:extLst>
            </p:cNvPr>
            <p:cNvCxnSpPr/>
            <p:nvPr/>
          </p:nvCxnSpPr>
          <p:spPr>
            <a:xfrm rot="10800000">
              <a:off x="6354016" y="428604"/>
              <a:ext cx="50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رابط مستقيم 27">
              <a:extLst>
                <a:ext uri="{FF2B5EF4-FFF2-40B4-BE49-F238E27FC236}">
                  <a16:creationId xmlns:a16="http://schemas.microsoft.com/office/drawing/2014/main" id="{9680F491-F20E-E849-9CBA-DD951E51E529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1BA03E4-0BDB-0D4F-D607-E1DB67BD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817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9" grpId="0"/>
      <p:bldP spid="70" grpId="0"/>
      <p:bldP spid="71" grpId="0"/>
      <p:bldP spid="83" grpId="0"/>
      <p:bldP spid="84" grpId="0"/>
      <p:bldP spid="85" grpId="0"/>
      <p:bldP spid="87" grpId="0"/>
      <p:bldP spid="88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88A91924-75EB-1F45-9F0E-015E92E49455}"/>
              </a:ext>
            </a:extLst>
          </p:cNvPr>
          <p:cNvSpPr/>
          <p:nvPr/>
        </p:nvSpPr>
        <p:spPr>
          <a:xfrm>
            <a:off x="270649" y="12886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طول الضلع المجهول في كل مما يأتي مقربا إلى أقرب جزء من مئة . 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0AC78514-5FA9-6C42-96E5-3C557A5B17C1}"/>
              </a:ext>
            </a:extLst>
          </p:cNvPr>
          <p:cNvSpPr/>
          <p:nvPr/>
        </p:nvSpPr>
        <p:spPr>
          <a:xfrm>
            <a:off x="8057391" y="-1402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3" name="شبه منحرف 62">
            <a:extLst>
              <a:ext uri="{FF2B5EF4-FFF2-40B4-BE49-F238E27FC236}">
                <a16:creationId xmlns:a16="http://schemas.microsoft.com/office/drawing/2014/main" id="{4B000352-7B63-434C-B4CA-CA6BAB049A86}"/>
              </a:ext>
            </a:extLst>
          </p:cNvPr>
          <p:cNvSpPr/>
          <p:nvPr/>
        </p:nvSpPr>
        <p:spPr>
          <a:xfrm>
            <a:off x="4914119" y="1227332"/>
            <a:ext cx="3571900" cy="571504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الحل مباشرة</a:t>
            </a:r>
          </a:p>
        </p:txBody>
      </p:sp>
      <p:sp>
        <p:nvSpPr>
          <p:cNvPr id="68" name="شبه منحرف 67">
            <a:extLst>
              <a:ext uri="{FF2B5EF4-FFF2-40B4-BE49-F238E27FC236}">
                <a16:creationId xmlns:a16="http://schemas.microsoft.com/office/drawing/2014/main" id="{DD61C2CB-C1A1-4A42-821D-FA62CBD8A6F5}"/>
              </a:ext>
            </a:extLst>
          </p:cNvPr>
          <p:cNvSpPr/>
          <p:nvPr/>
        </p:nvSpPr>
        <p:spPr>
          <a:xfrm>
            <a:off x="556401" y="1227332"/>
            <a:ext cx="3786214" cy="571504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خطوات الحل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D74E7C2-95F2-B44D-9486-CD79EEA42600}"/>
              </a:ext>
            </a:extLst>
          </p:cNvPr>
          <p:cNvSpPr txBox="1"/>
          <p:nvPr/>
        </p:nvSpPr>
        <p:spPr>
          <a:xfrm>
            <a:off x="1556533" y="2084588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٦  +  </a:t>
            </a:r>
            <a:r>
              <a:rPr lang="ar-SA" sz="2200" b="1" baseline="30000" dirty="0"/>
              <a:t>٢</a:t>
            </a:r>
            <a:r>
              <a:rPr lang="ar-SA" sz="2200" b="1" dirty="0"/>
              <a:t>٨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E344ABF-DCE7-2842-9557-10D0C6C83765}"/>
              </a:ext>
            </a:extLst>
          </p:cNvPr>
          <p:cNvSpPr txBox="1"/>
          <p:nvPr/>
        </p:nvSpPr>
        <p:spPr>
          <a:xfrm>
            <a:off x="1556533" y="2870402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٣٦ +  ٦٤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B22E0FF-988C-AA4F-A866-4AE0640B6826}"/>
              </a:ext>
            </a:extLst>
          </p:cNvPr>
          <p:cNvSpPr txBox="1"/>
          <p:nvPr/>
        </p:nvSpPr>
        <p:spPr>
          <a:xfrm>
            <a:off x="1556533" y="3713374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١٠٠</a:t>
            </a:r>
          </a:p>
        </p:txBody>
      </p:sp>
      <p:grpSp>
        <p:nvGrpSpPr>
          <p:cNvPr id="72" name="مجموعة 77">
            <a:extLst>
              <a:ext uri="{FF2B5EF4-FFF2-40B4-BE49-F238E27FC236}">
                <a16:creationId xmlns:a16="http://schemas.microsoft.com/office/drawing/2014/main" id="{87FC9CE8-A374-0C4B-89AB-F1C2329A16D2}"/>
              </a:ext>
            </a:extLst>
          </p:cNvPr>
          <p:cNvGrpSpPr/>
          <p:nvPr/>
        </p:nvGrpSpPr>
        <p:grpSpPr>
          <a:xfrm>
            <a:off x="3636221" y="3656224"/>
            <a:ext cx="610314" cy="357190"/>
            <a:chOff x="6462016" y="428604"/>
            <a:chExt cx="610314" cy="357190"/>
          </a:xfrm>
        </p:grpSpPr>
        <p:cxnSp>
          <p:nvCxnSpPr>
            <p:cNvPr id="73" name="رابط مستقيم 35">
              <a:extLst>
                <a:ext uri="{FF2B5EF4-FFF2-40B4-BE49-F238E27FC236}">
                  <a16:creationId xmlns:a16="http://schemas.microsoft.com/office/drawing/2014/main" id="{FE010E7A-095B-EB46-970A-7F742DBCCE68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36">
              <a:extLst>
                <a:ext uri="{FF2B5EF4-FFF2-40B4-BE49-F238E27FC236}">
                  <a16:creationId xmlns:a16="http://schemas.microsoft.com/office/drawing/2014/main" id="{575D327F-D362-BB4A-84CF-916146CF6BCD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37">
              <a:extLst>
                <a:ext uri="{FF2B5EF4-FFF2-40B4-BE49-F238E27FC236}">
                  <a16:creationId xmlns:a16="http://schemas.microsoft.com/office/drawing/2014/main" id="{4E9A57CD-BF25-774F-B59E-16101A3BA9B0}"/>
                </a:ext>
              </a:extLst>
            </p:cNvPr>
            <p:cNvCxnSpPr/>
            <p:nvPr/>
          </p:nvCxnSpPr>
          <p:spPr>
            <a:xfrm rot="10800000">
              <a:off x="6462016" y="428604"/>
              <a:ext cx="39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رابط مستقيم 38">
              <a:extLst>
                <a:ext uri="{FF2B5EF4-FFF2-40B4-BE49-F238E27FC236}">
                  <a16:creationId xmlns:a16="http://schemas.microsoft.com/office/drawing/2014/main" id="{51D93F60-2B3A-C74A-9DD6-4FE8A4D1C171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مجموعة 77">
            <a:extLst>
              <a:ext uri="{FF2B5EF4-FFF2-40B4-BE49-F238E27FC236}">
                <a16:creationId xmlns:a16="http://schemas.microsoft.com/office/drawing/2014/main" id="{7C1C3A90-D50A-8042-A251-64D3215AF830}"/>
              </a:ext>
            </a:extLst>
          </p:cNvPr>
          <p:cNvGrpSpPr/>
          <p:nvPr/>
        </p:nvGrpSpPr>
        <p:grpSpPr>
          <a:xfrm>
            <a:off x="2713267" y="3656224"/>
            <a:ext cx="682314" cy="357190"/>
            <a:chOff x="6390016" y="428604"/>
            <a:chExt cx="682314" cy="357190"/>
          </a:xfrm>
        </p:grpSpPr>
        <p:cxnSp>
          <p:nvCxnSpPr>
            <p:cNvPr id="78" name="رابط مستقيم 40">
              <a:extLst>
                <a:ext uri="{FF2B5EF4-FFF2-40B4-BE49-F238E27FC236}">
                  <a16:creationId xmlns:a16="http://schemas.microsoft.com/office/drawing/2014/main" id="{F083131D-A9D7-C148-94E2-7B4B3F6269C7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41">
              <a:extLst>
                <a:ext uri="{FF2B5EF4-FFF2-40B4-BE49-F238E27FC236}">
                  <a16:creationId xmlns:a16="http://schemas.microsoft.com/office/drawing/2014/main" id="{ED767C11-5226-A346-85FE-50096C69E7A7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مستقيم 42">
              <a:extLst>
                <a:ext uri="{FF2B5EF4-FFF2-40B4-BE49-F238E27FC236}">
                  <a16:creationId xmlns:a16="http://schemas.microsoft.com/office/drawing/2014/main" id="{1FE91E97-E8AA-9D4A-861F-74B13A10FAC9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رابط مستقيم 43">
              <a:extLst>
                <a:ext uri="{FF2B5EF4-FFF2-40B4-BE49-F238E27FC236}">
                  <a16:creationId xmlns:a16="http://schemas.microsoft.com/office/drawing/2014/main" id="{E0A54C55-5670-FE48-BB5F-08E7B2F7A468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945312DC-DEF1-D247-A679-4F7C71B61EB5}"/>
              </a:ext>
            </a:extLst>
          </p:cNvPr>
          <p:cNvSpPr txBox="1"/>
          <p:nvPr/>
        </p:nvSpPr>
        <p:spPr>
          <a:xfrm>
            <a:off x="1485095" y="4513480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جـ</a:t>
            </a:r>
            <a:r>
              <a:rPr lang="ar-SA" sz="3200" b="1" spc="-100" baseline="30000" dirty="0"/>
              <a:t> </a:t>
            </a:r>
            <a:r>
              <a:rPr lang="ar-SA" sz="2200" b="1" dirty="0"/>
              <a:t> =  ±  ١٠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5D06FF73-3607-E94B-8D71-0313908A5E07}"/>
              </a:ext>
            </a:extLst>
          </p:cNvPr>
          <p:cNvSpPr txBox="1"/>
          <p:nvPr/>
        </p:nvSpPr>
        <p:spPr>
          <a:xfrm>
            <a:off x="1676279" y="5015259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طول الضلع المجهول =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079CC3D5-FC73-3E4B-8E1C-F3B709471D1C}"/>
              </a:ext>
            </a:extLst>
          </p:cNvPr>
          <p:cNvSpPr txBox="1"/>
          <p:nvPr/>
        </p:nvSpPr>
        <p:spPr>
          <a:xfrm>
            <a:off x="830757" y="5039728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</a:t>
            </a:r>
          </a:p>
        </p:txBody>
      </p:sp>
      <p:pic>
        <p:nvPicPr>
          <p:cNvPr id="86" name="Picture 2">
            <a:extLst>
              <a:ext uri="{FF2B5EF4-FFF2-40B4-BE49-F238E27FC236}">
                <a16:creationId xmlns:a16="http://schemas.microsoft.com/office/drawing/2014/main" id="{67D6319C-DB07-7244-9E9B-CA543C0D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5623" y="2941844"/>
            <a:ext cx="197168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مربع نص 86">
            <a:extLst>
              <a:ext uri="{FF2B5EF4-FFF2-40B4-BE49-F238E27FC236}">
                <a16:creationId xmlns:a16="http://schemas.microsoft.com/office/drawing/2014/main" id="{F3440C6E-DC5A-FC40-8FFE-48CE25BD983E}"/>
              </a:ext>
            </a:extLst>
          </p:cNvPr>
          <p:cNvSpPr txBox="1"/>
          <p:nvPr/>
        </p:nvSpPr>
        <p:spPr>
          <a:xfrm>
            <a:off x="4914119" y="3725403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٣٦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0FD792BE-57C1-0A44-A482-1C8A721D26AD}"/>
              </a:ext>
            </a:extLst>
          </p:cNvPr>
          <p:cNvSpPr txBox="1"/>
          <p:nvPr/>
        </p:nvSpPr>
        <p:spPr>
          <a:xfrm>
            <a:off x="6128565" y="2584654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٦٤</a:t>
            </a:r>
          </a:p>
        </p:txBody>
      </p: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3404DBF3-041C-B848-935B-484CCE041A1D}"/>
              </a:ext>
            </a:extLst>
          </p:cNvPr>
          <p:cNvCxnSpPr/>
          <p:nvPr/>
        </p:nvCxnSpPr>
        <p:spPr>
          <a:xfrm>
            <a:off x="5414185" y="4084852"/>
            <a:ext cx="1500198" cy="50006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كسهم مستقيم 89">
            <a:extLst>
              <a:ext uri="{FF2B5EF4-FFF2-40B4-BE49-F238E27FC236}">
                <a16:creationId xmlns:a16="http://schemas.microsoft.com/office/drawing/2014/main" id="{8CDBA210-2165-5242-82D9-520AACFFACBC}"/>
              </a:ext>
            </a:extLst>
          </p:cNvPr>
          <p:cNvCxnSpPr/>
          <p:nvPr/>
        </p:nvCxnSpPr>
        <p:spPr>
          <a:xfrm rot="16200000" flipH="1">
            <a:off x="6092846" y="3334753"/>
            <a:ext cx="1428760" cy="64294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CBA267DA-6EA7-1E42-83FE-94126556021C}"/>
              </a:ext>
            </a:extLst>
          </p:cNvPr>
          <p:cNvSpPr txBox="1"/>
          <p:nvPr/>
        </p:nvSpPr>
        <p:spPr>
          <a:xfrm>
            <a:off x="6810435" y="441346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١٠٠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C0D1EBD4-8941-7647-97B1-1EFB23EC7D94}"/>
              </a:ext>
            </a:extLst>
          </p:cNvPr>
          <p:cNvSpPr txBox="1"/>
          <p:nvPr/>
        </p:nvSpPr>
        <p:spPr>
          <a:xfrm>
            <a:off x="5985689" y="4156290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١٠</a:t>
            </a:r>
          </a:p>
        </p:txBody>
      </p:sp>
      <p:cxnSp>
        <p:nvCxnSpPr>
          <p:cNvPr id="93" name="رابط كسهم مستقيم 92">
            <a:extLst>
              <a:ext uri="{FF2B5EF4-FFF2-40B4-BE49-F238E27FC236}">
                <a16:creationId xmlns:a16="http://schemas.microsoft.com/office/drawing/2014/main" id="{D500C505-D44B-5C45-8D9F-7FDCBCA3D804}"/>
              </a:ext>
            </a:extLst>
          </p:cNvPr>
          <p:cNvCxnSpPr/>
          <p:nvPr/>
        </p:nvCxnSpPr>
        <p:spPr>
          <a:xfrm rot="10800000">
            <a:off x="6534357" y="4442044"/>
            <a:ext cx="422888" cy="21431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مجموعة 77">
            <a:extLst>
              <a:ext uri="{FF2B5EF4-FFF2-40B4-BE49-F238E27FC236}">
                <a16:creationId xmlns:a16="http://schemas.microsoft.com/office/drawing/2014/main" id="{87686C29-4805-DD40-BFE7-03C2FE24BA28}"/>
              </a:ext>
            </a:extLst>
          </p:cNvPr>
          <p:cNvGrpSpPr/>
          <p:nvPr/>
        </p:nvGrpSpPr>
        <p:grpSpPr>
          <a:xfrm>
            <a:off x="6910449" y="4370604"/>
            <a:ext cx="718314" cy="357190"/>
            <a:chOff x="6354016" y="428604"/>
            <a:chExt cx="718314" cy="357190"/>
          </a:xfrm>
        </p:grpSpPr>
        <p:cxnSp>
          <p:nvCxnSpPr>
            <p:cNvPr id="95" name="رابط مستقيم 24">
              <a:extLst>
                <a:ext uri="{FF2B5EF4-FFF2-40B4-BE49-F238E27FC236}">
                  <a16:creationId xmlns:a16="http://schemas.microsoft.com/office/drawing/2014/main" id="{00293654-DCEB-D649-B4DA-F8D1AAD0B5C7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25">
              <a:extLst>
                <a:ext uri="{FF2B5EF4-FFF2-40B4-BE49-F238E27FC236}">
                  <a16:creationId xmlns:a16="http://schemas.microsoft.com/office/drawing/2014/main" id="{1AD3D691-044B-8540-83EC-56A773D8099C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رابط مستقيم 26">
              <a:extLst>
                <a:ext uri="{FF2B5EF4-FFF2-40B4-BE49-F238E27FC236}">
                  <a16:creationId xmlns:a16="http://schemas.microsoft.com/office/drawing/2014/main" id="{4BC7D39F-D9B1-9C40-B103-234B31B8DDBB}"/>
                </a:ext>
              </a:extLst>
            </p:cNvPr>
            <p:cNvCxnSpPr/>
            <p:nvPr/>
          </p:nvCxnSpPr>
          <p:spPr>
            <a:xfrm rot="10800000">
              <a:off x="6354016" y="428604"/>
              <a:ext cx="50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رابط مستقيم 27">
              <a:extLst>
                <a:ext uri="{FF2B5EF4-FFF2-40B4-BE49-F238E27FC236}">
                  <a16:creationId xmlns:a16="http://schemas.microsoft.com/office/drawing/2014/main" id="{2A3996D1-67CC-3D4A-806B-18A863089B6D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48E130-1728-C001-D4C4-69F6F480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484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9" grpId="0"/>
      <p:bldP spid="70" grpId="0"/>
      <p:bldP spid="71" grpId="0"/>
      <p:bldP spid="83" grpId="0"/>
      <p:bldP spid="84" grpId="0"/>
      <p:bldP spid="85" grpId="0"/>
      <p:bldP spid="87" grpId="0"/>
      <p:bldP spid="88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" name="دبوس زينة 55">
            <a:extLst>
              <a:ext uri="{FF2B5EF4-FFF2-40B4-BE49-F238E27FC236}">
                <a16:creationId xmlns:a16="http://schemas.microsoft.com/office/drawing/2014/main" id="{27366D40-D7F8-A44F-B371-19AFEB696720}"/>
              </a:ext>
            </a:extLst>
          </p:cNvPr>
          <p:cNvSpPr/>
          <p:nvPr/>
        </p:nvSpPr>
        <p:spPr>
          <a:xfrm>
            <a:off x="192750" y="82895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طول الضلع المجهول في كل مما يأتي مقربا إلى أقرب جزء من مئة . 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32AA2FCA-BBFB-B449-84D1-5040FB8449C2}"/>
              </a:ext>
            </a:extLst>
          </p:cNvPr>
          <p:cNvSpPr/>
          <p:nvPr/>
        </p:nvSpPr>
        <p:spPr>
          <a:xfrm>
            <a:off x="7944549" y="108937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2" name="شبه منحرف 61">
            <a:extLst>
              <a:ext uri="{FF2B5EF4-FFF2-40B4-BE49-F238E27FC236}">
                <a16:creationId xmlns:a16="http://schemas.microsoft.com/office/drawing/2014/main" id="{919E7E4E-8C90-D84A-AB2A-39C236D2EDBE}"/>
              </a:ext>
            </a:extLst>
          </p:cNvPr>
          <p:cNvSpPr/>
          <p:nvPr/>
        </p:nvSpPr>
        <p:spPr>
          <a:xfrm>
            <a:off x="4764782" y="1016856"/>
            <a:ext cx="3786214" cy="571504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الحل مباشرة</a:t>
            </a:r>
          </a:p>
        </p:txBody>
      </p:sp>
      <p:sp>
        <p:nvSpPr>
          <p:cNvPr id="65" name="شبه منحرف 64">
            <a:extLst>
              <a:ext uri="{FF2B5EF4-FFF2-40B4-BE49-F238E27FC236}">
                <a16:creationId xmlns:a16="http://schemas.microsoft.com/office/drawing/2014/main" id="{8323B3D9-3C9E-5440-8182-693D0C67F0B3}"/>
              </a:ext>
            </a:extLst>
          </p:cNvPr>
          <p:cNvSpPr/>
          <p:nvPr/>
        </p:nvSpPr>
        <p:spPr>
          <a:xfrm>
            <a:off x="621378" y="1016856"/>
            <a:ext cx="3786214" cy="571504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خطوات الحل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69D9BB43-03D9-9A48-8245-F961532E95BC}"/>
              </a:ext>
            </a:extLst>
          </p:cNvPr>
          <p:cNvSpPr txBox="1"/>
          <p:nvPr/>
        </p:nvSpPr>
        <p:spPr>
          <a:xfrm>
            <a:off x="1351179" y="1862229"/>
            <a:ext cx="25445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2200" b="1" spc="-100" baseline="30000" dirty="0"/>
              <a:t>٢</a:t>
            </a:r>
            <a:r>
              <a:rPr lang="ar-SA" sz="2200" b="1" dirty="0"/>
              <a:t> =   </a:t>
            </a:r>
            <a:r>
              <a:rPr lang="ar-SA" sz="2200" b="1" spc="-100" baseline="30000" dirty="0"/>
              <a:t>٢</a:t>
            </a:r>
            <a:r>
              <a:rPr lang="ar-SA" sz="2200" b="1" spc="-100" dirty="0"/>
              <a:t>١٦</a:t>
            </a:r>
            <a:r>
              <a:rPr lang="ar-SA" sz="2200" b="1" dirty="0"/>
              <a:t> ــ </a:t>
            </a:r>
            <a:r>
              <a:rPr lang="ar-SA" sz="2200" b="1" baseline="30000" dirty="0"/>
              <a:t>٢</a:t>
            </a:r>
            <a:r>
              <a:rPr lang="ar-SA" sz="2200" b="1" dirty="0"/>
              <a:t>١٢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031E0DF-5076-894D-95C2-681F54DF37B8}"/>
              </a:ext>
            </a:extLst>
          </p:cNvPr>
          <p:cNvSpPr txBox="1"/>
          <p:nvPr/>
        </p:nvSpPr>
        <p:spPr>
          <a:xfrm>
            <a:off x="1621510" y="2659926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٢٥٦ ــ  ١٤٤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1A7FB1BA-2F5F-414D-941A-ED09109DEFD2}"/>
              </a:ext>
            </a:extLst>
          </p:cNvPr>
          <p:cNvSpPr txBox="1"/>
          <p:nvPr/>
        </p:nvSpPr>
        <p:spPr>
          <a:xfrm>
            <a:off x="1050488" y="3479611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=   ١١٢</a:t>
            </a:r>
          </a:p>
        </p:txBody>
      </p:sp>
      <p:grpSp>
        <p:nvGrpSpPr>
          <p:cNvPr id="71" name="مجموعة 77">
            <a:extLst>
              <a:ext uri="{FF2B5EF4-FFF2-40B4-BE49-F238E27FC236}">
                <a16:creationId xmlns:a16="http://schemas.microsoft.com/office/drawing/2014/main" id="{AB0130EC-F140-3945-B294-C4B03F7279B8}"/>
              </a:ext>
            </a:extLst>
          </p:cNvPr>
          <p:cNvGrpSpPr/>
          <p:nvPr/>
        </p:nvGrpSpPr>
        <p:grpSpPr>
          <a:xfrm>
            <a:off x="3373809" y="3432713"/>
            <a:ext cx="430314" cy="357190"/>
            <a:chOff x="6642016" y="428604"/>
            <a:chExt cx="430314" cy="357190"/>
          </a:xfrm>
        </p:grpSpPr>
        <p:cxnSp>
          <p:nvCxnSpPr>
            <p:cNvPr id="72" name="رابط مستقيم 35">
              <a:extLst>
                <a:ext uri="{FF2B5EF4-FFF2-40B4-BE49-F238E27FC236}">
                  <a16:creationId xmlns:a16="http://schemas.microsoft.com/office/drawing/2014/main" id="{AEA8B874-ACAE-104C-A377-BA97B4EF5168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36">
              <a:extLst>
                <a:ext uri="{FF2B5EF4-FFF2-40B4-BE49-F238E27FC236}">
                  <a16:creationId xmlns:a16="http://schemas.microsoft.com/office/drawing/2014/main" id="{102606AD-FBEC-ED4E-858C-0FFB712C7062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37">
              <a:extLst>
                <a:ext uri="{FF2B5EF4-FFF2-40B4-BE49-F238E27FC236}">
                  <a16:creationId xmlns:a16="http://schemas.microsoft.com/office/drawing/2014/main" id="{5DE7F81D-59B2-AB43-9BB6-CE66D13F389D}"/>
                </a:ext>
              </a:extLst>
            </p:cNvPr>
            <p:cNvCxnSpPr/>
            <p:nvPr/>
          </p:nvCxnSpPr>
          <p:spPr>
            <a:xfrm rot="10800000">
              <a:off x="6642016" y="428604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38">
              <a:extLst>
                <a:ext uri="{FF2B5EF4-FFF2-40B4-BE49-F238E27FC236}">
                  <a16:creationId xmlns:a16="http://schemas.microsoft.com/office/drawing/2014/main" id="{035C444F-7A0B-234A-80FA-1AA1D642B2C4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مجموعة 77">
            <a:extLst>
              <a:ext uri="{FF2B5EF4-FFF2-40B4-BE49-F238E27FC236}">
                <a16:creationId xmlns:a16="http://schemas.microsoft.com/office/drawing/2014/main" id="{546137B4-F67E-6448-9E65-675DC19319E0}"/>
              </a:ext>
            </a:extLst>
          </p:cNvPr>
          <p:cNvGrpSpPr/>
          <p:nvPr/>
        </p:nvGrpSpPr>
        <p:grpSpPr>
          <a:xfrm>
            <a:off x="2354150" y="3422461"/>
            <a:ext cx="682314" cy="357190"/>
            <a:chOff x="6390016" y="428604"/>
            <a:chExt cx="682314" cy="357190"/>
          </a:xfrm>
        </p:grpSpPr>
        <p:cxnSp>
          <p:nvCxnSpPr>
            <p:cNvPr id="77" name="رابط مستقيم 40">
              <a:extLst>
                <a:ext uri="{FF2B5EF4-FFF2-40B4-BE49-F238E27FC236}">
                  <a16:creationId xmlns:a16="http://schemas.microsoft.com/office/drawing/2014/main" id="{AB6940D9-F8AB-0D48-A215-80F0D82DA8D2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رابط مستقيم 41">
              <a:extLst>
                <a:ext uri="{FF2B5EF4-FFF2-40B4-BE49-F238E27FC236}">
                  <a16:creationId xmlns:a16="http://schemas.microsoft.com/office/drawing/2014/main" id="{60661FA5-C163-F247-85CE-A875525AB62A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42">
              <a:extLst>
                <a:ext uri="{FF2B5EF4-FFF2-40B4-BE49-F238E27FC236}">
                  <a16:creationId xmlns:a16="http://schemas.microsoft.com/office/drawing/2014/main" id="{4F1F1C75-67F1-DE40-B2EA-BB812B9266D8}"/>
                </a:ext>
              </a:extLst>
            </p:cNvPr>
            <p:cNvCxnSpPr/>
            <p:nvPr/>
          </p:nvCxnSpPr>
          <p:spPr>
            <a:xfrm rot="10800000">
              <a:off x="6390016" y="428604"/>
              <a:ext cx="46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مستقيم 43">
              <a:extLst>
                <a:ext uri="{FF2B5EF4-FFF2-40B4-BE49-F238E27FC236}">
                  <a16:creationId xmlns:a16="http://schemas.microsoft.com/office/drawing/2014/main" id="{FCEAF8DB-F152-3E42-AD75-962F4266F0B3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1AD7489-CEF0-DE44-ADBE-192679749D9B}"/>
              </a:ext>
            </a:extLst>
          </p:cNvPr>
          <p:cNvSpPr txBox="1"/>
          <p:nvPr/>
        </p:nvSpPr>
        <p:spPr>
          <a:xfrm>
            <a:off x="1130503" y="4263915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 </a:t>
            </a:r>
            <a:r>
              <a:rPr lang="ar-SA" sz="2200" b="1" dirty="0"/>
              <a:t> =  ±  ١٠٫٥٨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350169E5-946F-C14F-94A1-6CBB04471E30}"/>
              </a:ext>
            </a:extLst>
          </p:cNvPr>
          <p:cNvSpPr txBox="1"/>
          <p:nvPr/>
        </p:nvSpPr>
        <p:spPr>
          <a:xfrm>
            <a:off x="1755826" y="4878816"/>
            <a:ext cx="254457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طول الضلع المجهول =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9ED469A9-5784-064E-8EE5-6B1495CCAF77}"/>
              </a:ext>
            </a:extLst>
          </p:cNvPr>
          <p:cNvSpPr txBox="1"/>
          <p:nvPr/>
        </p:nvSpPr>
        <p:spPr>
          <a:xfrm>
            <a:off x="1012990" y="4905713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١٠٫٥٨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5E60A2FD-4EAC-6E48-974D-4E878736C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7754" y="2674221"/>
            <a:ext cx="2014548" cy="177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مربع نص 84">
            <a:extLst>
              <a:ext uri="{FF2B5EF4-FFF2-40B4-BE49-F238E27FC236}">
                <a16:creationId xmlns:a16="http://schemas.microsoft.com/office/drawing/2014/main" id="{9B780066-1217-3A41-B597-BF0F434EA9D9}"/>
              </a:ext>
            </a:extLst>
          </p:cNvPr>
          <p:cNvSpPr txBox="1"/>
          <p:nvPr/>
        </p:nvSpPr>
        <p:spPr>
          <a:xfrm>
            <a:off x="5622038" y="4088690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٢٥٦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E71874B1-4953-104A-AF5E-78BBA4F8D746}"/>
              </a:ext>
            </a:extLst>
          </p:cNvPr>
          <p:cNvSpPr txBox="1"/>
          <p:nvPr/>
        </p:nvSpPr>
        <p:spPr>
          <a:xfrm>
            <a:off x="6193542" y="2302740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١٤٤</a:t>
            </a:r>
          </a:p>
        </p:txBody>
      </p:sp>
      <p:cxnSp>
        <p:nvCxnSpPr>
          <p:cNvPr id="87" name="رابط كسهم مستقيم 86">
            <a:extLst>
              <a:ext uri="{FF2B5EF4-FFF2-40B4-BE49-F238E27FC236}">
                <a16:creationId xmlns:a16="http://schemas.microsoft.com/office/drawing/2014/main" id="{02222415-72E5-DB42-AC0D-E7B4D6172CB8}"/>
              </a:ext>
            </a:extLst>
          </p:cNvPr>
          <p:cNvCxnSpPr>
            <a:stCxn id="85" idx="0"/>
          </p:cNvCxnSpPr>
          <p:nvPr/>
        </p:nvCxnSpPr>
        <p:spPr>
          <a:xfrm rot="5400000" flipH="1" flipV="1">
            <a:off x="6693608" y="2874244"/>
            <a:ext cx="500066" cy="192882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كسهم مستقيم 87">
            <a:extLst>
              <a:ext uri="{FF2B5EF4-FFF2-40B4-BE49-F238E27FC236}">
                <a16:creationId xmlns:a16="http://schemas.microsoft.com/office/drawing/2014/main" id="{BE3DCE20-A5AB-3445-B289-F2E9A9EB54B4}"/>
              </a:ext>
            </a:extLst>
          </p:cNvPr>
          <p:cNvCxnSpPr>
            <a:endCxn id="89" idx="0"/>
          </p:cNvCxnSpPr>
          <p:nvPr/>
        </p:nvCxnSpPr>
        <p:spPr>
          <a:xfrm>
            <a:off x="6550732" y="2659931"/>
            <a:ext cx="1467688" cy="61436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D6EBA071-8778-6041-AAFA-835348A12C22}"/>
              </a:ext>
            </a:extLst>
          </p:cNvPr>
          <p:cNvSpPr txBox="1"/>
          <p:nvPr/>
        </p:nvSpPr>
        <p:spPr>
          <a:xfrm>
            <a:off x="7661230" y="327429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١١٢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B306FF5A-508E-9C4D-BC5A-07C96EE18D44}"/>
              </a:ext>
            </a:extLst>
          </p:cNvPr>
          <p:cNvSpPr txBox="1"/>
          <p:nvPr/>
        </p:nvSpPr>
        <p:spPr>
          <a:xfrm>
            <a:off x="7265114" y="3945814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١٠٫٥٨</a:t>
            </a:r>
          </a:p>
        </p:txBody>
      </p:sp>
      <p:cxnSp>
        <p:nvCxnSpPr>
          <p:cNvPr id="91" name="رابط كسهم مستقيم 90">
            <a:extLst>
              <a:ext uri="{FF2B5EF4-FFF2-40B4-BE49-F238E27FC236}">
                <a16:creationId xmlns:a16="http://schemas.microsoft.com/office/drawing/2014/main" id="{02E33EA8-2A95-FA4D-8B5F-9616D0BAB62E}"/>
              </a:ext>
            </a:extLst>
          </p:cNvPr>
          <p:cNvCxnSpPr>
            <a:endCxn id="90" idx="0"/>
          </p:cNvCxnSpPr>
          <p:nvPr/>
        </p:nvCxnSpPr>
        <p:spPr>
          <a:xfrm rot="10800000" flipV="1">
            <a:off x="7729462" y="3660062"/>
            <a:ext cx="315729" cy="28575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مجموعة 77">
            <a:extLst>
              <a:ext uri="{FF2B5EF4-FFF2-40B4-BE49-F238E27FC236}">
                <a16:creationId xmlns:a16="http://schemas.microsoft.com/office/drawing/2014/main" id="{00D1BC0F-48E4-CF45-A752-588B892C9DC8}"/>
              </a:ext>
            </a:extLst>
          </p:cNvPr>
          <p:cNvGrpSpPr/>
          <p:nvPr/>
        </p:nvGrpSpPr>
        <p:grpSpPr>
          <a:xfrm>
            <a:off x="7761244" y="3231434"/>
            <a:ext cx="718314" cy="357190"/>
            <a:chOff x="6354016" y="428604"/>
            <a:chExt cx="718314" cy="357190"/>
          </a:xfrm>
        </p:grpSpPr>
        <p:cxnSp>
          <p:nvCxnSpPr>
            <p:cNvPr id="93" name="رابط مستقيم 24">
              <a:extLst>
                <a:ext uri="{FF2B5EF4-FFF2-40B4-BE49-F238E27FC236}">
                  <a16:creationId xmlns:a16="http://schemas.microsoft.com/office/drawing/2014/main" id="{ECB3B383-307C-5641-B519-9CDDCAC86B6B}"/>
                </a:ext>
              </a:extLst>
            </p:cNvPr>
            <p:cNvCxnSpPr/>
            <p:nvPr/>
          </p:nvCxnSpPr>
          <p:spPr>
            <a:xfrm rot="16200000" flipH="1">
              <a:off x="6715140" y="571480"/>
              <a:ext cx="357190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25">
              <a:extLst>
                <a:ext uri="{FF2B5EF4-FFF2-40B4-BE49-F238E27FC236}">
                  <a16:creationId xmlns:a16="http://schemas.microsoft.com/office/drawing/2014/main" id="{468D96F8-909D-324F-B104-49CDE302C84B}"/>
                </a:ext>
              </a:extLst>
            </p:cNvPr>
            <p:cNvCxnSpPr/>
            <p:nvPr/>
          </p:nvCxnSpPr>
          <p:spPr>
            <a:xfrm rot="5400000" flipH="1" flipV="1">
              <a:off x="6858016" y="642918"/>
              <a:ext cx="214314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رابط مستقيم 26">
              <a:extLst>
                <a:ext uri="{FF2B5EF4-FFF2-40B4-BE49-F238E27FC236}">
                  <a16:creationId xmlns:a16="http://schemas.microsoft.com/office/drawing/2014/main" id="{22658B37-0DA1-814C-8B9C-B0A248958A2F}"/>
                </a:ext>
              </a:extLst>
            </p:cNvPr>
            <p:cNvCxnSpPr/>
            <p:nvPr/>
          </p:nvCxnSpPr>
          <p:spPr>
            <a:xfrm rot="10800000">
              <a:off x="6354016" y="428604"/>
              <a:ext cx="50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27">
              <a:extLst>
                <a:ext uri="{FF2B5EF4-FFF2-40B4-BE49-F238E27FC236}">
                  <a16:creationId xmlns:a16="http://schemas.microsoft.com/office/drawing/2014/main" id="{12B8AAE8-0675-E743-AC21-12467E43B3A3}"/>
                </a:ext>
              </a:extLst>
            </p:cNvPr>
            <p:cNvCxnSpPr/>
            <p:nvPr/>
          </p:nvCxnSpPr>
          <p:spPr>
            <a:xfrm rot="16200000" flipH="1">
              <a:off x="7021263" y="565395"/>
              <a:ext cx="3069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59ADDC-928D-8AE6-E43D-33EEBF8C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9A82-E070-4C34-A8D7-59B818EA8E56}" type="slidenum">
              <a:rPr lang="ar-SA" smtClean="0"/>
              <a:pPr/>
              <a:t>211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17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8" grpId="0"/>
      <p:bldP spid="69" grpId="0"/>
      <p:bldP spid="70" grpId="0"/>
      <p:bldP spid="81" grpId="0"/>
      <p:bldP spid="82" grpId="0"/>
      <p:bldP spid="83" grpId="0"/>
      <p:bldP spid="85" grpId="0"/>
      <p:bldP spid="86" grpId="0"/>
      <p:bldP spid="9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1105</Words>
  <Application>Microsoft Macintosh PowerPoint</Application>
  <PresentationFormat>عرض على الشاشة (4:3)</PresentationFormat>
  <Paragraphs>373</Paragraphs>
  <Slides>24</Slides>
  <Notes>23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1" baseType="lpstr">
      <vt:lpstr>18 Khebrat Musamim</vt:lpstr>
      <vt:lpstr>Arial</vt:lpstr>
      <vt:lpstr>Beirut</vt:lpstr>
      <vt:lpstr>Calibri</vt:lpstr>
      <vt:lpstr>Comic Sans MS</vt:lpstr>
      <vt:lpstr>Diwan Kufi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94</cp:revision>
  <dcterms:created xsi:type="dcterms:W3CDTF">2012-11-15T04:52:49Z</dcterms:created>
  <dcterms:modified xsi:type="dcterms:W3CDTF">2022-08-10T22:50:59Z</dcterms:modified>
</cp:coreProperties>
</file>