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3" r:id="rId4"/>
    <p:sldId id="275" r:id="rId5"/>
    <p:sldId id="274" r:id="rId6"/>
    <p:sldId id="276" r:id="rId7"/>
    <p:sldId id="277" r:id="rId8"/>
    <p:sldId id="269" r:id="rId9"/>
    <p:sldId id="278" r:id="rId10"/>
    <p:sldId id="279" r:id="rId11"/>
    <p:sldId id="270" r:id="rId12"/>
    <p:sldId id="280" r:id="rId13"/>
    <p:sldId id="281" r:id="rId14"/>
    <p:sldId id="282" r:id="rId15"/>
    <p:sldId id="283" r:id="rId16"/>
    <p:sldId id="284" r:id="rId17"/>
    <p:sldId id="285" r:id="rId18"/>
    <p:sldId id="271" r:id="rId19"/>
    <p:sldId id="272" r:id="rId2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7CA0"/>
    <a:srgbClr val="883994"/>
    <a:srgbClr val="F1989E"/>
    <a:srgbClr val="9AE3EC"/>
    <a:srgbClr val="FFECFF"/>
    <a:srgbClr val="FBA9D1"/>
    <a:srgbClr val="D2F3A4"/>
    <a:srgbClr val="AEE696"/>
    <a:srgbClr val="624097"/>
    <a:srgbClr val="9704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13/08/44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13/08/44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13/08/44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13/08/44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13/08/44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13/08/44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13/08/44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13/08/44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13/08/44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13/08/44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13/08/44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13/08/44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13/08/44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6.png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3" Type="http://schemas.openxmlformats.org/officeDocument/2006/relationships/audio" Target="../media/audio2.wav"/><Relationship Id="rId21" Type="http://schemas.microsoft.com/office/2007/relationships/hdphoto" Target="../media/hdphoto8.wdp"/><Relationship Id="rId7" Type="http://schemas.openxmlformats.org/officeDocument/2006/relationships/image" Target="../media/image3.png"/><Relationship Id="rId12" Type="http://schemas.microsoft.com/office/2007/relationships/hdphoto" Target="../media/hdphoto4.wdp"/><Relationship Id="rId17" Type="http://schemas.openxmlformats.org/officeDocument/2006/relationships/image" Target="../media/image8.jpeg"/><Relationship Id="rId25" Type="http://schemas.microsoft.com/office/2007/relationships/hdphoto" Target="../media/hdphoto10.wdp"/><Relationship Id="rId2" Type="http://schemas.openxmlformats.org/officeDocument/2006/relationships/audio" Target="../media/audio1.wav"/><Relationship Id="rId16" Type="http://schemas.microsoft.com/office/2007/relationships/hdphoto" Target="../media/hdphoto6.wdp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5.png"/><Relationship Id="rId24" Type="http://schemas.openxmlformats.org/officeDocument/2006/relationships/image" Target="../media/image12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microsoft.com/office/2007/relationships/hdphoto" Target="../media/hdphoto9.wdp"/><Relationship Id="rId10" Type="http://schemas.microsoft.com/office/2007/relationships/hdphoto" Target="../media/hdphoto3.wdp"/><Relationship Id="rId19" Type="http://schemas.microsoft.com/office/2007/relationships/hdphoto" Target="../media/hdphoto7.wdp"/><Relationship Id="rId4" Type="http://schemas.openxmlformats.org/officeDocument/2006/relationships/image" Target="../media/image1.JPG"/><Relationship Id="rId9" Type="http://schemas.openxmlformats.org/officeDocument/2006/relationships/image" Target="../media/image4.png"/><Relationship Id="rId14" Type="http://schemas.microsoft.com/office/2007/relationships/hdphoto" Target="../media/hdphoto5.wdp"/><Relationship Id="rId22" Type="http://schemas.openxmlformats.org/officeDocument/2006/relationships/image" Target="../media/image11.png"/><Relationship Id="rId27" Type="http://schemas.microsoft.com/office/2007/relationships/hdphoto" Target="../media/hdphoto1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21" Type="http://schemas.microsoft.com/office/2007/relationships/hdphoto" Target="../media/hdphoto9.wdp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microsoft.com/office/2007/relationships/hdphoto" Target="../media/hdphoto7.wdp"/><Relationship Id="rId2" Type="http://schemas.openxmlformats.org/officeDocument/2006/relationships/image" Target="../media/image33.emf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jpeg"/><Relationship Id="rId23" Type="http://schemas.openxmlformats.org/officeDocument/2006/relationships/image" Target="../media/image35.emf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Relationship Id="rId22" Type="http://schemas.openxmlformats.org/officeDocument/2006/relationships/image" Target="../media/image34.emf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21" Type="http://schemas.microsoft.com/office/2007/relationships/hdphoto" Target="../media/hdphoto9.wdp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microsoft.com/office/2007/relationships/hdphoto" Target="../media/hdphoto7.wdp"/><Relationship Id="rId2" Type="http://schemas.openxmlformats.org/officeDocument/2006/relationships/image" Target="../media/image36.jpe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jpeg"/><Relationship Id="rId23" Type="http://schemas.openxmlformats.org/officeDocument/2006/relationships/image" Target="../media/image38.emf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Relationship Id="rId22" Type="http://schemas.openxmlformats.org/officeDocument/2006/relationships/image" Target="../media/image37.emf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21" Type="http://schemas.microsoft.com/office/2007/relationships/hdphoto" Target="../media/hdphoto9.wdp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microsoft.com/office/2007/relationships/hdphoto" Target="../media/hdphoto7.wdp"/><Relationship Id="rId2" Type="http://schemas.openxmlformats.org/officeDocument/2006/relationships/image" Target="../media/image36.jpe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jpeg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Relationship Id="rId22" Type="http://schemas.openxmlformats.org/officeDocument/2006/relationships/image" Target="../media/image39.emf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21" Type="http://schemas.microsoft.com/office/2007/relationships/hdphoto" Target="../media/hdphoto9.wdp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microsoft.com/office/2007/relationships/hdphoto" Target="../media/hdphoto7.wdp"/><Relationship Id="rId2" Type="http://schemas.openxmlformats.org/officeDocument/2006/relationships/image" Target="../media/image36.jpe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jpeg"/><Relationship Id="rId23" Type="http://schemas.openxmlformats.org/officeDocument/2006/relationships/image" Target="../media/image41.emf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Relationship Id="rId22" Type="http://schemas.openxmlformats.org/officeDocument/2006/relationships/image" Target="../media/image40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36.jpeg"/><Relationship Id="rId21" Type="http://schemas.openxmlformats.org/officeDocument/2006/relationships/image" Target="../media/image11.pn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" Type="http://schemas.openxmlformats.org/officeDocument/2006/relationships/image" Target="../media/image42.emf"/><Relationship Id="rId16" Type="http://schemas.openxmlformats.org/officeDocument/2006/relationships/image" Target="../media/image8.jpeg"/><Relationship Id="rId20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7.png"/><Relationship Id="rId22" Type="http://schemas.microsoft.com/office/2007/relationships/hdphoto" Target="../media/hdphoto9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6.png"/><Relationship Id="rId18" Type="http://schemas.openxmlformats.org/officeDocument/2006/relationships/image" Target="../media/image9.png"/><Relationship Id="rId3" Type="http://schemas.openxmlformats.org/officeDocument/2006/relationships/image" Target="../media/image44.emf"/><Relationship Id="rId21" Type="http://schemas.microsoft.com/office/2007/relationships/hdphoto" Target="../media/hdphoto8.wdp"/><Relationship Id="rId7" Type="http://schemas.openxmlformats.org/officeDocument/2006/relationships/image" Target="../media/image3.png"/><Relationship Id="rId12" Type="http://schemas.microsoft.com/office/2007/relationships/hdphoto" Target="../media/hdphoto4.wdp"/><Relationship Id="rId17" Type="http://schemas.openxmlformats.org/officeDocument/2006/relationships/image" Target="../media/image8.jpeg"/><Relationship Id="rId2" Type="http://schemas.openxmlformats.org/officeDocument/2006/relationships/image" Target="../media/image43.jpeg"/><Relationship Id="rId16" Type="http://schemas.microsoft.com/office/2007/relationships/hdphoto" Target="../media/hdphoto6.wdp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microsoft.com/office/2007/relationships/hdphoto" Target="../media/hdphoto9.wdp"/><Relationship Id="rId10" Type="http://schemas.microsoft.com/office/2007/relationships/hdphoto" Target="../media/hdphoto3.wdp"/><Relationship Id="rId19" Type="http://schemas.microsoft.com/office/2007/relationships/hdphoto" Target="../media/hdphoto7.wdp"/><Relationship Id="rId4" Type="http://schemas.openxmlformats.org/officeDocument/2006/relationships/image" Target="../media/image36.jpeg"/><Relationship Id="rId9" Type="http://schemas.openxmlformats.org/officeDocument/2006/relationships/image" Target="../media/image4.png"/><Relationship Id="rId14" Type="http://schemas.microsoft.com/office/2007/relationships/hdphoto" Target="../media/hdphoto5.wdp"/><Relationship Id="rId2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36.jpeg"/><Relationship Id="rId21" Type="http://schemas.openxmlformats.org/officeDocument/2006/relationships/image" Target="../media/image11.pn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" Type="http://schemas.openxmlformats.org/officeDocument/2006/relationships/image" Target="../media/image45.png"/><Relationship Id="rId16" Type="http://schemas.openxmlformats.org/officeDocument/2006/relationships/image" Target="../media/image8.jpeg"/><Relationship Id="rId20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24" Type="http://schemas.openxmlformats.org/officeDocument/2006/relationships/image" Target="../media/image47.png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openxmlformats.org/officeDocument/2006/relationships/image" Target="../media/image46.emf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7.png"/><Relationship Id="rId22" Type="http://schemas.microsoft.com/office/2007/relationships/hdphoto" Target="../media/hdphoto9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36.jpeg"/><Relationship Id="rId21" Type="http://schemas.openxmlformats.org/officeDocument/2006/relationships/image" Target="../media/image11.pn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" Type="http://schemas.openxmlformats.org/officeDocument/2006/relationships/image" Target="../media/image48.emf"/><Relationship Id="rId16" Type="http://schemas.openxmlformats.org/officeDocument/2006/relationships/image" Target="../media/image8.jpeg"/><Relationship Id="rId20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7.png"/><Relationship Id="rId22" Type="http://schemas.microsoft.com/office/2007/relationships/hdphoto" Target="../media/hdphoto9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50.emf"/><Relationship Id="rId21" Type="http://schemas.openxmlformats.org/officeDocument/2006/relationships/image" Target="../media/image11.pn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5" Type="http://schemas.openxmlformats.org/officeDocument/2006/relationships/image" Target="../media/image53.emf"/><Relationship Id="rId2" Type="http://schemas.openxmlformats.org/officeDocument/2006/relationships/image" Target="../media/image49.jpeg"/><Relationship Id="rId16" Type="http://schemas.openxmlformats.org/officeDocument/2006/relationships/image" Target="../media/image8.jpeg"/><Relationship Id="rId20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24" Type="http://schemas.openxmlformats.org/officeDocument/2006/relationships/image" Target="../media/image52.emf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openxmlformats.org/officeDocument/2006/relationships/image" Target="../media/image51.emf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7.png"/><Relationship Id="rId22" Type="http://schemas.microsoft.com/office/2007/relationships/hdphoto" Target="../media/hdphoto9.wdp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21" Type="http://schemas.microsoft.com/office/2007/relationships/hdphoto" Target="../media/hdphoto9.wdp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microsoft.com/office/2007/relationships/hdphoto" Target="../media/hdphoto7.wdp"/><Relationship Id="rId2" Type="http://schemas.openxmlformats.org/officeDocument/2006/relationships/image" Target="../media/image54.emf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jpeg"/><Relationship Id="rId23" Type="http://schemas.microsoft.com/office/2007/relationships/hdphoto" Target="../media/hdphoto12.wdp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Relationship Id="rId22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21" Type="http://schemas.microsoft.com/office/2007/relationships/hdphoto" Target="../media/hdphoto9.wdp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microsoft.com/office/2007/relationships/hdphoto" Target="../media/hdphoto7.wdp"/><Relationship Id="rId2" Type="http://schemas.openxmlformats.org/officeDocument/2006/relationships/audio" Target="../media/audio3.wav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jpeg"/><Relationship Id="rId23" Type="http://schemas.openxmlformats.org/officeDocument/2006/relationships/image" Target="../media/image15.JPG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Relationship Id="rId22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6.wdp"/><Relationship Id="rId18" Type="http://schemas.microsoft.com/office/2007/relationships/hdphoto" Target="../media/hdphoto8.wdp"/><Relationship Id="rId3" Type="http://schemas.microsoft.com/office/2007/relationships/hdphoto" Target="../media/hdphoto1.wdp"/><Relationship Id="rId21" Type="http://schemas.openxmlformats.org/officeDocument/2006/relationships/image" Target="../media/image16.emf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9.png"/><Relationship Id="rId23" Type="http://schemas.openxmlformats.org/officeDocument/2006/relationships/image" Target="../media/image18.emf"/><Relationship Id="rId10" Type="http://schemas.openxmlformats.org/officeDocument/2006/relationships/image" Target="../media/image6.png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microsoft.com/office/2007/relationships/hdphoto" Target="../media/hdphoto4.wdp"/><Relationship Id="rId14" Type="http://schemas.openxmlformats.org/officeDocument/2006/relationships/image" Target="../media/image8.jpeg"/><Relationship Id="rId22" Type="http://schemas.openxmlformats.org/officeDocument/2006/relationships/image" Target="../media/image1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6.wdp"/><Relationship Id="rId18" Type="http://schemas.microsoft.com/office/2007/relationships/hdphoto" Target="../media/hdphoto8.wdp"/><Relationship Id="rId3" Type="http://schemas.microsoft.com/office/2007/relationships/hdphoto" Target="../media/hdphoto1.wdp"/><Relationship Id="rId21" Type="http://schemas.openxmlformats.org/officeDocument/2006/relationships/image" Target="../media/image17.emf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24" Type="http://schemas.openxmlformats.org/officeDocument/2006/relationships/image" Target="../media/image16.emf"/><Relationship Id="rId5" Type="http://schemas.microsoft.com/office/2007/relationships/hdphoto" Target="../media/hdphoto2.wdp"/><Relationship Id="rId15" Type="http://schemas.openxmlformats.org/officeDocument/2006/relationships/image" Target="../media/image9.png"/><Relationship Id="rId23" Type="http://schemas.openxmlformats.org/officeDocument/2006/relationships/image" Target="../media/image20.emf"/><Relationship Id="rId10" Type="http://schemas.openxmlformats.org/officeDocument/2006/relationships/image" Target="../media/image6.png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microsoft.com/office/2007/relationships/hdphoto" Target="../media/hdphoto4.wdp"/><Relationship Id="rId14" Type="http://schemas.openxmlformats.org/officeDocument/2006/relationships/image" Target="../media/image8.jpeg"/><Relationship Id="rId22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21" Type="http://schemas.microsoft.com/office/2007/relationships/hdphoto" Target="../media/hdphoto9.wdp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microsoft.com/office/2007/relationships/hdphoto" Target="../media/hdphoto7.wdp"/><Relationship Id="rId2" Type="http://schemas.openxmlformats.org/officeDocument/2006/relationships/image" Target="../media/image21.jpe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jpeg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Relationship Id="rId22" Type="http://schemas.openxmlformats.org/officeDocument/2006/relationships/image" Target="../media/image2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6.wdp"/><Relationship Id="rId18" Type="http://schemas.microsoft.com/office/2007/relationships/hdphoto" Target="../media/hdphoto8.wdp"/><Relationship Id="rId3" Type="http://schemas.microsoft.com/office/2007/relationships/hdphoto" Target="../media/hdphoto1.wdp"/><Relationship Id="rId21" Type="http://schemas.openxmlformats.org/officeDocument/2006/relationships/image" Target="../media/image23.emf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microsoft.com/office/2007/relationships/hdphoto" Target="../media/hdphoto4.wdp"/><Relationship Id="rId14" Type="http://schemas.openxmlformats.org/officeDocument/2006/relationships/image" Target="../media/image8.jpeg"/><Relationship Id="rId22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6.wdp"/><Relationship Id="rId18" Type="http://schemas.microsoft.com/office/2007/relationships/hdphoto" Target="../media/hdphoto8.wdp"/><Relationship Id="rId3" Type="http://schemas.microsoft.com/office/2007/relationships/hdphoto" Target="../media/hdphoto1.wdp"/><Relationship Id="rId21" Type="http://schemas.openxmlformats.org/officeDocument/2006/relationships/image" Target="../media/image25.png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24" Type="http://schemas.openxmlformats.org/officeDocument/2006/relationships/image" Target="../media/image28.emf"/><Relationship Id="rId5" Type="http://schemas.microsoft.com/office/2007/relationships/hdphoto" Target="../media/hdphoto2.wdp"/><Relationship Id="rId15" Type="http://schemas.openxmlformats.org/officeDocument/2006/relationships/image" Target="../media/image9.png"/><Relationship Id="rId23" Type="http://schemas.openxmlformats.org/officeDocument/2006/relationships/image" Target="../media/image27.emf"/><Relationship Id="rId10" Type="http://schemas.openxmlformats.org/officeDocument/2006/relationships/image" Target="../media/image6.png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microsoft.com/office/2007/relationships/hdphoto" Target="../media/hdphoto4.wdp"/><Relationship Id="rId14" Type="http://schemas.openxmlformats.org/officeDocument/2006/relationships/image" Target="../media/image8.jpeg"/><Relationship Id="rId22" Type="http://schemas.openxmlformats.org/officeDocument/2006/relationships/image" Target="../media/image2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6.wdp"/><Relationship Id="rId18" Type="http://schemas.microsoft.com/office/2007/relationships/hdphoto" Target="../media/hdphoto8.wdp"/><Relationship Id="rId3" Type="http://schemas.microsoft.com/office/2007/relationships/hdphoto" Target="../media/hdphoto1.wdp"/><Relationship Id="rId21" Type="http://schemas.openxmlformats.org/officeDocument/2006/relationships/image" Target="../media/image29.emf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microsoft.com/office/2007/relationships/hdphoto" Target="../media/hdphoto4.wdp"/><Relationship Id="rId14" Type="http://schemas.openxmlformats.org/officeDocument/2006/relationships/image" Target="../media/image8.jpeg"/><Relationship Id="rId22" Type="http://schemas.openxmlformats.org/officeDocument/2006/relationships/image" Target="../media/image3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32.emf"/><Relationship Id="rId21" Type="http://schemas.openxmlformats.org/officeDocument/2006/relationships/image" Target="../media/image11.pn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" Type="http://schemas.openxmlformats.org/officeDocument/2006/relationships/image" Target="../media/image31.emf"/><Relationship Id="rId16" Type="http://schemas.openxmlformats.org/officeDocument/2006/relationships/image" Target="../media/image8.jpeg"/><Relationship Id="rId20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7.png"/><Relationship Id="rId22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صورة 48"/>
          <p:cNvPicPr>
            <a:picLocks noChangeAspect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0" t="32381" r="16471" b="43300"/>
          <a:stretch/>
        </p:blipFill>
        <p:spPr>
          <a:xfrm>
            <a:off x="5030840" y="4783097"/>
            <a:ext cx="3422799" cy="1053257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0" t="32381" r="16471" b="43300"/>
          <a:stretch/>
        </p:blipFill>
        <p:spPr>
          <a:xfrm>
            <a:off x="1843717" y="1936055"/>
            <a:ext cx="3506040" cy="1053257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7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813348" y="2993861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454857" y="1040553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2">
                    <a:lumMod val="25000"/>
                  </a:schemeClr>
                </a:solidFill>
              </a:rPr>
              <a:t>الفصل الثامن </a:t>
            </a:r>
            <a:endParaRPr lang="ar-SA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sp>
        <p:nvSpPr>
          <p:cNvPr id="36" name="مخطط انسيابي: محطة طرفية 35"/>
          <p:cNvSpPr/>
          <p:nvPr/>
        </p:nvSpPr>
        <p:spPr>
          <a:xfrm>
            <a:off x="10420451" y="2320579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القياس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sp>
        <p:nvSpPr>
          <p:cNvPr id="40" name="مخطط انسيابي: محطة طرفية 39"/>
          <p:cNvSpPr/>
          <p:nvPr/>
        </p:nvSpPr>
        <p:spPr>
          <a:xfrm>
            <a:off x="10572215" y="3604635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٣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46541" y="2305617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14977"/>
            <a:ext cx="574051" cy="615689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454353" y="4125737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٢١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3242" y="3503898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46486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الـمــحــــــيـــطـ 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473922" y="1763749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فكرة الدرس 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408947" y="2960876"/>
            <a:ext cx="1371600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rgbClr val="C00000"/>
                </a:solidFill>
              </a:rPr>
              <a:t>المفردات 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2329844" y="2179077"/>
            <a:ext cx="254097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أجــد محــيـط شـكـل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6040611" y="5034937"/>
            <a:ext cx="153342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المـحـيـط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49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03" t="9837" r="13275" b="6226"/>
          <a:stretch/>
        </p:blipFill>
        <p:spPr>
          <a:xfrm>
            <a:off x="4872438" y="1495877"/>
            <a:ext cx="2148970" cy="2568661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401" b="57410" l="0" r="579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1370" b="41841"/>
          <a:stretch/>
        </p:blipFill>
        <p:spPr>
          <a:xfrm>
            <a:off x="8428023" y="3585555"/>
            <a:ext cx="1616988" cy="222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9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  <p:bldP spid="12" grpId="0"/>
      <p:bldP spid="4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365" y="1388444"/>
            <a:ext cx="2473449" cy="2060587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الـمــحــــــيـــطـ</a:t>
            </a: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٣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8636271" y="1225267"/>
            <a:ext cx="1371600" cy="455324"/>
          </a:xfrm>
          <a:prstGeom prst="flowChartTerminator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أتــأكــد </a:t>
            </a:r>
            <a:endParaRPr lang="ar-SA" sz="2400" b="1" dirty="0">
              <a:solidFill>
                <a:schemeClr val="bg1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182951" y="1957574"/>
            <a:ext cx="6447860" cy="1167205"/>
          </a:xfrm>
          <a:prstGeom prst="rect">
            <a:avLst/>
          </a:prstGeom>
        </p:spPr>
      </p:pic>
      <p:sp>
        <p:nvSpPr>
          <p:cNvPr id="56" name="مربع نص 55"/>
          <p:cNvSpPr txBox="1"/>
          <p:nvPr/>
        </p:nvSpPr>
        <p:spPr>
          <a:xfrm>
            <a:off x="2682305" y="3654613"/>
            <a:ext cx="70138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سم +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سم +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سم +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سم +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سم 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١٠٠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سم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173166" y="4559336"/>
            <a:ext cx="6834705" cy="158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66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مستطيل 43"/>
          <p:cNvSpPr/>
          <p:nvPr/>
        </p:nvSpPr>
        <p:spPr>
          <a:xfrm>
            <a:off x="6104856" y="1334132"/>
            <a:ext cx="609453" cy="647018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" t="9778" r="2960" b="17080"/>
          <a:stretch/>
        </p:blipFill>
        <p:spPr>
          <a:xfrm>
            <a:off x="8861725" y="842663"/>
            <a:ext cx="1404481" cy="1186189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>
                <a:solidFill>
                  <a:schemeClr val="tx1"/>
                </a:solidFill>
              </a:rPr>
              <a:t>الـمــحــــــيـــطـ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٣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6257574" y="1382314"/>
            <a:ext cx="2480158" cy="533236"/>
          </a:xfrm>
          <a:prstGeom prst="flowChartTerminator">
            <a:avLst/>
          </a:prstGeom>
          <a:solidFill>
            <a:srgbClr val="F1989E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أتدرب وأحل المسائل 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3360350" y="1464064"/>
            <a:ext cx="269102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أجد محيط كل شكل مما يأتي :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586975" y="2332862"/>
            <a:ext cx="3652826" cy="2106364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026488" y="2332862"/>
            <a:ext cx="3454715" cy="2655846"/>
          </a:xfrm>
          <a:prstGeom prst="rect">
            <a:avLst/>
          </a:prstGeom>
        </p:spPr>
      </p:pic>
      <p:sp>
        <p:nvSpPr>
          <p:cNvPr id="50" name="مربع نص 49"/>
          <p:cNvSpPr txBox="1"/>
          <p:nvPr/>
        </p:nvSpPr>
        <p:spPr>
          <a:xfrm>
            <a:off x="5792860" y="4757875"/>
            <a:ext cx="451003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سم +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سم +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سم +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سم 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سم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1343612" y="4961845"/>
            <a:ext cx="381335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سم +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سم +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سم +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سم +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سم +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سم 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سم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13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مستطيل 43"/>
          <p:cNvSpPr/>
          <p:nvPr/>
        </p:nvSpPr>
        <p:spPr>
          <a:xfrm>
            <a:off x="6104856" y="1334132"/>
            <a:ext cx="609453" cy="647018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" t="9778" r="2960" b="17080"/>
          <a:stretch/>
        </p:blipFill>
        <p:spPr>
          <a:xfrm>
            <a:off x="8861725" y="842663"/>
            <a:ext cx="1404481" cy="1186189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>
                <a:solidFill>
                  <a:schemeClr val="tx1"/>
                </a:solidFill>
              </a:rPr>
              <a:t>الـمــحــــــيـــطـ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٣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6257574" y="1382314"/>
            <a:ext cx="2480158" cy="533236"/>
          </a:xfrm>
          <a:prstGeom prst="flowChartTerminator">
            <a:avLst/>
          </a:prstGeom>
          <a:solidFill>
            <a:srgbClr val="F1989E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أتدرب وأحل المسائل 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3360350" y="1464064"/>
            <a:ext cx="269102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أجد محيط كل شكل مما يأتي :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0" name="مربع نص 49"/>
          <p:cNvSpPr txBox="1"/>
          <p:nvPr/>
        </p:nvSpPr>
        <p:spPr>
          <a:xfrm>
            <a:off x="1862490" y="5229665"/>
            <a:ext cx="66922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سم +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سم +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سم +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سم +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سم 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سم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530546" y="2366196"/>
            <a:ext cx="3148619" cy="256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3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مستطيل 43"/>
          <p:cNvSpPr/>
          <p:nvPr/>
        </p:nvSpPr>
        <p:spPr>
          <a:xfrm>
            <a:off x="6104856" y="1334132"/>
            <a:ext cx="609453" cy="647018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" t="9778" r="2960" b="17080"/>
          <a:stretch/>
        </p:blipFill>
        <p:spPr>
          <a:xfrm>
            <a:off x="8861725" y="842663"/>
            <a:ext cx="1404481" cy="1186189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>
                <a:solidFill>
                  <a:schemeClr val="tx1"/>
                </a:solidFill>
              </a:rPr>
              <a:t>الـمــحــــــيـــطـ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٣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6257574" y="1382314"/>
            <a:ext cx="2480158" cy="533236"/>
          </a:xfrm>
          <a:prstGeom prst="flowChartTerminator">
            <a:avLst/>
          </a:prstGeom>
          <a:solidFill>
            <a:srgbClr val="F1989E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أتدرب وأحل المسائل </a:t>
            </a:r>
            <a:endParaRPr lang="ar-SA" sz="2400" b="1" dirty="0">
              <a:solidFill>
                <a:schemeClr val="bg1"/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172488" y="2320214"/>
            <a:ext cx="2941200" cy="2037000"/>
          </a:xfrm>
          <a:prstGeom prst="rect">
            <a:avLst/>
          </a:prstGeom>
        </p:spPr>
      </p:pic>
      <p:sp>
        <p:nvSpPr>
          <p:cNvPr id="41" name="مربع نص 40"/>
          <p:cNvSpPr txBox="1"/>
          <p:nvPr/>
        </p:nvSpPr>
        <p:spPr>
          <a:xfrm>
            <a:off x="2319646" y="1435757"/>
            <a:ext cx="372321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أجد محيط الشكل المظلل في كل مما يأتي :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23191" y="2320214"/>
            <a:ext cx="3018600" cy="1972334"/>
          </a:xfrm>
          <a:prstGeom prst="rect">
            <a:avLst/>
          </a:prstGeom>
        </p:spPr>
      </p:pic>
      <p:sp>
        <p:nvSpPr>
          <p:cNvPr id="45" name="مربع نص 44"/>
          <p:cNvSpPr txBox="1"/>
          <p:nvPr/>
        </p:nvSpPr>
        <p:spPr>
          <a:xfrm>
            <a:off x="6515405" y="4601514"/>
            <a:ext cx="363084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وحدات +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وحدات + وحدتان +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وحدات + وحدتان + وحدتان 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١٨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وحدة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1521749" y="4601513"/>
            <a:ext cx="425319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وحدات + وحده واحدة +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وحدات +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وحدات +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وحدات + وحده واحدة +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وحدات +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وحدات 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وحدة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5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445" y="2331107"/>
            <a:ext cx="9305866" cy="1088824"/>
          </a:xfrm>
          <a:prstGeom prst="rect">
            <a:avLst/>
          </a:prstGeom>
        </p:spPr>
      </p:pic>
      <p:sp>
        <p:nvSpPr>
          <p:cNvPr id="44" name="مستطيل 43"/>
          <p:cNvSpPr/>
          <p:nvPr/>
        </p:nvSpPr>
        <p:spPr>
          <a:xfrm>
            <a:off x="6104856" y="1334132"/>
            <a:ext cx="609453" cy="647018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" t="9778" r="2960" b="17080"/>
          <a:stretch/>
        </p:blipFill>
        <p:spPr>
          <a:xfrm>
            <a:off x="8861725" y="842663"/>
            <a:ext cx="1404481" cy="1186189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>
                <a:solidFill>
                  <a:schemeClr val="tx1"/>
                </a:solidFill>
              </a:rPr>
              <a:t>الـمــحــــــيـــطـ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٣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6257574" y="1382314"/>
            <a:ext cx="2480158" cy="533236"/>
          </a:xfrm>
          <a:prstGeom prst="flowChartTerminator">
            <a:avLst/>
          </a:prstGeom>
          <a:solidFill>
            <a:srgbClr val="F1989E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أتدرب وأحل المسائل </a:t>
            </a:r>
            <a:endParaRPr lang="ar-SA" sz="2400" b="1" dirty="0">
              <a:solidFill>
                <a:schemeClr val="bg1"/>
              </a:solidFill>
            </a:endParaRPr>
          </a:p>
        </p:txBody>
      </p:sp>
      <p:cxnSp>
        <p:nvCxnSpPr>
          <p:cNvPr id="40" name="رابط كسهم مستقيم 39"/>
          <p:cNvCxnSpPr/>
          <p:nvPr/>
        </p:nvCxnSpPr>
        <p:spPr>
          <a:xfrm flipH="1" flipV="1">
            <a:off x="2505956" y="3476664"/>
            <a:ext cx="1913897" cy="13413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رابط كسهم مستقيم 48"/>
          <p:cNvCxnSpPr/>
          <p:nvPr/>
        </p:nvCxnSpPr>
        <p:spPr>
          <a:xfrm flipH="1">
            <a:off x="2298938" y="3476664"/>
            <a:ext cx="207018" cy="141026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رابط كسهم مستقيم 49"/>
          <p:cNvCxnSpPr/>
          <p:nvPr/>
        </p:nvCxnSpPr>
        <p:spPr>
          <a:xfrm>
            <a:off x="2345173" y="4844919"/>
            <a:ext cx="208136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مربع نص 14"/>
          <p:cNvSpPr txBox="1"/>
          <p:nvPr/>
        </p:nvSpPr>
        <p:spPr>
          <a:xfrm>
            <a:off x="2748459" y="4843942"/>
            <a:ext cx="90526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٤٠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سم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3353583" y="3747215"/>
            <a:ext cx="90526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٥٠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سم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مربع نص 52"/>
          <p:cNvSpPr txBox="1"/>
          <p:nvPr/>
        </p:nvSpPr>
        <p:spPr>
          <a:xfrm>
            <a:off x="1572125" y="3982044"/>
            <a:ext cx="77558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؟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سم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5115849" y="3561037"/>
            <a:ext cx="46739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سم +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سم +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 سم 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١٢٠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سم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4" name="مربع نص 53"/>
          <p:cNvSpPr txBox="1"/>
          <p:nvPr/>
        </p:nvSpPr>
        <p:spPr>
          <a:xfrm>
            <a:off x="6639944" y="4151321"/>
            <a:ext cx="31498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سم +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سم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٩٠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سم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5" name="مربع نص 54"/>
          <p:cNvSpPr txBox="1"/>
          <p:nvPr/>
        </p:nvSpPr>
        <p:spPr>
          <a:xfrm>
            <a:off x="6474949" y="4741605"/>
            <a:ext cx="34027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١٢٠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سم -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٩٠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سم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٣٠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سم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مربع نص 55"/>
          <p:cNvSpPr txBox="1"/>
          <p:nvPr/>
        </p:nvSpPr>
        <p:spPr>
          <a:xfrm>
            <a:off x="3965310" y="5505625"/>
            <a:ext cx="40050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إذن طول الجانب الثالث = </a:t>
            </a:r>
            <a:r>
              <a:rPr lang="ku-Arab-IQ" sz="2400" b="1" dirty="0" smtClean="0">
                <a:solidFill>
                  <a:srgbClr val="C00000"/>
                </a:solidFill>
              </a:rPr>
              <a:t>٣٠ </a:t>
            </a:r>
            <a:r>
              <a:rPr lang="ar-SA" sz="2400" b="1" dirty="0" smtClean="0">
                <a:solidFill>
                  <a:srgbClr val="C00000"/>
                </a:solidFill>
              </a:rPr>
              <a:t>سم </a:t>
            </a:r>
            <a:endParaRPr lang="ar-SA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8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1" grpId="0"/>
      <p:bldP spid="53" grpId="0"/>
      <p:bldP spid="16" grpId="0"/>
      <p:bldP spid="54" grpId="0"/>
      <p:bldP spid="55" grpId="0"/>
      <p:bldP spid="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 t="7619" r="2508" b="9206"/>
          <a:stretch/>
        </p:blipFill>
        <p:spPr>
          <a:xfrm>
            <a:off x="2133531" y="3378128"/>
            <a:ext cx="2406217" cy="2118377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184" y="2396221"/>
            <a:ext cx="9399478" cy="615933"/>
          </a:xfrm>
          <a:prstGeom prst="rect">
            <a:avLst/>
          </a:prstGeom>
        </p:spPr>
      </p:pic>
      <p:sp>
        <p:nvSpPr>
          <p:cNvPr id="44" name="مستطيل 43"/>
          <p:cNvSpPr/>
          <p:nvPr/>
        </p:nvSpPr>
        <p:spPr>
          <a:xfrm>
            <a:off x="6104856" y="1334132"/>
            <a:ext cx="609453" cy="647018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" t="9778" r="2960" b="17080"/>
          <a:stretch/>
        </p:blipFill>
        <p:spPr>
          <a:xfrm>
            <a:off x="8861725" y="842663"/>
            <a:ext cx="1404481" cy="1186189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>
                <a:solidFill>
                  <a:schemeClr val="tx1"/>
                </a:solidFill>
              </a:rPr>
              <a:t>الـمــحــــــيـــطـ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٣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6257574" y="1382314"/>
            <a:ext cx="2480158" cy="533236"/>
          </a:xfrm>
          <a:prstGeom prst="flowChartTerminator">
            <a:avLst/>
          </a:prstGeom>
          <a:solidFill>
            <a:srgbClr val="F1989E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أتدرب وأحل المسائل </a:t>
            </a:r>
            <a:endParaRPr lang="ar-SA" sz="2400" b="1" dirty="0">
              <a:solidFill>
                <a:schemeClr val="bg1"/>
              </a:solidFill>
            </a:endParaRPr>
          </a:p>
        </p:txBody>
      </p:sp>
      <p:cxnSp>
        <p:nvCxnSpPr>
          <p:cNvPr id="40" name="رابط كسهم مستقيم 39"/>
          <p:cNvCxnSpPr/>
          <p:nvPr/>
        </p:nvCxnSpPr>
        <p:spPr>
          <a:xfrm flipH="1" flipV="1">
            <a:off x="3969004" y="3287220"/>
            <a:ext cx="636662" cy="114373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مربع نص 15"/>
          <p:cNvSpPr txBox="1"/>
          <p:nvPr/>
        </p:nvSpPr>
        <p:spPr>
          <a:xfrm>
            <a:off x="5708022" y="3816274"/>
            <a:ext cx="3831327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١٢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سم +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١٢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سم +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١٢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 سم +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١٢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سم +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١٢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سم +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١٢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سم   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= ٧٢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سم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4137508" y="3416164"/>
            <a:ext cx="90526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/>
              <a:t>١٢ </a:t>
            </a:r>
            <a:r>
              <a:rPr lang="ar-SA" sz="2000" b="1" dirty="0" smtClean="0"/>
              <a:t>سم </a:t>
            </a:r>
            <a:endParaRPr lang="ar-SA" sz="2000" b="1" dirty="0"/>
          </a:p>
        </p:txBody>
      </p:sp>
    </p:spTree>
    <p:extLst>
      <p:ext uri="{BB962C8B-B14F-4D97-AF65-F5344CB8AC3E}">
        <p14:creationId xmlns:p14="http://schemas.microsoft.com/office/powerpoint/2010/main" val="72189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94"/>
          <a:stretch/>
        </p:blipFill>
        <p:spPr>
          <a:xfrm>
            <a:off x="1515624" y="2233936"/>
            <a:ext cx="9276728" cy="1110000"/>
          </a:xfrm>
          <a:prstGeom prst="rect">
            <a:avLst/>
          </a:prstGeom>
        </p:spPr>
      </p:pic>
      <p:sp>
        <p:nvSpPr>
          <p:cNvPr id="44" name="مستطيل 43"/>
          <p:cNvSpPr/>
          <p:nvPr/>
        </p:nvSpPr>
        <p:spPr>
          <a:xfrm>
            <a:off x="6104856" y="1334132"/>
            <a:ext cx="609453" cy="647018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" t="9778" r="2960" b="17080"/>
          <a:stretch/>
        </p:blipFill>
        <p:spPr>
          <a:xfrm>
            <a:off x="8861725" y="842663"/>
            <a:ext cx="1404481" cy="1186189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>
                <a:solidFill>
                  <a:schemeClr val="tx1"/>
                </a:solidFill>
              </a:rPr>
              <a:t>الـمــحــــــيـــطـ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٢٤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٣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6257574" y="1382314"/>
            <a:ext cx="2480158" cy="533236"/>
          </a:xfrm>
          <a:prstGeom prst="flowChartTerminator">
            <a:avLst/>
          </a:prstGeom>
          <a:solidFill>
            <a:srgbClr val="F1989E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أتدرب وأحل المسائل 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6162501" y="3657681"/>
            <a:ext cx="445570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سم +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١٦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سم +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٨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 سم +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١٦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سم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= ٤٨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سم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 rotWithShape="1">
          <a:blip r:embed="rId23"/>
          <a:srcRect l="55436"/>
          <a:stretch/>
        </p:blipFill>
        <p:spPr>
          <a:xfrm>
            <a:off x="3779524" y="3453737"/>
            <a:ext cx="1406615" cy="1707947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23"/>
          <a:srcRect r="56445"/>
          <a:stretch/>
        </p:blipFill>
        <p:spPr>
          <a:xfrm>
            <a:off x="2091275" y="3451174"/>
            <a:ext cx="1378869" cy="1713075"/>
          </a:xfrm>
          <a:prstGeom prst="rect">
            <a:avLst/>
          </a:prstGeom>
        </p:spPr>
      </p:pic>
      <p:sp>
        <p:nvSpPr>
          <p:cNvPr id="15" name="مستطيل 14"/>
          <p:cNvSpPr/>
          <p:nvPr/>
        </p:nvSpPr>
        <p:spPr>
          <a:xfrm>
            <a:off x="2569029" y="3549019"/>
            <a:ext cx="2537225" cy="12755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مربع نص 40"/>
          <p:cNvSpPr txBox="1"/>
          <p:nvPr/>
        </p:nvSpPr>
        <p:spPr>
          <a:xfrm>
            <a:off x="5060596" y="4049558"/>
            <a:ext cx="76697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سم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2896059" y="4852322"/>
            <a:ext cx="76697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سم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4030645" y="3121135"/>
            <a:ext cx="76697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سم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مربع نص 49"/>
          <p:cNvSpPr txBox="1"/>
          <p:nvPr/>
        </p:nvSpPr>
        <p:spPr>
          <a:xfrm>
            <a:off x="2826172" y="3121135"/>
            <a:ext cx="76697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سم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1755568" y="3992752"/>
            <a:ext cx="76697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سم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" name="صورة 1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422" y="3400162"/>
            <a:ext cx="1502038" cy="1622945"/>
          </a:xfrm>
          <a:prstGeom prst="rect">
            <a:avLst/>
          </a:prstGeom>
        </p:spPr>
      </p:pic>
      <p:cxnSp>
        <p:nvCxnSpPr>
          <p:cNvPr id="53" name="رابط كسهم مستقيم 52"/>
          <p:cNvCxnSpPr/>
          <p:nvPr/>
        </p:nvCxnSpPr>
        <p:spPr>
          <a:xfrm>
            <a:off x="2522540" y="4893805"/>
            <a:ext cx="2633678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رابط كسهم مستقيم 53"/>
          <p:cNvCxnSpPr/>
          <p:nvPr/>
        </p:nvCxnSpPr>
        <p:spPr>
          <a:xfrm>
            <a:off x="2522540" y="3486010"/>
            <a:ext cx="2633678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مربع نص 54"/>
          <p:cNvSpPr txBox="1"/>
          <p:nvPr/>
        </p:nvSpPr>
        <p:spPr>
          <a:xfrm>
            <a:off x="3201091" y="5344406"/>
            <a:ext cx="96191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00B050"/>
                </a:solidFill>
              </a:rPr>
              <a:t>١٦ </a:t>
            </a:r>
            <a:r>
              <a:rPr lang="ar-SA" sz="2000" b="1" dirty="0" smtClean="0">
                <a:solidFill>
                  <a:srgbClr val="00B050"/>
                </a:solidFill>
              </a:rPr>
              <a:t>سم </a:t>
            </a:r>
            <a:endParaRPr lang="ar-SA" sz="2000" b="1" dirty="0">
              <a:solidFill>
                <a:srgbClr val="00B050"/>
              </a:solidFill>
            </a:endParaRPr>
          </a:p>
        </p:txBody>
      </p:sp>
      <p:sp>
        <p:nvSpPr>
          <p:cNvPr id="67" name="مربع نص 66"/>
          <p:cNvSpPr txBox="1"/>
          <p:nvPr/>
        </p:nvSpPr>
        <p:spPr>
          <a:xfrm>
            <a:off x="3172040" y="2728109"/>
            <a:ext cx="96191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00B050"/>
                </a:solidFill>
              </a:rPr>
              <a:t>١٦ </a:t>
            </a:r>
            <a:r>
              <a:rPr lang="ar-SA" sz="2000" b="1" dirty="0" smtClean="0">
                <a:solidFill>
                  <a:srgbClr val="00B050"/>
                </a:solidFill>
              </a:rPr>
              <a:t>سم </a:t>
            </a:r>
            <a:endParaRPr lang="ar-SA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67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5 -0.0081 L 0.03451 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8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59259E-6 L 0.00092 0.0569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-0.00364 -0.0532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 animBg="1"/>
      <p:bldP spid="41" grpId="0"/>
      <p:bldP spid="45" grpId="0"/>
      <p:bldP spid="49" grpId="0"/>
      <p:bldP spid="50" grpId="0"/>
      <p:bldP spid="51" grpId="0"/>
      <p:bldP spid="55" grpId="0"/>
      <p:bldP spid="6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824" y="2326261"/>
            <a:ext cx="8926801" cy="2205134"/>
          </a:xfrm>
          <a:prstGeom prst="rect">
            <a:avLst/>
          </a:prstGeom>
        </p:spPr>
      </p:pic>
      <p:sp>
        <p:nvSpPr>
          <p:cNvPr id="44" name="مستطيل 43"/>
          <p:cNvSpPr/>
          <p:nvPr/>
        </p:nvSpPr>
        <p:spPr>
          <a:xfrm>
            <a:off x="6104856" y="1334132"/>
            <a:ext cx="609453" cy="647018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" t="9778" r="2960" b="17080"/>
          <a:stretch/>
        </p:blipFill>
        <p:spPr>
          <a:xfrm>
            <a:off x="8861725" y="842663"/>
            <a:ext cx="1404481" cy="1186189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الـمــحــــــيـــطـ</a:t>
            </a: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٢٤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٣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6257574" y="1382314"/>
            <a:ext cx="2480158" cy="533236"/>
          </a:xfrm>
          <a:prstGeom prst="flowChartTerminator">
            <a:avLst/>
          </a:prstGeom>
          <a:solidFill>
            <a:srgbClr val="F1989E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أتدرب وأحل المسائل 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4106998" y="3590040"/>
            <a:ext cx="66107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سم +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سم +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٥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 سم +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٦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سم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+ ؟ سم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= ٢١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سم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4125288" y="4363707"/>
            <a:ext cx="613834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سم +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سم +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٥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 سم +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٦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سم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 = ١٧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سم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5280404" y="5058072"/>
            <a:ext cx="33660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٢١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سم –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١٧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سم =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سم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مربع نص 55"/>
          <p:cNvSpPr txBox="1"/>
          <p:nvPr/>
        </p:nvSpPr>
        <p:spPr>
          <a:xfrm>
            <a:off x="4483351" y="5757948"/>
            <a:ext cx="45157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C00000"/>
                </a:solidFill>
              </a:rPr>
              <a:t>إذن طول الضلع المجهول = </a:t>
            </a:r>
            <a:r>
              <a:rPr lang="ku-Arab-IQ" sz="2800" b="1" dirty="0" smtClean="0">
                <a:solidFill>
                  <a:srgbClr val="C00000"/>
                </a:solidFill>
              </a:rPr>
              <a:t>٤ </a:t>
            </a:r>
            <a:r>
              <a:rPr lang="ar-SA" sz="2800" b="1" dirty="0" smtClean="0">
                <a:solidFill>
                  <a:srgbClr val="C00000"/>
                </a:solidFill>
              </a:rPr>
              <a:t>سم </a:t>
            </a:r>
            <a:endParaRPr lang="ar-SA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39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7" grpId="0"/>
      <p:bldP spid="10" grpId="0"/>
      <p:bldP spid="5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صورة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0" t="8254" r="5047" b="5397"/>
          <a:stretch/>
        </p:blipFill>
        <p:spPr>
          <a:xfrm>
            <a:off x="2107026" y="432388"/>
            <a:ext cx="1778611" cy="1799786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3392" y="3873467"/>
            <a:ext cx="6949168" cy="1433668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الـمــحــــــيـــطـ</a:t>
            </a: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٢٤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٣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299216" y="1207489"/>
            <a:ext cx="5630126" cy="892943"/>
          </a:xfrm>
          <a:prstGeom prst="rect">
            <a:avLst/>
          </a:prstGeom>
        </p:spPr>
      </p:pic>
      <p:sp>
        <p:nvSpPr>
          <p:cNvPr id="19" name="مربع نص 18"/>
          <p:cNvSpPr txBox="1"/>
          <p:nvPr/>
        </p:nvSpPr>
        <p:spPr>
          <a:xfrm>
            <a:off x="1612172" y="3124420"/>
            <a:ext cx="87847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أرسم مربعاً طول ضلعه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سم أو أرسم مستطيل طولة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سم وعرضه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سم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986108" y="2211556"/>
            <a:ext cx="8511813" cy="813490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402916" y="4120131"/>
            <a:ext cx="2108542" cy="1154350"/>
          </a:xfrm>
          <a:prstGeom prst="rect">
            <a:avLst/>
          </a:prstGeom>
        </p:spPr>
      </p:pic>
      <p:sp>
        <p:nvSpPr>
          <p:cNvPr id="40" name="مربع نص 39"/>
          <p:cNvSpPr txBox="1"/>
          <p:nvPr/>
        </p:nvSpPr>
        <p:spPr>
          <a:xfrm>
            <a:off x="3236340" y="5632336"/>
            <a:ext cx="54405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أجد ناتج جمع ضعف طوله ، وضعف عرضه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92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770" y="1642008"/>
            <a:ext cx="8484712" cy="4353466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>
                <a:solidFill>
                  <a:schemeClr val="tx1"/>
                </a:solidFill>
              </a:rPr>
              <a:t>الـمــحــــــيـــطـ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٢٤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٣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8519279" y="4610223"/>
            <a:ext cx="1133770" cy="41177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ستطيل مستدير الزوايا 39"/>
          <p:cNvSpPr/>
          <p:nvPr/>
        </p:nvSpPr>
        <p:spPr>
          <a:xfrm>
            <a:off x="2475878" y="4884582"/>
            <a:ext cx="1461811" cy="44261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2169" b="96421" l="6000" r="95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235" y="190518"/>
            <a:ext cx="2189477" cy="310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2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>
                <a:solidFill>
                  <a:schemeClr val="tx1"/>
                </a:solidFill>
              </a:rPr>
              <a:t>الـمــحــــــيـــطـ 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٢١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٣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540627" y="1860550"/>
            <a:ext cx="2023197" cy="2385894"/>
          </a:xfrm>
          <a:prstGeom prst="rect">
            <a:avLst/>
          </a:prstGeom>
        </p:spPr>
      </p:pic>
      <p:sp>
        <p:nvSpPr>
          <p:cNvPr id="36" name="مربع نص 35"/>
          <p:cNvSpPr txBox="1"/>
          <p:nvPr/>
        </p:nvSpPr>
        <p:spPr>
          <a:xfrm>
            <a:off x="4929002" y="2025752"/>
            <a:ext cx="485207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B050"/>
                </a:solidFill>
              </a:rPr>
              <a:t>المحيط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 هو طول الإطار الخارجي لشكل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9" name="رابط كسهم مستقيم 8"/>
          <p:cNvCxnSpPr/>
          <p:nvPr/>
        </p:nvCxnSpPr>
        <p:spPr>
          <a:xfrm flipV="1">
            <a:off x="4537782" y="1895573"/>
            <a:ext cx="1516" cy="233432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13"/>
          <p:cNvCxnSpPr/>
          <p:nvPr/>
        </p:nvCxnSpPr>
        <p:spPr>
          <a:xfrm flipH="1">
            <a:off x="2528435" y="1810660"/>
            <a:ext cx="191237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مستقيم 43"/>
          <p:cNvCxnSpPr/>
          <p:nvPr/>
        </p:nvCxnSpPr>
        <p:spPr>
          <a:xfrm>
            <a:off x="2530594" y="1802368"/>
            <a:ext cx="0" cy="24357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رابط مستقيم 50"/>
          <p:cNvCxnSpPr/>
          <p:nvPr/>
        </p:nvCxnSpPr>
        <p:spPr>
          <a:xfrm flipH="1">
            <a:off x="2540627" y="4221191"/>
            <a:ext cx="1994508" cy="178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مربع نص 39"/>
          <p:cNvSpPr txBox="1"/>
          <p:nvPr/>
        </p:nvSpPr>
        <p:spPr>
          <a:xfrm>
            <a:off x="4387376" y="1692783"/>
            <a:ext cx="280416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1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</a:t>
            </a:r>
            <a:endParaRPr lang="ar-SA" sz="1100" dirty="0">
              <a:solidFill>
                <a:srgbClr val="FF0000"/>
              </a:solidFill>
            </a:endParaRPr>
          </a:p>
        </p:txBody>
      </p:sp>
      <p:pic>
        <p:nvPicPr>
          <p:cNvPr id="54" name="صورة 53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6"/>
          <a:stretch/>
        </p:blipFill>
        <p:spPr>
          <a:xfrm flipH="1">
            <a:off x="7142515" y="2904910"/>
            <a:ext cx="2629306" cy="3623653"/>
          </a:xfrm>
          <a:prstGeom prst="rect">
            <a:avLst/>
          </a:prstGeom>
        </p:spPr>
      </p:pic>
      <p:sp>
        <p:nvSpPr>
          <p:cNvPr id="55" name="مربع نص 54"/>
          <p:cNvSpPr txBox="1"/>
          <p:nvPr/>
        </p:nvSpPr>
        <p:spPr>
          <a:xfrm>
            <a:off x="2907589" y="4893943"/>
            <a:ext cx="1248357" cy="461665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الـمـحـيـط</a:t>
            </a:r>
            <a:r>
              <a:rPr lang="ar-SA" dirty="0" smtClean="0"/>
              <a:t> </a:t>
            </a:r>
            <a:endParaRPr lang="ar-SA" dirty="0"/>
          </a:p>
        </p:txBody>
      </p:sp>
      <p:cxnSp>
        <p:nvCxnSpPr>
          <p:cNvPr id="57" name="رابط كسهم مستقيم 56"/>
          <p:cNvCxnSpPr>
            <a:stCxn id="55" idx="0"/>
          </p:cNvCxnSpPr>
          <p:nvPr/>
        </p:nvCxnSpPr>
        <p:spPr>
          <a:xfrm flipV="1">
            <a:off x="3531768" y="4236861"/>
            <a:ext cx="0" cy="657082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13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0" grpId="0"/>
      <p:bldP spid="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>
                <a:solidFill>
                  <a:schemeClr val="tx1"/>
                </a:solidFill>
              </a:rPr>
              <a:t>الـمــحــــــيـــطـ 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٢١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٣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347277" y="2671997"/>
            <a:ext cx="5650201" cy="1506734"/>
          </a:xfrm>
          <a:prstGeom prst="rect">
            <a:avLst/>
          </a:prstGeom>
        </p:spPr>
      </p:pic>
      <p:sp>
        <p:nvSpPr>
          <p:cNvPr id="27" name="مخطط انسيابي: محطة طرفية 26"/>
          <p:cNvSpPr/>
          <p:nvPr/>
        </p:nvSpPr>
        <p:spPr>
          <a:xfrm>
            <a:off x="8626401" y="1227066"/>
            <a:ext cx="1371600" cy="455324"/>
          </a:xfrm>
          <a:prstGeom prst="flowChartTerminator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أســتــعــد</a:t>
            </a:r>
            <a:endParaRPr lang="ar-SA" sz="2400" b="1" dirty="0">
              <a:solidFill>
                <a:schemeClr val="bg1"/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395522" y="1895573"/>
            <a:ext cx="1947200" cy="530077"/>
          </a:xfrm>
          <a:prstGeom prst="rect">
            <a:avLst/>
          </a:prstGeom>
        </p:spPr>
      </p:pic>
      <p:sp>
        <p:nvSpPr>
          <p:cNvPr id="29" name="مربع نص 28"/>
          <p:cNvSpPr txBox="1"/>
          <p:nvPr/>
        </p:nvSpPr>
        <p:spPr>
          <a:xfrm>
            <a:off x="3534799" y="1605825"/>
            <a:ext cx="466779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ويمكنني أن أقدر المحيط ، وأن أقيسه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395897" y="4484912"/>
            <a:ext cx="5237401" cy="18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10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>
                <a:solidFill>
                  <a:schemeClr val="tx1"/>
                </a:solidFill>
              </a:rPr>
              <a:t>الـمــحــــــيـــطـ 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٢١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٣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27" name="مخطط انسيابي: محطة طرفية 26"/>
          <p:cNvSpPr/>
          <p:nvPr/>
        </p:nvSpPr>
        <p:spPr>
          <a:xfrm>
            <a:off x="8626401" y="1227066"/>
            <a:ext cx="1371600" cy="455324"/>
          </a:xfrm>
          <a:prstGeom prst="flowChartTerminator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أســتــعــد</a:t>
            </a:r>
            <a:endParaRPr lang="ar-SA" sz="2400" b="1" dirty="0">
              <a:solidFill>
                <a:schemeClr val="bg1"/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95522" y="1895573"/>
            <a:ext cx="1947200" cy="530077"/>
          </a:xfrm>
          <a:prstGeom prst="rect">
            <a:avLst/>
          </a:prstGeom>
        </p:spPr>
      </p:pic>
      <p:sp>
        <p:nvSpPr>
          <p:cNvPr id="29" name="مربع نص 28"/>
          <p:cNvSpPr txBox="1"/>
          <p:nvPr/>
        </p:nvSpPr>
        <p:spPr>
          <a:xfrm>
            <a:off x="3534799" y="1605825"/>
            <a:ext cx="466779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ويمكنني أن أقدر المحيط ، وأن أقيسه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259486" y="4327875"/>
            <a:ext cx="6050209" cy="625540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746055" y="5425831"/>
            <a:ext cx="6508041" cy="556532"/>
          </a:xfrm>
          <a:prstGeom prst="rect">
            <a:avLst/>
          </a:prstGeom>
        </p:spPr>
      </p:pic>
      <p:pic>
        <p:nvPicPr>
          <p:cNvPr id="36" name="صورة 3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347277" y="2671997"/>
            <a:ext cx="5650201" cy="150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65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37712" y="1941340"/>
            <a:ext cx="1641506" cy="3471319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>
                <a:solidFill>
                  <a:schemeClr val="tx1"/>
                </a:solidFill>
              </a:rPr>
              <a:t>الـمــحــــــيـــطـ 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٢١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٣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904070" y="1683777"/>
            <a:ext cx="6726587" cy="383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>
                <a:solidFill>
                  <a:schemeClr val="tx1"/>
                </a:solidFill>
              </a:rPr>
              <a:t>الـمــحــــــيـــطـ 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٣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29" name="مخطط انسيابي: محطة طرفية 28"/>
          <p:cNvSpPr/>
          <p:nvPr/>
        </p:nvSpPr>
        <p:spPr>
          <a:xfrm>
            <a:off x="8626401" y="1227066"/>
            <a:ext cx="1371600" cy="455324"/>
          </a:xfrm>
          <a:prstGeom prst="flowChartTerminator">
            <a:avLst/>
          </a:prstGeom>
          <a:solidFill>
            <a:srgbClr val="F1989E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مــثــال </a:t>
            </a:r>
            <a:endParaRPr lang="ar-SA" sz="2400" b="1" dirty="0">
              <a:solidFill>
                <a:schemeClr val="bg1"/>
              </a:solidFill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376509" y="1475516"/>
            <a:ext cx="2577004" cy="1910262"/>
          </a:xfrm>
          <a:prstGeom prst="rect">
            <a:avLst/>
          </a:prstGeom>
        </p:spPr>
      </p:pic>
      <p:sp>
        <p:nvSpPr>
          <p:cNvPr id="36" name="مربع نص 35"/>
          <p:cNvSpPr txBox="1"/>
          <p:nvPr/>
        </p:nvSpPr>
        <p:spPr>
          <a:xfrm>
            <a:off x="7048302" y="1228572"/>
            <a:ext cx="13759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أجد المحيط </a:t>
            </a:r>
            <a:endParaRPr lang="ar-SA" sz="2400" b="1" dirty="0">
              <a:solidFill>
                <a:srgbClr val="C00000"/>
              </a:solidFill>
            </a:endParaRPr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20" b="55071"/>
          <a:stretch/>
        </p:blipFill>
        <p:spPr>
          <a:xfrm>
            <a:off x="6105437" y="2071540"/>
            <a:ext cx="3674289" cy="718214"/>
          </a:xfrm>
          <a:prstGeom prst="rect">
            <a:avLst/>
          </a:prstGeom>
        </p:spPr>
      </p:pic>
      <p:sp>
        <p:nvSpPr>
          <p:cNvPr id="12" name="مربع نص 11"/>
          <p:cNvSpPr txBox="1"/>
          <p:nvPr/>
        </p:nvSpPr>
        <p:spPr>
          <a:xfrm>
            <a:off x="4259403" y="3367748"/>
            <a:ext cx="52231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لإيجاد محيط المثلث ، أجمع أطوال أضلاعه الثلاثة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5" name="رابط كسهم مستقيم 14"/>
          <p:cNvCxnSpPr/>
          <p:nvPr/>
        </p:nvCxnSpPr>
        <p:spPr>
          <a:xfrm flipH="1" flipV="1">
            <a:off x="3235927" y="1759128"/>
            <a:ext cx="1565471" cy="118436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مربع نص 15"/>
          <p:cNvSpPr txBox="1"/>
          <p:nvPr/>
        </p:nvSpPr>
        <p:spPr>
          <a:xfrm>
            <a:off x="7902472" y="4078294"/>
            <a:ext cx="121497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سم +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0" name="رابط كسهم مستقيم 39"/>
          <p:cNvCxnSpPr/>
          <p:nvPr/>
        </p:nvCxnSpPr>
        <p:spPr>
          <a:xfrm flipH="1">
            <a:off x="2789704" y="1759128"/>
            <a:ext cx="434609" cy="136468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مربع نص 43"/>
          <p:cNvSpPr txBox="1"/>
          <p:nvPr/>
        </p:nvSpPr>
        <p:spPr>
          <a:xfrm>
            <a:off x="6848415" y="4078294"/>
            <a:ext cx="121497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سم +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5" name="رابط كسهم مستقيم 44"/>
          <p:cNvCxnSpPr/>
          <p:nvPr/>
        </p:nvCxnSpPr>
        <p:spPr>
          <a:xfrm>
            <a:off x="2840475" y="3049705"/>
            <a:ext cx="208136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مربع نص 46"/>
          <p:cNvSpPr txBox="1"/>
          <p:nvPr/>
        </p:nvSpPr>
        <p:spPr>
          <a:xfrm>
            <a:off x="6025858" y="4078294"/>
            <a:ext cx="9818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سم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4599761" y="4078294"/>
            <a:ext cx="15935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١٣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سم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مربع نص 49"/>
          <p:cNvSpPr txBox="1"/>
          <p:nvPr/>
        </p:nvSpPr>
        <p:spPr>
          <a:xfrm>
            <a:off x="4693474" y="5016400"/>
            <a:ext cx="37936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C00000"/>
                </a:solidFill>
              </a:rPr>
              <a:t>إذن محيط المثلث = </a:t>
            </a:r>
            <a:r>
              <a:rPr lang="ku-Arab-IQ" sz="2800" b="1" dirty="0" smtClean="0">
                <a:solidFill>
                  <a:srgbClr val="C00000"/>
                </a:solidFill>
              </a:rPr>
              <a:t>١٣ </a:t>
            </a:r>
            <a:r>
              <a:rPr lang="ar-SA" sz="2800" b="1" dirty="0" smtClean="0">
                <a:solidFill>
                  <a:srgbClr val="C00000"/>
                </a:solidFill>
              </a:rPr>
              <a:t>سم </a:t>
            </a:r>
            <a:endParaRPr lang="ar-SA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53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44" grpId="0"/>
      <p:bldP spid="47" grpId="0"/>
      <p:bldP spid="49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الـمــحــــــيـــطـ </a:t>
            </a: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٣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29" name="مخطط انسيابي: محطة طرفية 28"/>
          <p:cNvSpPr/>
          <p:nvPr/>
        </p:nvSpPr>
        <p:spPr>
          <a:xfrm>
            <a:off x="8626401" y="1227066"/>
            <a:ext cx="1371600" cy="455324"/>
          </a:xfrm>
          <a:prstGeom prst="flowChartTerminator">
            <a:avLst/>
          </a:prstGeom>
          <a:solidFill>
            <a:srgbClr val="F1989E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مــثــال 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7048302" y="1228572"/>
            <a:ext cx="13759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أجد المحيط 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2466350" y="3211540"/>
            <a:ext cx="63059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883994"/>
                </a:solidFill>
              </a:rPr>
              <a:t>لإيجاد محيط المستطيل المظلل ، أجمع أطوال أضلاعه الأربعة </a:t>
            </a:r>
            <a:endParaRPr lang="ar-SA" sz="2400" b="1" dirty="0">
              <a:solidFill>
                <a:srgbClr val="883994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7277313" y="3983753"/>
            <a:ext cx="146723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وحدات +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6044104" y="3983753"/>
            <a:ext cx="14073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وحدات +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2235922" y="3988512"/>
            <a:ext cx="159351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١٨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وحدة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مربع نص 49"/>
          <p:cNvSpPr txBox="1"/>
          <p:nvPr/>
        </p:nvSpPr>
        <p:spPr>
          <a:xfrm>
            <a:off x="4551107" y="5125791"/>
            <a:ext cx="43774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إذن محيط المستطيل المظلل = </a:t>
            </a:r>
            <a:r>
              <a:rPr lang="ku-Arab-IQ" sz="2400" b="1" dirty="0" smtClean="0">
                <a:solidFill>
                  <a:srgbClr val="C00000"/>
                </a:solidFill>
              </a:rPr>
              <a:t>١٨ </a:t>
            </a:r>
            <a:r>
              <a:rPr lang="ar-SA" sz="2400" b="1" dirty="0" smtClean="0">
                <a:solidFill>
                  <a:srgbClr val="C00000"/>
                </a:solidFill>
              </a:rPr>
              <a:t>وحدة </a:t>
            </a:r>
            <a:endParaRPr lang="ar-SA" sz="2400" b="1" dirty="0">
              <a:solidFill>
                <a:srgbClr val="C00000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52" b="39194"/>
          <a:stretch/>
        </p:blipFill>
        <p:spPr>
          <a:xfrm>
            <a:off x="5384575" y="1931271"/>
            <a:ext cx="4260717" cy="778869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739422" y="1678567"/>
            <a:ext cx="1778245" cy="1264968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890705" y="2865676"/>
            <a:ext cx="1742855" cy="1425282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079889" y="4505639"/>
            <a:ext cx="2401327" cy="1473181"/>
          </a:xfrm>
          <a:prstGeom prst="rect">
            <a:avLst/>
          </a:prstGeom>
        </p:spPr>
      </p:pic>
      <p:cxnSp>
        <p:nvCxnSpPr>
          <p:cNvPr id="51" name="رابط كسهم مستقيم 50"/>
          <p:cNvCxnSpPr/>
          <p:nvPr/>
        </p:nvCxnSpPr>
        <p:spPr>
          <a:xfrm flipH="1" flipV="1">
            <a:off x="3860834" y="4779449"/>
            <a:ext cx="5689" cy="9164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مربع نص 53"/>
          <p:cNvSpPr txBox="1"/>
          <p:nvPr/>
        </p:nvSpPr>
        <p:spPr>
          <a:xfrm>
            <a:off x="4721986" y="3983753"/>
            <a:ext cx="146723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وحدات +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5" name="مربع نص 54"/>
          <p:cNvSpPr txBox="1"/>
          <p:nvPr/>
        </p:nvSpPr>
        <p:spPr>
          <a:xfrm>
            <a:off x="3641953" y="3983753"/>
            <a:ext cx="12590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وحدات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7" name="رابط كسهم مستقيم 56"/>
          <p:cNvCxnSpPr/>
          <p:nvPr/>
        </p:nvCxnSpPr>
        <p:spPr>
          <a:xfrm>
            <a:off x="2712513" y="4785545"/>
            <a:ext cx="0" cy="98693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رابط كسهم مستقيم 60"/>
          <p:cNvCxnSpPr/>
          <p:nvPr/>
        </p:nvCxnSpPr>
        <p:spPr>
          <a:xfrm flipH="1" flipV="1">
            <a:off x="2721230" y="4755441"/>
            <a:ext cx="1118644" cy="111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رابط كسهم مستقيم 62"/>
          <p:cNvCxnSpPr/>
          <p:nvPr/>
        </p:nvCxnSpPr>
        <p:spPr>
          <a:xfrm>
            <a:off x="2733482" y="5728419"/>
            <a:ext cx="1133411" cy="622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67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44" grpId="0"/>
      <p:bldP spid="49" grpId="0"/>
      <p:bldP spid="50" grpId="0"/>
      <p:bldP spid="54" grpId="0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>
                <a:solidFill>
                  <a:schemeClr val="tx1"/>
                </a:solidFill>
              </a:rPr>
              <a:t>الـمــحــــــيـــطـ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٣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5856738" y="1280943"/>
            <a:ext cx="269102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أجد محيط كل شكل مما يأتي :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8636271" y="1225267"/>
            <a:ext cx="1371600" cy="455324"/>
          </a:xfrm>
          <a:prstGeom prst="flowChartTerminator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أتــأكــد </a:t>
            </a:r>
            <a:endParaRPr lang="ar-SA" sz="2400" b="1" dirty="0">
              <a:solidFill>
                <a:schemeClr val="bg1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133771" y="2122930"/>
            <a:ext cx="3859227" cy="2366912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277961" y="2031599"/>
            <a:ext cx="2935547" cy="2549574"/>
          </a:xfrm>
          <a:prstGeom prst="rect">
            <a:avLst/>
          </a:prstGeom>
        </p:spPr>
      </p:pic>
      <p:cxnSp>
        <p:nvCxnSpPr>
          <p:cNvPr id="44" name="رابط كسهم مستقيم 43"/>
          <p:cNvCxnSpPr/>
          <p:nvPr/>
        </p:nvCxnSpPr>
        <p:spPr>
          <a:xfrm flipH="1" flipV="1">
            <a:off x="9208443" y="2830314"/>
            <a:ext cx="8627" cy="12261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مربع نص 49"/>
          <p:cNvSpPr txBox="1"/>
          <p:nvPr/>
        </p:nvSpPr>
        <p:spPr>
          <a:xfrm>
            <a:off x="6227374" y="4850302"/>
            <a:ext cx="3648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سم +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سم +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سم +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سم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1" name="رابط كسهم مستقيم 50"/>
          <p:cNvCxnSpPr/>
          <p:nvPr/>
        </p:nvCxnSpPr>
        <p:spPr>
          <a:xfrm flipH="1" flipV="1">
            <a:off x="6710621" y="2815859"/>
            <a:ext cx="2431943" cy="111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رابط كسهم مستقيم 56"/>
          <p:cNvCxnSpPr/>
          <p:nvPr/>
        </p:nvCxnSpPr>
        <p:spPr>
          <a:xfrm flipH="1">
            <a:off x="6755130" y="2875732"/>
            <a:ext cx="1211" cy="124276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رابط كسهم مستقيم 57"/>
          <p:cNvCxnSpPr/>
          <p:nvPr/>
        </p:nvCxnSpPr>
        <p:spPr>
          <a:xfrm>
            <a:off x="6799438" y="4118500"/>
            <a:ext cx="2447161" cy="622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مربع نص 58"/>
          <p:cNvSpPr txBox="1"/>
          <p:nvPr/>
        </p:nvSpPr>
        <p:spPr>
          <a:xfrm>
            <a:off x="7202250" y="5402069"/>
            <a:ext cx="159351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٢٤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سم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0" name="رابط كسهم مستقيم 59"/>
          <p:cNvCxnSpPr/>
          <p:nvPr/>
        </p:nvCxnSpPr>
        <p:spPr>
          <a:xfrm flipV="1">
            <a:off x="3539489" y="2555392"/>
            <a:ext cx="166535" cy="17468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رابط كسهم مستقيم 60"/>
          <p:cNvCxnSpPr/>
          <p:nvPr/>
        </p:nvCxnSpPr>
        <p:spPr>
          <a:xfrm flipH="1" flipV="1">
            <a:off x="2978865" y="2416344"/>
            <a:ext cx="735863" cy="11883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رابط كسهم مستقيم 61"/>
          <p:cNvCxnSpPr/>
          <p:nvPr/>
        </p:nvCxnSpPr>
        <p:spPr>
          <a:xfrm flipH="1">
            <a:off x="2546859" y="2467050"/>
            <a:ext cx="491936" cy="14351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رابط كسهم مستقيم 64"/>
          <p:cNvCxnSpPr/>
          <p:nvPr/>
        </p:nvCxnSpPr>
        <p:spPr>
          <a:xfrm>
            <a:off x="2534182" y="3918082"/>
            <a:ext cx="982659" cy="45560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مربع نص 66"/>
          <p:cNvSpPr txBox="1"/>
          <p:nvPr/>
        </p:nvSpPr>
        <p:spPr>
          <a:xfrm>
            <a:off x="1335398" y="4853413"/>
            <a:ext cx="3648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سم +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سم +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سم +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سم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8" name="مربع نص 67"/>
          <p:cNvSpPr txBox="1"/>
          <p:nvPr/>
        </p:nvSpPr>
        <p:spPr>
          <a:xfrm>
            <a:off x="2121215" y="5397685"/>
            <a:ext cx="159351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١٦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سم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47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9" grpId="0"/>
      <p:bldP spid="67" grpId="0"/>
      <p:bldP spid="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729" y="2255295"/>
            <a:ext cx="3355405" cy="199926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1828" y="2258768"/>
            <a:ext cx="3199998" cy="1990845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435578" y="322773"/>
            <a:ext cx="661968" cy="565737"/>
          </a:xfrm>
          <a:prstGeom prst="round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30828" y="6681863"/>
            <a:ext cx="2770263" cy="61594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ستند 30"/>
          <p:cNvSpPr/>
          <p:nvPr/>
        </p:nvSpPr>
        <p:spPr>
          <a:xfrm rot="5400000" flipV="1">
            <a:off x="-2761626" y="2867323"/>
            <a:ext cx="6738997" cy="1123010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>
            <a:off x="8203784" y="2879073"/>
            <a:ext cx="6754364" cy="1103485"/>
          </a:xfrm>
          <a:prstGeom prst="flowChartDocumen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6871828" y="487307"/>
            <a:ext cx="891739" cy="217450"/>
          </a:xfrm>
          <a:prstGeom prst="rect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  </a:t>
            </a:r>
            <a:endParaRPr lang="ar-SA" dirty="0"/>
          </a:p>
        </p:txBody>
      </p:sp>
      <p:sp>
        <p:nvSpPr>
          <p:cNvPr id="48" name="مخطط انسيابي: مستند 47"/>
          <p:cNvSpPr/>
          <p:nvPr/>
        </p:nvSpPr>
        <p:spPr>
          <a:xfrm rot="5400000">
            <a:off x="8219418" y="2896866"/>
            <a:ext cx="6754364" cy="1048559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مستند 27"/>
          <p:cNvSpPr/>
          <p:nvPr/>
        </p:nvSpPr>
        <p:spPr>
          <a:xfrm rot="5400000" flipV="1">
            <a:off x="-2786454" y="2895249"/>
            <a:ext cx="6744694" cy="1061462"/>
          </a:xfrm>
          <a:prstGeom prst="flowChartDocumen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" y="87380"/>
            <a:ext cx="943129" cy="943129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29" y="4886927"/>
            <a:ext cx="1487898" cy="19144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56" y="4249613"/>
            <a:ext cx="610939" cy="70380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792352" y="190518"/>
            <a:ext cx="627798" cy="6539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02236" y="1614231"/>
            <a:ext cx="540168" cy="56268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10852208" y="2904910"/>
            <a:ext cx="508086" cy="529264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542" y="4536942"/>
            <a:ext cx="600514" cy="59067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16908" y="1026624"/>
            <a:ext cx="627798" cy="65396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52456" y="2267630"/>
            <a:ext cx="540168" cy="562684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25">
            <a:off x="7615447" y="141354"/>
            <a:ext cx="574051" cy="61568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300"/>
          <a:stretch/>
        </p:blipFill>
        <p:spPr>
          <a:xfrm>
            <a:off x="807446" y="3453739"/>
            <a:ext cx="508086" cy="529264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020" y="6213175"/>
            <a:ext cx="644306" cy="47994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13579" y="372612"/>
            <a:ext cx="2558562" cy="465992"/>
          </a:xfrm>
          <a:prstGeom prst="rect">
            <a:avLst/>
          </a:prstGeom>
          <a:solidFill>
            <a:srgbClr val="9AE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>
                <a:solidFill>
                  <a:schemeClr val="tx1"/>
                </a:solidFill>
              </a:rPr>
              <a:t>الـمــحــــــيـــطـ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" y="5958825"/>
            <a:ext cx="899175" cy="899175"/>
          </a:xfrm>
          <a:prstGeom prst="rect">
            <a:avLst/>
          </a:prstGeom>
        </p:spPr>
      </p:pic>
      <p:sp>
        <p:nvSpPr>
          <p:cNvPr id="32" name="مخطط انسيابي: محطة طرفية 31"/>
          <p:cNvSpPr/>
          <p:nvPr/>
        </p:nvSpPr>
        <p:spPr>
          <a:xfrm>
            <a:off x="526756" y="2912424"/>
            <a:ext cx="1105066" cy="455324"/>
          </a:xfrm>
          <a:prstGeom prst="flowChartTerminator">
            <a:avLst/>
          </a:prstGeom>
          <a:ln>
            <a:solidFill>
              <a:srgbClr val="A07C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10508007" y="966808"/>
            <a:ext cx="1139554" cy="455324"/>
          </a:xfrm>
          <a:prstGeom prst="flowChartTerminator">
            <a:avLst/>
          </a:prstGeom>
          <a:solidFill>
            <a:srgbClr val="A07CA0"/>
          </a:solidFill>
          <a:ln>
            <a:solidFill>
              <a:srgbClr val="A07C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٨ - ٣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4824550" y="1280943"/>
            <a:ext cx="372321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أجد محيط الشكل المظلل في كل مما يأتي :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8636271" y="1225267"/>
            <a:ext cx="1371600" cy="455324"/>
          </a:xfrm>
          <a:prstGeom prst="flowChartTerminator">
            <a:avLst/>
          </a:prstGeom>
          <a:solidFill>
            <a:srgbClr val="A07CA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أتــأكــد </a:t>
            </a:r>
            <a:endParaRPr lang="ar-SA" sz="2400" b="1" dirty="0">
              <a:solidFill>
                <a:schemeClr val="bg1"/>
              </a:solidFill>
            </a:endParaRPr>
          </a:p>
        </p:txBody>
      </p:sp>
      <p:cxnSp>
        <p:nvCxnSpPr>
          <p:cNvPr id="44" name="رابط كسهم مستقيم 43"/>
          <p:cNvCxnSpPr/>
          <p:nvPr/>
        </p:nvCxnSpPr>
        <p:spPr>
          <a:xfrm flipH="1" flipV="1">
            <a:off x="8970472" y="2631589"/>
            <a:ext cx="1205" cy="74028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مربع نص 49"/>
          <p:cNvSpPr txBox="1"/>
          <p:nvPr/>
        </p:nvSpPr>
        <p:spPr>
          <a:xfrm>
            <a:off x="5399134" y="4566237"/>
            <a:ext cx="485022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وحدات +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وحدات +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وحدات + وحدتان + وحدتان + وحدتان + وحدتان + وحدتان 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1" name="رابط كسهم مستقيم 50"/>
          <p:cNvCxnSpPr/>
          <p:nvPr/>
        </p:nvCxnSpPr>
        <p:spPr>
          <a:xfrm flipH="1" flipV="1">
            <a:off x="7393577" y="2581050"/>
            <a:ext cx="1498388" cy="111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رابط كسهم مستقيم 56"/>
          <p:cNvCxnSpPr/>
          <p:nvPr/>
        </p:nvCxnSpPr>
        <p:spPr>
          <a:xfrm>
            <a:off x="7393577" y="2621301"/>
            <a:ext cx="0" cy="7998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رابط كسهم مستقيم 57"/>
          <p:cNvCxnSpPr/>
          <p:nvPr/>
        </p:nvCxnSpPr>
        <p:spPr>
          <a:xfrm flipV="1">
            <a:off x="7468851" y="3428485"/>
            <a:ext cx="451458" cy="568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مربع نص 58"/>
          <p:cNvSpPr txBox="1"/>
          <p:nvPr/>
        </p:nvSpPr>
        <p:spPr>
          <a:xfrm>
            <a:off x="7191569" y="5424090"/>
            <a:ext cx="159351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٢٢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وحدة 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0" name="رابط كسهم مستقيم 59"/>
          <p:cNvCxnSpPr/>
          <p:nvPr/>
        </p:nvCxnSpPr>
        <p:spPr>
          <a:xfrm flipH="1" flipV="1">
            <a:off x="4190052" y="2595899"/>
            <a:ext cx="65" cy="108837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رابط كسهم مستقيم 60"/>
          <p:cNvCxnSpPr/>
          <p:nvPr/>
        </p:nvCxnSpPr>
        <p:spPr>
          <a:xfrm flipH="1" flipV="1">
            <a:off x="3560011" y="2621301"/>
            <a:ext cx="541534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رابط كسهم مستقيم 61"/>
          <p:cNvCxnSpPr/>
          <p:nvPr/>
        </p:nvCxnSpPr>
        <p:spPr>
          <a:xfrm>
            <a:off x="3560011" y="2662781"/>
            <a:ext cx="0" cy="53276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رابط كسهم مستقيم 64"/>
          <p:cNvCxnSpPr/>
          <p:nvPr/>
        </p:nvCxnSpPr>
        <p:spPr>
          <a:xfrm>
            <a:off x="3159325" y="3730425"/>
            <a:ext cx="99901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مربع نص 66"/>
          <p:cNvSpPr txBox="1"/>
          <p:nvPr/>
        </p:nvSpPr>
        <p:spPr>
          <a:xfrm>
            <a:off x="1391144" y="4564183"/>
            <a:ext cx="364805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وحدات + وحدتان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+ وحدتان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+ وحدتان + وحدتان +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وحدات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8" name="مربع نص 67"/>
          <p:cNvSpPr txBox="1"/>
          <p:nvPr/>
        </p:nvSpPr>
        <p:spPr>
          <a:xfrm>
            <a:off x="2237265" y="5424089"/>
            <a:ext cx="159351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١٦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وحدة 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3" name="رابط كسهم مستقيم 52"/>
          <p:cNvCxnSpPr/>
          <p:nvPr/>
        </p:nvCxnSpPr>
        <p:spPr>
          <a:xfrm>
            <a:off x="7885867" y="3429000"/>
            <a:ext cx="335" cy="4732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رابط كسهم مستقيم 53"/>
          <p:cNvCxnSpPr/>
          <p:nvPr/>
        </p:nvCxnSpPr>
        <p:spPr>
          <a:xfrm flipV="1">
            <a:off x="7955960" y="3904129"/>
            <a:ext cx="451458" cy="568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رابط كسهم مستقيم 54"/>
          <p:cNvCxnSpPr/>
          <p:nvPr/>
        </p:nvCxnSpPr>
        <p:spPr>
          <a:xfrm flipH="1" flipV="1">
            <a:off x="8468734" y="3363391"/>
            <a:ext cx="1206" cy="5034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رابط كسهم مستقيم 62"/>
          <p:cNvCxnSpPr/>
          <p:nvPr/>
        </p:nvCxnSpPr>
        <p:spPr>
          <a:xfrm flipV="1">
            <a:off x="8514876" y="3425640"/>
            <a:ext cx="451458" cy="568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رابط كسهم مستقيم 63"/>
          <p:cNvCxnSpPr/>
          <p:nvPr/>
        </p:nvCxnSpPr>
        <p:spPr>
          <a:xfrm flipH="1" flipV="1">
            <a:off x="3071776" y="3140085"/>
            <a:ext cx="454722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رابط كسهم مستقيم 65"/>
          <p:cNvCxnSpPr/>
          <p:nvPr/>
        </p:nvCxnSpPr>
        <p:spPr>
          <a:xfrm>
            <a:off x="3071776" y="3182422"/>
            <a:ext cx="0" cy="53276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46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9" grpId="0"/>
      <p:bldP spid="67" grpId="0"/>
      <p:bldP spid="68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2754</TotalTime>
  <Words>633</Words>
  <Application>Microsoft Office PowerPoint</Application>
  <PresentationFormat>شاشة عريضة</PresentationFormat>
  <Paragraphs>165</Paragraphs>
  <Slides>19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175</cp:revision>
  <dcterms:created xsi:type="dcterms:W3CDTF">2022-12-02T21:48:32Z</dcterms:created>
  <dcterms:modified xsi:type="dcterms:W3CDTF">2023-03-05T06:50:13Z</dcterms:modified>
</cp:coreProperties>
</file>