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88" r:id="rId13"/>
    <p:sldId id="292" r:id="rId14"/>
    <p:sldId id="293" r:id="rId15"/>
    <p:sldId id="294" r:id="rId16"/>
    <p:sldId id="296" r:id="rId17"/>
    <p:sldId id="297" r:id="rId18"/>
    <p:sldId id="266" r:id="rId19"/>
    <p:sldId id="274" r:id="rId20"/>
    <p:sldId id="279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</p:embeddedFont>
    <p:embeddedFont>
      <p:font typeface="Hind" panose="02000000000000000000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DDDA"/>
    <a:srgbClr val="CC3399"/>
    <a:srgbClr val="FF6600"/>
    <a:srgbClr val="FFCCFF"/>
    <a:srgbClr val="9966FF"/>
    <a:srgbClr val="FF0066"/>
    <a:srgbClr val="33CCCC"/>
    <a:srgbClr val="006600"/>
    <a:srgbClr val="CCFF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D7FEE9-FEF7-4E00-B182-A7E71DAF1F07}">
  <a:tblStyle styleId="{AAD7FEE9-FEF7-4E00-B182-A7E71DAF1F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8168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02" name="Google Shape;102;p8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08" name="Google Shape;108;p8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body" idx="1"/>
          </p:nvPr>
        </p:nvSpPr>
        <p:spPr>
          <a:xfrm>
            <a:off x="1236500" y="4406300"/>
            <a:ext cx="66711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1pPr>
          </a:lstStyle>
          <a:p>
            <a:endParaRPr/>
          </a:p>
        </p:txBody>
      </p:sp>
      <p:grpSp>
        <p:nvGrpSpPr>
          <p:cNvPr id="116" name="Google Shape;116;p9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17" name="Google Shape;117;p9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9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9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23" name="Google Shape;123;p9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9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9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rot="5400000" flipH="1">
            <a:off x="7987921" y="280747"/>
            <a:ext cx="1436798" cy="875312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 flipH="1">
            <a:off x="7711954" y="1152043"/>
            <a:ext cx="1779871" cy="1084184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54" y="1879297"/>
            <a:ext cx="965333" cy="588243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794" y="375252"/>
            <a:ext cx="768076" cy="46794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5400000" flipH="1">
            <a:off x="8520892" y="2338195"/>
            <a:ext cx="542403" cy="33042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5400000" flipH="1">
            <a:off x="-280461" y="2947980"/>
            <a:ext cx="1435651" cy="87453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408" y="2612028"/>
            <a:ext cx="979133" cy="595978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5400000" flipH="1">
            <a:off x="-209916" y="4278659"/>
            <a:ext cx="1075013" cy="65517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454" y="2377940"/>
            <a:ext cx="744156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-5400000" flipH="1">
            <a:off x="276080" y="3815951"/>
            <a:ext cx="743793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ctrTitle"/>
          </p:nvPr>
        </p:nvSpPr>
        <p:spPr>
          <a:xfrm>
            <a:off x="2123728" y="1991825"/>
            <a:ext cx="4692122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99FF"/>
                </a:solidFill>
              </a:rPr>
              <a:t>Unit 2</a:t>
            </a:r>
            <a:br>
              <a:rPr lang="en" dirty="0"/>
            </a:br>
            <a:br>
              <a:rPr lang="en" sz="1400" dirty="0"/>
            </a:br>
            <a:r>
              <a:rPr lang="en-US" sz="4400" dirty="0">
                <a:solidFill>
                  <a:srgbClr val="CCFF66"/>
                </a:solidFill>
              </a:rPr>
              <a:t>Influential People</a:t>
            </a:r>
            <a:br>
              <a:rPr lang="en" dirty="0"/>
            </a:br>
            <a:br>
              <a:rPr lang="en" sz="1600" dirty="0"/>
            </a:br>
            <a:r>
              <a:rPr lang="en" dirty="0">
                <a:solidFill>
                  <a:srgbClr val="FF6600"/>
                </a:solidFill>
              </a:rPr>
              <a:t>Reading</a:t>
            </a:r>
            <a:endParaRPr dirty="0">
              <a:solidFill>
                <a:srgbClr val="FF6600"/>
              </a:solidFill>
            </a:endParaRPr>
          </a:p>
        </p:txBody>
      </p:sp>
      <p:sp>
        <p:nvSpPr>
          <p:cNvPr id="6" name="Google Shape;264;p23"/>
          <p:cNvSpPr txBox="1">
            <a:spLocks/>
          </p:cNvSpPr>
          <p:nvPr/>
        </p:nvSpPr>
        <p:spPr>
          <a:xfrm>
            <a:off x="179512" y="195486"/>
            <a:ext cx="18002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ind"/>
              <a:buNone/>
              <a:defRPr sz="46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l"/>
            <a:r>
              <a:rPr lang="en-US" sz="2000" dirty="0">
                <a:solidFill>
                  <a:srgbClr val="FFFF00"/>
                </a:solidFill>
              </a:rPr>
              <a:t>Mega Goal 5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131840" y="4587974"/>
            <a:ext cx="4224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81000">
              <a:spcBef>
                <a:spcPts val="600"/>
              </a:spcBef>
              <a:buSzPts val="2400"/>
              <a:buChar char="›"/>
            </a:pPr>
            <a:r>
              <a:rPr lang="en-US" sz="2000" dirty="0">
                <a:solidFill>
                  <a:srgbClr val="FF99FF"/>
                </a:solidFill>
              </a:rPr>
              <a:t>Done by </a:t>
            </a:r>
            <a:r>
              <a:rPr lang="en-US" sz="2000" dirty="0">
                <a:solidFill>
                  <a:srgbClr val="FFCC99"/>
                </a:solidFill>
              </a:rPr>
              <a:t>: </a:t>
            </a:r>
            <a:r>
              <a:rPr lang="en-US" sz="2000" dirty="0" err="1">
                <a:solidFill>
                  <a:srgbClr val="FFCC99"/>
                </a:solidFill>
              </a:rPr>
              <a:t>Entisar</a:t>
            </a:r>
            <a:r>
              <a:rPr lang="en-US" sz="2000" dirty="0">
                <a:solidFill>
                  <a:srgbClr val="FFCC99"/>
                </a:solidFill>
              </a:rPr>
              <a:t> Al-</a:t>
            </a:r>
            <a:r>
              <a:rPr lang="en-US" sz="2000" dirty="0" err="1">
                <a:solidFill>
                  <a:srgbClr val="FFCC99"/>
                </a:solidFill>
              </a:rPr>
              <a:t>Obaidallah</a:t>
            </a:r>
            <a:endParaRPr lang="en-US" sz="2000" dirty="0">
              <a:solidFill>
                <a:srgbClr val="FFCC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0" name="وسيلة شرح مستطيلة مستديرة الزوايا 9"/>
          <p:cNvSpPr/>
          <p:nvPr/>
        </p:nvSpPr>
        <p:spPr>
          <a:xfrm>
            <a:off x="755576" y="3939902"/>
            <a:ext cx="6771972" cy="504056"/>
          </a:xfrm>
          <a:prstGeom prst="wedgeRoundRectCallout">
            <a:avLst>
              <a:gd name="adj1" fmla="val 57834"/>
              <a:gd name="adj2" fmla="val 19113"/>
              <a:gd name="adj3" fmla="val 16667"/>
            </a:avLst>
          </a:prstGeom>
          <a:solidFill>
            <a:srgbClr val="CCFF99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Why did he choose to donate all his assets?</a:t>
            </a:r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755576" y="2787774"/>
            <a:ext cx="5688632" cy="522058"/>
          </a:xfrm>
          <a:prstGeom prst="wedgeRoundRectCallout">
            <a:avLst>
              <a:gd name="adj1" fmla="val 54002"/>
              <a:gd name="adj2" fmla="val 19113"/>
              <a:gd name="adj3" fmla="val 16667"/>
            </a:avLst>
          </a:prstGeom>
          <a:solidFill>
            <a:srgbClr val="CCFF99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What was </a:t>
            </a:r>
            <a:r>
              <a:rPr lang="en-US" sz="1600" b="1" dirty="0" err="1"/>
              <a:t>Sulaiman</a:t>
            </a:r>
            <a:r>
              <a:rPr lang="en-US" sz="1600" b="1" dirty="0"/>
              <a:t> Al-</a:t>
            </a:r>
            <a:r>
              <a:rPr lang="en-US" sz="1600" b="1" dirty="0" err="1"/>
              <a:t>Rajhi</a:t>
            </a:r>
            <a:r>
              <a:rPr lang="en-US" sz="1600" b="1" dirty="0"/>
              <a:t>  awarded in 2012?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115616" y="4579986"/>
            <a:ext cx="6192688" cy="323165"/>
          </a:xfrm>
          <a:prstGeom prst="rect">
            <a:avLst/>
          </a:prstGeom>
          <a:solidFill>
            <a:srgbClr val="6CDDDA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/>
              <a:t>to gain peace of mind and inner happiness.</a:t>
            </a:r>
            <a:endParaRPr lang="ar-SA" sz="1500" b="1" dirty="0"/>
          </a:p>
        </p:txBody>
      </p:sp>
      <p:sp>
        <p:nvSpPr>
          <p:cNvPr id="16" name="مستطيل 15"/>
          <p:cNvSpPr/>
          <p:nvPr/>
        </p:nvSpPr>
        <p:spPr>
          <a:xfrm>
            <a:off x="1403648" y="3435846"/>
            <a:ext cx="5400600" cy="323165"/>
          </a:xfrm>
          <a:prstGeom prst="rect">
            <a:avLst/>
          </a:prstGeom>
          <a:solidFill>
            <a:srgbClr val="6CDDDA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/>
              <a:t>King Faisal International Prize for Service to Islam</a:t>
            </a:r>
            <a:endParaRPr lang="ar-SA" sz="15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55358" r="8292" b="15038"/>
          <a:stretch/>
        </p:blipFill>
        <p:spPr bwMode="auto">
          <a:xfrm>
            <a:off x="971600" y="574706"/>
            <a:ext cx="6264696" cy="194421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32AFDFF-43A6-4331-80C0-7E68D446D1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38" t="34958" r="65813" b="38251"/>
          <a:stretch/>
        </p:blipFill>
        <p:spPr>
          <a:xfrm>
            <a:off x="7107508" y="809910"/>
            <a:ext cx="1456265" cy="1473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MG Bk 5 F-SA__18_1-15">
            <a:hlinkClick r:id="" action="ppaction://media"/>
            <a:extLst>
              <a:ext uri="{FF2B5EF4-FFF2-40B4-BE49-F238E27FC236}">
                <a16:creationId xmlns:a16="http://schemas.microsoft.com/office/drawing/2014/main" id="{6447133F-18B1-4E7E-9757-BD2F38E0217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409" end="14828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7664" y="13158"/>
            <a:ext cx="609600" cy="609600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695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>
            <a:spLocks noGrp="1"/>
          </p:cNvSpPr>
          <p:nvPr>
            <p:ph type="subTitle" idx="4294967295"/>
          </p:nvPr>
        </p:nvSpPr>
        <p:spPr>
          <a:xfrm>
            <a:off x="3707904" y="771550"/>
            <a:ext cx="3240360" cy="2891860"/>
          </a:xfrm>
          <a:prstGeom prst="rect">
            <a:avLst/>
          </a:prstGeom>
          <a:solidFill>
            <a:srgbClr val="FFFF71"/>
          </a:solidFill>
          <a:effectLst>
            <a:glow rad="228600">
              <a:srgbClr val="FFFF71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>
              <a:solidFill>
                <a:srgbClr val="33CC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800" b="1" dirty="0">
              <a:solidFill>
                <a:srgbClr val="33CC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6600"/>
                </a:solidFill>
              </a:rPr>
              <a:t>Open your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6600"/>
                </a:solidFill>
              </a:rPr>
              <a:t>student’s book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6600"/>
                </a:solidFill>
              </a:rPr>
              <a:t>p. 27</a:t>
            </a:r>
            <a:endParaRPr sz="2800" b="1" dirty="0">
              <a:solidFill>
                <a:srgbClr val="006600"/>
              </a:solidFill>
            </a:endParaRPr>
          </a:p>
        </p:txBody>
      </p:sp>
      <p:sp>
        <p:nvSpPr>
          <p:cNvPr id="213" name="Google Shape;213;p1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719">
            <a:off x="1503608" y="971786"/>
            <a:ext cx="2385020" cy="276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861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Google Shape;218;p18"/>
          <p:cNvSpPr txBox="1">
            <a:spLocks/>
          </p:cNvSpPr>
          <p:nvPr/>
        </p:nvSpPr>
        <p:spPr>
          <a:xfrm>
            <a:off x="297250" y="38248"/>
            <a:ext cx="3848100" cy="72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ctr"/>
            <a:r>
              <a:rPr lang="en-US" dirty="0"/>
              <a:t>2.  After Reading</a:t>
            </a:r>
          </a:p>
        </p:txBody>
      </p:sp>
      <p:grpSp>
        <p:nvGrpSpPr>
          <p:cNvPr id="6" name="Google Shape;335;p31"/>
          <p:cNvGrpSpPr/>
          <p:nvPr/>
        </p:nvGrpSpPr>
        <p:grpSpPr>
          <a:xfrm rot="10800000" flipH="1">
            <a:off x="1115595" y="4011910"/>
            <a:ext cx="576064" cy="919760"/>
            <a:chOff x="4171679" y="1802748"/>
            <a:chExt cx="821730" cy="1228760"/>
          </a:xfrm>
        </p:grpSpPr>
        <p:sp>
          <p:nvSpPr>
            <p:cNvPr id="7" name="Google Shape;336;p31"/>
            <p:cNvSpPr/>
            <p:nvPr/>
          </p:nvSpPr>
          <p:spPr>
            <a:xfrm rot="10800000">
              <a:off x="4171679" y="2413508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37;p31"/>
            <p:cNvSpPr/>
            <p:nvPr/>
          </p:nvSpPr>
          <p:spPr>
            <a:xfrm flipH="1">
              <a:off x="4171679" y="1802748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مستطيل 3"/>
          <p:cNvSpPr/>
          <p:nvPr/>
        </p:nvSpPr>
        <p:spPr>
          <a:xfrm>
            <a:off x="1718798" y="4160609"/>
            <a:ext cx="6457066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He did not seem to have much hope of becoming a billionaire.</a:t>
            </a:r>
            <a:endParaRPr lang="ar-SA" sz="2000" b="1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00ECAAE-F166-4677-A5A3-C41774C26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7" t="36004" r="21849" b="18880"/>
          <a:stretch/>
        </p:blipFill>
        <p:spPr>
          <a:xfrm>
            <a:off x="971600" y="915566"/>
            <a:ext cx="618651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320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Google Shape;218;p18"/>
          <p:cNvSpPr txBox="1">
            <a:spLocks/>
          </p:cNvSpPr>
          <p:nvPr/>
        </p:nvSpPr>
        <p:spPr>
          <a:xfrm>
            <a:off x="297250" y="38248"/>
            <a:ext cx="3848100" cy="72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ctr"/>
            <a:r>
              <a:rPr lang="en-US" dirty="0"/>
              <a:t>2.  After Reading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718798" y="4160609"/>
            <a:ext cx="6457066" cy="646331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/>
              <a:t>Banking, agricultural development, organic farming, real </a:t>
            </a:r>
            <a:r>
              <a:rPr lang="en-US" sz="1800" b="1" dirty="0" err="1"/>
              <a:t>estate,investment</a:t>
            </a:r>
            <a:r>
              <a:rPr lang="en-US" sz="1800" b="1" dirty="0"/>
              <a:t>, health and more.</a:t>
            </a:r>
            <a:endParaRPr lang="ar-SA" sz="1800" b="1" dirty="0"/>
          </a:p>
        </p:txBody>
      </p:sp>
      <p:grpSp>
        <p:nvGrpSpPr>
          <p:cNvPr id="9" name="Google Shape;338;p31"/>
          <p:cNvGrpSpPr/>
          <p:nvPr/>
        </p:nvGrpSpPr>
        <p:grpSpPr>
          <a:xfrm rot="10800000" flipH="1">
            <a:off x="897068" y="3986231"/>
            <a:ext cx="722604" cy="919932"/>
            <a:chOff x="1972825" y="1803752"/>
            <a:chExt cx="821730" cy="1228859"/>
          </a:xfrm>
        </p:grpSpPr>
        <p:sp>
          <p:nvSpPr>
            <p:cNvPr id="10" name="Google Shape;339;p31"/>
            <p:cNvSpPr/>
            <p:nvPr/>
          </p:nvSpPr>
          <p:spPr>
            <a:xfrm rot="10800000">
              <a:off x="1972825" y="2414611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40;p31"/>
            <p:cNvSpPr/>
            <p:nvPr/>
          </p:nvSpPr>
          <p:spPr>
            <a:xfrm flipH="1">
              <a:off x="1972825" y="1803752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E962EBF8-8453-4EC2-B127-07FDEADA5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7" t="36004" r="21849" b="18880"/>
          <a:stretch/>
        </p:blipFill>
        <p:spPr>
          <a:xfrm>
            <a:off x="971600" y="915566"/>
            <a:ext cx="618651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112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Google Shape;218;p18"/>
          <p:cNvSpPr txBox="1">
            <a:spLocks/>
          </p:cNvSpPr>
          <p:nvPr/>
        </p:nvSpPr>
        <p:spPr>
          <a:xfrm>
            <a:off x="297250" y="38248"/>
            <a:ext cx="3848100" cy="72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ctr"/>
            <a:r>
              <a:rPr lang="en-US" dirty="0"/>
              <a:t>2.  After Reading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718798" y="4160609"/>
            <a:ext cx="7029666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/>
              <a:t>Islamic banking in the UK because British officials were not aware of the principles and requirements of Islamic banking.</a:t>
            </a:r>
            <a:endParaRPr lang="ar-SA" sz="1800" b="1" dirty="0"/>
          </a:p>
        </p:txBody>
      </p:sp>
      <p:grpSp>
        <p:nvGrpSpPr>
          <p:cNvPr id="12" name="Google Shape;341;p31"/>
          <p:cNvGrpSpPr/>
          <p:nvPr/>
        </p:nvGrpSpPr>
        <p:grpSpPr>
          <a:xfrm rot="10800000" flipH="1">
            <a:off x="1027600" y="4061307"/>
            <a:ext cx="592072" cy="844934"/>
            <a:chOff x="5808538" y="1803695"/>
            <a:chExt cx="821730" cy="1228977"/>
          </a:xfrm>
        </p:grpSpPr>
        <p:sp>
          <p:nvSpPr>
            <p:cNvPr id="13" name="Google Shape;342;p31"/>
            <p:cNvSpPr/>
            <p:nvPr/>
          </p:nvSpPr>
          <p:spPr>
            <a:xfrm rot="10800000">
              <a:off x="5808538" y="2414672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43;p31"/>
            <p:cNvSpPr/>
            <p:nvPr/>
          </p:nvSpPr>
          <p:spPr>
            <a:xfrm flipH="1">
              <a:off x="5808538" y="1803695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FECC3F1A-10BC-48E7-91D8-C37C0DC84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7" t="36004" r="21849" b="18880"/>
          <a:stretch/>
        </p:blipFill>
        <p:spPr>
          <a:xfrm>
            <a:off x="971600" y="915566"/>
            <a:ext cx="6186519" cy="2592288"/>
          </a:xfrm>
          <a:prstGeom prst="rect">
            <a:avLst/>
          </a:prstGeom>
          <a:solidFill>
            <a:srgbClr val="92D050"/>
          </a:solidFill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6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Google Shape;218;p18"/>
          <p:cNvSpPr txBox="1">
            <a:spLocks/>
          </p:cNvSpPr>
          <p:nvPr/>
        </p:nvSpPr>
        <p:spPr>
          <a:xfrm>
            <a:off x="297250" y="38248"/>
            <a:ext cx="3848100" cy="72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ctr"/>
            <a:r>
              <a:rPr lang="en-US" dirty="0"/>
              <a:t>2.  After Reading</a:t>
            </a:r>
          </a:p>
        </p:txBody>
      </p:sp>
      <p:grpSp>
        <p:nvGrpSpPr>
          <p:cNvPr id="6" name="Google Shape;335;p31"/>
          <p:cNvGrpSpPr/>
          <p:nvPr/>
        </p:nvGrpSpPr>
        <p:grpSpPr>
          <a:xfrm rot="10800000" flipH="1">
            <a:off x="827563" y="4014620"/>
            <a:ext cx="576064" cy="919760"/>
            <a:chOff x="4171679" y="1802748"/>
            <a:chExt cx="821730" cy="1228760"/>
          </a:xfrm>
        </p:grpSpPr>
        <p:sp>
          <p:nvSpPr>
            <p:cNvPr id="7" name="Google Shape;336;p31"/>
            <p:cNvSpPr/>
            <p:nvPr/>
          </p:nvSpPr>
          <p:spPr>
            <a:xfrm rot="10800000">
              <a:off x="4171679" y="2413508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37;p31"/>
            <p:cNvSpPr/>
            <p:nvPr/>
          </p:nvSpPr>
          <p:spPr>
            <a:xfrm flipH="1">
              <a:off x="4171679" y="1802748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مستطيل 3"/>
          <p:cNvSpPr/>
          <p:nvPr/>
        </p:nvSpPr>
        <p:spPr>
          <a:xfrm>
            <a:off x="1475656" y="4229971"/>
            <a:ext cx="7560840" cy="553998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500" b="1" dirty="0"/>
              <a:t>His work and contribution to education, health and charities worldwide through SAAR, the largest foundation of its kind in the Kingdom of Saudi Arabia. </a:t>
            </a:r>
            <a:endParaRPr lang="ar-SA" sz="1500" b="1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39777F1-335C-43DA-92B1-3C058A135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7" t="36004" r="21849" b="18880"/>
          <a:stretch/>
        </p:blipFill>
        <p:spPr>
          <a:xfrm>
            <a:off x="971600" y="915566"/>
            <a:ext cx="618651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99"/>
            </a:solidFill>
            <a:miter lim="800000"/>
          </a:ln>
          <a:effectLst>
            <a:glow rad="228600">
              <a:srgbClr val="CC3399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89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5" name="Google Shape;218;p18"/>
          <p:cNvSpPr txBox="1">
            <a:spLocks/>
          </p:cNvSpPr>
          <p:nvPr/>
        </p:nvSpPr>
        <p:spPr>
          <a:xfrm>
            <a:off x="297250" y="38248"/>
            <a:ext cx="3848100" cy="72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ctr"/>
            <a:r>
              <a:rPr lang="en-US" dirty="0"/>
              <a:t>2.  After Reading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718798" y="4160609"/>
            <a:ext cx="7029666" cy="646331"/>
          </a:xfrm>
          <a:prstGeom prst="rect">
            <a:avLst/>
          </a:prstGeom>
          <a:solidFill>
            <a:srgbClr val="6CDDDA"/>
          </a:solidFill>
          <a:ln>
            <a:solidFill>
              <a:srgbClr val="00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/>
              <a:t>Having been poor early in life, he was not afraid to donate and</a:t>
            </a:r>
          </a:p>
          <a:p>
            <a:r>
              <a:rPr lang="en-US" sz="1800" b="1" dirty="0"/>
              <a:t>distribute his wealth so he could con</a:t>
            </a:r>
            <a:endParaRPr lang="ar-SA" sz="1800" b="1" dirty="0"/>
          </a:p>
        </p:txBody>
      </p:sp>
      <p:grpSp>
        <p:nvGrpSpPr>
          <p:cNvPr id="12" name="Google Shape;341;p31"/>
          <p:cNvGrpSpPr/>
          <p:nvPr/>
        </p:nvGrpSpPr>
        <p:grpSpPr>
          <a:xfrm rot="10800000" flipH="1">
            <a:off x="1027600" y="4061307"/>
            <a:ext cx="592072" cy="844934"/>
            <a:chOff x="5808538" y="1803695"/>
            <a:chExt cx="821730" cy="1228977"/>
          </a:xfrm>
        </p:grpSpPr>
        <p:sp>
          <p:nvSpPr>
            <p:cNvPr id="13" name="Google Shape;342;p31"/>
            <p:cNvSpPr/>
            <p:nvPr/>
          </p:nvSpPr>
          <p:spPr>
            <a:xfrm rot="10800000">
              <a:off x="5808538" y="2414672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43;p31"/>
            <p:cNvSpPr/>
            <p:nvPr/>
          </p:nvSpPr>
          <p:spPr>
            <a:xfrm flipH="1">
              <a:off x="5808538" y="1803695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5FD8375F-DAF3-4020-8700-13FB5E331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7" t="36004" r="21849" b="18880"/>
          <a:stretch/>
        </p:blipFill>
        <p:spPr>
          <a:xfrm>
            <a:off x="971600" y="915566"/>
            <a:ext cx="618651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CDDDA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85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Google Shape;218;p18"/>
          <p:cNvSpPr txBox="1">
            <a:spLocks/>
          </p:cNvSpPr>
          <p:nvPr/>
        </p:nvSpPr>
        <p:spPr>
          <a:xfrm>
            <a:off x="297250" y="38248"/>
            <a:ext cx="3848100" cy="72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ctr"/>
            <a:r>
              <a:rPr lang="en-US" dirty="0"/>
              <a:t>2.  After Reading</a:t>
            </a:r>
          </a:p>
        </p:txBody>
      </p:sp>
      <p:grpSp>
        <p:nvGrpSpPr>
          <p:cNvPr id="6" name="Google Shape;335;p31"/>
          <p:cNvGrpSpPr/>
          <p:nvPr/>
        </p:nvGrpSpPr>
        <p:grpSpPr>
          <a:xfrm rot="10800000" flipH="1">
            <a:off x="827563" y="4011910"/>
            <a:ext cx="576064" cy="919760"/>
            <a:chOff x="4171679" y="1802748"/>
            <a:chExt cx="821730" cy="1228760"/>
          </a:xfrm>
        </p:grpSpPr>
        <p:sp>
          <p:nvSpPr>
            <p:cNvPr id="7" name="Google Shape;336;p31"/>
            <p:cNvSpPr/>
            <p:nvPr/>
          </p:nvSpPr>
          <p:spPr>
            <a:xfrm rot="10800000">
              <a:off x="4171679" y="2413508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37;p31"/>
            <p:cNvSpPr/>
            <p:nvPr/>
          </p:nvSpPr>
          <p:spPr>
            <a:xfrm flipH="1">
              <a:off x="4171679" y="1802748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مستطيل 3"/>
          <p:cNvSpPr/>
          <p:nvPr/>
        </p:nvSpPr>
        <p:spPr>
          <a:xfrm>
            <a:off x="1475656" y="4100673"/>
            <a:ext cx="7488832" cy="830997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500" b="1" dirty="0"/>
              <a:t>He was awarded the prize in recognition of his outstanding service to Islam, his role in the establishment of the world’s largest Islamic bank and his ongoing contribution to charities</a:t>
            </a:r>
            <a:r>
              <a:rPr lang="en-US" sz="1600" b="1" dirty="0"/>
              <a:t>. </a:t>
            </a:r>
            <a:endParaRPr lang="ar-SA" sz="1600" b="1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BE0C5DD-683A-4555-8268-0B090BE5A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7" t="36004" r="21849" b="18880"/>
          <a:stretch/>
        </p:blipFill>
        <p:spPr>
          <a:xfrm>
            <a:off x="971600" y="915566"/>
            <a:ext cx="618651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39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>
            <a:spLocks noGrp="1"/>
          </p:cNvSpPr>
          <p:nvPr>
            <p:ph type="title" idx="4294967295"/>
          </p:nvPr>
        </p:nvSpPr>
        <p:spPr>
          <a:xfrm>
            <a:off x="683568" y="987574"/>
            <a:ext cx="3358200" cy="13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Speaking </a:t>
            </a:r>
            <a:endParaRPr sz="3600" dirty="0"/>
          </a:p>
        </p:txBody>
      </p:sp>
      <p:sp>
        <p:nvSpPr>
          <p:cNvPr id="282" name="Google Shape;282;p25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1" t="24885" r="15288" b="6069"/>
          <a:stretch/>
        </p:blipFill>
        <p:spPr bwMode="auto">
          <a:xfrm>
            <a:off x="1043608" y="675466"/>
            <a:ext cx="6176621" cy="3744416"/>
          </a:xfrm>
          <a:prstGeom prst="rect">
            <a:avLst/>
          </a:prstGeom>
          <a:ln w="38100" cap="sq">
            <a:solidFill>
              <a:srgbClr val="9966FF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1067088" y="3032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Lesson Objectives</a:t>
            </a:r>
            <a:endParaRPr sz="3600" dirty="0"/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2"/>
          </p:nvPr>
        </p:nvSpPr>
        <p:spPr>
          <a:xfrm>
            <a:off x="1259632" y="1903279"/>
            <a:ext cx="2521436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C00"/>
                </a:solidFill>
              </a:rPr>
              <a:t>Read</a:t>
            </a:r>
            <a:endParaRPr sz="2000" dirty="0">
              <a:solidFill>
                <a:srgbClr val="FFCC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F</a:t>
            </a:r>
            <a:r>
              <a:rPr lang="en" sz="1600" dirty="0"/>
              <a:t>or specific information</a:t>
            </a: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2"/>
          </p:nvPr>
        </p:nvSpPr>
        <p:spPr>
          <a:xfrm>
            <a:off x="4283300" y="1851670"/>
            <a:ext cx="2520280" cy="104411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6600"/>
                </a:solidFill>
              </a:rPr>
              <a:t>Answer </a:t>
            </a:r>
            <a:endParaRPr sz="1200" dirty="0">
              <a:solidFill>
                <a:srgbClr val="FF6600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S</a:t>
            </a:r>
            <a:r>
              <a:rPr lang="en" sz="1600" dirty="0"/>
              <a:t>ome some questions about the passage</a:t>
            </a:r>
            <a:endParaRPr sz="1600" dirty="0"/>
          </a:p>
        </p:txBody>
      </p:sp>
      <p:sp>
        <p:nvSpPr>
          <p:cNvPr id="205" name="Google Shape;205;p1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7" name="Google Shape;202;p16"/>
          <p:cNvSpPr txBox="1">
            <a:spLocks noGrp="1"/>
          </p:cNvSpPr>
          <p:nvPr>
            <p:ph type="body" idx="2"/>
          </p:nvPr>
        </p:nvSpPr>
        <p:spPr>
          <a:xfrm>
            <a:off x="4517082" y="3723878"/>
            <a:ext cx="2521436" cy="1008112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C00"/>
                </a:solidFill>
              </a:rPr>
              <a:t>Talk </a:t>
            </a:r>
            <a:endParaRPr sz="2000" dirty="0">
              <a:solidFill>
                <a:srgbClr val="FFCC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About a successful story </a:t>
            </a: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  <p:sp>
        <p:nvSpPr>
          <p:cNvPr id="18" name="Google Shape;203;p16"/>
          <p:cNvSpPr txBox="1">
            <a:spLocks noGrp="1"/>
          </p:cNvSpPr>
          <p:nvPr>
            <p:ph type="body" idx="2"/>
          </p:nvPr>
        </p:nvSpPr>
        <p:spPr>
          <a:xfrm>
            <a:off x="971600" y="3777772"/>
            <a:ext cx="3024336" cy="104411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6600"/>
                </a:solidFill>
              </a:rPr>
              <a:t>Complete</a:t>
            </a:r>
            <a:endParaRPr sz="1200" dirty="0">
              <a:solidFill>
                <a:srgbClr val="FF6600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The chart with notes about how to be successful in your life</a:t>
            </a:r>
            <a:endParaRPr sz="1600" dirty="0"/>
          </a:p>
        </p:txBody>
      </p:sp>
      <p:grpSp>
        <p:nvGrpSpPr>
          <p:cNvPr id="26" name="Google Shape;335;p31"/>
          <p:cNvGrpSpPr/>
          <p:nvPr/>
        </p:nvGrpSpPr>
        <p:grpSpPr>
          <a:xfrm rot="16200000" flipH="1">
            <a:off x="2048952" y="995122"/>
            <a:ext cx="821730" cy="1228760"/>
            <a:chOff x="4171679" y="1802748"/>
            <a:chExt cx="821730" cy="1228760"/>
          </a:xfrm>
        </p:grpSpPr>
        <p:sp>
          <p:nvSpPr>
            <p:cNvPr id="27" name="Google Shape;336;p31"/>
            <p:cNvSpPr/>
            <p:nvPr/>
          </p:nvSpPr>
          <p:spPr>
            <a:xfrm rot="10800000">
              <a:off x="4171679" y="2413508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37;p31"/>
            <p:cNvSpPr/>
            <p:nvPr/>
          </p:nvSpPr>
          <p:spPr>
            <a:xfrm flipH="1">
              <a:off x="4171679" y="1802748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338;p31"/>
          <p:cNvGrpSpPr/>
          <p:nvPr/>
        </p:nvGrpSpPr>
        <p:grpSpPr>
          <a:xfrm rot="16200000" flipH="1">
            <a:off x="5063597" y="995105"/>
            <a:ext cx="821730" cy="1228859"/>
            <a:chOff x="1972825" y="1803752"/>
            <a:chExt cx="821730" cy="1228859"/>
          </a:xfrm>
        </p:grpSpPr>
        <p:sp>
          <p:nvSpPr>
            <p:cNvPr id="30" name="Google Shape;339;p31"/>
            <p:cNvSpPr/>
            <p:nvPr/>
          </p:nvSpPr>
          <p:spPr>
            <a:xfrm rot="10800000">
              <a:off x="1972825" y="2414611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40;p31"/>
            <p:cNvSpPr/>
            <p:nvPr/>
          </p:nvSpPr>
          <p:spPr>
            <a:xfrm flipH="1">
              <a:off x="1972825" y="1803752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38;p31"/>
          <p:cNvGrpSpPr/>
          <p:nvPr/>
        </p:nvGrpSpPr>
        <p:grpSpPr>
          <a:xfrm rot="16200000" flipH="1">
            <a:off x="2052522" y="2800234"/>
            <a:ext cx="821730" cy="1228859"/>
            <a:chOff x="1972825" y="1803752"/>
            <a:chExt cx="821730" cy="1228859"/>
          </a:xfrm>
        </p:grpSpPr>
        <p:sp>
          <p:nvSpPr>
            <p:cNvPr id="33" name="Google Shape;339;p31"/>
            <p:cNvSpPr/>
            <p:nvPr/>
          </p:nvSpPr>
          <p:spPr>
            <a:xfrm rot="10800000">
              <a:off x="1972825" y="2414611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0;p31"/>
            <p:cNvSpPr/>
            <p:nvPr/>
          </p:nvSpPr>
          <p:spPr>
            <a:xfrm flipH="1">
              <a:off x="1972825" y="1803752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35;p31"/>
          <p:cNvGrpSpPr/>
          <p:nvPr/>
        </p:nvGrpSpPr>
        <p:grpSpPr>
          <a:xfrm rot="16200000" flipH="1">
            <a:off x="5295410" y="2800284"/>
            <a:ext cx="821730" cy="1228760"/>
            <a:chOff x="4171679" y="1802748"/>
            <a:chExt cx="821730" cy="1228760"/>
          </a:xfrm>
        </p:grpSpPr>
        <p:sp>
          <p:nvSpPr>
            <p:cNvPr id="36" name="Google Shape;336;p31"/>
            <p:cNvSpPr/>
            <p:nvPr/>
          </p:nvSpPr>
          <p:spPr>
            <a:xfrm rot="10800000">
              <a:off x="4171679" y="2413508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37;p31"/>
            <p:cNvSpPr/>
            <p:nvPr/>
          </p:nvSpPr>
          <p:spPr>
            <a:xfrm flipH="1">
              <a:off x="4171679" y="1802748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build="p"/>
      <p:bldP spid="203" grpId="0" build="p"/>
      <p:bldP spid="17" grpId="0" build="p"/>
      <p:bldP spid="1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"/>
          <p:cNvSpPr txBox="1">
            <a:spLocks noGrp="1"/>
          </p:cNvSpPr>
          <p:nvPr>
            <p:ph type="ctrTitle" idx="4294967295"/>
          </p:nvPr>
        </p:nvSpPr>
        <p:spPr>
          <a:xfrm>
            <a:off x="2654392" y="699542"/>
            <a:ext cx="3691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sp>
        <p:nvSpPr>
          <p:cNvPr id="406" name="Google Shape;406;p3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10242" name="Picture 2" descr="نتيجة بحث الصور عن have a nice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23678"/>
            <a:ext cx="4248472" cy="2736304"/>
          </a:xfrm>
          <a:prstGeom prst="rect">
            <a:avLst/>
          </a:prstGeom>
          <a:noFill/>
          <a:effectLst>
            <a:glow rad="101600">
              <a:srgbClr val="FFCCFF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>
            <a:spLocks noGrp="1"/>
          </p:cNvSpPr>
          <p:nvPr>
            <p:ph type="subTitle" idx="4294967295"/>
          </p:nvPr>
        </p:nvSpPr>
        <p:spPr>
          <a:xfrm>
            <a:off x="3707904" y="771550"/>
            <a:ext cx="3240360" cy="2891860"/>
          </a:xfrm>
          <a:prstGeom prst="rect">
            <a:avLst/>
          </a:prstGeom>
          <a:solidFill>
            <a:srgbClr val="FFFF71"/>
          </a:solidFill>
          <a:effectLst>
            <a:glow rad="228600">
              <a:srgbClr val="FFFF71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>
              <a:solidFill>
                <a:srgbClr val="33CC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800" b="1" dirty="0">
              <a:solidFill>
                <a:srgbClr val="33CC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00000"/>
                </a:solidFill>
              </a:rPr>
              <a:t>Open your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00000"/>
                </a:solidFill>
              </a:rPr>
              <a:t>student’s book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00000"/>
                </a:solidFill>
              </a:rPr>
              <a:t>p. 26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213" name="Google Shape;213;p1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719">
            <a:off x="1503608" y="971786"/>
            <a:ext cx="2385020" cy="276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461" r="10154" b="12532"/>
          <a:stretch/>
        </p:blipFill>
        <p:spPr bwMode="auto">
          <a:xfrm>
            <a:off x="5220072" y="843558"/>
            <a:ext cx="3744416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Google Shape;218;p18"/>
          <p:cNvSpPr txBox="1">
            <a:spLocks/>
          </p:cNvSpPr>
          <p:nvPr/>
        </p:nvSpPr>
        <p:spPr>
          <a:xfrm>
            <a:off x="179512" y="115806"/>
            <a:ext cx="3848100" cy="72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ctr"/>
            <a:r>
              <a:rPr lang="en-US" dirty="0"/>
              <a:t>1.  Before Reading</a:t>
            </a:r>
          </a:p>
        </p:txBody>
      </p:sp>
      <p:sp>
        <p:nvSpPr>
          <p:cNvPr id="10" name="وسيلة شرح مستطيلة مستديرة الزوايا 9"/>
          <p:cNvSpPr/>
          <p:nvPr/>
        </p:nvSpPr>
        <p:spPr>
          <a:xfrm>
            <a:off x="1037516" y="891596"/>
            <a:ext cx="3816424" cy="384010"/>
          </a:xfrm>
          <a:prstGeom prst="wedgeRoundRectCallout">
            <a:avLst>
              <a:gd name="adj1" fmla="val 57834"/>
              <a:gd name="adj2" fmla="val 1911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Who can you see in this photo ?</a:t>
            </a:r>
            <a:endParaRPr lang="ar-SA" sz="1800" b="1" dirty="0"/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1022668" y="2247714"/>
            <a:ext cx="3816424" cy="612068"/>
          </a:xfrm>
          <a:prstGeom prst="wedgeRoundRectCallout">
            <a:avLst>
              <a:gd name="adj1" fmla="val 57834"/>
              <a:gd name="adj2" fmla="val 1911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Where do you</a:t>
            </a:r>
          </a:p>
          <a:p>
            <a:pPr algn="ctr"/>
            <a:r>
              <a:rPr lang="en-US" sz="1800" b="1" dirty="0"/>
              <a:t>think this photo was taken?</a:t>
            </a:r>
            <a:endParaRPr lang="ar-SA" sz="1800" b="1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1122120" y="3723878"/>
            <a:ext cx="3816424" cy="576064"/>
          </a:xfrm>
          <a:prstGeom prst="wedgeRoundRectCallout">
            <a:avLst>
              <a:gd name="adj1" fmla="val 57834"/>
              <a:gd name="adj2" fmla="val 1911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Does he look</a:t>
            </a:r>
          </a:p>
          <a:p>
            <a:pPr algn="ctr"/>
            <a:r>
              <a:rPr lang="en-US" sz="1800" b="1" dirty="0"/>
              <a:t>like a successful business man?</a:t>
            </a:r>
            <a:endParaRPr lang="ar-SA" sz="1800" b="1" dirty="0"/>
          </a:p>
        </p:txBody>
      </p:sp>
      <p:sp>
        <p:nvSpPr>
          <p:cNvPr id="3" name="مستطيل 2"/>
          <p:cNvSpPr/>
          <p:nvPr/>
        </p:nvSpPr>
        <p:spPr>
          <a:xfrm>
            <a:off x="827584" y="1419622"/>
            <a:ext cx="4250256" cy="584775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/>
              <a:t> </a:t>
            </a:r>
            <a:r>
              <a:rPr lang="en-US" sz="1500" b="1" dirty="0"/>
              <a:t>King Salman bin Abdul Aziz and</a:t>
            </a:r>
            <a:r>
              <a:rPr lang="en-US" sz="1500" dirty="0"/>
              <a:t> </a:t>
            </a:r>
            <a:r>
              <a:rPr lang="en-US" sz="1500" b="1" dirty="0"/>
              <a:t>Sheikh </a:t>
            </a:r>
            <a:r>
              <a:rPr lang="en-US" sz="1500" b="1" dirty="0" err="1"/>
              <a:t>Sulaiman</a:t>
            </a:r>
            <a:r>
              <a:rPr lang="en-US" sz="1500" b="1" dirty="0"/>
              <a:t> bin Abdul-Aziz Al-</a:t>
            </a:r>
            <a:r>
              <a:rPr lang="en-US" sz="1500" b="1" dirty="0" err="1"/>
              <a:t>Rajhi</a:t>
            </a:r>
            <a:endParaRPr lang="ar-SA" sz="1500" b="1" dirty="0"/>
          </a:p>
        </p:txBody>
      </p:sp>
      <p:sp>
        <p:nvSpPr>
          <p:cNvPr id="15" name="مستطيل 14"/>
          <p:cNvSpPr/>
          <p:nvPr/>
        </p:nvSpPr>
        <p:spPr>
          <a:xfrm>
            <a:off x="827584" y="3003798"/>
            <a:ext cx="4214252" cy="553998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/>
              <a:t>it was probably during an interview or awards ceremony</a:t>
            </a:r>
            <a:endParaRPr lang="ar-SA" sz="1500" b="1" dirty="0"/>
          </a:p>
        </p:txBody>
      </p:sp>
      <p:sp>
        <p:nvSpPr>
          <p:cNvPr id="16" name="مستطيل 15"/>
          <p:cNvSpPr/>
          <p:nvPr/>
        </p:nvSpPr>
        <p:spPr>
          <a:xfrm>
            <a:off x="827584" y="4392081"/>
            <a:ext cx="4250256" cy="323165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/>
              <a:t>Yes , he does</a:t>
            </a:r>
            <a:endParaRPr lang="ar-SA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" name="Google Shape;218;p18"/>
          <p:cNvSpPr txBox="1">
            <a:spLocks/>
          </p:cNvSpPr>
          <p:nvPr/>
        </p:nvSpPr>
        <p:spPr>
          <a:xfrm>
            <a:off x="179512" y="51470"/>
            <a:ext cx="3848100" cy="72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ctr"/>
            <a:r>
              <a:rPr lang="en-US" dirty="0"/>
              <a:t>2.  During Reading</a:t>
            </a:r>
          </a:p>
        </p:txBody>
      </p:sp>
      <p:sp>
        <p:nvSpPr>
          <p:cNvPr id="10" name="وسيلة شرح مستطيلة مستديرة الزوايا 9"/>
          <p:cNvSpPr/>
          <p:nvPr/>
        </p:nvSpPr>
        <p:spPr>
          <a:xfrm>
            <a:off x="841924" y="3867894"/>
            <a:ext cx="3816424" cy="504056"/>
          </a:xfrm>
          <a:prstGeom prst="wedgeRoundRectCallout">
            <a:avLst>
              <a:gd name="adj1" fmla="val 57834"/>
              <a:gd name="adj2" fmla="val 1911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How did he start his business and who was his partner?</a:t>
            </a:r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841924" y="2979708"/>
            <a:ext cx="3312368" cy="612068"/>
          </a:xfrm>
          <a:prstGeom prst="wedgeRoundRectCallout">
            <a:avLst>
              <a:gd name="adj1" fmla="val 57834"/>
              <a:gd name="adj2" fmla="val 1911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When and where was he born?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755576" y="4443958"/>
            <a:ext cx="7560840" cy="553998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/>
              <a:t>he and his brother </a:t>
            </a:r>
            <a:r>
              <a:rPr lang="en-US" sz="1500" b="1" dirty="0" err="1"/>
              <a:t>Saleh</a:t>
            </a:r>
            <a:r>
              <a:rPr lang="en-US" sz="1500" b="1" dirty="0"/>
              <a:t> began their business, changing money for pilgrims, on their way to the cities of </a:t>
            </a:r>
            <a:r>
              <a:rPr lang="en-US" sz="1500" b="1" dirty="0" err="1"/>
              <a:t>Makkah</a:t>
            </a:r>
            <a:r>
              <a:rPr lang="en-US" sz="1500" b="1" dirty="0"/>
              <a:t> and </a:t>
            </a:r>
            <a:r>
              <a:rPr lang="en-US" sz="1500" b="1" dirty="0" err="1"/>
              <a:t>Madinah</a:t>
            </a:r>
            <a:r>
              <a:rPr lang="en-US" sz="1500" b="1" dirty="0"/>
              <a:t>.</a:t>
            </a:r>
            <a:endParaRPr lang="ar-SA" sz="1500" b="1" dirty="0"/>
          </a:p>
        </p:txBody>
      </p:sp>
      <p:sp>
        <p:nvSpPr>
          <p:cNvPr id="16" name="مستطيل 15"/>
          <p:cNvSpPr/>
          <p:nvPr/>
        </p:nvSpPr>
        <p:spPr>
          <a:xfrm>
            <a:off x="4572000" y="3147814"/>
            <a:ext cx="3024336" cy="323165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/>
              <a:t>He born in 1929, in Al-</a:t>
            </a:r>
            <a:r>
              <a:rPr lang="en-US" sz="1500" b="1" dirty="0" err="1"/>
              <a:t>Qassim</a:t>
            </a:r>
            <a:r>
              <a:rPr lang="en-US" sz="1500" b="1" dirty="0"/>
              <a:t> </a:t>
            </a:r>
            <a:endParaRPr lang="ar-SA" sz="15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9" t="66421" r="21584" b="11189"/>
          <a:stretch/>
        </p:blipFill>
        <p:spPr bwMode="auto">
          <a:xfrm>
            <a:off x="1122120" y="843557"/>
            <a:ext cx="6064344" cy="1872207"/>
          </a:xfrm>
          <a:prstGeom prst="rect">
            <a:avLst/>
          </a:prstGeom>
          <a:ln w="38100">
            <a:solidFill>
              <a:srgbClr val="FF99FF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MG Bk 5 F-SA__18_1-15">
            <a:hlinkClick r:id="" action="ppaction://media"/>
            <a:extLst>
              <a:ext uri="{FF2B5EF4-FFF2-40B4-BE49-F238E27FC236}">
                <a16:creationId xmlns:a16="http://schemas.microsoft.com/office/drawing/2014/main" id="{0EAAFADD-42FB-471A-A476-D66E4BAA96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625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4048" y="141124"/>
            <a:ext cx="393576" cy="3048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562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0" grpId="0" animBg="1"/>
      <p:bldP spid="11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0" name="وسيلة شرح مستطيلة مستديرة الزوايا 9"/>
          <p:cNvSpPr/>
          <p:nvPr/>
        </p:nvSpPr>
        <p:spPr>
          <a:xfrm>
            <a:off x="755576" y="3939902"/>
            <a:ext cx="6696744" cy="504056"/>
          </a:xfrm>
          <a:prstGeom prst="wedgeRoundRectCallout">
            <a:avLst>
              <a:gd name="adj1" fmla="val 57834"/>
              <a:gd name="adj2" fmla="val 19113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Where the banking system he proposed was launched ?? </a:t>
            </a:r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824364" y="2787774"/>
            <a:ext cx="6363480" cy="522058"/>
          </a:xfrm>
          <a:prstGeom prst="wedgeRoundRectCallout">
            <a:avLst>
              <a:gd name="adj1" fmla="val 54002"/>
              <a:gd name="adj2" fmla="val 19113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500" b="1" dirty="0"/>
              <a:t>Why does </a:t>
            </a:r>
            <a:r>
              <a:rPr lang="en-US" sz="1500" b="1" dirty="0" err="1"/>
              <a:t>Sulaiman</a:t>
            </a:r>
            <a:r>
              <a:rPr lang="en-US" sz="1500" b="1" dirty="0"/>
              <a:t> Al-</a:t>
            </a:r>
            <a:r>
              <a:rPr lang="en-US" sz="1500" b="1" dirty="0" err="1"/>
              <a:t>Rajhi</a:t>
            </a:r>
            <a:r>
              <a:rPr lang="en-US" sz="1500" b="1" dirty="0"/>
              <a:t> began by opening an office in Britain?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123728" y="4579986"/>
            <a:ext cx="3816424" cy="323165"/>
          </a:xfrm>
          <a:prstGeom prst="rect">
            <a:avLst/>
          </a:prstGeom>
          <a:solidFill>
            <a:srgbClr val="FFFF7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/>
              <a:t>In Saudi Arabia</a:t>
            </a:r>
            <a:endParaRPr lang="ar-SA" sz="1500" b="1" dirty="0"/>
          </a:p>
        </p:txBody>
      </p:sp>
      <p:sp>
        <p:nvSpPr>
          <p:cNvPr id="16" name="مستطيل 15"/>
          <p:cNvSpPr/>
          <p:nvPr/>
        </p:nvSpPr>
        <p:spPr>
          <a:xfrm>
            <a:off x="837752" y="3435846"/>
            <a:ext cx="6579504" cy="32316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b="1" dirty="0"/>
              <a:t>to introduce the Islamic banking system on a more international basis.</a:t>
            </a:r>
            <a:endParaRPr lang="ar-SA" sz="1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t="39652" r="11935" b="28808"/>
          <a:stretch/>
        </p:blipFill>
        <p:spPr bwMode="auto">
          <a:xfrm>
            <a:off x="837752" y="488860"/>
            <a:ext cx="6336704" cy="2023782"/>
          </a:xfrm>
          <a:prstGeom prst="rect">
            <a:avLst/>
          </a:prstGeom>
          <a:ln w="38100" cap="sq">
            <a:solidFill>
              <a:srgbClr val="FF6600"/>
            </a:solidFill>
            <a:prstDash val="solid"/>
            <a:miter lim="800000"/>
          </a:ln>
          <a:effectLst>
            <a:glow rad="139700">
              <a:srgbClr val="FF66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MG Bk 5 F-SA__18_1-15">
            <a:hlinkClick r:id="" action="ppaction://media"/>
            <a:extLst>
              <a:ext uri="{FF2B5EF4-FFF2-40B4-BE49-F238E27FC236}">
                <a16:creationId xmlns:a16="http://schemas.microsoft.com/office/drawing/2014/main" id="{182E1C63-8D7B-421D-B921-5118D3C0F5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211" end="192884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42040"/>
            <a:ext cx="464796" cy="428182"/>
          </a:xfrm>
          <a:prstGeom prst="rect">
            <a:avLst/>
          </a:prstGeom>
          <a:effectLst>
            <a:glow rad="139700">
              <a:srgbClr val="FFFF99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60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" name="وسيلة شرح مستطيلة مستديرة الزوايا 9"/>
          <p:cNvSpPr/>
          <p:nvPr/>
        </p:nvSpPr>
        <p:spPr>
          <a:xfrm>
            <a:off x="755576" y="3939902"/>
            <a:ext cx="6696744" cy="504056"/>
          </a:xfrm>
          <a:prstGeom prst="wedgeRoundRectCallout">
            <a:avLst>
              <a:gd name="adj1" fmla="val 57834"/>
              <a:gd name="adj2" fmla="val 19113"/>
              <a:gd name="adj3" fmla="val 16667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Where the banking system he proposed was launched ?? </a:t>
            </a:r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824364" y="2787774"/>
            <a:ext cx="6363480" cy="522058"/>
          </a:xfrm>
          <a:prstGeom prst="wedgeRoundRectCallout">
            <a:avLst>
              <a:gd name="adj1" fmla="val 54002"/>
              <a:gd name="adj2" fmla="val 19113"/>
              <a:gd name="adj3" fmla="val 16667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500" b="1" dirty="0"/>
              <a:t>What is the name of agricultural projects he founder of ?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123728" y="4579986"/>
            <a:ext cx="3816424" cy="323165"/>
          </a:xfrm>
          <a:prstGeom prst="rect">
            <a:avLst/>
          </a:prstGeom>
          <a:solidFill>
            <a:srgbClr val="FFFF7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/>
              <a:t>In Saudi Arabia</a:t>
            </a:r>
            <a:endParaRPr lang="ar-SA" sz="1500" b="1" dirty="0"/>
          </a:p>
        </p:txBody>
      </p:sp>
      <p:sp>
        <p:nvSpPr>
          <p:cNvPr id="16" name="مستطيل 15"/>
          <p:cNvSpPr/>
          <p:nvPr/>
        </p:nvSpPr>
        <p:spPr>
          <a:xfrm>
            <a:off x="837752" y="3435846"/>
            <a:ext cx="5390432" cy="32316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b="1" dirty="0"/>
              <a:t>He is the founder of the Al-</a:t>
            </a:r>
            <a:r>
              <a:rPr lang="en-US" sz="1500" b="1" dirty="0" err="1"/>
              <a:t>Watania</a:t>
            </a:r>
            <a:r>
              <a:rPr lang="en-US" sz="1500" b="1" dirty="0"/>
              <a:t> agricultural projects</a:t>
            </a:r>
            <a:endParaRPr lang="ar-SA" sz="1500" b="1" dirty="0"/>
          </a:p>
        </p:txBody>
      </p:sp>
      <p:pic>
        <p:nvPicPr>
          <p:cNvPr id="9" name="MG Bk 5 F-SA__18_1-15">
            <a:hlinkClick r:id="" action="ppaction://media"/>
            <a:extLst>
              <a:ext uri="{FF2B5EF4-FFF2-40B4-BE49-F238E27FC236}">
                <a16:creationId xmlns:a16="http://schemas.microsoft.com/office/drawing/2014/main" id="{182E1C63-8D7B-421D-B921-5118D3C0F5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385" end="129825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0733" y="123478"/>
            <a:ext cx="405165" cy="3048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17610" r="12354" b="46254"/>
          <a:stretch/>
        </p:blipFill>
        <p:spPr bwMode="auto">
          <a:xfrm>
            <a:off x="683568" y="483518"/>
            <a:ext cx="6504276" cy="201622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0" name="وسيلة شرح مستطيلة مستديرة الزوايا 9"/>
          <p:cNvSpPr/>
          <p:nvPr/>
        </p:nvSpPr>
        <p:spPr>
          <a:xfrm>
            <a:off x="755576" y="3939902"/>
            <a:ext cx="6771972" cy="504056"/>
          </a:xfrm>
          <a:prstGeom prst="wedgeRoundRectCallout">
            <a:avLst>
              <a:gd name="adj1" fmla="val 57834"/>
              <a:gd name="adj2" fmla="val 19113"/>
              <a:gd name="adj3" fmla="val 16667"/>
            </a:avLst>
          </a:prstGeom>
          <a:solidFill>
            <a:srgbClr val="CC3399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How many departments are there in </a:t>
            </a:r>
            <a:r>
              <a:rPr lang="en-US" sz="1600" b="1" dirty="0" err="1"/>
              <a:t>Sulaiman</a:t>
            </a:r>
            <a:r>
              <a:rPr lang="en-US" sz="1600" b="1" dirty="0"/>
              <a:t> Al-</a:t>
            </a:r>
            <a:r>
              <a:rPr lang="en-US" sz="1600" b="1" dirty="0" err="1"/>
              <a:t>Rajhi</a:t>
            </a:r>
            <a:r>
              <a:rPr lang="en-US" sz="1600" b="1" dirty="0"/>
              <a:t> University ?</a:t>
            </a:r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755576" y="2787774"/>
            <a:ext cx="6771972" cy="522058"/>
          </a:xfrm>
          <a:prstGeom prst="wedgeRoundRectCallout">
            <a:avLst>
              <a:gd name="adj1" fmla="val 54002"/>
              <a:gd name="adj2" fmla="val 19113"/>
              <a:gd name="adj3" fmla="val 16667"/>
            </a:avLst>
          </a:prstGeom>
          <a:solidFill>
            <a:srgbClr val="CC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500" b="1" dirty="0"/>
              <a:t>When did </a:t>
            </a:r>
            <a:r>
              <a:rPr lang="en-US" sz="1500" b="1" dirty="0" err="1"/>
              <a:t>Sulaiman</a:t>
            </a:r>
            <a:r>
              <a:rPr lang="en-US" sz="1500" b="1" dirty="0"/>
              <a:t> Al-</a:t>
            </a:r>
            <a:r>
              <a:rPr lang="en-US" sz="1500" b="1" dirty="0" err="1"/>
              <a:t>Rajhi</a:t>
            </a:r>
            <a:r>
              <a:rPr lang="en-US" sz="1500" b="1" dirty="0"/>
              <a:t> </a:t>
            </a:r>
            <a:r>
              <a:rPr lang="en-US" sz="1500" b="1" dirty="0" err="1"/>
              <a:t>establishe</a:t>
            </a:r>
            <a:r>
              <a:rPr lang="en-US" sz="1500" b="1" dirty="0"/>
              <a:t> the </a:t>
            </a:r>
            <a:r>
              <a:rPr lang="en-US" sz="1500" b="1" dirty="0" err="1"/>
              <a:t>Sulaiman</a:t>
            </a:r>
            <a:r>
              <a:rPr lang="en-US" sz="1500" b="1" dirty="0"/>
              <a:t> Al-</a:t>
            </a:r>
            <a:r>
              <a:rPr lang="en-US" sz="1500" b="1" dirty="0" err="1"/>
              <a:t>Rajhi</a:t>
            </a:r>
            <a:r>
              <a:rPr lang="en-US" sz="1500" b="1" dirty="0"/>
              <a:t> University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115616" y="4579986"/>
            <a:ext cx="6192688" cy="323165"/>
          </a:xfrm>
          <a:prstGeom prst="rect">
            <a:avLst/>
          </a:prstGeom>
          <a:solidFill>
            <a:srgbClr val="6699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Three departments; Medicine, Nursing and Applied Science. </a:t>
            </a:r>
            <a:endParaRPr lang="ar-SA" sz="1500" b="1" dirty="0">
              <a:solidFill>
                <a:schemeClr val="bg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267744" y="3435846"/>
            <a:ext cx="3456384" cy="323165"/>
          </a:xfrm>
          <a:prstGeom prst="rect">
            <a:avLst/>
          </a:prstGeom>
          <a:solidFill>
            <a:srgbClr val="6699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In 2009</a:t>
            </a:r>
            <a:endParaRPr lang="ar-SA" sz="15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52311" r="9785" b="22969"/>
          <a:stretch/>
        </p:blipFill>
        <p:spPr bwMode="auto">
          <a:xfrm>
            <a:off x="733784" y="483518"/>
            <a:ext cx="6451396" cy="1944216"/>
          </a:xfrm>
          <a:prstGeom prst="rect">
            <a:avLst/>
          </a:prstGeom>
          <a:ln w="38100">
            <a:solidFill>
              <a:srgbClr val="CC3399"/>
            </a:solidFill>
            <a:miter lim="800000"/>
            <a:headEnd/>
            <a:tailEnd/>
          </a:ln>
          <a:effectLst>
            <a:glow rad="139700">
              <a:srgbClr val="FF33CC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MG Bk 5 F-SA__18_1-15">
            <a:hlinkClick r:id="" action="ppaction://media"/>
            <a:extLst>
              <a:ext uri="{FF2B5EF4-FFF2-40B4-BE49-F238E27FC236}">
                <a16:creationId xmlns:a16="http://schemas.microsoft.com/office/drawing/2014/main" id="{C1A86BDA-A068-46BF-8121-91053E8059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749" end="83058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624" y="195486"/>
            <a:ext cx="576064" cy="414114"/>
          </a:xfrm>
          <a:prstGeom prst="rect">
            <a:avLst/>
          </a:prstGeom>
          <a:effectLst>
            <a:glow rad="139700">
              <a:srgbClr val="FF33CC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990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899592" y="2859782"/>
            <a:ext cx="6298604" cy="522058"/>
          </a:xfrm>
          <a:prstGeom prst="wedgeRoundRectCallout">
            <a:avLst>
              <a:gd name="adj1" fmla="val 54002"/>
              <a:gd name="adj2" fmla="val 19113"/>
              <a:gd name="adj3" fmla="val 16667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What did </a:t>
            </a:r>
            <a:r>
              <a:rPr lang="en-US" sz="1800" b="1" dirty="0" err="1"/>
              <a:t>Sulaiman</a:t>
            </a:r>
            <a:r>
              <a:rPr lang="en-US" sz="1800" b="1" dirty="0"/>
              <a:t> Al-</a:t>
            </a:r>
            <a:r>
              <a:rPr lang="en-US" sz="1800" b="1" dirty="0" err="1"/>
              <a:t>Rajhi</a:t>
            </a:r>
            <a:r>
              <a:rPr lang="en-US" sz="1800" b="1" dirty="0"/>
              <a:t> announce in May 2011?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115616" y="3583904"/>
            <a:ext cx="5832648" cy="338554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he was donating most of his $7.7 billion fortune to charity</a:t>
            </a:r>
            <a:endParaRPr lang="ar-SA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622" r="8377" b="43354"/>
          <a:stretch/>
        </p:blipFill>
        <p:spPr bwMode="auto">
          <a:xfrm>
            <a:off x="717476" y="339502"/>
            <a:ext cx="6480720" cy="216024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MG Bk 5 F-SA__18_1-15">
            <a:hlinkClick r:id="" action="ppaction://media"/>
            <a:extLst>
              <a:ext uri="{FF2B5EF4-FFF2-40B4-BE49-F238E27FC236}">
                <a16:creationId xmlns:a16="http://schemas.microsoft.com/office/drawing/2014/main" id="{6447133F-18B1-4E7E-9757-BD2F38E0217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8778" end="45236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7548" y="262568"/>
            <a:ext cx="609600" cy="6096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174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505</Words>
  <Application>Microsoft Office PowerPoint</Application>
  <PresentationFormat>عرض على الشاشة (16:9)</PresentationFormat>
  <Paragraphs>88</Paragraphs>
  <Slides>20</Slides>
  <Notes>14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Arial</vt:lpstr>
      <vt:lpstr>Calibri</vt:lpstr>
      <vt:lpstr>Hind</vt:lpstr>
      <vt:lpstr>Dumaine</vt:lpstr>
      <vt:lpstr>Unit 2  Influential People  Reading</vt:lpstr>
      <vt:lpstr>Lesson 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Speaking </vt:lpstr>
      <vt:lpstr>عرض تقديمي في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ام الوليد</dc:creator>
  <cp:lastModifiedBy>انتصار العبيدالله</cp:lastModifiedBy>
  <cp:revision>28</cp:revision>
  <dcterms:modified xsi:type="dcterms:W3CDTF">2021-12-21T16:55:33Z</dcterms:modified>
  <cp:contentStatus>نهائي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