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3"/>
  </p:notesMasterIdLst>
  <p:sldIdLst>
    <p:sldId id="256" r:id="rId2"/>
    <p:sldId id="258" r:id="rId3"/>
    <p:sldId id="262" r:id="rId4"/>
    <p:sldId id="257" r:id="rId5"/>
    <p:sldId id="302" r:id="rId6"/>
    <p:sldId id="304" r:id="rId7"/>
    <p:sldId id="261" r:id="rId8"/>
    <p:sldId id="303" r:id="rId9"/>
    <p:sldId id="301" r:id="rId10"/>
    <p:sldId id="259" r:id="rId11"/>
    <p:sldId id="263" r:id="rId12"/>
    <p:sldId id="264" r:id="rId13"/>
    <p:sldId id="260" r:id="rId14"/>
    <p:sldId id="305" r:id="rId15"/>
    <p:sldId id="268" r:id="rId16"/>
    <p:sldId id="265" r:id="rId17"/>
    <p:sldId id="275" r:id="rId18"/>
    <p:sldId id="267" r:id="rId19"/>
    <p:sldId id="279" r:id="rId20"/>
    <p:sldId id="274" r:id="rId21"/>
    <p:sldId id="280" r:id="rId2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linker" panose="020B0604020202020204" charset="0"/>
      <p:regular r:id="rId28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Fredoka One" panose="020B0604020202020204" charset="0"/>
      <p:regular r:id="rId34"/>
    </p:embeddedFont>
    <p:embeddedFont>
      <p:font typeface="Jura" panose="020B0604020202020204" charset="0"/>
      <p:regular r:id="rId35"/>
      <p:bold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670F4"/>
    <a:srgbClr val="0033CC"/>
    <a:srgbClr val="CC6600"/>
    <a:srgbClr val="D60093"/>
    <a:srgbClr val="FFFF66"/>
    <a:srgbClr val="6600FF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5CF787-EE74-476B-A2F6-D1371A143436}">
  <a:tblStyle styleId="{495CF787-EE74-476B-A2F6-D1371A1434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98feb88a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98feb88a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346627ac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b346627ac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346627ac1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b346627ac1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98feb88a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98feb88a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346627ac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346627ac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712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b346627ac1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b346627ac1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346627ac1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346627ac1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b346627ac1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b346627ac1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b346627ac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b346627ac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b346627ac1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b346627ac1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98feb88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98feb88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b346627ac1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b346627ac1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b346627ac1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b346627ac1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346627ac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346627ac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53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86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346627ac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346627ac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98feb88a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98feb88a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71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56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81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63" y="5113583"/>
            <a:ext cx="26093" cy="29889"/>
          </a:xfrm>
          <a:custGeom>
            <a:avLst/>
            <a:gdLst/>
            <a:ahLst/>
            <a:cxnLst/>
            <a:rect l="l" t="t" r="r" b="b"/>
            <a:pathLst>
              <a:path w="237" h="271" extrusionOk="0">
                <a:moveTo>
                  <a:pt x="1" y="0"/>
                </a:moveTo>
                <a:lnTo>
                  <a:pt x="1" y="135"/>
                </a:lnTo>
                <a:cubicBezTo>
                  <a:pt x="41" y="182"/>
                  <a:pt x="82" y="230"/>
                  <a:pt x="122" y="270"/>
                </a:cubicBezTo>
                <a:lnTo>
                  <a:pt x="237" y="270"/>
                </a:lnTo>
                <a:cubicBezTo>
                  <a:pt x="156" y="182"/>
                  <a:pt x="75" y="95"/>
                  <a:pt x="1" y="0"/>
                </a:cubicBezTo>
                <a:close/>
              </a:path>
            </a:pathLst>
          </a:custGeom>
          <a:solidFill>
            <a:srgbClr val="DFC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38550" y="1036425"/>
            <a:ext cx="4179000" cy="28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38625" y="3615975"/>
            <a:ext cx="4179000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847963"/>
            <a:ext cx="91440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26300" y="1246638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"/>
          </p:nvPr>
        </p:nvSpPr>
        <p:spPr>
          <a:xfrm>
            <a:off x="1345200" y="15746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726300" y="2685913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4"/>
          </p:nvPr>
        </p:nvSpPr>
        <p:spPr>
          <a:xfrm>
            <a:off x="1345200" y="30193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5970000" y="1246638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6"/>
          </p:nvPr>
        </p:nvSpPr>
        <p:spPr>
          <a:xfrm>
            <a:off x="5970000" y="157461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7"/>
          </p:nvPr>
        </p:nvSpPr>
        <p:spPr>
          <a:xfrm>
            <a:off x="5970000" y="2685909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8"/>
          </p:nvPr>
        </p:nvSpPr>
        <p:spPr>
          <a:xfrm>
            <a:off x="5970000" y="30193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 hasCustomPrompt="1"/>
          </p:nvPr>
        </p:nvSpPr>
        <p:spPr>
          <a:xfrm>
            <a:off x="3485646" y="17013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3" hasCustomPrompt="1"/>
          </p:nvPr>
        </p:nvSpPr>
        <p:spPr>
          <a:xfrm>
            <a:off x="3485646" y="31328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4917654" y="17013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7654" y="31328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390074" y="2529201"/>
            <a:ext cx="6363852" cy="261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1427750" y="23096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2"/>
          </p:nvPr>
        </p:nvSpPr>
        <p:spPr>
          <a:xfrm>
            <a:off x="1422650" y="26393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3662700" y="23096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4"/>
          </p:nvPr>
        </p:nvSpPr>
        <p:spPr>
          <a:xfrm>
            <a:off x="3657600" y="26393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5"/>
          </p:nvPr>
        </p:nvSpPr>
        <p:spPr>
          <a:xfrm>
            <a:off x="5897650" y="2309600"/>
            <a:ext cx="1818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6"/>
          </p:nvPr>
        </p:nvSpPr>
        <p:spPr>
          <a:xfrm>
            <a:off x="5892550" y="263937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8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 r="50558"/>
          <a:stretch/>
        </p:blipFill>
        <p:spPr>
          <a:xfrm rot="10800000">
            <a:off x="0" y="0"/>
            <a:ext cx="3325824" cy="2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r="50558"/>
          <a:stretch/>
        </p:blipFill>
        <p:spPr>
          <a:xfrm rot="10800000" flipH="1">
            <a:off x="5818175" y="0"/>
            <a:ext cx="3325824" cy="2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1714500" y="2518225"/>
            <a:ext cx="5715000" cy="26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title" hasCustomPrompt="1"/>
          </p:nvPr>
        </p:nvSpPr>
        <p:spPr>
          <a:xfrm>
            <a:off x="3650081" y="1701240"/>
            <a:ext cx="18216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3503381" y="2159075"/>
            <a:ext cx="21150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2" hasCustomPrompt="1"/>
          </p:nvPr>
        </p:nvSpPr>
        <p:spPr>
          <a:xfrm>
            <a:off x="1113219" y="2859165"/>
            <a:ext cx="18198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3"/>
          </p:nvPr>
        </p:nvSpPr>
        <p:spPr>
          <a:xfrm>
            <a:off x="966969" y="3318447"/>
            <a:ext cx="21123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 idx="4" hasCustomPrompt="1"/>
          </p:nvPr>
        </p:nvSpPr>
        <p:spPr>
          <a:xfrm>
            <a:off x="6210981" y="2859615"/>
            <a:ext cx="18198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r>
              <a:t>xx%</a:t>
            </a:r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5"/>
          </p:nvPr>
        </p:nvSpPr>
        <p:spPr>
          <a:xfrm>
            <a:off x="6064731" y="3317997"/>
            <a:ext cx="21123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6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 r="50558"/>
          <a:stretch/>
        </p:blipFill>
        <p:spPr>
          <a:xfrm rot="10800000" flipH="1">
            <a:off x="5818175" y="0"/>
            <a:ext cx="3325824" cy="2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81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4810725" y="1782675"/>
            <a:ext cx="36069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2847963"/>
            <a:ext cx="9144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5" y="-12"/>
            <a:ext cx="91440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2787150" y="1603825"/>
            <a:ext cx="3569700" cy="15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2"/>
          </p:nvPr>
        </p:nvSpPr>
        <p:spPr>
          <a:xfrm>
            <a:off x="2597575" y="3120275"/>
            <a:ext cx="3948900" cy="4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r="50558"/>
          <a:stretch/>
        </p:blipFill>
        <p:spPr>
          <a:xfrm rot="10800000" flipH="1">
            <a:off x="5818175" y="0"/>
            <a:ext cx="3325824" cy="2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2">
            <a:alphaModFix/>
          </a:blip>
          <a:srcRect r="50558"/>
          <a:stretch/>
        </p:blipFill>
        <p:spPr>
          <a:xfrm flipH="1">
            <a:off x="0" y="2380075"/>
            <a:ext cx="3325824" cy="27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6013150" y="1937575"/>
            <a:ext cx="2404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5657950" y="2291525"/>
            <a:ext cx="2759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 r="18599"/>
          <a:stretch/>
        </p:blipFill>
        <p:spPr>
          <a:xfrm rot="10800000" flipH="1">
            <a:off x="5901775" y="3305175"/>
            <a:ext cx="32422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2">
            <a:alphaModFix/>
          </a:blip>
          <a:srcRect r="18599"/>
          <a:stretch/>
        </p:blipFill>
        <p:spPr>
          <a:xfrm flipH="1">
            <a:off x="0" y="0"/>
            <a:ext cx="32422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649125" y="542925"/>
            <a:ext cx="3845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500"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2649125" y="1480200"/>
            <a:ext cx="38457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2559750" y="3519725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including icon by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from</a:t>
            </a: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515763" y="1515263"/>
            <a:ext cx="5143500" cy="211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-1515262" y="1515263"/>
            <a:ext cx="5143500" cy="211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723513" y="2803100"/>
            <a:ext cx="5696974" cy="23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1723513" y="0"/>
            <a:ext cx="5696974" cy="23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66727"/>
          <a:stretch/>
        </p:blipFill>
        <p:spPr>
          <a:xfrm rot="5400000" flipH="1">
            <a:off x="3708550" y="1709725"/>
            <a:ext cx="1724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455" y="-1"/>
            <a:ext cx="7485090" cy="34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027938" y="3624962"/>
            <a:ext cx="5091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025063" y="2727138"/>
            <a:ext cx="509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016500" y="1296225"/>
            <a:ext cx="1113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6727"/>
          <a:stretch/>
        </p:blipFill>
        <p:spPr>
          <a:xfrm rot="10800000">
            <a:off x="7419975" y="0"/>
            <a:ext cx="1724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66727"/>
          <a:stretch/>
        </p:blipFill>
        <p:spPr>
          <a:xfrm>
            <a:off x="0" y="0"/>
            <a:ext cx="17240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6225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26225" y="1114425"/>
            <a:ext cx="76914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847963"/>
            <a:ext cx="91440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895200" y="2550325"/>
            <a:ext cx="224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2102500" y="2879625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5005400" y="2550325"/>
            <a:ext cx="224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5212700" y="2879627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6300" y="542925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l="66727"/>
          <a:stretch/>
        </p:blipFill>
        <p:spPr>
          <a:xfrm rot="10800000">
            <a:off x="7419975" y="0"/>
            <a:ext cx="1724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l="66727"/>
          <a:stretch/>
        </p:blipFill>
        <p:spPr>
          <a:xfrm>
            <a:off x="0" y="0"/>
            <a:ext cx="17240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r="20299"/>
          <a:stretch/>
        </p:blipFill>
        <p:spPr>
          <a:xfrm rot="10800000" flipH="1">
            <a:off x="5044350" y="0"/>
            <a:ext cx="4099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r="50558"/>
          <a:stretch/>
        </p:blipFill>
        <p:spPr>
          <a:xfrm rot="10800000">
            <a:off x="0" y="0"/>
            <a:ext cx="3325824" cy="27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6000" y="542925"/>
            <a:ext cx="769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726225" y="2010750"/>
            <a:ext cx="3455400" cy="14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2847963"/>
            <a:ext cx="9144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-12"/>
            <a:ext cx="91440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529550" y="1684200"/>
            <a:ext cx="6084900" cy="17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6225" y="1719238"/>
            <a:ext cx="38457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726225" y="2637963"/>
            <a:ext cx="34764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r="20299"/>
          <a:stretch/>
        </p:blipFill>
        <p:spPr>
          <a:xfrm>
            <a:off x="5044350" y="0"/>
            <a:ext cx="4099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2847963"/>
            <a:ext cx="9144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25" y="-12"/>
            <a:ext cx="91440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1581150" y="1718972"/>
            <a:ext cx="5981700" cy="12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1815538" y="2960428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ura"/>
              <a:buNone/>
              <a:defRPr sz="3200" b="1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9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218361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ordwall.net/resource/12153645" TargetMode="External"/><Relationship Id="rId4" Type="http://schemas.openxmlformats.org/officeDocument/2006/relationships/hyperlink" Target="https://wordwall.net/play/12185/577/1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ctrTitle"/>
          </p:nvPr>
        </p:nvSpPr>
        <p:spPr>
          <a:xfrm>
            <a:off x="3863340" y="1036425"/>
            <a:ext cx="5113020" cy="28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4</a:t>
            </a:r>
            <a:br>
              <a:rPr lang="en" dirty="0"/>
            </a:br>
            <a:r>
              <a:rPr lang="en" sz="4400" dirty="0"/>
              <a:t>The Worlf of TV</a:t>
            </a:r>
            <a:br>
              <a:rPr lang="en" sz="4400" dirty="0"/>
            </a:br>
            <a:r>
              <a:rPr lang="en" sz="3600" dirty="0"/>
              <a:t>Grammar</a:t>
            </a:r>
            <a:endParaRPr dirty="0"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4726305" y="4385595"/>
            <a:ext cx="4179000" cy="4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Done by: </a:t>
            </a:r>
            <a:r>
              <a:rPr lang="e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Entisar Al-Obaidallah</a:t>
            </a:r>
            <a:endParaRPr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Google Shape;172;p29">
            <a:extLst>
              <a:ext uri="{FF2B5EF4-FFF2-40B4-BE49-F238E27FC236}">
                <a16:creationId xmlns:a16="http://schemas.microsoft.com/office/drawing/2014/main" id="{17241C1F-A43F-4F1B-BD38-10A8614683AA}"/>
              </a:ext>
            </a:extLst>
          </p:cNvPr>
          <p:cNvSpPr txBox="1">
            <a:spLocks/>
          </p:cNvSpPr>
          <p:nvPr/>
        </p:nvSpPr>
        <p:spPr>
          <a:xfrm>
            <a:off x="3482339" y="104805"/>
            <a:ext cx="1483425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Mega Goal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356924" y="210478"/>
            <a:ext cx="4641795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Either..or</a:t>
            </a:r>
            <a:endParaRPr sz="6000" dirty="0"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"/>
          </p:nvPr>
        </p:nvSpPr>
        <p:spPr>
          <a:xfrm>
            <a:off x="139484" y="1273983"/>
            <a:ext cx="5986996" cy="99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-US" sz="1800" dirty="0"/>
              <a:t>The expression </a:t>
            </a:r>
            <a:r>
              <a:rPr lang="en-US" sz="1800" u="sng" dirty="0"/>
              <a:t>either … or </a:t>
            </a:r>
            <a:r>
              <a:rPr lang="en-US" sz="1800" dirty="0"/>
              <a:t>means to make a choice between the first one or the second one..</a:t>
            </a:r>
          </a:p>
        </p:txBody>
      </p:sp>
      <p:sp>
        <p:nvSpPr>
          <p:cNvPr id="4" name="Google Shape;254;p36">
            <a:extLst>
              <a:ext uri="{FF2B5EF4-FFF2-40B4-BE49-F238E27FC236}">
                <a16:creationId xmlns:a16="http://schemas.microsoft.com/office/drawing/2014/main" id="{CA9FE49E-3D9C-40D7-81E6-4005ACEB13B4}"/>
              </a:ext>
            </a:extLst>
          </p:cNvPr>
          <p:cNvSpPr txBox="1">
            <a:spLocks/>
          </p:cNvSpPr>
          <p:nvPr/>
        </p:nvSpPr>
        <p:spPr>
          <a:xfrm>
            <a:off x="560012" y="2595365"/>
            <a:ext cx="197358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sz="2800" b="1" dirty="0"/>
              <a:t>Example:</a:t>
            </a:r>
          </a:p>
        </p:txBody>
      </p:sp>
      <p:sp>
        <p:nvSpPr>
          <p:cNvPr id="5" name="Google Shape;253;p36">
            <a:extLst>
              <a:ext uri="{FF2B5EF4-FFF2-40B4-BE49-F238E27FC236}">
                <a16:creationId xmlns:a16="http://schemas.microsoft.com/office/drawing/2014/main" id="{DFD9186F-F863-44A9-A357-086EEB1A5408}"/>
              </a:ext>
            </a:extLst>
          </p:cNvPr>
          <p:cNvSpPr txBox="1">
            <a:spLocks/>
          </p:cNvSpPr>
          <p:nvPr/>
        </p:nvSpPr>
        <p:spPr>
          <a:xfrm>
            <a:off x="411480" y="3203736"/>
            <a:ext cx="5022200" cy="365700"/>
          </a:xfrm>
          <a:prstGeom prst="rect">
            <a:avLst/>
          </a:prstGeom>
          <a:solidFill>
            <a:srgbClr val="D600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You either cook or clean the house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8F6465-46AE-4C0D-B90F-0F75A065D6F6}"/>
              </a:ext>
            </a:extLst>
          </p:cNvPr>
          <p:cNvSpPr txBox="1"/>
          <p:nvPr/>
        </p:nvSpPr>
        <p:spPr>
          <a:xfrm>
            <a:off x="411480" y="3812107"/>
            <a:ext cx="5013364" cy="369332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Ali  can either play football or basketball</a:t>
            </a:r>
            <a:r>
              <a:rPr lang="en-US" sz="1800" dirty="0"/>
              <a:t>.</a:t>
            </a:r>
            <a:endParaRPr lang="ar-SA" sz="18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3124EA4-BED9-4B74-9B5D-B51C9D9EF1CE}"/>
              </a:ext>
            </a:extLst>
          </p:cNvPr>
          <p:cNvSpPr txBox="1"/>
          <p:nvPr/>
        </p:nvSpPr>
        <p:spPr>
          <a:xfrm>
            <a:off x="411480" y="4428411"/>
            <a:ext cx="515363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We could either go to Dammam or to Al-Khobar.</a:t>
            </a:r>
            <a:endParaRPr lang="ar-SA" sz="1800" dirty="0">
              <a:solidFill>
                <a:schemeClr val="bg1"/>
              </a:solidFill>
            </a:endParaRPr>
          </a:p>
        </p:txBody>
      </p:sp>
      <p:grpSp>
        <p:nvGrpSpPr>
          <p:cNvPr id="10" name="Google Shape;656;p42">
            <a:extLst>
              <a:ext uri="{FF2B5EF4-FFF2-40B4-BE49-F238E27FC236}">
                <a16:creationId xmlns:a16="http://schemas.microsoft.com/office/drawing/2014/main" id="{C3B8AC6C-E6D8-4330-94D4-8E9994B99542}"/>
              </a:ext>
            </a:extLst>
          </p:cNvPr>
          <p:cNvGrpSpPr/>
          <p:nvPr/>
        </p:nvGrpSpPr>
        <p:grpSpPr>
          <a:xfrm rot="10800000" flipH="1">
            <a:off x="170312" y="2516075"/>
            <a:ext cx="518482" cy="493713"/>
            <a:chOff x="11529575" y="-1389950"/>
            <a:chExt cx="793150" cy="917000"/>
          </a:xfrm>
        </p:grpSpPr>
        <p:sp>
          <p:nvSpPr>
            <p:cNvPr id="11" name="Google Shape;657;p42">
              <a:extLst>
                <a:ext uri="{FF2B5EF4-FFF2-40B4-BE49-F238E27FC236}">
                  <a16:creationId xmlns:a16="http://schemas.microsoft.com/office/drawing/2014/main" id="{645B9507-6529-4553-9209-1A20BCA37780}"/>
                </a:ext>
              </a:extLst>
            </p:cNvPr>
            <p:cNvSpPr/>
            <p:nvPr/>
          </p:nvSpPr>
          <p:spPr>
            <a:xfrm>
              <a:off x="11529575" y="-1389950"/>
              <a:ext cx="793150" cy="917000"/>
            </a:xfrm>
            <a:custGeom>
              <a:avLst/>
              <a:gdLst/>
              <a:ahLst/>
              <a:cxnLst/>
              <a:rect l="l" t="t" r="r" b="b"/>
              <a:pathLst>
                <a:path w="31726" h="36680" extrusionOk="0">
                  <a:moveTo>
                    <a:pt x="17920" y="0"/>
                  </a:moveTo>
                  <a:cubicBezTo>
                    <a:pt x="16885" y="0"/>
                    <a:pt x="15609" y="545"/>
                    <a:pt x="14080" y="2054"/>
                  </a:cubicBezTo>
                  <a:cubicBezTo>
                    <a:pt x="9209" y="6890"/>
                    <a:pt x="14847" y="8425"/>
                    <a:pt x="14880" y="10793"/>
                  </a:cubicBezTo>
                  <a:cubicBezTo>
                    <a:pt x="14980" y="17665"/>
                    <a:pt x="8309" y="13328"/>
                    <a:pt x="5340" y="16097"/>
                  </a:cubicBezTo>
                  <a:cubicBezTo>
                    <a:pt x="0" y="21081"/>
                    <a:pt x="2102" y="25751"/>
                    <a:pt x="6131" y="25751"/>
                  </a:cubicBezTo>
                  <a:cubicBezTo>
                    <a:pt x="6254" y="25751"/>
                    <a:pt x="6380" y="25746"/>
                    <a:pt x="6507" y="25737"/>
                  </a:cubicBezTo>
                  <a:cubicBezTo>
                    <a:pt x="6969" y="25705"/>
                    <a:pt x="7434" y="25687"/>
                    <a:pt x="7894" y="25687"/>
                  </a:cubicBezTo>
                  <a:cubicBezTo>
                    <a:pt x="11663" y="25687"/>
                    <a:pt x="15086" y="26844"/>
                    <a:pt x="12945" y="30174"/>
                  </a:cubicBezTo>
                  <a:cubicBezTo>
                    <a:pt x="12945" y="30174"/>
                    <a:pt x="8375" y="35544"/>
                    <a:pt x="14280" y="36578"/>
                  </a:cubicBezTo>
                  <a:cubicBezTo>
                    <a:pt x="14690" y="36647"/>
                    <a:pt x="15073" y="36680"/>
                    <a:pt x="15432" y="36680"/>
                  </a:cubicBezTo>
                  <a:cubicBezTo>
                    <a:pt x="20263" y="36680"/>
                    <a:pt x="20632" y="30810"/>
                    <a:pt x="22619" y="29940"/>
                  </a:cubicBezTo>
                  <a:cubicBezTo>
                    <a:pt x="24754" y="28973"/>
                    <a:pt x="26722" y="29573"/>
                    <a:pt x="28723" y="27105"/>
                  </a:cubicBezTo>
                  <a:cubicBezTo>
                    <a:pt x="30758" y="24670"/>
                    <a:pt x="31726" y="21968"/>
                    <a:pt x="28523" y="21034"/>
                  </a:cubicBezTo>
                  <a:cubicBezTo>
                    <a:pt x="25354" y="20100"/>
                    <a:pt x="26422" y="18332"/>
                    <a:pt x="26655" y="17131"/>
                  </a:cubicBezTo>
                  <a:cubicBezTo>
                    <a:pt x="26889" y="15930"/>
                    <a:pt x="31592" y="14663"/>
                    <a:pt x="30992" y="11594"/>
                  </a:cubicBezTo>
                  <a:cubicBezTo>
                    <a:pt x="30391" y="8492"/>
                    <a:pt x="27989" y="7591"/>
                    <a:pt x="23820" y="7157"/>
                  </a:cubicBezTo>
                  <a:cubicBezTo>
                    <a:pt x="22152" y="6990"/>
                    <a:pt x="21418" y="4622"/>
                    <a:pt x="21351" y="3455"/>
                  </a:cubicBezTo>
                  <a:cubicBezTo>
                    <a:pt x="21306" y="2651"/>
                    <a:pt x="20201" y="0"/>
                    <a:pt x="17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8;p42">
              <a:extLst>
                <a:ext uri="{FF2B5EF4-FFF2-40B4-BE49-F238E27FC236}">
                  <a16:creationId xmlns:a16="http://schemas.microsoft.com/office/drawing/2014/main" id="{C8F28F59-8B2F-4D2E-B835-98FC12A965C8}"/>
                </a:ext>
              </a:extLst>
            </p:cNvPr>
            <p:cNvSpPr/>
            <p:nvPr/>
          </p:nvSpPr>
          <p:spPr>
            <a:xfrm>
              <a:off x="11675575" y="-673475"/>
              <a:ext cx="106775" cy="94050"/>
            </a:xfrm>
            <a:custGeom>
              <a:avLst/>
              <a:gdLst/>
              <a:ahLst/>
              <a:cxnLst/>
              <a:rect l="l" t="t" r="r" b="b"/>
              <a:pathLst>
                <a:path w="4271" h="3762" extrusionOk="0">
                  <a:moveTo>
                    <a:pt x="2145" y="0"/>
                  </a:moveTo>
                  <a:cubicBezTo>
                    <a:pt x="1771" y="0"/>
                    <a:pt x="1394" y="113"/>
                    <a:pt x="1068" y="347"/>
                  </a:cubicBezTo>
                  <a:cubicBezTo>
                    <a:pt x="200" y="948"/>
                    <a:pt x="0" y="2115"/>
                    <a:pt x="601" y="2949"/>
                  </a:cubicBezTo>
                  <a:cubicBezTo>
                    <a:pt x="989" y="3480"/>
                    <a:pt x="1577" y="3761"/>
                    <a:pt x="2167" y="3761"/>
                  </a:cubicBezTo>
                  <a:cubicBezTo>
                    <a:pt x="2540" y="3761"/>
                    <a:pt x="2913" y="3649"/>
                    <a:pt x="3236" y="3416"/>
                  </a:cubicBezTo>
                  <a:cubicBezTo>
                    <a:pt x="4070" y="2816"/>
                    <a:pt x="4270" y="1615"/>
                    <a:pt x="3670" y="781"/>
                  </a:cubicBezTo>
                  <a:cubicBezTo>
                    <a:pt x="3304" y="273"/>
                    <a:pt x="2728" y="0"/>
                    <a:pt x="2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9;p42">
              <a:extLst>
                <a:ext uri="{FF2B5EF4-FFF2-40B4-BE49-F238E27FC236}">
                  <a16:creationId xmlns:a16="http://schemas.microsoft.com/office/drawing/2014/main" id="{EEBE0B26-8850-4B36-B31B-FDE76E9F63B4}"/>
                </a:ext>
              </a:extLst>
            </p:cNvPr>
            <p:cNvSpPr/>
            <p:nvPr/>
          </p:nvSpPr>
          <p:spPr>
            <a:xfrm>
              <a:off x="12115050" y="-1374575"/>
              <a:ext cx="121775" cy="94400"/>
            </a:xfrm>
            <a:custGeom>
              <a:avLst/>
              <a:gdLst/>
              <a:ahLst/>
              <a:cxnLst/>
              <a:rect l="l" t="t" r="r" b="b"/>
              <a:pathLst>
                <a:path w="4871" h="3776" extrusionOk="0">
                  <a:moveTo>
                    <a:pt x="2282" y="1"/>
                  </a:moveTo>
                  <a:cubicBezTo>
                    <a:pt x="1227" y="1"/>
                    <a:pt x="313" y="599"/>
                    <a:pt x="167" y="1505"/>
                  </a:cubicBezTo>
                  <a:cubicBezTo>
                    <a:pt x="1" y="2539"/>
                    <a:pt x="868" y="3540"/>
                    <a:pt x="2135" y="3740"/>
                  </a:cubicBezTo>
                  <a:cubicBezTo>
                    <a:pt x="2283" y="3764"/>
                    <a:pt x="2430" y="3776"/>
                    <a:pt x="2575" y="3776"/>
                  </a:cubicBezTo>
                  <a:cubicBezTo>
                    <a:pt x="3635" y="3776"/>
                    <a:pt x="4557" y="3153"/>
                    <a:pt x="4704" y="2273"/>
                  </a:cubicBezTo>
                  <a:cubicBezTo>
                    <a:pt x="4871" y="1238"/>
                    <a:pt x="4003" y="238"/>
                    <a:pt x="2736" y="38"/>
                  </a:cubicBezTo>
                  <a:cubicBezTo>
                    <a:pt x="2583" y="13"/>
                    <a:pt x="2431" y="1"/>
                    <a:pt x="2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0;p42">
              <a:extLst>
                <a:ext uri="{FF2B5EF4-FFF2-40B4-BE49-F238E27FC236}">
                  <a16:creationId xmlns:a16="http://schemas.microsoft.com/office/drawing/2014/main" id="{3E006F38-6EB4-4A29-AB0B-4099C4C424FE}"/>
                </a:ext>
              </a:extLst>
            </p:cNvPr>
            <p:cNvSpPr/>
            <p:nvPr/>
          </p:nvSpPr>
          <p:spPr>
            <a:xfrm>
              <a:off x="11674725" y="-1189125"/>
              <a:ext cx="166000" cy="126225"/>
            </a:xfrm>
            <a:custGeom>
              <a:avLst/>
              <a:gdLst/>
              <a:ahLst/>
              <a:cxnLst/>
              <a:rect l="l" t="t" r="r" b="b"/>
              <a:pathLst>
                <a:path w="6640" h="5049" extrusionOk="0">
                  <a:moveTo>
                    <a:pt x="2242" y="0"/>
                  </a:moveTo>
                  <a:cubicBezTo>
                    <a:pt x="1178" y="0"/>
                    <a:pt x="589" y="562"/>
                    <a:pt x="368" y="1226"/>
                  </a:cubicBezTo>
                  <a:cubicBezTo>
                    <a:pt x="34" y="2193"/>
                    <a:pt x="1" y="3127"/>
                    <a:pt x="968" y="3461"/>
                  </a:cubicBezTo>
                  <a:cubicBezTo>
                    <a:pt x="1083" y="3499"/>
                    <a:pt x="1246" y="3510"/>
                    <a:pt x="1430" y="3510"/>
                  </a:cubicBezTo>
                  <a:cubicBezTo>
                    <a:pt x="1675" y="3510"/>
                    <a:pt x="1955" y="3490"/>
                    <a:pt x="2204" y="3490"/>
                  </a:cubicBezTo>
                  <a:cubicBezTo>
                    <a:pt x="2421" y="3490"/>
                    <a:pt x="2614" y="3505"/>
                    <a:pt x="2736" y="3561"/>
                  </a:cubicBezTo>
                  <a:cubicBezTo>
                    <a:pt x="3270" y="3861"/>
                    <a:pt x="3704" y="4762"/>
                    <a:pt x="4304" y="4962"/>
                  </a:cubicBezTo>
                  <a:cubicBezTo>
                    <a:pt x="4481" y="5021"/>
                    <a:pt x="4649" y="5049"/>
                    <a:pt x="4807" y="5049"/>
                  </a:cubicBezTo>
                  <a:cubicBezTo>
                    <a:pt x="5540" y="5049"/>
                    <a:pt x="6058" y="4451"/>
                    <a:pt x="6305" y="3627"/>
                  </a:cubicBezTo>
                  <a:cubicBezTo>
                    <a:pt x="6639" y="2660"/>
                    <a:pt x="5905" y="1226"/>
                    <a:pt x="4237" y="492"/>
                  </a:cubicBezTo>
                  <a:cubicBezTo>
                    <a:pt x="3441" y="144"/>
                    <a:pt x="2780" y="0"/>
                    <a:pt x="2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 build="p" animBg="1"/>
      <p:bldP spid="4" grpId="0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261480" y="321945"/>
            <a:ext cx="395238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Neither …..nor</a:t>
            </a:r>
            <a:endParaRPr sz="4000" dirty="0"/>
          </a:p>
        </p:txBody>
      </p:sp>
      <p:sp>
        <p:nvSpPr>
          <p:cNvPr id="179" name="مربع نص 178">
            <a:extLst>
              <a:ext uri="{FF2B5EF4-FFF2-40B4-BE49-F238E27FC236}">
                <a16:creationId xmlns:a16="http://schemas.microsoft.com/office/drawing/2014/main" id="{768109F8-99B8-464E-86DE-1212E704F585}"/>
              </a:ext>
            </a:extLst>
          </p:cNvPr>
          <p:cNvSpPr txBox="1"/>
          <p:nvPr/>
        </p:nvSpPr>
        <p:spPr>
          <a:xfrm>
            <a:off x="261480" y="904493"/>
            <a:ext cx="83110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</a:rPr>
              <a:t>Neither … nor </a:t>
            </a:r>
            <a:r>
              <a:rPr lang="en-US" sz="1800" dirty="0">
                <a:solidFill>
                  <a:schemeClr val="bg1"/>
                </a:solidFill>
              </a:rPr>
              <a:t>is used to join two negative or contrast ideas. Neither makes negative statement about two people or two things</a:t>
            </a:r>
          </a:p>
        </p:txBody>
      </p:sp>
      <p:sp>
        <p:nvSpPr>
          <p:cNvPr id="180" name="Google Shape;254;p36">
            <a:extLst>
              <a:ext uri="{FF2B5EF4-FFF2-40B4-BE49-F238E27FC236}">
                <a16:creationId xmlns:a16="http://schemas.microsoft.com/office/drawing/2014/main" id="{4D8FCE98-7432-442A-ABE4-7B437E03BB60}"/>
              </a:ext>
            </a:extLst>
          </p:cNvPr>
          <p:cNvSpPr txBox="1">
            <a:spLocks/>
          </p:cNvSpPr>
          <p:nvPr/>
        </p:nvSpPr>
        <p:spPr>
          <a:xfrm>
            <a:off x="491796" y="1754251"/>
            <a:ext cx="197358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sz="2800" b="1" dirty="0"/>
              <a:t>Example:</a:t>
            </a:r>
          </a:p>
        </p:txBody>
      </p:sp>
      <p:sp>
        <p:nvSpPr>
          <p:cNvPr id="181" name="Google Shape;253;p36">
            <a:extLst>
              <a:ext uri="{FF2B5EF4-FFF2-40B4-BE49-F238E27FC236}">
                <a16:creationId xmlns:a16="http://schemas.microsoft.com/office/drawing/2014/main" id="{2B219E46-766C-449A-A0A1-45B70E505624}"/>
              </a:ext>
            </a:extLst>
          </p:cNvPr>
          <p:cNvSpPr txBox="1">
            <a:spLocks/>
          </p:cNvSpPr>
          <p:nvPr/>
        </p:nvSpPr>
        <p:spPr>
          <a:xfrm>
            <a:off x="335280" y="2201024"/>
            <a:ext cx="5219700" cy="365700"/>
          </a:xfrm>
          <a:prstGeom prst="rect">
            <a:avLst/>
          </a:prstGeom>
          <a:solidFill>
            <a:srgbClr val="D600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chemeClr val="bg1"/>
                </a:solidFill>
              </a:rPr>
              <a:t>Neither</a:t>
            </a:r>
            <a:r>
              <a:rPr lang="en-US" sz="1800" dirty="0">
                <a:solidFill>
                  <a:schemeClr val="bg1"/>
                </a:solidFill>
              </a:rPr>
              <a:t> Ali </a:t>
            </a:r>
            <a:r>
              <a:rPr lang="en-US" sz="1800" b="1" u="sng" dirty="0">
                <a:solidFill>
                  <a:schemeClr val="bg1"/>
                </a:solidFill>
              </a:rPr>
              <a:t>nor</a:t>
            </a:r>
            <a:r>
              <a:rPr lang="en-US" sz="1800" dirty="0">
                <a:solidFill>
                  <a:schemeClr val="bg1"/>
                </a:solidFill>
              </a:rPr>
              <a:t> Ahmed  could solve the problem.</a:t>
            </a:r>
          </a:p>
        </p:txBody>
      </p:sp>
      <p:sp>
        <p:nvSpPr>
          <p:cNvPr id="182" name="مربع نص 181">
            <a:extLst>
              <a:ext uri="{FF2B5EF4-FFF2-40B4-BE49-F238E27FC236}">
                <a16:creationId xmlns:a16="http://schemas.microsoft.com/office/drawing/2014/main" id="{2C59C850-C320-4614-9CB1-8D10FCAF883A}"/>
              </a:ext>
            </a:extLst>
          </p:cNvPr>
          <p:cNvSpPr txBox="1"/>
          <p:nvPr/>
        </p:nvSpPr>
        <p:spPr>
          <a:xfrm>
            <a:off x="368313" y="2778384"/>
            <a:ext cx="515363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She </a:t>
            </a:r>
            <a:r>
              <a:rPr lang="en-US" sz="1800" b="1" u="sng" dirty="0">
                <a:solidFill>
                  <a:schemeClr val="bg1"/>
                </a:solidFill>
              </a:rPr>
              <a:t>neither</a:t>
            </a:r>
            <a:r>
              <a:rPr lang="en-US" sz="1800" dirty="0">
                <a:solidFill>
                  <a:schemeClr val="bg1"/>
                </a:solidFill>
              </a:rPr>
              <a:t> speaks English </a:t>
            </a:r>
            <a:r>
              <a:rPr lang="en-US" sz="1800" b="1" u="sng" dirty="0">
                <a:solidFill>
                  <a:schemeClr val="bg1"/>
                </a:solidFill>
              </a:rPr>
              <a:t>nor</a:t>
            </a:r>
            <a:r>
              <a:rPr lang="en-US" sz="1800" dirty="0">
                <a:solidFill>
                  <a:schemeClr val="bg1"/>
                </a:solidFill>
              </a:rPr>
              <a:t> French 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71B9230B-517E-4388-AD75-A0472E1D4ABF}"/>
              </a:ext>
            </a:extLst>
          </p:cNvPr>
          <p:cNvSpPr txBox="1"/>
          <p:nvPr/>
        </p:nvSpPr>
        <p:spPr>
          <a:xfrm>
            <a:off x="368312" y="3359376"/>
            <a:ext cx="5956287" cy="369332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will </a:t>
            </a:r>
            <a:r>
              <a:rPr lang="en-US" sz="1800" b="1" u="sng" dirty="0">
                <a:solidFill>
                  <a:schemeClr val="bg1"/>
                </a:solidFill>
              </a:rPr>
              <a:t>neither</a:t>
            </a:r>
            <a:r>
              <a:rPr lang="en-US" sz="1800" dirty="0">
                <a:solidFill>
                  <a:schemeClr val="bg1"/>
                </a:solidFill>
              </a:rPr>
              <a:t> call him </a:t>
            </a:r>
            <a:r>
              <a:rPr lang="en-US" sz="1800" b="1" u="sng" dirty="0">
                <a:solidFill>
                  <a:schemeClr val="bg1"/>
                </a:solidFill>
              </a:rPr>
              <a:t>nor</a:t>
            </a:r>
            <a:r>
              <a:rPr lang="en-US" sz="1800" dirty="0">
                <a:solidFill>
                  <a:schemeClr val="bg1"/>
                </a:solidFill>
              </a:rPr>
              <a:t> send him a message anymore.</a:t>
            </a:r>
            <a:endParaRPr lang="ar-SA" sz="1800" dirty="0"/>
          </a:p>
        </p:txBody>
      </p:sp>
      <p:grpSp>
        <p:nvGrpSpPr>
          <p:cNvPr id="186" name="Google Shape;656;p42">
            <a:extLst>
              <a:ext uri="{FF2B5EF4-FFF2-40B4-BE49-F238E27FC236}">
                <a16:creationId xmlns:a16="http://schemas.microsoft.com/office/drawing/2014/main" id="{B987D7DA-9334-4364-8D74-8E13AD30F000}"/>
              </a:ext>
            </a:extLst>
          </p:cNvPr>
          <p:cNvGrpSpPr/>
          <p:nvPr/>
        </p:nvGrpSpPr>
        <p:grpSpPr>
          <a:xfrm rot="10800000" flipH="1">
            <a:off x="109071" y="1676172"/>
            <a:ext cx="518482" cy="438540"/>
            <a:chOff x="11529575" y="-1389950"/>
            <a:chExt cx="793150" cy="917000"/>
          </a:xfrm>
        </p:grpSpPr>
        <p:sp>
          <p:nvSpPr>
            <p:cNvPr id="187" name="Google Shape;657;p42">
              <a:extLst>
                <a:ext uri="{FF2B5EF4-FFF2-40B4-BE49-F238E27FC236}">
                  <a16:creationId xmlns:a16="http://schemas.microsoft.com/office/drawing/2014/main" id="{F6F8E567-02EB-478D-90BB-CAB6874E4B72}"/>
                </a:ext>
              </a:extLst>
            </p:cNvPr>
            <p:cNvSpPr/>
            <p:nvPr/>
          </p:nvSpPr>
          <p:spPr>
            <a:xfrm>
              <a:off x="11529575" y="-1389950"/>
              <a:ext cx="793150" cy="917000"/>
            </a:xfrm>
            <a:custGeom>
              <a:avLst/>
              <a:gdLst/>
              <a:ahLst/>
              <a:cxnLst/>
              <a:rect l="l" t="t" r="r" b="b"/>
              <a:pathLst>
                <a:path w="31726" h="36680" extrusionOk="0">
                  <a:moveTo>
                    <a:pt x="17920" y="0"/>
                  </a:moveTo>
                  <a:cubicBezTo>
                    <a:pt x="16885" y="0"/>
                    <a:pt x="15609" y="545"/>
                    <a:pt x="14080" y="2054"/>
                  </a:cubicBezTo>
                  <a:cubicBezTo>
                    <a:pt x="9209" y="6890"/>
                    <a:pt x="14847" y="8425"/>
                    <a:pt x="14880" y="10793"/>
                  </a:cubicBezTo>
                  <a:cubicBezTo>
                    <a:pt x="14980" y="17665"/>
                    <a:pt x="8309" y="13328"/>
                    <a:pt x="5340" y="16097"/>
                  </a:cubicBezTo>
                  <a:cubicBezTo>
                    <a:pt x="0" y="21081"/>
                    <a:pt x="2102" y="25751"/>
                    <a:pt x="6131" y="25751"/>
                  </a:cubicBezTo>
                  <a:cubicBezTo>
                    <a:pt x="6254" y="25751"/>
                    <a:pt x="6380" y="25746"/>
                    <a:pt x="6507" y="25737"/>
                  </a:cubicBezTo>
                  <a:cubicBezTo>
                    <a:pt x="6969" y="25705"/>
                    <a:pt x="7434" y="25687"/>
                    <a:pt x="7894" y="25687"/>
                  </a:cubicBezTo>
                  <a:cubicBezTo>
                    <a:pt x="11663" y="25687"/>
                    <a:pt x="15086" y="26844"/>
                    <a:pt x="12945" y="30174"/>
                  </a:cubicBezTo>
                  <a:cubicBezTo>
                    <a:pt x="12945" y="30174"/>
                    <a:pt x="8375" y="35544"/>
                    <a:pt x="14280" y="36578"/>
                  </a:cubicBezTo>
                  <a:cubicBezTo>
                    <a:pt x="14690" y="36647"/>
                    <a:pt x="15073" y="36680"/>
                    <a:pt x="15432" y="36680"/>
                  </a:cubicBezTo>
                  <a:cubicBezTo>
                    <a:pt x="20263" y="36680"/>
                    <a:pt x="20632" y="30810"/>
                    <a:pt x="22619" y="29940"/>
                  </a:cubicBezTo>
                  <a:cubicBezTo>
                    <a:pt x="24754" y="28973"/>
                    <a:pt x="26722" y="29573"/>
                    <a:pt x="28723" y="27105"/>
                  </a:cubicBezTo>
                  <a:cubicBezTo>
                    <a:pt x="30758" y="24670"/>
                    <a:pt x="31726" y="21968"/>
                    <a:pt x="28523" y="21034"/>
                  </a:cubicBezTo>
                  <a:cubicBezTo>
                    <a:pt x="25354" y="20100"/>
                    <a:pt x="26422" y="18332"/>
                    <a:pt x="26655" y="17131"/>
                  </a:cubicBezTo>
                  <a:cubicBezTo>
                    <a:pt x="26889" y="15930"/>
                    <a:pt x="31592" y="14663"/>
                    <a:pt x="30992" y="11594"/>
                  </a:cubicBezTo>
                  <a:cubicBezTo>
                    <a:pt x="30391" y="8492"/>
                    <a:pt x="27989" y="7591"/>
                    <a:pt x="23820" y="7157"/>
                  </a:cubicBezTo>
                  <a:cubicBezTo>
                    <a:pt x="22152" y="6990"/>
                    <a:pt x="21418" y="4622"/>
                    <a:pt x="21351" y="3455"/>
                  </a:cubicBezTo>
                  <a:cubicBezTo>
                    <a:pt x="21306" y="2651"/>
                    <a:pt x="20201" y="0"/>
                    <a:pt x="17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58;p42">
              <a:extLst>
                <a:ext uri="{FF2B5EF4-FFF2-40B4-BE49-F238E27FC236}">
                  <a16:creationId xmlns:a16="http://schemas.microsoft.com/office/drawing/2014/main" id="{60B65B69-B0A7-4040-B9C9-2CC648BBE516}"/>
                </a:ext>
              </a:extLst>
            </p:cNvPr>
            <p:cNvSpPr/>
            <p:nvPr/>
          </p:nvSpPr>
          <p:spPr>
            <a:xfrm>
              <a:off x="11675575" y="-673475"/>
              <a:ext cx="106775" cy="94050"/>
            </a:xfrm>
            <a:custGeom>
              <a:avLst/>
              <a:gdLst/>
              <a:ahLst/>
              <a:cxnLst/>
              <a:rect l="l" t="t" r="r" b="b"/>
              <a:pathLst>
                <a:path w="4271" h="3762" extrusionOk="0">
                  <a:moveTo>
                    <a:pt x="2145" y="0"/>
                  </a:moveTo>
                  <a:cubicBezTo>
                    <a:pt x="1771" y="0"/>
                    <a:pt x="1394" y="113"/>
                    <a:pt x="1068" y="347"/>
                  </a:cubicBezTo>
                  <a:cubicBezTo>
                    <a:pt x="200" y="948"/>
                    <a:pt x="0" y="2115"/>
                    <a:pt x="601" y="2949"/>
                  </a:cubicBezTo>
                  <a:cubicBezTo>
                    <a:pt x="989" y="3480"/>
                    <a:pt x="1577" y="3761"/>
                    <a:pt x="2167" y="3761"/>
                  </a:cubicBezTo>
                  <a:cubicBezTo>
                    <a:pt x="2540" y="3761"/>
                    <a:pt x="2913" y="3649"/>
                    <a:pt x="3236" y="3416"/>
                  </a:cubicBezTo>
                  <a:cubicBezTo>
                    <a:pt x="4070" y="2816"/>
                    <a:pt x="4270" y="1615"/>
                    <a:pt x="3670" y="781"/>
                  </a:cubicBezTo>
                  <a:cubicBezTo>
                    <a:pt x="3304" y="273"/>
                    <a:pt x="2728" y="0"/>
                    <a:pt x="2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59;p42">
              <a:extLst>
                <a:ext uri="{FF2B5EF4-FFF2-40B4-BE49-F238E27FC236}">
                  <a16:creationId xmlns:a16="http://schemas.microsoft.com/office/drawing/2014/main" id="{121394E9-9164-4C61-808D-0214DCE376BE}"/>
                </a:ext>
              </a:extLst>
            </p:cNvPr>
            <p:cNvSpPr/>
            <p:nvPr/>
          </p:nvSpPr>
          <p:spPr>
            <a:xfrm>
              <a:off x="12115050" y="-1374575"/>
              <a:ext cx="121775" cy="94400"/>
            </a:xfrm>
            <a:custGeom>
              <a:avLst/>
              <a:gdLst/>
              <a:ahLst/>
              <a:cxnLst/>
              <a:rect l="l" t="t" r="r" b="b"/>
              <a:pathLst>
                <a:path w="4871" h="3776" extrusionOk="0">
                  <a:moveTo>
                    <a:pt x="2282" y="1"/>
                  </a:moveTo>
                  <a:cubicBezTo>
                    <a:pt x="1227" y="1"/>
                    <a:pt x="313" y="599"/>
                    <a:pt x="167" y="1505"/>
                  </a:cubicBezTo>
                  <a:cubicBezTo>
                    <a:pt x="1" y="2539"/>
                    <a:pt x="868" y="3540"/>
                    <a:pt x="2135" y="3740"/>
                  </a:cubicBezTo>
                  <a:cubicBezTo>
                    <a:pt x="2283" y="3764"/>
                    <a:pt x="2430" y="3776"/>
                    <a:pt x="2575" y="3776"/>
                  </a:cubicBezTo>
                  <a:cubicBezTo>
                    <a:pt x="3635" y="3776"/>
                    <a:pt x="4557" y="3153"/>
                    <a:pt x="4704" y="2273"/>
                  </a:cubicBezTo>
                  <a:cubicBezTo>
                    <a:pt x="4871" y="1238"/>
                    <a:pt x="4003" y="238"/>
                    <a:pt x="2736" y="38"/>
                  </a:cubicBezTo>
                  <a:cubicBezTo>
                    <a:pt x="2583" y="13"/>
                    <a:pt x="2431" y="1"/>
                    <a:pt x="2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0;p42">
              <a:extLst>
                <a:ext uri="{FF2B5EF4-FFF2-40B4-BE49-F238E27FC236}">
                  <a16:creationId xmlns:a16="http://schemas.microsoft.com/office/drawing/2014/main" id="{C3E143C8-5438-4A01-ADED-E1A5B96AE5E6}"/>
                </a:ext>
              </a:extLst>
            </p:cNvPr>
            <p:cNvSpPr/>
            <p:nvPr/>
          </p:nvSpPr>
          <p:spPr>
            <a:xfrm>
              <a:off x="11674725" y="-1189125"/>
              <a:ext cx="166000" cy="126225"/>
            </a:xfrm>
            <a:custGeom>
              <a:avLst/>
              <a:gdLst/>
              <a:ahLst/>
              <a:cxnLst/>
              <a:rect l="l" t="t" r="r" b="b"/>
              <a:pathLst>
                <a:path w="6640" h="5049" extrusionOk="0">
                  <a:moveTo>
                    <a:pt x="2242" y="0"/>
                  </a:moveTo>
                  <a:cubicBezTo>
                    <a:pt x="1178" y="0"/>
                    <a:pt x="589" y="562"/>
                    <a:pt x="368" y="1226"/>
                  </a:cubicBezTo>
                  <a:cubicBezTo>
                    <a:pt x="34" y="2193"/>
                    <a:pt x="1" y="3127"/>
                    <a:pt x="968" y="3461"/>
                  </a:cubicBezTo>
                  <a:cubicBezTo>
                    <a:pt x="1083" y="3499"/>
                    <a:pt x="1246" y="3510"/>
                    <a:pt x="1430" y="3510"/>
                  </a:cubicBezTo>
                  <a:cubicBezTo>
                    <a:pt x="1675" y="3510"/>
                    <a:pt x="1955" y="3490"/>
                    <a:pt x="2204" y="3490"/>
                  </a:cubicBezTo>
                  <a:cubicBezTo>
                    <a:pt x="2421" y="3490"/>
                    <a:pt x="2614" y="3505"/>
                    <a:pt x="2736" y="3561"/>
                  </a:cubicBezTo>
                  <a:cubicBezTo>
                    <a:pt x="3270" y="3861"/>
                    <a:pt x="3704" y="4762"/>
                    <a:pt x="4304" y="4962"/>
                  </a:cubicBezTo>
                  <a:cubicBezTo>
                    <a:pt x="4481" y="5021"/>
                    <a:pt x="4649" y="5049"/>
                    <a:pt x="4807" y="5049"/>
                  </a:cubicBezTo>
                  <a:cubicBezTo>
                    <a:pt x="5540" y="5049"/>
                    <a:pt x="6058" y="4451"/>
                    <a:pt x="6305" y="3627"/>
                  </a:cubicBezTo>
                  <a:cubicBezTo>
                    <a:pt x="6639" y="2660"/>
                    <a:pt x="5905" y="1226"/>
                    <a:pt x="4237" y="492"/>
                  </a:cubicBezTo>
                  <a:cubicBezTo>
                    <a:pt x="3441" y="144"/>
                    <a:pt x="2780" y="0"/>
                    <a:pt x="2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180" grpId="0"/>
      <p:bldP spid="181" grpId="0" animBg="1"/>
      <p:bldP spid="182" grpId="0" animBg="1"/>
      <p:bldP spid="1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/>
          <p:nvPr/>
        </p:nvSpPr>
        <p:spPr>
          <a:xfrm>
            <a:off x="2271418" y="1591114"/>
            <a:ext cx="12896" cy="12896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301" y="0"/>
                </a:moveTo>
                <a:cubicBezTo>
                  <a:pt x="134" y="0"/>
                  <a:pt x="0" y="134"/>
                  <a:pt x="0" y="301"/>
                </a:cubicBezTo>
                <a:cubicBezTo>
                  <a:pt x="0" y="467"/>
                  <a:pt x="134" y="601"/>
                  <a:pt x="301" y="601"/>
                </a:cubicBezTo>
                <a:cubicBezTo>
                  <a:pt x="467" y="601"/>
                  <a:pt x="601" y="467"/>
                  <a:pt x="601" y="301"/>
                </a:cubicBezTo>
                <a:cubicBezTo>
                  <a:pt x="601" y="134"/>
                  <a:pt x="467" y="0"/>
                  <a:pt x="301" y="0"/>
                </a:cubicBezTo>
                <a:close/>
              </a:path>
            </a:pathLst>
          </a:custGeom>
          <a:solidFill>
            <a:srgbClr val="973B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مربع نص 177">
            <a:extLst>
              <a:ext uri="{FF2B5EF4-FFF2-40B4-BE49-F238E27FC236}">
                <a16:creationId xmlns:a16="http://schemas.microsoft.com/office/drawing/2014/main" id="{44AF03EE-A119-4770-8C13-31DDBCD044AC}"/>
              </a:ext>
            </a:extLst>
          </p:cNvPr>
          <p:cNvSpPr txBox="1"/>
          <p:nvPr/>
        </p:nvSpPr>
        <p:spPr>
          <a:xfrm>
            <a:off x="198120" y="120447"/>
            <a:ext cx="5989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sym typeface="Fredoka One"/>
              </a:rPr>
              <a:t>Both……and</a:t>
            </a:r>
            <a:endParaRPr lang="ar-SA" sz="1050" dirty="0"/>
          </a:p>
        </p:txBody>
      </p:sp>
      <p:sp>
        <p:nvSpPr>
          <p:cNvPr id="180" name="مربع نص 179">
            <a:extLst>
              <a:ext uri="{FF2B5EF4-FFF2-40B4-BE49-F238E27FC236}">
                <a16:creationId xmlns:a16="http://schemas.microsoft.com/office/drawing/2014/main" id="{4A874DCA-3707-4EFC-B1EF-AB62D5BE8C0A}"/>
              </a:ext>
            </a:extLst>
          </p:cNvPr>
          <p:cNvSpPr txBox="1"/>
          <p:nvPr/>
        </p:nvSpPr>
        <p:spPr>
          <a:xfrm>
            <a:off x="384810" y="1067894"/>
            <a:ext cx="81572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Both …… and </a:t>
            </a:r>
            <a:r>
              <a:rPr lang="en-US" sz="2000" dirty="0">
                <a:solidFill>
                  <a:schemeClr val="bg1"/>
                </a:solidFill>
              </a:rPr>
              <a:t>is used to talk about </a:t>
            </a:r>
            <a:r>
              <a:rPr lang="en-US" sz="2000" b="1" u="sng" dirty="0">
                <a:solidFill>
                  <a:schemeClr val="bg1"/>
                </a:solidFill>
              </a:rPr>
              <a:t>two peop</a:t>
            </a:r>
            <a:r>
              <a:rPr lang="en-US" sz="2000" dirty="0">
                <a:solidFill>
                  <a:schemeClr val="bg1"/>
                </a:solidFill>
              </a:rPr>
              <a:t>le, things, places or actions within the same context.</a:t>
            </a:r>
          </a:p>
        </p:txBody>
      </p:sp>
      <p:sp>
        <p:nvSpPr>
          <p:cNvPr id="183" name="Google Shape;254;p36">
            <a:extLst>
              <a:ext uri="{FF2B5EF4-FFF2-40B4-BE49-F238E27FC236}">
                <a16:creationId xmlns:a16="http://schemas.microsoft.com/office/drawing/2014/main" id="{DA3F55CD-0457-432D-9A2D-3EA9F55D45C8}"/>
              </a:ext>
            </a:extLst>
          </p:cNvPr>
          <p:cNvSpPr txBox="1">
            <a:spLocks/>
          </p:cNvSpPr>
          <p:nvPr/>
        </p:nvSpPr>
        <p:spPr>
          <a:xfrm>
            <a:off x="487680" y="1944380"/>
            <a:ext cx="197358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sz="2800" b="1" dirty="0"/>
              <a:t>Example:</a:t>
            </a:r>
          </a:p>
        </p:txBody>
      </p:sp>
      <p:sp>
        <p:nvSpPr>
          <p:cNvPr id="184" name="Google Shape;253;p36">
            <a:extLst>
              <a:ext uri="{FF2B5EF4-FFF2-40B4-BE49-F238E27FC236}">
                <a16:creationId xmlns:a16="http://schemas.microsoft.com/office/drawing/2014/main" id="{21A53B42-A4F9-4F07-8BC0-47292AA8AE7E}"/>
              </a:ext>
            </a:extLst>
          </p:cNvPr>
          <p:cNvSpPr txBox="1">
            <a:spLocks/>
          </p:cNvSpPr>
          <p:nvPr/>
        </p:nvSpPr>
        <p:spPr>
          <a:xfrm>
            <a:off x="487680" y="2478680"/>
            <a:ext cx="5836920" cy="365700"/>
          </a:xfrm>
          <a:prstGeom prst="rect">
            <a:avLst/>
          </a:prstGeom>
          <a:solidFill>
            <a:srgbClr val="D6009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u="sng" dirty="0">
                <a:solidFill>
                  <a:schemeClr val="bg1"/>
                </a:solidFill>
              </a:rPr>
              <a:t>Both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Sara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and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Nora are from Kuwait.</a:t>
            </a:r>
          </a:p>
        </p:txBody>
      </p:sp>
      <p:sp>
        <p:nvSpPr>
          <p:cNvPr id="185" name="Google Shape;253;p36">
            <a:extLst>
              <a:ext uri="{FF2B5EF4-FFF2-40B4-BE49-F238E27FC236}">
                <a16:creationId xmlns:a16="http://schemas.microsoft.com/office/drawing/2014/main" id="{0459065B-06C6-4045-9038-8ACB13355BA2}"/>
              </a:ext>
            </a:extLst>
          </p:cNvPr>
          <p:cNvSpPr txBox="1">
            <a:spLocks/>
          </p:cNvSpPr>
          <p:nvPr/>
        </p:nvSpPr>
        <p:spPr>
          <a:xfrm>
            <a:off x="487680" y="3037990"/>
            <a:ext cx="5836920" cy="365700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He can speak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both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English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and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Spanish fluently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86" name="Google Shape;656;p42">
            <a:extLst>
              <a:ext uri="{FF2B5EF4-FFF2-40B4-BE49-F238E27FC236}">
                <a16:creationId xmlns:a16="http://schemas.microsoft.com/office/drawing/2014/main" id="{F4D5DEF9-733E-4E30-BFDD-EFD938CAFA01}"/>
              </a:ext>
            </a:extLst>
          </p:cNvPr>
          <p:cNvGrpSpPr/>
          <p:nvPr/>
        </p:nvGrpSpPr>
        <p:grpSpPr>
          <a:xfrm rot="10800000" flipH="1">
            <a:off x="125569" y="1892230"/>
            <a:ext cx="518482" cy="460136"/>
            <a:chOff x="11529575" y="-1389950"/>
            <a:chExt cx="793150" cy="917000"/>
          </a:xfrm>
          <a:solidFill>
            <a:srgbClr val="FFFF66"/>
          </a:solidFill>
        </p:grpSpPr>
        <p:sp>
          <p:nvSpPr>
            <p:cNvPr id="187" name="Google Shape;657;p42">
              <a:extLst>
                <a:ext uri="{FF2B5EF4-FFF2-40B4-BE49-F238E27FC236}">
                  <a16:creationId xmlns:a16="http://schemas.microsoft.com/office/drawing/2014/main" id="{DA87E2F6-CE41-4C3B-AA91-4BC585384DAF}"/>
                </a:ext>
              </a:extLst>
            </p:cNvPr>
            <p:cNvSpPr/>
            <p:nvPr/>
          </p:nvSpPr>
          <p:spPr>
            <a:xfrm>
              <a:off x="11529575" y="-1389950"/>
              <a:ext cx="793150" cy="917000"/>
            </a:xfrm>
            <a:custGeom>
              <a:avLst/>
              <a:gdLst/>
              <a:ahLst/>
              <a:cxnLst/>
              <a:rect l="l" t="t" r="r" b="b"/>
              <a:pathLst>
                <a:path w="31726" h="36680" extrusionOk="0">
                  <a:moveTo>
                    <a:pt x="17920" y="0"/>
                  </a:moveTo>
                  <a:cubicBezTo>
                    <a:pt x="16885" y="0"/>
                    <a:pt x="15609" y="545"/>
                    <a:pt x="14080" y="2054"/>
                  </a:cubicBezTo>
                  <a:cubicBezTo>
                    <a:pt x="9209" y="6890"/>
                    <a:pt x="14847" y="8425"/>
                    <a:pt x="14880" y="10793"/>
                  </a:cubicBezTo>
                  <a:cubicBezTo>
                    <a:pt x="14980" y="17665"/>
                    <a:pt x="8309" y="13328"/>
                    <a:pt x="5340" y="16097"/>
                  </a:cubicBezTo>
                  <a:cubicBezTo>
                    <a:pt x="0" y="21081"/>
                    <a:pt x="2102" y="25751"/>
                    <a:pt x="6131" y="25751"/>
                  </a:cubicBezTo>
                  <a:cubicBezTo>
                    <a:pt x="6254" y="25751"/>
                    <a:pt x="6380" y="25746"/>
                    <a:pt x="6507" y="25737"/>
                  </a:cubicBezTo>
                  <a:cubicBezTo>
                    <a:pt x="6969" y="25705"/>
                    <a:pt x="7434" y="25687"/>
                    <a:pt x="7894" y="25687"/>
                  </a:cubicBezTo>
                  <a:cubicBezTo>
                    <a:pt x="11663" y="25687"/>
                    <a:pt x="15086" y="26844"/>
                    <a:pt x="12945" y="30174"/>
                  </a:cubicBezTo>
                  <a:cubicBezTo>
                    <a:pt x="12945" y="30174"/>
                    <a:pt x="8375" y="35544"/>
                    <a:pt x="14280" y="36578"/>
                  </a:cubicBezTo>
                  <a:cubicBezTo>
                    <a:pt x="14690" y="36647"/>
                    <a:pt x="15073" y="36680"/>
                    <a:pt x="15432" y="36680"/>
                  </a:cubicBezTo>
                  <a:cubicBezTo>
                    <a:pt x="20263" y="36680"/>
                    <a:pt x="20632" y="30810"/>
                    <a:pt x="22619" y="29940"/>
                  </a:cubicBezTo>
                  <a:cubicBezTo>
                    <a:pt x="24754" y="28973"/>
                    <a:pt x="26722" y="29573"/>
                    <a:pt x="28723" y="27105"/>
                  </a:cubicBezTo>
                  <a:cubicBezTo>
                    <a:pt x="30758" y="24670"/>
                    <a:pt x="31726" y="21968"/>
                    <a:pt x="28523" y="21034"/>
                  </a:cubicBezTo>
                  <a:cubicBezTo>
                    <a:pt x="25354" y="20100"/>
                    <a:pt x="26422" y="18332"/>
                    <a:pt x="26655" y="17131"/>
                  </a:cubicBezTo>
                  <a:cubicBezTo>
                    <a:pt x="26889" y="15930"/>
                    <a:pt x="31592" y="14663"/>
                    <a:pt x="30992" y="11594"/>
                  </a:cubicBezTo>
                  <a:cubicBezTo>
                    <a:pt x="30391" y="8492"/>
                    <a:pt x="27989" y="7591"/>
                    <a:pt x="23820" y="7157"/>
                  </a:cubicBezTo>
                  <a:cubicBezTo>
                    <a:pt x="22152" y="6990"/>
                    <a:pt x="21418" y="4622"/>
                    <a:pt x="21351" y="3455"/>
                  </a:cubicBezTo>
                  <a:cubicBezTo>
                    <a:pt x="21306" y="2651"/>
                    <a:pt x="20201" y="0"/>
                    <a:pt x="179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58;p42">
              <a:extLst>
                <a:ext uri="{FF2B5EF4-FFF2-40B4-BE49-F238E27FC236}">
                  <a16:creationId xmlns:a16="http://schemas.microsoft.com/office/drawing/2014/main" id="{B298FC29-DCCA-4C69-8B2E-EF4BBB37B617}"/>
                </a:ext>
              </a:extLst>
            </p:cNvPr>
            <p:cNvSpPr/>
            <p:nvPr/>
          </p:nvSpPr>
          <p:spPr>
            <a:xfrm>
              <a:off x="11675575" y="-673475"/>
              <a:ext cx="106775" cy="94050"/>
            </a:xfrm>
            <a:custGeom>
              <a:avLst/>
              <a:gdLst/>
              <a:ahLst/>
              <a:cxnLst/>
              <a:rect l="l" t="t" r="r" b="b"/>
              <a:pathLst>
                <a:path w="4271" h="3762" extrusionOk="0">
                  <a:moveTo>
                    <a:pt x="2145" y="0"/>
                  </a:moveTo>
                  <a:cubicBezTo>
                    <a:pt x="1771" y="0"/>
                    <a:pt x="1394" y="113"/>
                    <a:pt x="1068" y="347"/>
                  </a:cubicBezTo>
                  <a:cubicBezTo>
                    <a:pt x="200" y="948"/>
                    <a:pt x="0" y="2115"/>
                    <a:pt x="601" y="2949"/>
                  </a:cubicBezTo>
                  <a:cubicBezTo>
                    <a:pt x="989" y="3480"/>
                    <a:pt x="1577" y="3761"/>
                    <a:pt x="2167" y="3761"/>
                  </a:cubicBezTo>
                  <a:cubicBezTo>
                    <a:pt x="2540" y="3761"/>
                    <a:pt x="2913" y="3649"/>
                    <a:pt x="3236" y="3416"/>
                  </a:cubicBezTo>
                  <a:cubicBezTo>
                    <a:pt x="4070" y="2816"/>
                    <a:pt x="4270" y="1615"/>
                    <a:pt x="3670" y="781"/>
                  </a:cubicBezTo>
                  <a:cubicBezTo>
                    <a:pt x="3304" y="273"/>
                    <a:pt x="2728" y="0"/>
                    <a:pt x="2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59;p42">
              <a:extLst>
                <a:ext uri="{FF2B5EF4-FFF2-40B4-BE49-F238E27FC236}">
                  <a16:creationId xmlns:a16="http://schemas.microsoft.com/office/drawing/2014/main" id="{0B9034FC-EE77-45A2-815B-628683ED8D7B}"/>
                </a:ext>
              </a:extLst>
            </p:cNvPr>
            <p:cNvSpPr/>
            <p:nvPr/>
          </p:nvSpPr>
          <p:spPr>
            <a:xfrm>
              <a:off x="12115050" y="-1374575"/>
              <a:ext cx="121775" cy="94400"/>
            </a:xfrm>
            <a:custGeom>
              <a:avLst/>
              <a:gdLst/>
              <a:ahLst/>
              <a:cxnLst/>
              <a:rect l="l" t="t" r="r" b="b"/>
              <a:pathLst>
                <a:path w="4871" h="3776" extrusionOk="0">
                  <a:moveTo>
                    <a:pt x="2282" y="1"/>
                  </a:moveTo>
                  <a:cubicBezTo>
                    <a:pt x="1227" y="1"/>
                    <a:pt x="313" y="599"/>
                    <a:pt x="167" y="1505"/>
                  </a:cubicBezTo>
                  <a:cubicBezTo>
                    <a:pt x="1" y="2539"/>
                    <a:pt x="868" y="3540"/>
                    <a:pt x="2135" y="3740"/>
                  </a:cubicBezTo>
                  <a:cubicBezTo>
                    <a:pt x="2283" y="3764"/>
                    <a:pt x="2430" y="3776"/>
                    <a:pt x="2575" y="3776"/>
                  </a:cubicBezTo>
                  <a:cubicBezTo>
                    <a:pt x="3635" y="3776"/>
                    <a:pt x="4557" y="3153"/>
                    <a:pt x="4704" y="2273"/>
                  </a:cubicBezTo>
                  <a:cubicBezTo>
                    <a:pt x="4871" y="1238"/>
                    <a:pt x="4003" y="238"/>
                    <a:pt x="2736" y="38"/>
                  </a:cubicBezTo>
                  <a:cubicBezTo>
                    <a:pt x="2583" y="13"/>
                    <a:pt x="2431" y="1"/>
                    <a:pt x="2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0;p42">
              <a:extLst>
                <a:ext uri="{FF2B5EF4-FFF2-40B4-BE49-F238E27FC236}">
                  <a16:creationId xmlns:a16="http://schemas.microsoft.com/office/drawing/2014/main" id="{251596C5-1469-4C48-B2C5-9A19E3DB8970}"/>
                </a:ext>
              </a:extLst>
            </p:cNvPr>
            <p:cNvSpPr/>
            <p:nvPr/>
          </p:nvSpPr>
          <p:spPr>
            <a:xfrm>
              <a:off x="11674725" y="-1189125"/>
              <a:ext cx="166000" cy="126225"/>
            </a:xfrm>
            <a:custGeom>
              <a:avLst/>
              <a:gdLst/>
              <a:ahLst/>
              <a:cxnLst/>
              <a:rect l="l" t="t" r="r" b="b"/>
              <a:pathLst>
                <a:path w="6640" h="5049" extrusionOk="0">
                  <a:moveTo>
                    <a:pt x="2242" y="0"/>
                  </a:moveTo>
                  <a:cubicBezTo>
                    <a:pt x="1178" y="0"/>
                    <a:pt x="589" y="562"/>
                    <a:pt x="368" y="1226"/>
                  </a:cubicBezTo>
                  <a:cubicBezTo>
                    <a:pt x="34" y="2193"/>
                    <a:pt x="1" y="3127"/>
                    <a:pt x="968" y="3461"/>
                  </a:cubicBezTo>
                  <a:cubicBezTo>
                    <a:pt x="1083" y="3499"/>
                    <a:pt x="1246" y="3510"/>
                    <a:pt x="1430" y="3510"/>
                  </a:cubicBezTo>
                  <a:cubicBezTo>
                    <a:pt x="1675" y="3510"/>
                    <a:pt x="1955" y="3490"/>
                    <a:pt x="2204" y="3490"/>
                  </a:cubicBezTo>
                  <a:cubicBezTo>
                    <a:pt x="2421" y="3490"/>
                    <a:pt x="2614" y="3505"/>
                    <a:pt x="2736" y="3561"/>
                  </a:cubicBezTo>
                  <a:cubicBezTo>
                    <a:pt x="3270" y="3861"/>
                    <a:pt x="3704" y="4762"/>
                    <a:pt x="4304" y="4962"/>
                  </a:cubicBezTo>
                  <a:cubicBezTo>
                    <a:pt x="4481" y="5021"/>
                    <a:pt x="4649" y="5049"/>
                    <a:pt x="4807" y="5049"/>
                  </a:cubicBezTo>
                  <a:cubicBezTo>
                    <a:pt x="5540" y="5049"/>
                    <a:pt x="6058" y="4451"/>
                    <a:pt x="6305" y="3627"/>
                  </a:cubicBezTo>
                  <a:cubicBezTo>
                    <a:pt x="6639" y="2660"/>
                    <a:pt x="5905" y="1226"/>
                    <a:pt x="4237" y="492"/>
                  </a:cubicBezTo>
                  <a:cubicBezTo>
                    <a:pt x="3441" y="144"/>
                    <a:pt x="2780" y="0"/>
                    <a:pt x="2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20C38144-D479-4789-80E8-7B200937F2FF}"/>
              </a:ext>
            </a:extLst>
          </p:cNvPr>
          <p:cNvSpPr txBox="1"/>
          <p:nvPr/>
        </p:nvSpPr>
        <p:spPr>
          <a:xfrm>
            <a:off x="453390" y="3597300"/>
            <a:ext cx="798195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spoke to </a:t>
            </a:r>
            <a:r>
              <a:rPr lang="en-US" sz="1800" b="1" u="sng" dirty="0">
                <a:solidFill>
                  <a:schemeClr val="bg1"/>
                </a:solidFill>
              </a:rPr>
              <a:t>both </a:t>
            </a:r>
            <a:r>
              <a:rPr lang="en-US" sz="1800" dirty="0">
                <a:solidFill>
                  <a:schemeClr val="bg1"/>
                </a:solidFill>
              </a:rPr>
              <a:t>the teacher </a:t>
            </a:r>
            <a:r>
              <a:rPr lang="en-US" sz="1800" b="1" u="sng" dirty="0">
                <a:solidFill>
                  <a:schemeClr val="bg1"/>
                </a:solidFill>
              </a:rPr>
              <a:t>and</a:t>
            </a: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the headmaster about your problems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180" grpId="0" animBg="1"/>
      <p:bldP spid="183" grpId="0"/>
      <p:bldP spid="184" grpId="0" animBg="1"/>
      <p:bldP spid="185" grpId="0" animBg="1"/>
      <p:bldP spid="1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77EB4F38-A5FA-4838-BCDD-C30B1BFD9E15}"/>
              </a:ext>
            </a:extLst>
          </p:cNvPr>
          <p:cNvSpPr txBox="1"/>
          <p:nvPr/>
        </p:nvSpPr>
        <p:spPr>
          <a:xfrm>
            <a:off x="2651760" y="951027"/>
            <a:ext cx="4914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sym typeface="Fredoka One"/>
              </a:rPr>
              <a:t>Not only….but also</a:t>
            </a:r>
            <a:endParaRPr lang="ar-SA" sz="7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5ECAAC5-B0CF-4F60-ACA1-C1217AD48A69}"/>
              </a:ext>
            </a:extLst>
          </p:cNvPr>
          <p:cNvSpPr txBox="1"/>
          <p:nvPr/>
        </p:nvSpPr>
        <p:spPr>
          <a:xfrm>
            <a:off x="392430" y="1561224"/>
            <a:ext cx="8420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</a:rPr>
              <a:t>Not only</a:t>
            </a:r>
            <a:r>
              <a:rPr lang="en-US" sz="1800" dirty="0">
                <a:solidFill>
                  <a:schemeClr val="bg1"/>
                </a:solidFill>
              </a:rPr>
              <a:t>…</a:t>
            </a:r>
            <a:r>
              <a:rPr lang="en-US" sz="1800" b="1" u="sng" dirty="0">
                <a:solidFill>
                  <a:schemeClr val="bg1"/>
                </a:solidFill>
              </a:rPr>
              <a:t>but also </a:t>
            </a:r>
            <a:r>
              <a:rPr lang="en-US" sz="1800" dirty="0">
                <a:solidFill>
                  <a:schemeClr val="bg1"/>
                </a:solidFill>
              </a:rPr>
              <a:t>is  used to connect and emphasize two phrases or two words at the same position.</a:t>
            </a:r>
          </a:p>
        </p:txBody>
      </p:sp>
      <p:sp>
        <p:nvSpPr>
          <p:cNvPr id="13" name="Google Shape;254;p36">
            <a:extLst>
              <a:ext uri="{FF2B5EF4-FFF2-40B4-BE49-F238E27FC236}">
                <a16:creationId xmlns:a16="http://schemas.microsoft.com/office/drawing/2014/main" id="{5485D8B1-85FD-4467-8B52-D63BACAA7D73}"/>
              </a:ext>
            </a:extLst>
          </p:cNvPr>
          <p:cNvSpPr txBox="1">
            <a:spLocks/>
          </p:cNvSpPr>
          <p:nvPr/>
        </p:nvSpPr>
        <p:spPr>
          <a:xfrm>
            <a:off x="515914" y="2378125"/>
            <a:ext cx="2013382" cy="27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sz="2800" b="1" dirty="0"/>
              <a:t>Example:</a:t>
            </a:r>
          </a:p>
        </p:txBody>
      </p:sp>
      <p:grpSp>
        <p:nvGrpSpPr>
          <p:cNvPr id="14" name="Google Shape;656;p42">
            <a:extLst>
              <a:ext uri="{FF2B5EF4-FFF2-40B4-BE49-F238E27FC236}">
                <a16:creationId xmlns:a16="http://schemas.microsoft.com/office/drawing/2014/main" id="{E7CB95E4-D6A7-41A9-BA93-34CFDAA83052}"/>
              </a:ext>
            </a:extLst>
          </p:cNvPr>
          <p:cNvGrpSpPr/>
          <p:nvPr/>
        </p:nvGrpSpPr>
        <p:grpSpPr>
          <a:xfrm rot="10800000" flipH="1">
            <a:off x="133188" y="2377204"/>
            <a:ext cx="518482" cy="460136"/>
            <a:chOff x="11529575" y="-1389950"/>
            <a:chExt cx="793150" cy="917000"/>
          </a:xfrm>
          <a:solidFill>
            <a:schemeClr val="accent4">
              <a:lumMod val="75000"/>
            </a:schemeClr>
          </a:solidFill>
        </p:grpSpPr>
        <p:sp>
          <p:nvSpPr>
            <p:cNvPr id="15" name="Google Shape;657;p42">
              <a:extLst>
                <a:ext uri="{FF2B5EF4-FFF2-40B4-BE49-F238E27FC236}">
                  <a16:creationId xmlns:a16="http://schemas.microsoft.com/office/drawing/2014/main" id="{E8AA66C3-2DBF-4C18-A583-48CF348F5354}"/>
                </a:ext>
              </a:extLst>
            </p:cNvPr>
            <p:cNvSpPr/>
            <p:nvPr/>
          </p:nvSpPr>
          <p:spPr>
            <a:xfrm>
              <a:off x="11529575" y="-1389950"/>
              <a:ext cx="793150" cy="917000"/>
            </a:xfrm>
            <a:custGeom>
              <a:avLst/>
              <a:gdLst/>
              <a:ahLst/>
              <a:cxnLst/>
              <a:rect l="l" t="t" r="r" b="b"/>
              <a:pathLst>
                <a:path w="31726" h="36680" extrusionOk="0">
                  <a:moveTo>
                    <a:pt x="17920" y="0"/>
                  </a:moveTo>
                  <a:cubicBezTo>
                    <a:pt x="16885" y="0"/>
                    <a:pt x="15609" y="545"/>
                    <a:pt x="14080" y="2054"/>
                  </a:cubicBezTo>
                  <a:cubicBezTo>
                    <a:pt x="9209" y="6890"/>
                    <a:pt x="14847" y="8425"/>
                    <a:pt x="14880" y="10793"/>
                  </a:cubicBezTo>
                  <a:cubicBezTo>
                    <a:pt x="14980" y="17665"/>
                    <a:pt x="8309" y="13328"/>
                    <a:pt x="5340" y="16097"/>
                  </a:cubicBezTo>
                  <a:cubicBezTo>
                    <a:pt x="0" y="21081"/>
                    <a:pt x="2102" y="25751"/>
                    <a:pt x="6131" y="25751"/>
                  </a:cubicBezTo>
                  <a:cubicBezTo>
                    <a:pt x="6254" y="25751"/>
                    <a:pt x="6380" y="25746"/>
                    <a:pt x="6507" y="25737"/>
                  </a:cubicBezTo>
                  <a:cubicBezTo>
                    <a:pt x="6969" y="25705"/>
                    <a:pt x="7434" y="25687"/>
                    <a:pt x="7894" y="25687"/>
                  </a:cubicBezTo>
                  <a:cubicBezTo>
                    <a:pt x="11663" y="25687"/>
                    <a:pt x="15086" y="26844"/>
                    <a:pt x="12945" y="30174"/>
                  </a:cubicBezTo>
                  <a:cubicBezTo>
                    <a:pt x="12945" y="30174"/>
                    <a:pt x="8375" y="35544"/>
                    <a:pt x="14280" y="36578"/>
                  </a:cubicBezTo>
                  <a:cubicBezTo>
                    <a:pt x="14690" y="36647"/>
                    <a:pt x="15073" y="36680"/>
                    <a:pt x="15432" y="36680"/>
                  </a:cubicBezTo>
                  <a:cubicBezTo>
                    <a:pt x="20263" y="36680"/>
                    <a:pt x="20632" y="30810"/>
                    <a:pt x="22619" y="29940"/>
                  </a:cubicBezTo>
                  <a:cubicBezTo>
                    <a:pt x="24754" y="28973"/>
                    <a:pt x="26722" y="29573"/>
                    <a:pt x="28723" y="27105"/>
                  </a:cubicBezTo>
                  <a:cubicBezTo>
                    <a:pt x="30758" y="24670"/>
                    <a:pt x="31726" y="21968"/>
                    <a:pt x="28523" y="21034"/>
                  </a:cubicBezTo>
                  <a:cubicBezTo>
                    <a:pt x="25354" y="20100"/>
                    <a:pt x="26422" y="18332"/>
                    <a:pt x="26655" y="17131"/>
                  </a:cubicBezTo>
                  <a:cubicBezTo>
                    <a:pt x="26889" y="15930"/>
                    <a:pt x="31592" y="14663"/>
                    <a:pt x="30992" y="11594"/>
                  </a:cubicBezTo>
                  <a:cubicBezTo>
                    <a:pt x="30391" y="8492"/>
                    <a:pt x="27989" y="7591"/>
                    <a:pt x="23820" y="7157"/>
                  </a:cubicBezTo>
                  <a:cubicBezTo>
                    <a:pt x="22152" y="6990"/>
                    <a:pt x="21418" y="4622"/>
                    <a:pt x="21351" y="3455"/>
                  </a:cubicBezTo>
                  <a:cubicBezTo>
                    <a:pt x="21306" y="2651"/>
                    <a:pt x="20201" y="0"/>
                    <a:pt x="179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8;p42">
              <a:extLst>
                <a:ext uri="{FF2B5EF4-FFF2-40B4-BE49-F238E27FC236}">
                  <a16:creationId xmlns:a16="http://schemas.microsoft.com/office/drawing/2014/main" id="{96E0ED81-7A73-409A-A087-E98B719F3F7F}"/>
                </a:ext>
              </a:extLst>
            </p:cNvPr>
            <p:cNvSpPr/>
            <p:nvPr/>
          </p:nvSpPr>
          <p:spPr>
            <a:xfrm>
              <a:off x="11675575" y="-673475"/>
              <a:ext cx="106775" cy="94050"/>
            </a:xfrm>
            <a:custGeom>
              <a:avLst/>
              <a:gdLst/>
              <a:ahLst/>
              <a:cxnLst/>
              <a:rect l="l" t="t" r="r" b="b"/>
              <a:pathLst>
                <a:path w="4271" h="3762" extrusionOk="0">
                  <a:moveTo>
                    <a:pt x="2145" y="0"/>
                  </a:moveTo>
                  <a:cubicBezTo>
                    <a:pt x="1771" y="0"/>
                    <a:pt x="1394" y="113"/>
                    <a:pt x="1068" y="347"/>
                  </a:cubicBezTo>
                  <a:cubicBezTo>
                    <a:pt x="200" y="948"/>
                    <a:pt x="0" y="2115"/>
                    <a:pt x="601" y="2949"/>
                  </a:cubicBezTo>
                  <a:cubicBezTo>
                    <a:pt x="989" y="3480"/>
                    <a:pt x="1577" y="3761"/>
                    <a:pt x="2167" y="3761"/>
                  </a:cubicBezTo>
                  <a:cubicBezTo>
                    <a:pt x="2540" y="3761"/>
                    <a:pt x="2913" y="3649"/>
                    <a:pt x="3236" y="3416"/>
                  </a:cubicBezTo>
                  <a:cubicBezTo>
                    <a:pt x="4070" y="2816"/>
                    <a:pt x="4270" y="1615"/>
                    <a:pt x="3670" y="781"/>
                  </a:cubicBezTo>
                  <a:cubicBezTo>
                    <a:pt x="3304" y="273"/>
                    <a:pt x="2728" y="0"/>
                    <a:pt x="2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9;p42">
              <a:extLst>
                <a:ext uri="{FF2B5EF4-FFF2-40B4-BE49-F238E27FC236}">
                  <a16:creationId xmlns:a16="http://schemas.microsoft.com/office/drawing/2014/main" id="{00A09401-7950-4FEC-922C-45B9974CADE0}"/>
                </a:ext>
              </a:extLst>
            </p:cNvPr>
            <p:cNvSpPr/>
            <p:nvPr/>
          </p:nvSpPr>
          <p:spPr>
            <a:xfrm>
              <a:off x="12115050" y="-1374575"/>
              <a:ext cx="121775" cy="94400"/>
            </a:xfrm>
            <a:custGeom>
              <a:avLst/>
              <a:gdLst/>
              <a:ahLst/>
              <a:cxnLst/>
              <a:rect l="l" t="t" r="r" b="b"/>
              <a:pathLst>
                <a:path w="4871" h="3776" extrusionOk="0">
                  <a:moveTo>
                    <a:pt x="2282" y="1"/>
                  </a:moveTo>
                  <a:cubicBezTo>
                    <a:pt x="1227" y="1"/>
                    <a:pt x="313" y="599"/>
                    <a:pt x="167" y="1505"/>
                  </a:cubicBezTo>
                  <a:cubicBezTo>
                    <a:pt x="1" y="2539"/>
                    <a:pt x="868" y="3540"/>
                    <a:pt x="2135" y="3740"/>
                  </a:cubicBezTo>
                  <a:cubicBezTo>
                    <a:pt x="2283" y="3764"/>
                    <a:pt x="2430" y="3776"/>
                    <a:pt x="2575" y="3776"/>
                  </a:cubicBezTo>
                  <a:cubicBezTo>
                    <a:pt x="3635" y="3776"/>
                    <a:pt x="4557" y="3153"/>
                    <a:pt x="4704" y="2273"/>
                  </a:cubicBezTo>
                  <a:cubicBezTo>
                    <a:pt x="4871" y="1238"/>
                    <a:pt x="4003" y="238"/>
                    <a:pt x="2736" y="38"/>
                  </a:cubicBezTo>
                  <a:cubicBezTo>
                    <a:pt x="2583" y="13"/>
                    <a:pt x="2431" y="1"/>
                    <a:pt x="2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0;p42">
              <a:extLst>
                <a:ext uri="{FF2B5EF4-FFF2-40B4-BE49-F238E27FC236}">
                  <a16:creationId xmlns:a16="http://schemas.microsoft.com/office/drawing/2014/main" id="{DB1CDA7A-227D-44BB-BBCC-B4886208FA54}"/>
                </a:ext>
              </a:extLst>
            </p:cNvPr>
            <p:cNvSpPr/>
            <p:nvPr/>
          </p:nvSpPr>
          <p:spPr>
            <a:xfrm>
              <a:off x="11674725" y="-1189125"/>
              <a:ext cx="166000" cy="126225"/>
            </a:xfrm>
            <a:custGeom>
              <a:avLst/>
              <a:gdLst/>
              <a:ahLst/>
              <a:cxnLst/>
              <a:rect l="l" t="t" r="r" b="b"/>
              <a:pathLst>
                <a:path w="6640" h="5049" extrusionOk="0">
                  <a:moveTo>
                    <a:pt x="2242" y="0"/>
                  </a:moveTo>
                  <a:cubicBezTo>
                    <a:pt x="1178" y="0"/>
                    <a:pt x="589" y="562"/>
                    <a:pt x="368" y="1226"/>
                  </a:cubicBezTo>
                  <a:cubicBezTo>
                    <a:pt x="34" y="2193"/>
                    <a:pt x="1" y="3127"/>
                    <a:pt x="968" y="3461"/>
                  </a:cubicBezTo>
                  <a:cubicBezTo>
                    <a:pt x="1083" y="3499"/>
                    <a:pt x="1246" y="3510"/>
                    <a:pt x="1430" y="3510"/>
                  </a:cubicBezTo>
                  <a:cubicBezTo>
                    <a:pt x="1675" y="3510"/>
                    <a:pt x="1955" y="3490"/>
                    <a:pt x="2204" y="3490"/>
                  </a:cubicBezTo>
                  <a:cubicBezTo>
                    <a:pt x="2421" y="3490"/>
                    <a:pt x="2614" y="3505"/>
                    <a:pt x="2736" y="3561"/>
                  </a:cubicBezTo>
                  <a:cubicBezTo>
                    <a:pt x="3270" y="3861"/>
                    <a:pt x="3704" y="4762"/>
                    <a:pt x="4304" y="4962"/>
                  </a:cubicBezTo>
                  <a:cubicBezTo>
                    <a:pt x="4481" y="5021"/>
                    <a:pt x="4649" y="5049"/>
                    <a:pt x="4807" y="5049"/>
                  </a:cubicBezTo>
                  <a:cubicBezTo>
                    <a:pt x="5540" y="5049"/>
                    <a:pt x="6058" y="4451"/>
                    <a:pt x="6305" y="3627"/>
                  </a:cubicBezTo>
                  <a:cubicBezTo>
                    <a:pt x="6639" y="2660"/>
                    <a:pt x="5905" y="1226"/>
                    <a:pt x="4237" y="492"/>
                  </a:cubicBezTo>
                  <a:cubicBezTo>
                    <a:pt x="3441" y="144"/>
                    <a:pt x="2780" y="0"/>
                    <a:pt x="2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1B5D785-A1B7-428B-ABD3-7E86FD3E6EA8}"/>
              </a:ext>
            </a:extLst>
          </p:cNvPr>
          <p:cNvSpPr txBox="1"/>
          <p:nvPr/>
        </p:nvSpPr>
        <p:spPr>
          <a:xfrm>
            <a:off x="651670" y="2782257"/>
            <a:ext cx="545194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- He is </a:t>
            </a:r>
            <a:r>
              <a:rPr lang="en-US" sz="1800" b="1" u="sng" dirty="0">
                <a:solidFill>
                  <a:schemeClr val="bg1"/>
                </a:solidFill>
              </a:rPr>
              <a:t>not only </a:t>
            </a:r>
            <a:r>
              <a:rPr lang="en-US" sz="1800" dirty="0">
                <a:solidFill>
                  <a:schemeClr val="bg1"/>
                </a:solidFill>
              </a:rPr>
              <a:t>hardworking </a:t>
            </a:r>
            <a:r>
              <a:rPr lang="en-US" sz="1800" b="1" u="sng" dirty="0">
                <a:solidFill>
                  <a:schemeClr val="bg1"/>
                </a:solidFill>
              </a:rPr>
              <a:t>but also </a:t>
            </a:r>
            <a:r>
              <a:rPr lang="en-US" sz="1800" dirty="0">
                <a:solidFill>
                  <a:schemeClr val="bg1"/>
                </a:solidFill>
              </a:rPr>
              <a:t>intelligent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60B1C5F-0D13-478F-BFD2-091FDC1EC834}"/>
              </a:ext>
            </a:extLst>
          </p:cNvPr>
          <p:cNvSpPr txBox="1"/>
          <p:nvPr/>
        </p:nvSpPr>
        <p:spPr>
          <a:xfrm>
            <a:off x="651670" y="3265657"/>
            <a:ext cx="5848190" cy="369332"/>
          </a:xfrm>
          <a:prstGeom prst="rect">
            <a:avLst/>
          </a:prstGeom>
          <a:solidFill>
            <a:srgbClr val="D6009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- They visited </a:t>
            </a:r>
            <a:r>
              <a:rPr lang="en-US" sz="1800" b="1" u="sng" dirty="0">
                <a:solidFill>
                  <a:schemeClr val="bg1"/>
                </a:solidFill>
              </a:rPr>
              <a:t>not only </a:t>
            </a:r>
            <a:r>
              <a:rPr lang="en-US" sz="1800" dirty="0">
                <a:solidFill>
                  <a:schemeClr val="bg1"/>
                </a:solidFill>
              </a:rPr>
              <a:t>Makkah </a:t>
            </a:r>
            <a:r>
              <a:rPr lang="en-US" sz="1800" b="1" u="sng" dirty="0">
                <a:solidFill>
                  <a:schemeClr val="bg1"/>
                </a:solidFill>
              </a:rPr>
              <a:t>but also </a:t>
            </a:r>
            <a:r>
              <a:rPr lang="en-US" sz="1800" dirty="0">
                <a:solidFill>
                  <a:schemeClr val="bg1"/>
                </a:solidFill>
              </a:rPr>
              <a:t>Al-Madinah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8AB51ED-2A54-45EE-9D8F-33967EFB2A8A}"/>
              </a:ext>
            </a:extLst>
          </p:cNvPr>
          <p:cNvSpPr txBox="1"/>
          <p:nvPr/>
        </p:nvSpPr>
        <p:spPr>
          <a:xfrm>
            <a:off x="651670" y="3749057"/>
            <a:ext cx="5451949" cy="369332"/>
          </a:xfrm>
          <a:prstGeom prst="rect">
            <a:avLst/>
          </a:pr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- I like </a:t>
            </a:r>
            <a:r>
              <a:rPr lang="en-US" sz="1800" b="1" u="sng" dirty="0">
                <a:solidFill>
                  <a:schemeClr val="bg1"/>
                </a:solidFill>
              </a:rPr>
              <a:t>not only </a:t>
            </a:r>
            <a:r>
              <a:rPr lang="en-US" sz="1800" dirty="0">
                <a:solidFill>
                  <a:schemeClr val="bg1"/>
                </a:solidFill>
              </a:rPr>
              <a:t>cheesecake </a:t>
            </a:r>
            <a:r>
              <a:rPr lang="en-US" sz="1800" b="1" u="sng" dirty="0">
                <a:solidFill>
                  <a:schemeClr val="bg1"/>
                </a:solidFill>
              </a:rPr>
              <a:t>but also </a:t>
            </a:r>
            <a:r>
              <a:rPr lang="en-US" sz="1800" dirty="0">
                <a:solidFill>
                  <a:schemeClr val="bg1"/>
                </a:solidFill>
              </a:rPr>
              <a:t>cake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1554480" y="2727138"/>
            <a:ext cx="55615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Independent clauses with</a:t>
            </a:r>
            <a:br>
              <a:rPr lang="en-US" sz="3200" dirty="0"/>
            </a:br>
            <a:r>
              <a:rPr lang="en-US" sz="2000" dirty="0"/>
              <a:t>And , But , Or , So , &amp; Yet</a:t>
            </a:r>
            <a:endParaRPr sz="3200" dirty="0"/>
          </a:p>
        </p:txBody>
      </p:sp>
      <p:grpSp>
        <p:nvGrpSpPr>
          <p:cNvPr id="235" name="Google Shape;235;p34"/>
          <p:cNvGrpSpPr/>
          <p:nvPr/>
        </p:nvGrpSpPr>
        <p:grpSpPr>
          <a:xfrm>
            <a:off x="3895508" y="931511"/>
            <a:ext cx="1508285" cy="1564044"/>
            <a:chOff x="8197250" y="-1535425"/>
            <a:chExt cx="748900" cy="788925"/>
          </a:xfrm>
        </p:grpSpPr>
        <p:sp>
          <p:nvSpPr>
            <p:cNvPr id="236" name="Google Shape;236;p34"/>
            <p:cNvSpPr/>
            <p:nvPr/>
          </p:nvSpPr>
          <p:spPr>
            <a:xfrm>
              <a:off x="8197250" y="-1489225"/>
              <a:ext cx="737225" cy="742725"/>
            </a:xfrm>
            <a:custGeom>
              <a:avLst/>
              <a:gdLst/>
              <a:ahLst/>
              <a:cxnLst/>
              <a:rect l="l" t="t" r="r" b="b"/>
              <a:pathLst>
                <a:path w="29489" h="29709" extrusionOk="0">
                  <a:moveTo>
                    <a:pt x="17393" y="0"/>
                  </a:moveTo>
                  <a:cubicBezTo>
                    <a:pt x="13775" y="0"/>
                    <a:pt x="13414" y="3285"/>
                    <a:pt x="13444" y="4257"/>
                  </a:cubicBezTo>
                  <a:cubicBezTo>
                    <a:pt x="13511" y="6093"/>
                    <a:pt x="12571" y="7163"/>
                    <a:pt x="10825" y="7163"/>
                  </a:cubicBezTo>
                  <a:cubicBezTo>
                    <a:pt x="9971" y="7163"/>
                    <a:pt x="8923" y="6906"/>
                    <a:pt x="7706" y="6358"/>
                  </a:cubicBezTo>
                  <a:cubicBezTo>
                    <a:pt x="6651" y="5883"/>
                    <a:pt x="5595" y="5640"/>
                    <a:pt x="4622" y="5640"/>
                  </a:cubicBezTo>
                  <a:cubicBezTo>
                    <a:pt x="2180" y="5640"/>
                    <a:pt x="253" y="7165"/>
                    <a:pt x="134" y="10361"/>
                  </a:cubicBezTo>
                  <a:cubicBezTo>
                    <a:pt x="1" y="14831"/>
                    <a:pt x="1402" y="15265"/>
                    <a:pt x="2502" y="17399"/>
                  </a:cubicBezTo>
                  <a:cubicBezTo>
                    <a:pt x="3570" y="19534"/>
                    <a:pt x="1035" y="20635"/>
                    <a:pt x="1969" y="22903"/>
                  </a:cubicBezTo>
                  <a:cubicBezTo>
                    <a:pt x="2423" y="23990"/>
                    <a:pt x="3728" y="24280"/>
                    <a:pt x="5225" y="24280"/>
                  </a:cubicBezTo>
                  <a:cubicBezTo>
                    <a:pt x="6809" y="24280"/>
                    <a:pt x="8607" y="23956"/>
                    <a:pt x="9841" y="23904"/>
                  </a:cubicBezTo>
                  <a:cubicBezTo>
                    <a:pt x="10002" y="23900"/>
                    <a:pt x="10153" y="23897"/>
                    <a:pt x="10297" y="23897"/>
                  </a:cubicBezTo>
                  <a:cubicBezTo>
                    <a:pt x="12288" y="23897"/>
                    <a:pt x="12666" y="24415"/>
                    <a:pt x="14845" y="27807"/>
                  </a:cubicBezTo>
                  <a:cubicBezTo>
                    <a:pt x="15759" y="29244"/>
                    <a:pt x="17205" y="29709"/>
                    <a:pt x="18676" y="29709"/>
                  </a:cubicBezTo>
                  <a:cubicBezTo>
                    <a:pt x="20963" y="29709"/>
                    <a:pt x="23310" y="28586"/>
                    <a:pt x="23818" y="28241"/>
                  </a:cubicBezTo>
                  <a:cubicBezTo>
                    <a:pt x="24685" y="27640"/>
                    <a:pt x="27287" y="24905"/>
                    <a:pt x="25586" y="20602"/>
                  </a:cubicBezTo>
                  <a:cubicBezTo>
                    <a:pt x="23851" y="16265"/>
                    <a:pt x="24752" y="14130"/>
                    <a:pt x="24752" y="14130"/>
                  </a:cubicBezTo>
                  <a:cubicBezTo>
                    <a:pt x="24752" y="11662"/>
                    <a:pt x="27821" y="12930"/>
                    <a:pt x="28621" y="9060"/>
                  </a:cubicBezTo>
                  <a:cubicBezTo>
                    <a:pt x="29488" y="4824"/>
                    <a:pt x="26586" y="4223"/>
                    <a:pt x="24318" y="4057"/>
                  </a:cubicBezTo>
                  <a:cubicBezTo>
                    <a:pt x="22083" y="3856"/>
                    <a:pt x="21149" y="654"/>
                    <a:pt x="19014" y="187"/>
                  </a:cubicBezTo>
                  <a:cubicBezTo>
                    <a:pt x="18412" y="58"/>
                    <a:pt x="17874" y="0"/>
                    <a:pt x="17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8852725" y="-1144325"/>
              <a:ext cx="93425" cy="94275"/>
            </a:xfrm>
            <a:custGeom>
              <a:avLst/>
              <a:gdLst/>
              <a:ahLst/>
              <a:cxnLst/>
              <a:rect l="l" t="t" r="r" b="b"/>
              <a:pathLst>
                <a:path w="3737" h="3771" extrusionOk="0">
                  <a:moveTo>
                    <a:pt x="1868" y="1"/>
                  </a:moveTo>
                  <a:cubicBezTo>
                    <a:pt x="834" y="1"/>
                    <a:pt x="0" y="868"/>
                    <a:pt x="0" y="1902"/>
                  </a:cubicBezTo>
                  <a:cubicBezTo>
                    <a:pt x="0" y="2936"/>
                    <a:pt x="834" y="3770"/>
                    <a:pt x="1868" y="3770"/>
                  </a:cubicBezTo>
                  <a:cubicBezTo>
                    <a:pt x="2902" y="3770"/>
                    <a:pt x="3736" y="2936"/>
                    <a:pt x="3736" y="1902"/>
                  </a:cubicBezTo>
                  <a:cubicBezTo>
                    <a:pt x="3736" y="868"/>
                    <a:pt x="2902" y="1"/>
                    <a:pt x="1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8393225" y="-854275"/>
              <a:ext cx="117600" cy="104675"/>
            </a:xfrm>
            <a:custGeom>
              <a:avLst/>
              <a:gdLst/>
              <a:ahLst/>
              <a:cxnLst/>
              <a:rect l="l" t="t" r="r" b="b"/>
              <a:pathLst>
                <a:path w="4704" h="4187" extrusionOk="0">
                  <a:moveTo>
                    <a:pt x="1911" y="1"/>
                  </a:moveTo>
                  <a:cubicBezTo>
                    <a:pt x="1451" y="1"/>
                    <a:pt x="1020" y="156"/>
                    <a:pt x="701" y="474"/>
                  </a:cubicBezTo>
                  <a:cubicBezTo>
                    <a:pt x="1" y="1208"/>
                    <a:pt x="101" y="2542"/>
                    <a:pt x="1001" y="3443"/>
                  </a:cubicBezTo>
                  <a:cubicBezTo>
                    <a:pt x="1508" y="3931"/>
                    <a:pt x="2151" y="4186"/>
                    <a:pt x="2748" y="4186"/>
                  </a:cubicBezTo>
                  <a:cubicBezTo>
                    <a:pt x="3212" y="4186"/>
                    <a:pt x="3649" y="4031"/>
                    <a:pt x="3970" y="3710"/>
                  </a:cubicBezTo>
                  <a:cubicBezTo>
                    <a:pt x="4704" y="3009"/>
                    <a:pt x="4571" y="1675"/>
                    <a:pt x="3670" y="774"/>
                  </a:cubicBezTo>
                  <a:cubicBezTo>
                    <a:pt x="3160" y="265"/>
                    <a:pt x="2511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8359875" y="-1535425"/>
              <a:ext cx="111775" cy="160125"/>
            </a:xfrm>
            <a:custGeom>
              <a:avLst/>
              <a:gdLst/>
              <a:ahLst/>
              <a:cxnLst/>
              <a:rect l="l" t="t" r="r" b="b"/>
              <a:pathLst>
                <a:path w="4471" h="6405" extrusionOk="0">
                  <a:moveTo>
                    <a:pt x="2602" y="0"/>
                  </a:moveTo>
                  <a:cubicBezTo>
                    <a:pt x="1568" y="0"/>
                    <a:pt x="434" y="1134"/>
                    <a:pt x="267" y="2936"/>
                  </a:cubicBezTo>
                  <a:cubicBezTo>
                    <a:pt x="0" y="5504"/>
                    <a:pt x="1101" y="6405"/>
                    <a:pt x="2135" y="6405"/>
                  </a:cubicBezTo>
                  <a:cubicBezTo>
                    <a:pt x="3169" y="6405"/>
                    <a:pt x="4103" y="6171"/>
                    <a:pt x="4103" y="5137"/>
                  </a:cubicBezTo>
                  <a:cubicBezTo>
                    <a:pt x="4103" y="4704"/>
                    <a:pt x="3570" y="3803"/>
                    <a:pt x="3636" y="3403"/>
                  </a:cubicBezTo>
                  <a:cubicBezTo>
                    <a:pt x="3770" y="2836"/>
                    <a:pt x="4470" y="2135"/>
                    <a:pt x="4470" y="1468"/>
                  </a:cubicBezTo>
                  <a:cubicBezTo>
                    <a:pt x="4470" y="434"/>
                    <a:pt x="3636" y="0"/>
                    <a:pt x="2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34"/>
          <p:cNvSpPr txBox="1">
            <a:spLocks noGrp="1"/>
          </p:cNvSpPr>
          <p:nvPr>
            <p:ph type="title" idx="2"/>
          </p:nvPr>
        </p:nvSpPr>
        <p:spPr>
          <a:xfrm>
            <a:off x="4016500" y="1296225"/>
            <a:ext cx="1113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10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 txBox="1">
            <a:spLocks noGrp="1"/>
          </p:cNvSpPr>
          <p:nvPr>
            <p:ph type="title"/>
          </p:nvPr>
        </p:nvSpPr>
        <p:spPr>
          <a:xfrm>
            <a:off x="634860" y="278579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Coordenating Conjunctions</a:t>
            </a:r>
            <a:endParaRPr dirty="0"/>
          </a:p>
        </p:txBody>
      </p:sp>
      <p:sp>
        <p:nvSpPr>
          <p:cNvPr id="615" name="Google Shape;615;p41"/>
          <p:cNvSpPr/>
          <p:nvPr/>
        </p:nvSpPr>
        <p:spPr>
          <a:xfrm>
            <a:off x="1601614" y="260579"/>
            <a:ext cx="351000" cy="351000"/>
          </a:xfrm>
          <a:prstGeom prst="ellipse">
            <a:avLst/>
          </a:prstGeom>
          <a:solidFill>
            <a:srgbClr val="FF6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1"/>
          <p:cNvSpPr/>
          <p:nvPr/>
        </p:nvSpPr>
        <p:spPr>
          <a:xfrm>
            <a:off x="6902798" y="297359"/>
            <a:ext cx="351000" cy="351000"/>
          </a:xfrm>
          <a:prstGeom prst="ellipse">
            <a:avLst/>
          </a:prstGeom>
          <a:solidFill>
            <a:srgbClr val="A9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1"/>
          <p:cNvSpPr/>
          <p:nvPr/>
        </p:nvSpPr>
        <p:spPr>
          <a:xfrm>
            <a:off x="1426114" y="262619"/>
            <a:ext cx="351000" cy="351000"/>
          </a:xfrm>
          <a:prstGeom prst="ellipse">
            <a:avLst/>
          </a:prstGeom>
          <a:solidFill>
            <a:srgbClr val="3AE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C178F47-62CC-4BB9-ADD8-EB36F3BA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37" y="873923"/>
            <a:ext cx="5897669" cy="1983578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فقاعة الكلام: مستطيلة مستديرة الزوايا 14">
            <a:extLst>
              <a:ext uri="{FF2B5EF4-FFF2-40B4-BE49-F238E27FC236}">
                <a16:creationId xmlns:a16="http://schemas.microsoft.com/office/drawing/2014/main" id="{660B6471-0790-4D37-AA9F-BCB321C2D66B}"/>
              </a:ext>
            </a:extLst>
          </p:cNvPr>
          <p:cNvSpPr/>
          <p:nvPr/>
        </p:nvSpPr>
        <p:spPr>
          <a:xfrm>
            <a:off x="2078355" y="3053340"/>
            <a:ext cx="4804410" cy="607620"/>
          </a:xfrm>
          <a:prstGeom prst="wedgeRoundRectCallout">
            <a:avLst>
              <a:gd name="adj1" fmla="val 74747"/>
              <a:gd name="adj2" fmla="val -82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is independent clause?</a:t>
            </a:r>
            <a:endParaRPr lang="ar-SA" sz="2000" b="1" dirty="0"/>
          </a:p>
        </p:txBody>
      </p:sp>
      <p:sp>
        <p:nvSpPr>
          <p:cNvPr id="16" name="Google Shape;615;p41">
            <a:extLst>
              <a:ext uri="{FF2B5EF4-FFF2-40B4-BE49-F238E27FC236}">
                <a16:creationId xmlns:a16="http://schemas.microsoft.com/office/drawing/2014/main" id="{B2A03C21-FC41-4D21-8A85-20C18618A057}"/>
              </a:ext>
            </a:extLst>
          </p:cNvPr>
          <p:cNvSpPr/>
          <p:nvPr/>
        </p:nvSpPr>
        <p:spPr>
          <a:xfrm>
            <a:off x="7078298" y="297359"/>
            <a:ext cx="351000" cy="351000"/>
          </a:xfrm>
          <a:prstGeom prst="ellipse">
            <a:avLst/>
          </a:prstGeom>
          <a:solidFill>
            <a:srgbClr val="FF6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349244D2-7D84-4A6D-A84B-967CC4FABD9D}"/>
              </a:ext>
            </a:extLst>
          </p:cNvPr>
          <p:cNvSpPr/>
          <p:nvPr/>
        </p:nvSpPr>
        <p:spPr>
          <a:xfrm>
            <a:off x="895561" y="3792781"/>
            <a:ext cx="7234979" cy="1045920"/>
          </a:xfrm>
          <a:prstGeom prst="wedgeRoundRectCallout">
            <a:avLst>
              <a:gd name="adj1" fmla="val -60986"/>
              <a:gd name="adj2" fmla="val 22573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dirty="0"/>
          </a:p>
          <a:p>
            <a:pPr algn="ctr"/>
            <a:endParaRPr lang="en-US" sz="1050" b="1" u="sng" dirty="0"/>
          </a:p>
          <a:p>
            <a:r>
              <a:rPr lang="en-US" sz="1800" dirty="0"/>
              <a:t>An independent clause is a group of words that includes:</a:t>
            </a:r>
          </a:p>
          <a:p>
            <a:pPr algn="ctr"/>
            <a:r>
              <a:rPr lang="en-US" sz="1800" dirty="0"/>
              <a:t> </a:t>
            </a:r>
            <a:r>
              <a:rPr lang="en-US" sz="1800" b="1" dirty="0"/>
              <a:t>subject + verb</a:t>
            </a:r>
          </a:p>
          <a:p>
            <a:r>
              <a:rPr lang="en-US" sz="1800" dirty="0"/>
              <a:t>It expresses a complete thought and can stand alone as a sentence</a:t>
            </a:r>
          </a:p>
          <a:p>
            <a:endParaRPr lang="en-US" sz="2000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8"/>
          <p:cNvSpPr txBox="1">
            <a:spLocks noGrp="1"/>
          </p:cNvSpPr>
          <p:nvPr>
            <p:ph type="title"/>
          </p:nvPr>
        </p:nvSpPr>
        <p:spPr>
          <a:xfrm>
            <a:off x="1687826" y="130833"/>
            <a:ext cx="2169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</a:t>
            </a:r>
            <a:endParaRPr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DB38E1-57C4-4FFD-8787-EB6686C1E380}"/>
              </a:ext>
            </a:extLst>
          </p:cNvPr>
          <p:cNvSpPr txBox="1"/>
          <p:nvPr/>
        </p:nvSpPr>
        <p:spPr>
          <a:xfrm>
            <a:off x="1270633" y="634996"/>
            <a:ext cx="457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 ordered  the engine part online </a:t>
            </a:r>
            <a:endParaRPr lang="ar-SA" sz="1800" b="1" dirty="0">
              <a:solidFill>
                <a:schemeClr val="bg1"/>
              </a:solidFill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6CCFA899-59BD-465A-BCA0-92757A22F4AD}"/>
              </a:ext>
            </a:extLst>
          </p:cNvPr>
          <p:cNvCxnSpPr/>
          <p:nvPr/>
        </p:nvCxnSpPr>
        <p:spPr>
          <a:xfrm>
            <a:off x="2567940" y="1004328"/>
            <a:ext cx="0" cy="489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19CB9E7D-BDB1-4F42-B5F1-791E7E6F3E86}"/>
              </a:ext>
            </a:extLst>
          </p:cNvPr>
          <p:cNvCxnSpPr/>
          <p:nvPr/>
        </p:nvCxnSpPr>
        <p:spPr>
          <a:xfrm>
            <a:off x="1813560" y="1004328"/>
            <a:ext cx="0" cy="489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Google Shape;671;p43">
            <a:extLst>
              <a:ext uri="{FF2B5EF4-FFF2-40B4-BE49-F238E27FC236}">
                <a16:creationId xmlns:a16="http://schemas.microsoft.com/office/drawing/2014/main" id="{86D7F1F5-C756-450E-B769-DD654B65BD4B}"/>
              </a:ext>
            </a:extLst>
          </p:cNvPr>
          <p:cNvSpPr txBox="1"/>
          <p:nvPr/>
        </p:nvSpPr>
        <p:spPr>
          <a:xfrm>
            <a:off x="1270633" y="1527766"/>
            <a:ext cx="800093" cy="3969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subject</a:t>
            </a:r>
            <a:endParaRPr sz="1800" dirty="0">
              <a:solidFill>
                <a:schemeClr val="lt1"/>
              </a:solidFill>
              <a:latin typeface="Arial Narrow" panose="020B0606020202030204" pitchFamily="34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14" name="Google Shape;671;p43">
            <a:extLst>
              <a:ext uri="{FF2B5EF4-FFF2-40B4-BE49-F238E27FC236}">
                <a16:creationId xmlns:a16="http://schemas.microsoft.com/office/drawing/2014/main" id="{FFD8F18C-837B-4B5E-8297-4C6688F620DB}"/>
              </a:ext>
            </a:extLst>
          </p:cNvPr>
          <p:cNvSpPr txBox="1"/>
          <p:nvPr/>
        </p:nvSpPr>
        <p:spPr>
          <a:xfrm>
            <a:off x="2307589" y="1526332"/>
            <a:ext cx="800093" cy="3969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verb</a:t>
            </a:r>
            <a:endParaRPr sz="1800" dirty="0">
              <a:solidFill>
                <a:schemeClr val="lt1"/>
              </a:solidFill>
              <a:latin typeface="Arial Narrow" panose="020B0606020202030204" pitchFamily="34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7AC702-6F4F-446E-9136-33A085B393E4}"/>
              </a:ext>
            </a:extLst>
          </p:cNvPr>
          <p:cNvSpPr txBox="1"/>
          <p:nvPr/>
        </p:nvSpPr>
        <p:spPr>
          <a:xfrm>
            <a:off x="361946" y="2141077"/>
            <a:ext cx="6648454" cy="584775"/>
          </a:xfrm>
          <a:prstGeom prst="rect">
            <a:avLst/>
          </a:prstGeom>
          <a:solidFill>
            <a:srgbClr val="0033CC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Two or more independent clauses can be combined with </a:t>
            </a:r>
            <a:r>
              <a:rPr lang="en-US" sz="1600" b="1" dirty="0">
                <a:solidFill>
                  <a:schemeClr val="bg1"/>
                </a:solidFill>
              </a:rPr>
              <a:t>Coordinating conjunction words </a:t>
            </a:r>
            <a:r>
              <a:rPr lang="en-US" sz="1600" dirty="0">
                <a:solidFill>
                  <a:schemeClr val="bg1"/>
                </a:solidFill>
              </a:rPr>
              <a:t>like :</a:t>
            </a:r>
          </a:p>
        </p:txBody>
      </p:sp>
      <p:sp>
        <p:nvSpPr>
          <p:cNvPr id="18" name="Google Shape;637;p42">
            <a:extLst>
              <a:ext uri="{FF2B5EF4-FFF2-40B4-BE49-F238E27FC236}">
                <a16:creationId xmlns:a16="http://schemas.microsoft.com/office/drawing/2014/main" id="{E908118A-F7CC-4010-AE3F-C3C332FD5E77}"/>
              </a:ext>
            </a:extLst>
          </p:cNvPr>
          <p:cNvSpPr/>
          <p:nvPr/>
        </p:nvSpPr>
        <p:spPr>
          <a:xfrm>
            <a:off x="595610" y="2782462"/>
            <a:ext cx="932196" cy="728915"/>
          </a:xfrm>
          <a:custGeom>
            <a:avLst/>
            <a:gdLst/>
            <a:ahLst/>
            <a:cxnLst/>
            <a:rect l="l" t="t" r="r" b="b"/>
            <a:pathLst>
              <a:path w="29489" h="29709" extrusionOk="0">
                <a:moveTo>
                  <a:pt x="17393" y="0"/>
                </a:moveTo>
                <a:cubicBezTo>
                  <a:pt x="13775" y="0"/>
                  <a:pt x="13414" y="3285"/>
                  <a:pt x="13444" y="4257"/>
                </a:cubicBezTo>
                <a:cubicBezTo>
                  <a:pt x="13511" y="6093"/>
                  <a:pt x="12571" y="7163"/>
                  <a:pt x="10825" y="7163"/>
                </a:cubicBezTo>
                <a:cubicBezTo>
                  <a:pt x="9971" y="7163"/>
                  <a:pt x="8923" y="6906"/>
                  <a:pt x="7706" y="6358"/>
                </a:cubicBezTo>
                <a:cubicBezTo>
                  <a:pt x="6651" y="5883"/>
                  <a:pt x="5595" y="5640"/>
                  <a:pt x="4622" y="5640"/>
                </a:cubicBezTo>
                <a:cubicBezTo>
                  <a:pt x="2180" y="5640"/>
                  <a:pt x="253" y="7165"/>
                  <a:pt x="134" y="10361"/>
                </a:cubicBezTo>
                <a:cubicBezTo>
                  <a:pt x="1" y="14831"/>
                  <a:pt x="1402" y="15265"/>
                  <a:pt x="2502" y="17399"/>
                </a:cubicBezTo>
                <a:cubicBezTo>
                  <a:pt x="3570" y="19534"/>
                  <a:pt x="1035" y="20635"/>
                  <a:pt x="1969" y="22903"/>
                </a:cubicBezTo>
                <a:cubicBezTo>
                  <a:pt x="2423" y="23990"/>
                  <a:pt x="3728" y="24280"/>
                  <a:pt x="5225" y="24280"/>
                </a:cubicBezTo>
                <a:cubicBezTo>
                  <a:pt x="6809" y="24280"/>
                  <a:pt x="8607" y="23956"/>
                  <a:pt x="9841" y="23904"/>
                </a:cubicBezTo>
                <a:cubicBezTo>
                  <a:pt x="10002" y="23900"/>
                  <a:pt x="10153" y="23897"/>
                  <a:pt x="10297" y="23897"/>
                </a:cubicBezTo>
                <a:cubicBezTo>
                  <a:pt x="12288" y="23897"/>
                  <a:pt x="12666" y="24415"/>
                  <a:pt x="14845" y="27807"/>
                </a:cubicBezTo>
                <a:cubicBezTo>
                  <a:pt x="15759" y="29244"/>
                  <a:pt x="17205" y="29709"/>
                  <a:pt x="18676" y="29709"/>
                </a:cubicBezTo>
                <a:cubicBezTo>
                  <a:pt x="20963" y="29709"/>
                  <a:pt x="23310" y="28586"/>
                  <a:pt x="23818" y="28241"/>
                </a:cubicBezTo>
                <a:cubicBezTo>
                  <a:pt x="24685" y="27640"/>
                  <a:pt x="27287" y="24905"/>
                  <a:pt x="25586" y="20602"/>
                </a:cubicBezTo>
                <a:cubicBezTo>
                  <a:pt x="23851" y="16265"/>
                  <a:pt x="24752" y="14130"/>
                  <a:pt x="24752" y="14130"/>
                </a:cubicBezTo>
                <a:cubicBezTo>
                  <a:pt x="24752" y="11662"/>
                  <a:pt x="27821" y="12930"/>
                  <a:pt x="28621" y="9060"/>
                </a:cubicBezTo>
                <a:cubicBezTo>
                  <a:pt x="29488" y="4824"/>
                  <a:pt x="26586" y="4223"/>
                  <a:pt x="24318" y="4057"/>
                </a:cubicBezTo>
                <a:cubicBezTo>
                  <a:pt x="22083" y="3856"/>
                  <a:pt x="21149" y="654"/>
                  <a:pt x="19014" y="187"/>
                </a:cubicBezTo>
                <a:cubicBezTo>
                  <a:pt x="18412" y="58"/>
                  <a:pt x="17874" y="0"/>
                  <a:pt x="173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and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9" name="Google Shape;637;p42">
            <a:extLst>
              <a:ext uri="{FF2B5EF4-FFF2-40B4-BE49-F238E27FC236}">
                <a16:creationId xmlns:a16="http://schemas.microsoft.com/office/drawing/2014/main" id="{8FA39BA1-6FFF-44FA-A2C1-9FA273A2BF24}"/>
              </a:ext>
            </a:extLst>
          </p:cNvPr>
          <p:cNvSpPr/>
          <p:nvPr/>
        </p:nvSpPr>
        <p:spPr>
          <a:xfrm>
            <a:off x="1813560" y="2806185"/>
            <a:ext cx="932196" cy="728915"/>
          </a:xfrm>
          <a:custGeom>
            <a:avLst/>
            <a:gdLst/>
            <a:ahLst/>
            <a:cxnLst/>
            <a:rect l="l" t="t" r="r" b="b"/>
            <a:pathLst>
              <a:path w="29489" h="29709" extrusionOk="0">
                <a:moveTo>
                  <a:pt x="17393" y="0"/>
                </a:moveTo>
                <a:cubicBezTo>
                  <a:pt x="13775" y="0"/>
                  <a:pt x="13414" y="3285"/>
                  <a:pt x="13444" y="4257"/>
                </a:cubicBezTo>
                <a:cubicBezTo>
                  <a:pt x="13511" y="6093"/>
                  <a:pt x="12571" y="7163"/>
                  <a:pt x="10825" y="7163"/>
                </a:cubicBezTo>
                <a:cubicBezTo>
                  <a:pt x="9971" y="7163"/>
                  <a:pt x="8923" y="6906"/>
                  <a:pt x="7706" y="6358"/>
                </a:cubicBezTo>
                <a:cubicBezTo>
                  <a:pt x="6651" y="5883"/>
                  <a:pt x="5595" y="5640"/>
                  <a:pt x="4622" y="5640"/>
                </a:cubicBezTo>
                <a:cubicBezTo>
                  <a:pt x="2180" y="5640"/>
                  <a:pt x="253" y="7165"/>
                  <a:pt x="134" y="10361"/>
                </a:cubicBezTo>
                <a:cubicBezTo>
                  <a:pt x="1" y="14831"/>
                  <a:pt x="1402" y="15265"/>
                  <a:pt x="2502" y="17399"/>
                </a:cubicBezTo>
                <a:cubicBezTo>
                  <a:pt x="3570" y="19534"/>
                  <a:pt x="1035" y="20635"/>
                  <a:pt x="1969" y="22903"/>
                </a:cubicBezTo>
                <a:cubicBezTo>
                  <a:pt x="2423" y="23990"/>
                  <a:pt x="3728" y="24280"/>
                  <a:pt x="5225" y="24280"/>
                </a:cubicBezTo>
                <a:cubicBezTo>
                  <a:pt x="6809" y="24280"/>
                  <a:pt x="8607" y="23956"/>
                  <a:pt x="9841" y="23904"/>
                </a:cubicBezTo>
                <a:cubicBezTo>
                  <a:pt x="10002" y="23900"/>
                  <a:pt x="10153" y="23897"/>
                  <a:pt x="10297" y="23897"/>
                </a:cubicBezTo>
                <a:cubicBezTo>
                  <a:pt x="12288" y="23897"/>
                  <a:pt x="12666" y="24415"/>
                  <a:pt x="14845" y="27807"/>
                </a:cubicBezTo>
                <a:cubicBezTo>
                  <a:pt x="15759" y="29244"/>
                  <a:pt x="17205" y="29709"/>
                  <a:pt x="18676" y="29709"/>
                </a:cubicBezTo>
                <a:cubicBezTo>
                  <a:pt x="20963" y="29709"/>
                  <a:pt x="23310" y="28586"/>
                  <a:pt x="23818" y="28241"/>
                </a:cubicBezTo>
                <a:cubicBezTo>
                  <a:pt x="24685" y="27640"/>
                  <a:pt x="27287" y="24905"/>
                  <a:pt x="25586" y="20602"/>
                </a:cubicBezTo>
                <a:cubicBezTo>
                  <a:pt x="23851" y="16265"/>
                  <a:pt x="24752" y="14130"/>
                  <a:pt x="24752" y="14130"/>
                </a:cubicBezTo>
                <a:cubicBezTo>
                  <a:pt x="24752" y="11662"/>
                  <a:pt x="27821" y="12930"/>
                  <a:pt x="28621" y="9060"/>
                </a:cubicBezTo>
                <a:cubicBezTo>
                  <a:pt x="29488" y="4824"/>
                  <a:pt x="26586" y="4223"/>
                  <a:pt x="24318" y="4057"/>
                </a:cubicBezTo>
                <a:cubicBezTo>
                  <a:pt x="22083" y="3856"/>
                  <a:pt x="21149" y="654"/>
                  <a:pt x="19014" y="187"/>
                </a:cubicBezTo>
                <a:cubicBezTo>
                  <a:pt x="18412" y="58"/>
                  <a:pt x="17874" y="0"/>
                  <a:pt x="1739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but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0" name="Google Shape;637;p42">
            <a:extLst>
              <a:ext uri="{FF2B5EF4-FFF2-40B4-BE49-F238E27FC236}">
                <a16:creationId xmlns:a16="http://schemas.microsoft.com/office/drawing/2014/main" id="{1C32828F-465E-4F04-AB6B-4825EC442BE0}"/>
              </a:ext>
            </a:extLst>
          </p:cNvPr>
          <p:cNvSpPr/>
          <p:nvPr/>
        </p:nvSpPr>
        <p:spPr>
          <a:xfrm>
            <a:off x="3115927" y="2820421"/>
            <a:ext cx="932196" cy="728915"/>
          </a:xfrm>
          <a:custGeom>
            <a:avLst/>
            <a:gdLst/>
            <a:ahLst/>
            <a:cxnLst/>
            <a:rect l="l" t="t" r="r" b="b"/>
            <a:pathLst>
              <a:path w="29489" h="29709" extrusionOk="0">
                <a:moveTo>
                  <a:pt x="17393" y="0"/>
                </a:moveTo>
                <a:cubicBezTo>
                  <a:pt x="13775" y="0"/>
                  <a:pt x="13414" y="3285"/>
                  <a:pt x="13444" y="4257"/>
                </a:cubicBezTo>
                <a:cubicBezTo>
                  <a:pt x="13511" y="6093"/>
                  <a:pt x="12571" y="7163"/>
                  <a:pt x="10825" y="7163"/>
                </a:cubicBezTo>
                <a:cubicBezTo>
                  <a:pt x="9971" y="7163"/>
                  <a:pt x="8923" y="6906"/>
                  <a:pt x="7706" y="6358"/>
                </a:cubicBezTo>
                <a:cubicBezTo>
                  <a:pt x="6651" y="5883"/>
                  <a:pt x="5595" y="5640"/>
                  <a:pt x="4622" y="5640"/>
                </a:cubicBezTo>
                <a:cubicBezTo>
                  <a:pt x="2180" y="5640"/>
                  <a:pt x="253" y="7165"/>
                  <a:pt x="134" y="10361"/>
                </a:cubicBezTo>
                <a:cubicBezTo>
                  <a:pt x="1" y="14831"/>
                  <a:pt x="1402" y="15265"/>
                  <a:pt x="2502" y="17399"/>
                </a:cubicBezTo>
                <a:cubicBezTo>
                  <a:pt x="3570" y="19534"/>
                  <a:pt x="1035" y="20635"/>
                  <a:pt x="1969" y="22903"/>
                </a:cubicBezTo>
                <a:cubicBezTo>
                  <a:pt x="2423" y="23990"/>
                  <a:pt x="3728" y="24280"/>
                  <a:pt x="5225" y="24280"/>
                </a:cubicBezTo>
                <a:cubicBezTo>
                  <a:pt x="6809" y="24280"/>
                  <a:pt x="8607" y="23956"/>
                  <a:pt x="9841" y="23904"/>
                </a:cubicBezTo>
                <a:cubicBezTo>
                  <a:pt x="10002" y="23900"/>
                  <a:pt x="10153" y="23897"/>
                  <a:pt x="10297" y="23897"/>
                </a:cubicBezTo>
                <a:cubicBezTo>
                  <a:pt x="12288" y="23897"/>
                  <a:pt x="12666" y="24415"/>
                  <a:pt x="14845" y="27807"/>
                </a:cubicBezTo>
                <a:cubicBezTo>
                  <a:pt x="15759" y="29244"/>
                  <a:pt x="17205" y="29709"/>
                  <a:pt x="18676" y="29709"/>
                </a:cubicBezTo>
                <a:cubicBezTo>
                  <a:pt x="20963" y="29709"/>
                  <a:pt x="23310" y="28586"/>
                  <a:pt x="23818" y="28241"/>
                </a:cubicBezTo>
                <a:cubicBezTo>
                  <a:pt x="24685" y="27640"/>
                  <a:pt x="27287" y="24905"/>
                  <a:pt x="25586" y="20602"/>
                </a:cubicBezTo>
                <a:cubicBezTo>
                  <a:pt x="23851" y="16265"/>
                  <a:pt x="24752" y="14130"/>
                  <a:pt x="24752" y="14130"/>
                </a:cubicBezTo>
                <a:cubicBezTo>
                  <a:pt x="24752" y="11662"/>
                  <a:pt x="27821" y="12930"/>
                  <a:pt x="28621" y="9060"/>
                </a:cubicBezTo>
                <a:cubicBezTo>
                  <a:pt x="29488" y="4824"/>
                  <a:pt x="26586" y="4223"/>
                  <a:pt x="24318" y="4057"/>
                </a:cubicBezTo>
                <a:cubicBezTo>
                  <a:pt x="22083" y="3856"/>
                  <a:pt x="21149" y="654"/>
                  <a:pt x="19014" y="187"/>
                </a:cubicBezTo>
                <a:cubicBezTo>
                  <a:pt x="18412" y="58"/>
                  <a:pt x="17874" y="0"/>
                  <a:pt x="1739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or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1" name="Google Shape;637;p42">
            <a:extLst>
              <a:ext uri="{FF2B5EF4-FFF2-40B4-BE49-F238E27FC236}">
                <a16:creationId xmlns:a16="http://schemas.microsoft.com/office/drawing/2014/main" id="{125C5799-DA2A-47B7-BEBC-02496EE071DE}"/>
              </a:ext>
            </a:extLst>
          </p:cNvPr>
          <p:cNvSpPr/>
          <p:nvPr/>
        </p:nvSpPr>
        <p:spPr>
          <a:xfrm>
            <a:off x="4418294" y="2806185"/>
            <a:ext cx="932196" cy="728915"/>
          </a:xfrm>
          <a:custGeom>
            <a:avLst/>
            <a:gdLst/>
            <a:ahLst/>
            <a:cxnLst/>
            <a:rect l="l" t="t" r="r" b="b"/>
            <a:pathLst>
              <a:path w="29489" h="29709" extrusionOk="0">
                <a:moveTo>
                  <a:pt x="17393" y="0"/>
                </a:moveTo>
                <a:cubicBezTo>
                  <a:pt x="13775" y="0"/>
                  <a:pt x="13414" y="3285"/>
                  <a:pt x="13444" y="4257"/>
                </a:cubicBezTo>
                <a:cubicBezTo>
                  <a:pt x="13511" y="6093"/>
                  <a:pt x="12571" y="7163"/>
                  <a:pt x="10825" y="7163"/>
                </a:cubicBezTo>
                <a:cubicBezTo>
                  <a:pt x="9971" y="7163"/>
                  <a:pt x="8923" y="6906"/>
                  <a:pt x="7706" y="6358"/>
                </a:cubicBezTo>
                <a:cubicBezTo>
                  <a:pt x="6651" y="5883"/>
                  <a:pt x="5595" y="5640"/>
                  <a:pt x="4622" y="5640"/>
                </a:cubicBezTo>
                <a:cubicBezTo>
                  <a:pt x="2180" y="5640"/>
                  <a:pt x="253" y="7165"/>
                  <a:pt x="134" y="10361"/>
                </a:cubicBezTo>
                <a:cubicBezTo>
                  <a:pt x="1" y="14831"/>
                  <a:pt x="1402" y="15265"/>
                  <a:pt x="2502" y="17399"/>
                </a:cubicBezTo>
                <a:cubicBezTo>
                  <a:pt x="3570" y="19534"/>
                  <a:pt x="1035" y="20635"/>
                  <a:pt x="1969" y="22903"/>
                </a:cubicBezTo>
                <a:cubicBezTo>
                  <a:pt x="2423" y="23990"/>
                  <a:pt x="3728" y="24280"/>
                  <a:pt x="5225" y="24280"/>
                </a:cubicBezTo>
                <a:cubicBezTo>
                  <a:pt x="6809" y="24280"/>
                  <a:pt x="8607" y="23956"/>
                  <a:pt x="9841" y="23904"/>
                </a:cubicBezTo>
                <a:cubicBezTo>
                  <a:pt x="10002" y="23900"/>
                  <a:pt x="10153" y="23897"/>
                  <a:pt x="10297" y="23897"/>
                </a:cubicBezTo>
                <a:cubicBezTo>
                  <a:pt x="12288" y="23897"/>
                  <a:pt x="12666" y="24415"/>
                  <a:pt x="14845" y="27807"/>
                </a:cubicBezTo>
                <a:cubicBezTo>
                  <a:pt x="15759" y="29244"/>
                  <a:pt x="17205" y="29709"/>
                  <a:pt x="18676" y="29709"/>
                </a:cubicBezTo>
                <a:cubicBezTo>
                  <a:pt x="20963" y="29709"/>
                  <a:pt x="23310" y="28586"/>
                  <a:pt x="23818" y="28241"/>
                </a:cubicBezTo>
                <a:cubicBezTo>
                  <a:pt x="24685" y="27640"/>
                  <a:pt x="27287" y="24905"/>
                  <a:pt x="25586" y="20602"/>
                </a:cubicBezTo>
                <a:cubicBezTo>
                  <a:pt x="23851" y="16265"/>
                  <a:pt x="24752" y="14130"/>
                  <a:pt x="24752" y="14130"/>
                </a:cubicBezTo>
                <a:cubicBezTo>
                  <a:pt x="24752" y="11662"/>
                  <a:pt x="27821" y="12930"/>
                  <a:pt x="28621" y="9060"/>
                </a:cubicBezTo>
                <a:cubicBezTo>
                  <a:pt x="29488" y="4824"/>
                  <a:pt x="26586" y="4223"/>
                  <a:pt x="24318" y="4057"/>
                </a:cubicBezTo>
                <a:cubicBezTo>
                  <a:pt x="22083" y="3856"/>
                  <a:pt x="21149" y="654"/>
                  <a:pt x="19014" y="187"/>
                </a:cubicBezTo>
                <a:cubicBezTo>
                  <a:pt x="18412" y="58"/>
                  <a:pt x="17874" y="0"/>
                  <a:pt x="17393" y="0"/>
                </a:cubicBezTo>
                <a:close/>
              </a:path>
            </a:pathLst>
          </a:custGeom>
          <a:solidFill>
            <a:srgbClr val="867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so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2" name="Google Shape;637;p42">
            <a:extLst>
              <a:ext uri="{FF2B5EF4-FFF2-40B4-BE49-F238E27FC236}">
                <a16:creationId xmlns:a16="http://schemas.microsoft.com/office/drawing/2014/main" id="{C53742DD-93BC-479C-BBB2-A8B0BBA883BC}"/>
              </a:ext>
            </a:extLst>
          </p:cNvPr>
          <p:cNvSpPr/>
          <p:nvPr/>
        </p:nvSpPr>
        <p:spPr>
          <a:xfrm>
            <a:off x="5551174" y="2855675"/>
            <a:ext cx="932196" cy="728915"/>
          </a:xfrm>
          <a:custGeom>
            <a:avLst/>
            <a:gdLst/>
            <a:ahLst/>
            <a:cxnLst/>
            <a:rect l="l" t="t" r="r" b="b"/>
            <a:pathLst>
              <a:path w="29489" h="29709" extrusionOk="0">
                <a:moveTo>
                  <a:pt x="17393" y="0"/>
                </a:moveTo>
                <a:cubicBezTo>
                  <a:pt x="13775" y="0"/>
                  <a:pt x="13414" y="3285"/>
                  <a:pt x="13444" y="4257"/>
                </a:cubicBezTo>
                <a:cubicBezTo>
                  <a:pt x="13511" y="6093"/>
                  <a:pt x="12571" y="7163"/>
                  <a:pt x="10825" y="7163"/>
                </a:cubicBezTo>
                <a:cubicBezTo>
                  <a:pt x="9971" y="7163"/>
                  <a:pt x="8923" y="6906"/>
                  <a:pt x="7706" y="6358"/>
                </a:cubicBezTo>
                <a:cubicBezTo>
                  <a:pt x="6651" y="5883"/>
                  <a:pt x="5595" y="5640"/>
                  <a:pt x="4622" y="5640"/>
                </a:cubicBezTo>
                <a:cubicBezTo>
                  <a:pt x="2180" y="5640"/>
                  <a:pt x="253" y="7165"/>
                  <a:pt x="134" y="10361"/>
                </a:cubicBezTo>
                <a:cubicBezTo>
                  <a:pt x="1" y="14831"/>
                  <a:pt x="1402" y="15265"/>
                  <a:pt x="2502" y="17399"/>
                </a:cubicBezTo>
                <a:cubicBezTo>
                  <a:pt x="3570" y="19534"/>
                  <a:pt x="1035" y="20635"/>
                  <a:pt x="1969" y="22903"/>
                </a:cubicBezTo>
                <a:cubicBezTo>
                  <a:pt x="2423" y="23990"/>
                  <a:pt x="3728" y="24280"/>
                  <a:pt x="5225" y="24280"/>
                </a:cubicBezTo>
                <a:cubicBezTo>
                  <a:pt x="6809" y="24280"/>
                  <a:pt x="8607" y="23956"/>
                  <a:pt x="9841" y="23904"/>
                </a:cubicBezTo>
                <a:cubicBezTo>
                  <a:pt x="10002" y="23900"/>
                  <a:pt x="10153" y="23897"/>
                  <a:pt x="10297" y="23897"/>
                </a:cubicBezTo>
                <a:cubicBezTo>
                  <a:pt x="12288" y="23897"/>
                  <a:pt x="12666" y="24415"/>
                  <a:pt x="14845" y="27807"/>
                </a:cubicBezTo>
                <a:cubicBezTo>
                  <a:pt x="15759" y="29244"/>
                  <a:pt x="17205" y="29709"/>
                  <a:pt x="18676" y="29709"/>
                </a:cubicBezTo>
                <a:cubicBezTo>
                  <a:pt x="20963" y="29709"/>
                  <a:pt x="23310" y="28586"/>
                  <a:pt x="23818" y="28241"/>
                </a:cubicBezTo>
                <a:cubicBezTo>
                  <a:pt x="24685" y="27640"/>
                  <a:pt x="27287" y="24905"/>
                  <a:pt x="25586" y="20602"/>
                </a:cubicBezTo>
                <a:cubicBezTo>
                  <a:pt x="23851" y="16265"/>
                  <a:pt x="24752" y="14130"/>
                  <a:pt x="24752" y="14130"/>
                </a:cubicBezTo>
                <a:cubicBezTo>
                  <a:pt x="24752" y="11662"/>
                  <a:pt x="27821" y="12930"/>
                  <a:pt x="28621" y="9060"/>
                </a:cubicBezTo>
                <a:cubicBezTo>
                  <a:pt x="29488" y="4824"/>
                  <a:pt x="26586" y="4223"/>
                  <a:pt x="24318" y="4057"/>
                </a:cubicBezTo>
                <a:cubicBezTo>
                  <a:pt x="22083" y="3856"/>
                  <a:pt x="21149" y="654"/>
                  <a:pt x="19014" y="187"/>
                </a:cubicBezTo>
                <a:cubicBezTo>
                  <a:pt x="18412" y="58"/>
                  <a:pt x="17874" y="0"/>
                  <a:pt x="1739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yet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1C4A636-3569-4269-BE8D-0E38B7B3C7D2}"/>
              </a:ext>
            </a:extLst>
          </p:cNvPr>
          <p:cNvSpPr txBox="1"/>
          <p:nvPr/>
        </p:nvSpPr>
        <p:spPr>
          <a:xfrm>
            <a:off x="255266" y="3714413"/>
            <a:ext cx="7372354" cy="369332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 ordered the engine online ,</a:t>
            </a:r>
            <a:r>
              <a:rPr lang="en-US" sz="1800" b="1" u="sng" dirty="0">
                <a:solidFill>
                  <a:schemeClr val="bg1"/>
                </a:solidFill>
              </a:rPr>
              <a:t>but</a:t>
            </a:r>
            <a:r>
              <a:rPr lang="en-US" sz="1800" dirty="0">
                <a:solidFill>
                  <a:schemeClr val="bg1"/>
                </a:solidFill>
              </a:rPr>
              <a:t>  I can’t find the confirmation number .   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1EED34F6-F8BB-40CE-81E6-201AA99340FE}"/>
              </a:ext>
            </a:extLst>
          </p:cNvPr>
          <p:cNvSpPr/>
          <p:nvPr/>
        </p:nvSpPr>
        <p:spPr>
          <a:xfrm>
            <a:off x="3115927" y="3714412"/>
            <a:ext cx="480713" cy="36933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91FA5B6B-5300-46B0-81AB-BE2F748ABC0A}"/>
              </a:ext>
            </a:extLst>
          </p:cNvPr>
          <p:cNvSpPr/>
          <p:nvPr/>
        </p:nvSpPr>
        <p:spPr>
          <a:xfrm>
            <a:off x="2653663" y="4470480"/>
            <a:ext cx="139446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>
                <a:ln/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Coordinating </a:t>
            </a:r>
          </a:p>
          <a:p>
            <a:pPr algn="ctr"/>
            <a:r>
              <a:rPr lang="en-US" b="1" cap="none" spc="0" dirty="0">
                <a:ln/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conjunction</a:t>
            </a:r>
            <a:endParaRPr lang="ar-SA" b="1" cap="none" spc="0" dirty="0">
              <a:ln/>
              <a:solidFill>
                <a:srgbClr val="00B050"/>
              </a:solidFill>
              <a:effectLst/>
              <a:latin typeface="Bookman Old Style" panose="02050604050505020204" pitchFamily="18" charset="0"/>
            </a:endParaRP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89545197-38D7-4651-AE26-12089456D1BF}"/>
              </a:ext>
            </a:extLst>
          </p:cNvPr>
          <p:cNvCxnSpPr>
            <a:cxnSpLocks/>
          </p:cNvCxnSpPr>
          <p:nvPr/>
        </p:nvCxnSpPr>
        <p:spPr>
          <a:xfrm>
            <a:off x="3349316" y="4071983"/>
            <a:ext cx="1577" cy="343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1C3C810F-EBAD-4ED9-80E9-49FC45027F35}"/>
              </a:ext>
            </a:extLst>
          </p:cNvPr>
          <p:cNvCxnSpPr>
            <a:cxnSpLocks/>
          </p:cNvCxnSpPr>
          <p:nvPr/>
        </p:nvCxnSpPr>
        <p:spPr>
          <a:xfrm>
            <a:off x="1067421" y="4159941"/>
            <a:ext cx="1577" cy="343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C724CCFD-9181-4CB3-9FDC-25CD60AEDF7B}"/>
              </a:ext>
            </a:extLst>
          </p:cNvPr>
          <p:cNvCxnSpPr>
            <a:cxnSpLocks/>
          </p:cNvCxnSpPr>
          <p:nvPr/>
        </p:nvCxnSpPr>
        <p:spPr>
          <a:xfrm>
            <a:off x="5793109" y="4071983"/>
            <a:ext cx="1577" cy="343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Google Shape;671;p43">
            <a:extLst>
              <a:ext uri="{FF2B5EF4-FFF2-40B4-BE49-F238E27FC236}">
                <a16:creationId xmlns:a16="http://schemas.microsoft.com/office/drawing/2014/main" id="{93D8C7B5-40DC-42B0-AABD-CED3715B81D3}"/>
              </a:ext>
            </a:extLst>
          </p:cNvPr>
          <p:cNvSpPr txBox="1"/>
          <p:nvPr/>
        </p:nvSpPr>
        <p:spPr>
          <a:xfrm>
            <a:off x="468447" y="4523661"/>
            <a:ext cx="1392883" cy="3969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1</a:t>
            </a:r>
            <a:r>
              <a:rPr lang="en" sz="1800" b="1" baseline="30000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ST</a:t>
            </a:r>
            <a:r>
              <a:rPr lang="en" sz="1800" b="1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 clause</a:t>
            </a:r>
            <a:endParaRPr sz="1800" b="1" dirty="0">
              <a:solidFill>
                <a:schemeClr val="lt1"/>
              </a:solidFill>
              <a:latin typeface="Arial Narrow" panose="020B0606020202030204" pitchFamily="34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34" name="Google Shape;671;p43">
            <a:extLst>
              <a:ext uri="{FF2B5EF4-FFF2-40B4-BE49-F238E27FC236}">
                <a16:creationId xmlns:a16="http://schemas.microsoft.com/office/drawing/2014/main" id="{B8C9FE8B-BD14-441C-B62D-4058D4CF9EF8}"/>
              </a:ext>
            </a:extLst>
          </p:cNvPr>
          <p:cNvSpPr txBox="1"/>
          <p:nvPr/>
        </p:nvSpPr>
        <p:spPr>
          <a:xfrm>
            <a:off x="5052209" y="4470480"/>
            <a:ext cx="1392883" cy="3969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2</a:t>
            </a:r>
            <a:r>
              <a:rPr lang="en" sz="1800" b="1" baseline="30000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nd</a:t>
            </a:r>
            <a:r>
              <a:rPr lang="en" sz="1800" b="1" dirty="0">
                <a:solidFill>
                  <a:schemeClr val="lt1"/>
                </a:solidFill>
                <a:latin typeface="Arial Narrow" panose="020B0606020202030204" pitchFamily="34" charset="0"/>
                <a:ea typeface="Fredoka One"/>
                <a:cs typeface="Fredoka One"/>
                <a:sym typeface="Fredoka One"/>
              </a:rPr>
              <a:t>  clause</a:t>
            </a:r>
            <a:endParaRPr sz="1800" b="1" dirty="0">
              <a:solidFill>
                <a:schemeClr val="lt1"/>
              </a:solidFill>
              <a:latin typeface="Arial Narrow" panose="020B0606020202030204" pitchFamily="34" charset="0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" grpId="0"/>
      <p:bldP spid="9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48"/>
          <p:cNvGrpSpPr/>
          <p:nvPr/>
        </p:nvGrpSpPr>
        <p:grpSpPr>
          <a:xfrm>
            <a:off x="4572000" y="1663201"/>
            <a:ext cx="2659616" cy="1930234"/>
            <a:chOff x="9757525" y="41025"/>
            <a:chExt cx="738625" cy="763575"/>
          </a:xfrm>
        </p:grpSpPr>
        <p:sp>
          <p:nvSpPr>
            <p:cNvPr id="826" name="Google Shape;826;p48"/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6602315" y="2929810"/>
            <a:ext cx="2280401" cy="2213690"/>
            <a:chOff x="8197250" y="-1535425"/>
            <a:chExt cx="748900" cy="788925"/>
          </a:xfrm>
        </p:grpSpPr>
        <p:sp>
          <p:nvSpPr>
            <p:cNvPr id="831" name="Google Shape;831;p48"/>
            <p:cNvSpPr/>
            <p:nvPr/>
          </p:nvSpPr>
          <p:spPr>
            <a:xfrm>
              <a:off x="8197250" y="-1489225"/>
              <a:ext cx="737225" cy="742725"/>
            </a:xfrm>
            <a:custGeom>
              <a:avLst/>
              <a:gdLst/>
              <a:ahLst/>
              <a:cxnLst/>
              <a:rect l="l" t="t" r="r" b="b"/>
              <a:pathLst>
                <a:path w="29489" h="29709" extrusionOk="0">
                  <a:moveTo>
                    <a:pt x="17393" y="0"/>
                  </a:moveTo>
                  <a:cubicBezTo>
                    <a:pt x="13775" y="0"/>
                    <a:pt x="13414" y="3285"/>
                    <a:pt x="13444" y="4257"/>
                  </a:cubicBezTo>
                  <a:cubicBezTo>
                    <a:pt x="13511" y="6093"/>
                    <a:pt x="12571" y="7163"/>
                    <a:pt x="10825" y="7163"/>
                  </a:cubicBezTo>
                  <a:cubicBezTo>
                    <a:pt x="9971" y="7163"/>
                    <a:pt x="8923" y="6906"/>
                    <a:pt x="7706" y="6358"/>
                  </a:cubicBezTo>
                  <a:cubicBezTo>
                    <a:pt x="6651" y="5883"/>
                    <a:pt x="5595" y="5640"/>
                    <a:pt x="4622" y="5640"/>
                  </a:cubicBezTo>
                  <a:cubicBezTo>
                    <a:pt x="2180" y="5640"/>
                    <a:pt x="253" y="7165"/>
                    <a:pt x="134" y="10361"/>
                  </a:cubicBezTo>
                  <a:cubicBezTo>
                    <a:pt x="1" y="14831"/>
                    <a:pt x="1402" y="15265"/>
                    <a:pt x="2502" y="17399"/>
                  </a:cubicBezTo>
                  <a:cubicBezTo>
                    <a:pt x="3570" y="19534"/>
                    <a:pt x="1035" y="20635"/>
                    <a:pt x="1969" y="22903"/>
                  </a:cubicBezTo>
                  <a:cubicBezTo>
                    <a:pt x="2423" y="23990"/>
                    <a:pt x="3728" y="24280"/>
                    <a:pt x="5225" y="24280"/>
                  </a:cubicBezTo>
                  <a:cubicBezTo>
                    <a:pt x="6809" y="24280"/>
                    <a:pt x="8607" y="23956"/>
                    <a:pt x="9841" y="23904"/>
                  </a:cubicBezTo>
                  <a:cubicBezTo>
                    <a:pt x="10002" y="23900"/>
                    <a:pt x="10153" y="23897"/>
                    <a:pt x="10297" y="23897"/>
                  </a:cubicBezTo>
                  <a:cubicBezTo>
                    <a:pt x="12288" y="23897"/>
                    <a:pt x="12666" y="24415"/>
                    <a:pt x="14845" y="27807"/>
                  </a:cubicBezTo>
                  <a:cubicBezTo>
                    <a:pt x="15759" y="29244"/>
                    <a:pt x="17205" y="29709"/>
                    <a:pt x="18676" y="29709"/>
                  </a:cubicBezTo>
                  <a:cubicBezTo>
                    <a:pt x="20963" y="29709"/>
                    <a:pt x="23310" y="28586"/>
                    <a:pt x="23818" y="28241"/>
                  </a:cubicBezTo>
                  <a:cubicBezTo>
                    <a:pt x="24685" y="27640"/>
                    <a:pt x="27287" y="24905"/>
                    <a:pt x="25586" y="20602"/>
                  </a:cubicBezTo>
                  <a:cubicBezTo>
                    <a:pt x="23851" y="16265"/>
                    <a:pt x="24752" y="14130"/>
                    <a:pt x="24752" y="14130"/>
                  </a:cubicBezTo>
                  <a:cubicBezTo>
                    <a:pt x="24752" y="11662"/>
                    <a:pt x="27821" y="12930"/>
                    <a:pt x="28621" y="9060"/>
                  </a:cubicBezTo>
                  <a:cubicBezTo>
                    <a:pt x="29488" y="4824"/>
                    <a:pt x="26586" y="4223"/>
                    <a:pt x="24318" y="4057"/>
                  </a:cubicBezTo>
                  <a:cubicBezTo>
                    <a:pt x="22083" y="3856"/>
                    <a:pt x="21149" y="654"/>
                    <a:pt x="19014" y="187"/>
                  </a:cubicBezTo>
                  <a:cubicBezTo>
                    <a:pt x="18412" y="58"/>
                    <a:pt x="17874" y="0"/>
                    <a:pt x="17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852725" y="-1144325"/>
              <a:ext cx="93425" cy="94275"/>
            </a:xfrm>
            <a:custGeom>
              <a:avLst/>
              <a:gdLst/>
              <a:ahLst/>
              <a:cxnLst/>
              <a:rect l="l" t="t" r="r" b="b"/>
              <a:pathLst>
                <a:path w="3737" h="3771" extrusionOk="0">
                  <a:moveTo>
                    <a:pt x="1868" y="1"/>
                  </a:moveTo>
                  <a:cubicBezTo>
                    <a:pt x="834" y="1"/>
                    <a:pt x="0" y="868"/>
                    <a:pt x="0" y="1902"/>
                  </a:cubicBezTo>
                  <a:cubicBezTo>
                    <a:pt x="0" y="2936"/>
                    <a:pt x="834" y="3770"/>
                    <a:pt x="1868" y="3770"/>
                  </a:cubicBezTo>
                  <a:cubicBezTo>
                    <a:pt x="2902" y="3770"/>
                    <a:pt x="3736" y="2936"/>
                    <a:pt x="3736" y="1902"/>
                  </a:cubicBezTo>
                  <a:cubicBezTo>
                    <a:pt x="3736" y="868"/>
                    <a:pt x="2902" y="1"/>
                    <a:pt x="1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393225" y="-854275"/>
              <a:ext cx="117600" cy="104675"/>
            </a:xfrm>
            <a:custGeom>
              <a:avLst/>
              <a:gdLst/>
              <a:ahLst/>
              <a:cxnLst/>
              <a:rect l="l" t="t" r="r" b="b"/>
              <a:pathLst>
                <a:path w="4704" h="4187" extrusionOk="0">
                  <a:moveTo>
                    <a:pt x="1911" y="1"/>
                  </a:moveTo>
                  <a:cubicBezTo>
                    <a:pt x="1451" y="1"/>
                    <a:pt x="1020" y="156"/>
                    <a:pt x="701" y="474"/>
                  </a:cubicBezTo>
                  <a:cubicBezTo>
                    <a:pt x="1" y="1208"/>
                    <a:pt x="101" y="2542"/>
                    <a:pt x="1001" y="3443"/>
                  </a:cubicBezTo>
                  <a:cubicBezTo>
                    <a:pt x="1508" y="3931"/>
                    <a:pt x="2151" y="4186"/>
                    <a:pt x="2748" y="4186"/>
                  </a:cubicBezTo>
                  <a:cubicBezTo>
                    <a:pt x="3212" y="4186"/>
                    <a:pt x="3649" y="4031"/>
                    <a:pt x="3970" y="3710"/>
                  </a:cubicBezTo>
                  <a:cubicBezTo>
                    <a:pt x="4704" y="3009"/>
                    <a:pt x="4571" y="1675"/>
                    <a:pt x="3670" y="774"/>
                  </a:cubicBezTo>
                  <a:cubicBezTo>
                    <a:pt x="3160" y="265"/>
                    <a:pt x="2511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359875" y="-1535425"/>
              <a:ext cx="111775" cy="160125"/>
            </a:xfrm>
            <a:custGeom>
              <a:avLst/>
              <a:gdLst/>
              <a:ahLst/>
              <a:cxnLst/>
              <a:rect l="l" t="t" r="r" b="b"/>
              <a:pathLst>
                <a:path w="4471" h="6405" extrusionOk="0">
                  <a:moveTo>
                    <a:pt x="2602" y="0"/>
                  </a:moveTo>
                  <a:cubicBezTo>
                    <a:pt x="1568" y="0"/>
                    <a:pt x="434" y="1134"/>
                    <a:pt x="267" y="2936"/>
                  </a:cubicBezTo>
                  <a:cubicBezTo>
                    <a:pt x="0" y="5504"/>
                    <a:pt x="1101" y="6405"/>
                    <a:pt x="2135" y="6405"/>
                  </a:cubicBezTo>
                  <a:cubicBezTo>
                    <a:pt x="3169" y="6405"/>
                    <a:pt x="4103" y="6171"/>
                    <a:pt x="4103" y="5137"/>
                  </a:cubicBezTo>
                  <a:cubicBezTo>
                    <a:pt x="4103" y="4704"/>
                    <a:pt x="3570" y="3803"/>
                    <a:pt x="3636" y="3403"/>
                  </a:cubicBezTo>
                  <a:cubicBezTo>
                    <a:pt x="3770" y="2836"/>
                    <a:pt x="4470" y="2135"/>
                    <a:pt x="4470" y="1468"/>
                  </a:cubicBezTo>
                  <a:cubicBezTo>
                    <a:pt x="4470" y="434"/>
                    <a:pt x="3636" y="0"/>
                    <a:pt x="2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48"/>
          <p:cNvGrpSpPr/>
          <p:nvPr/>
        </p:nvGrpSpPr>
        <p:grpSpPr>
          <a:xfrm rot="10800000" flipH="1">
            <a:off x="295397" y="3042016"/>
            <a:ext cx="2475347" cy="2026013"/>
            <a:chOff x="9757525" y="41025"/>
            <a:chExt cx="738625" cy="763575"/>
          </a:xfrm>
        </p:grpSpPr>
        <p:sp>
          <p:nvSpPr>
            <p:cNvPr id="836" name="Google Shape;836;p48"/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48"/>
          <p:cNvSpPr txBox="1">
            <a:spLocks noGrp="1"/>
          </p:cNvSpPr>
          <p:nvPr>
            <p:ph type="title"/>
          </p:nvPr>
        </p:nvSpPr>
        <p:spPr>
          <a:xfrm>
            <a:off x="4991008" y="1803624"/>
            <a:ext cx="18216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N</a:t>
            </a:r>
            <a:r>
              <a:rPr lang="en" sz="1600" dirty="0"/>
              <a:t>either …nor</a:t>
            </a:r>
            <a:endParaRPr sz="1600" dirty="0"/>
          </a:p>
        </p:txBody>
      </p:sp>
      <p:sp>
        <p:nvSpPr>
          <p:cNvPr id="841" name="Google Shape;841;p48"/>
          <p:cNvSpPr txBox="1">
            <a:spLocks noGrp="1"/>
          </p:cNvSpPr>
          <p:nvPr>
            <p:ph type="subTitle" idx="1"/>
          </p:nvPr>
        </p:nvSpPr>
        <p:spPr>
          <a:xfrm>
            <a:off x="4789671" y="2207668"/>
            <a:ext cx="21150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verb agrees with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2nd noun</a:t>
            </a:r>
          </a:p>
        </p:txBody>
      </p:sp>
      <p:sp>
        <p:nvSpPr>
          <p:cNvPr id="842" name="Google Shape;842;p48"/>
          <p:cNvSpPr txBox="1">
            <a:spLocks noGrp="1"/>
          </p:cNvSpPr>
          <p:nvPr>
            <p:ph type="title" idx="2"/>
          </p:nvPr>
        </p:nvSpPr>
        <p:spPr>
          <a:xfrm>
            <a:off x="593453" y="3761922"/>
            <a:ext cx="18198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       E</a:t>
            </a:r>
            <a:r>
              <a:rPr lang="en" sz="1600" dirty="0"/>
              <a:t>ither .. or</a:t>
            </a:r>
            <a:endParaRPr sz="1600" dirty="0"/>
          </a:p>
        </p:txBody>
      </p:sp>
      <p:sp>
        <p:nvSpPr>
          <p:cNvPr id="843" name="Google Shape;843;p48"/>
          <p:cNvSpPr txBox="1">
            <a:spLocks noGrp="1"/>
          </p:cNvSpPr>
          <p:nvPr>
            <p:ph type="subTitle" idx="3"/>
          </p:nvPr>
        </p:nvSpPr>
        <p:spPr>
          <a:xfrm>
            <a:off x="405373" y="4212792"/>
            <a:ext cx="21123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verb agrees with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2nd noun</a:t>
            </a:r>
          </a:p>
        </p:txBody>
      </p:sp>
      <p:sp>
        <p:nvSpPr>
          <p:cNvPr id="844" name="Google Shape;844;p48"/>
          <p:cNvSpPr txBox="1">
            <a:spLocks noGrp="1"/>
          </p:cNvSpPr>
          <p:nvPr>
            <p:ph type="title" idx="4"/>
          </p:nvPr>
        </p:nvSpPr>
        <p:spPr>
          <a:xfrm>
            <a:off x="6638640" y="3517706"/>
            <a:ext cx="1994213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 not only …but also</a:t>
            </a:r>
            <a:endParaRPr sz="1400" dirty="0"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845" name="Google Shape;845;p48"/>
          <p:cNvSpPr txBox="1">
            <a:spLocks noGrp="1"/>
          </p:cNvSpPr>
          <p:nvPr>
            <p:ph type="subTitle" idx="5"/>
          </p:nvPr>
        </p:nvSpPr>
        <p:spPr>
          <a:xfrm>
            <a:off x="6585910" y="3995543"/>
            <a:ext cx="21123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verb agrees with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2nd noun</a:t>
            </a:r>
          </a:p>
        </p:txBody>
      </p:sp>
      <p:sp>
        <p:nvSpPr>
          <p:cNvPr id="846" name="Google Shape;846;p48"/>
          <p:cNvSpPr txBox="1">
            <a:spLocks noGrp="1"/>
          </p:cNvSpPr>
          <p:nvPr>
            <p:ph type="title" idx="6"/>
          </p:nvPr>
        </p:nvSpPr>
        <p:spPr>
          <a:xfrm>
            <a:off x="894463" y="170232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Note</a:t>
            </a:r>
            <a:endParaRPr sz="4800" dirty="0"/>
          </a:p>
        </p:txBody>
      </p:sp>
      <p:grpSp>
        <p:nvGrpSpPr>
          <p:cNvPr id="24" name="Google Shape;825;p48">
            <a:extLst>
              <a:ext uri="{FF2B5EF4-FFF2-40B4-BE49-F238E27FC236}">
                <a16:creationId xmlns:a16="http://schemas.microsoft.com/office/drawing/2014/main" id="{3250B3EA-CD8A-48DE-A246-2C000246B97F}"/>
              </a:ext>
            </a:extLst>
          </p:cNvPr>
          <p:cNvGrpSpPr/>
          <p:nvPr/>
        </p:nvGrpSpPr>
        <p:grpSpPr>
          <a:xfrm rot="1631232">
            <a:off x="1856264" y="1098937"/>
            <a:ext cx="2777673" cy="2299002"/>
            <a:chOff x="9757525" y="41025"/>
            <a:chExt cx="738625" cy="763575"/>
          </a:xfrm>
          <a:solidFill>
            <a:srgbClr val="0000FF"/>
          </a:solidFill>
        </p:grpSpPr>
        <p:sp>
          <p:nvSpPr>
            <p:cNvPr id="25" name="Google Shape;826;p48">
              <a:extLst>
                <a:ext uri="{FF2B5EF4-FFF2-40B4-BE49-F238E27FC236}">
                  <a16:creationId xmlns:a16="http://schemas.microsoft.com/office/drawing/2014/main" id="{51A1BF80-4BE3-4372-BB40-49AB16D8D7C4}"/>
                </a:ext>
              </a:extLst>
            </p:cNvPr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7;p48">
              <a:extLst>
                <a:ext uri="{FF2B5EF4-FFF2-40B4-BE49-F238E27FC236}">
                  <a16:creationId xmlns:a16="http://schemas.microsoft.com/office/drawing/2014/main" id="{1A077811-C582-4F9B-8C89-EDD5E0E8A7D9}"/>
                </a:ext>
              </a:extLst>
            </p:cNvPr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8;p48">
              <a:extLst>
                <a:ext uri="{FF2B5EF4-FFF2-40B4-BE49-F238E27FC236}">
                  <a16:creationId xmlns:a16="http://schemas.microsoft.com/office/drawing/2014/main" id="{CBF0BFF4-EE9F-41B3-8BAF-46794FA15113}"/>
                </a:ext>
              </a:extLst>
            </p:cNvPr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9;p48">
              <a:extLst>
                <a:ext uri="{FF2B5EF4-FFF2-40B4-BE49-F238E27FC236}">
                  <a16:creationId xmlns:a16="http://schemas.microsoft.com/office/drawing/2014/main" id="{8B7B1ADB-11A1-4970-819F-BE7498D15BBD}"/>
                </a:ext>
              </a:extLst>
            </p:cNvPr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F48B317-44B3-4C19-B244-2F5091AA936E}"/>
              </a:ext>
            </a:extLst>
          </p:cNvPr>
          <p:cNvSpPr txBox="1"/>
          <p:nvPr/>
        </p:nvSpPr>
        <p:spPr>
          <a:xfrm>
            <a:off x="2605836" y="1380533"/>
            <a:ext cx="1311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Neither …nor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7F4EC5B-5ACC-4564-8C52-832E2B7CD7D1}"/>
              </a:ext>
            </a:extLst>
          </p:cNvPr>
          <p:cNvSpPr txBox="1"/>
          <p:nvPr/>
        </p:nvSpPr>
        <p:spPr>
          <a:xfrm>
            <a:off x="2500744" y="1798208"/>
            <a:ext cx="18130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connecting</a:t>
            </a:r>
          </a:p>
          <a:p>
            <a:r>
              <a:rPr lang="en-US" dirty="0">
                <a:solidFill>
                  <a:schemeClr val="bg1"/>
                </a:solidFill>
              </a:rPr>
              <a:t>     two subjects with</a:t>
            </a:r>
          </a:p>
          <a:p>
            <a:r>
              <a:rPr lang="en-US" dirty="0">
                <a:solidFill>
                  <a:schemeClr val="bg1"/>
                </a:solidFill>
              </a:rPr>
              <a:t>     both...and, be sure to use a plural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529550" y="1684200"/>
            <a:ext cx="6084900" cy="17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Let’s Practice</a:t>
            </a:r>
            <a:endParaRPr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Google Shape;923;p52"/>
          <p:cNvGrpSpPr/>
          <p:nvPr/>
        </p:nvGrpSpPr>
        <p:grpSpPr>
          <a:xfrm>
            <a:off x="1638300" y="624840"/>
            <a:ext cx="5417820" cy="4076700"/>
            <a:chOff x="2488125" y="1780425"/>
            <a:chExt cx="2913100" cy="2385250"/>
          </a:xfrm>
        </p:grpSpPr>
        <p:sp>
          <p:nvSpPr>
            <p:cNvPr id="924" name="Google Shape;924;p52"/>
            <p:cNvSpPr/>
            <p:nvPr/>
          </p:nvSpPr>
          <p:spPr>
            <a:xfrm>
              <a:off x="3571750" y="3636125"/>
              <a:ext cx="745850" cy="435400"/>
            </a:xfrm>
            <a:custGeom>
              <a:avLst/>
              <a:gdLst/>
              <a:ahLst/>
              <a:cxnLst/>
              <a:rect l="l" t="t" r="r" b="b"/>
              <a:pathLst>
                <a:path w="29834" h="17416" extrusionOk="0">
                  <a:moveTo>
                    <a:pt x="2511" y="0"/>
                  </a:moveTo>
                  <a:lnTo>
                    <a:pt x="0" y="17416"/>
                  </a:lnTo>
                  <a:lnTo>
                    <a:pt x="29833" y="17416"/>
                  </a:lnTo>
                  <a:lnTo>
                    <a:pt x="27003" y="0"/>
                  </a:lnTo>
                  <a:close/>
                </a:path>
              </a:pathLst>
            </a:custGeom>
            <a:solidFill>
              <a:srgbClr val="D24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3312675" y="4134275"/>
              <a:ext cx="1263400" cy="31400"/>
            </a:xfrm>
            <a:custGeom>
              <a:avLst/>
              <a:gdLst/>
              <a:ahLst/>
              <a:cxnLst/>
              <a:rect l="l" t="t" r="r" b="b"/>
              <a:pathLst>
                <a:path w="50536" h="1256" extrusionOk="0">
                  <a:moveTo>
                    <a:pt x="1" y="1"/>
                  </a:moveTo>
                  <a:lnTo>
                    <a:pt x="1" y="1256"/>
                  </a:lnTo>
                  <a:lnTo>
                    <a:pt x="50536" y="1256"/>
                  </a:lnTo>
                  <a:lnTo>
                    <a:pt x="50536" y="1"/>
                  </a:lnTo>
                  <a:close/>
                </a:path>
              </a:pathLst>
            </a:custGeom>
            <a:solidFill>
              <a:srgbClr val="D24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3312675" y="4071500"/>
              <a:ext cx="1263400" cy="62800"/>
            </a:xfrm>
            <a:custGeom>
              <a:avLst/>
              <a:gdLst/>
              <a:ahLst/>
              <a:cxnLst/>
              <a:rect l="l" t="t" r="r" b="b"/>
              <a:pathLst>
                <a:path w="50536" h="2512" extrusionOk="0">
                  <a:moveTo>
                    <a:pt x="10363" y="1"/>
                  </a:moveTo>
                  <a:lnTo>
                    <a:pt x="1" y="2512"/>
                  </a:lnTo>
                  <a:lnTo>
                    <a:pt x="50536" y="2512"/>
                  </a:lnTo>
                  <a:lnTo>
                    <a:pt x="40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2488125" y="3411850"/>
              <a:ext cx="2913100" cy="279075"/>
            </a:xfrm>
            <a:custGeom>
              <a:avLst/>
              <a:gdLst/>
              <a:ahLst/>
              <a:cxnLst/>
              <a:rect l="l" t="t" r="r" b="b"/>
              <a:pathLst>
                <a:path w="116524" h="11163" extrusionOk="0">
                  <a:moveTo>
                    <a:pt x="0" y="1"/>
                  </a:moveTo>
                  <a:lnTo>
                    <a:pt x="0" y="6369"/>
                  </a:lnTo>
                  <a:cubicBezTo>
                    <a:pt x="0" y="9017"/>
                    <a:pt x="2169" y="11162"/>
                    <a:pt x="4816" y="11162"/>
                  </a:cubicBezTo>
                  <a:lnTo>
                    <a:pt x="111707" y="11162"/>
                  </a:lnTo>
                  <a:cubicBezTo>
                    <a:pt x="114355" y="11162"/>
                    <a:pt x="116523" y="9017"/>
                    <a:pt x="116523" y="6369"/>
                  </a:cubicBezTo>
                  <a:lnTo>
                    <a:pt x="116523" y="1"/>
                  </a:lnTo>
                  <a:close/>
                </a:path>
              </a:pathLst>
            </a:custGeom>
            <a:solidFill>
              <a:srgbClr val="FF8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2488125" y="1780425"/>
              <a:ext cx="2913100" cy="1631450"/>
            </a:xfrm>
            <a:custGeom>
              <a:avLst/>
              <a:gdLst/>
              <a:ahLst/>
              <a:cxnLst/>
              <a:rect l="l" t="t" r="r" b="b"/>
              <a:pathLst>
                <a:path w="116524" h="65258" extrusionOk="0">
                  <a:moveTo>
                    <a:pt x="112209" y="3766"/>
                  </a:moveTo>
                  <a:lnTo>
                    <a:pt x="112209" y="61218"/>
                  </a:lnTo>
                  <a:lnTo>
                    <a:pt x="4314" y="61218"/>
                  </a:lnTo>
                  <a:lnTo>
                    <a:pt x="4314" y="3766"/>
                  </a:lnTo>
                  <a:close/>
                  <a:moveTo>
                    <a:pt x="4839" y="0"/>
                  </a:moveTo>
                  <a:cubicBezTo>
                    <a:pt x="2169" y="0"/>
                    <a:pt x="0" y="2169"/>
                    <a:pt x="0" y="4839"/>
                  </a:cubicBezTo>
                  <a:lnTo>
                    <a:pt x="0" y="65258"/>
                  </a:lnTo>
                  <a:lnTo>
                    <a:pt x="116523" y="65258"/>
                  </a:lnTo>
                  <a:lnTo>
                    <a:pt x="116523" y="4839"/>
                  </a:lnTo>
                  <a:cubicBezTo>
                    <a:pt x="116523" y="2169"/>
                    <a:pt x="114355" y="0"/>
                    <a:pt x="111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3887875" y="3483175"/>
              <a:ext cx="113575" cy="114150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260" y="1"/>
                  </a:moveTo>
                  <a:cubicBezTo>
                    <a:pt x="1005" y="1"/>
                    <a:pt x="1" y="1028"/>
                    <a:pt x="1" y="2283"/>
                  </a:cubicBezTo>
                  <a:cubicBezTo>
                    <a:pt x="1" y="3539"/>
                    <a:pt x="1005" y="4566"/>
                    <a:pt x="2260" y="4566"/>
                  </a:cubicBezTo>
                  <a:cubicBezTo>
                    <a:pt x="3516" y="4566"/>
                    <a:pt x="4543" y="3539"/>
                    <a:pt x="4543" y="2283"/>
                  </a:cubicBezTo>
                  <a:cubicBezTo>
                    <a:pt x="4543" y="1028"/>
                    <a:pt x="3516" y="1"/>
                    <a:pt x="2260" y="1"/>
                  </a:cubicBezTo>
                  <a:close/>
                </a:path>
              </a:pathLst>
            </a:custGeom>
            <a:solidFill>
              <a:srgbClr val="D24C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74631836-50AF-4BC2-9549-941925D461B7}"/>
              </a:ext>
            </a:extLst>
          </p:cNvPr>
          <p:cNvSpPr txBox="1"/>
          <p:nvPr/>
        </p:nvSpPr>
        <p:spPr>
          <a:xfrm>
            <a:off x="2362680" y="114811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/>
              </a:rPr>
              <a:t>https://wordwall.net/ar/resource/12183617</a:t>
            </a:r>
            <a:endParaRPr lang="en-US" sz="1600" dirty="0">
              <a:solidFill>
                <a:schemeClr val="bg1"/>
              </a:solidFill>
            </a:endParaRPr>
          </a:p>
          <a:p>
            <a:endParaRPr lang="ar-SA" sz="1600" dirty="0">
              <a:solidFill>
                <a:schemeClr val="bg1"/>
              </a:solidFill>
            </a:endParaRPr>
          </a:p>
        </p:txBody>
      </p:sp>
      <p:sp>
        <p:nvSpPr>
          <p:cNvPr id="31" name="Google Shape;616;p41">
            <a:extLst>
              <a:ext uri="{FF2B5EF4-FFF2-40B4-BE49-F238E27FC236}">
                <a16:creationId xmlns:a16="http://schemas.microsoft.com/office/drawing/2014/main" id="{614058D2-DDB1-4120-BF73-67891889A13E}"/>
              </a:ext>
            </a:extLst>
          </p:cNvPr>
          <p:cNvSpPr/>
          <p:nvPr/>
        </p:nvSpPr>
        <p:spPr>
          <a:xfrm>
            <a:off x="2011680" y="1148116"/>
            <a:ext cx="351000" cy="351000"/>
          </a:xfrm>
          <a:prstGeom prst="ellipse">
            <a:avLst/>
          </a:prstGeom>
          <a:solidFill>
            <a:srgbClr val="A9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16;p41">
            <a:extLst>
              <a:ext uri="{FF2B5EF4-FFF2-40B4-BE49-F238E27FC236}">
                <a16:creationId xmlns:a16="http://schemas.microsoft.com/office/drawing/2014/main" id="{689A3FCE-5CC8-4CF3-A512-A5183BB646D5}"/>
              </a:ext>
            </a:extLst>
          </p:cNvPr>
          <p:cNvSpPr/>
          <p:nvPr/>
        </p:nvSpPr>
        <p:spPr>
          <a:xfrm>
            <a:off x="2011680" y="1900700"/>
            <a:ext cx="351000" cy="351000"/>
          </a:xfrm>
          <a:prstGeom prst="ellipse">
            <a:avLst/>
          </a:prstGeom>
          <a:solidFill>
            <a:srgbClr val="A9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16;p41">
            <a:extLst>
              <a:ext uri="{FF2B5EF4-FFF2-40B4-BE49-F238E27FC236}">
                <a16:creationId xmlns:a16="http://schemas.microsoft.com/office/drawing/2014/main" id="{443758A2-3265-4E2A-B3E7-954990F47D6A}"/>
              </a:ext>
            </a:extLst>
          </p:cNvPr>
          <p:cNvSpPr/>
          <p:nvPr/>
        </p:nvSpPr>
        <p:spPr>
          <a:xfrm>
            <a:off x="2011680" y="2655414"/>
            <a:ext cx="351000" cy="351000"/>
          </a:xfrm>
          <a:prstGeom prst="ellipse">
            <a:avLst/>
          </a:prstGeom>
          <a:solidFill>
            <a:srgbClr val="A9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F97002E-D682-47C4-A0F3-AC4C1C81E4DD}"/>
              </a:ext>
            </a:extLst>
          </p:cNvPr>
          <p:cNvSpPr txBox="1"/>
          <p:nvPr/>
        </p:nvSpPr>
        <p:spPr>
          <a:xfrm>
            <a:off x="2362680" y="190805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https://wordwall.net/play/12185/577/170</a:t>
            </a:r>
            <a:endParaRPr lang="en-US" dirty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076A523-7790-4910-8C4C-2AD1FF8C580D}"/>
              </a:ext>
            </a:extLst>
          </p:cNvPr>
          <p:cNvSpPr txBox="1"/>
          <p:nvPr/>
        </p:nvSpPr>
        <p:spPr>
          <a:xfrm>
            <a:off x="2423400" y="265518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https://wordwall.net/resource/12153645</a:t>
            </a:r>
            <a:endParaRPr lang="en-US" dirty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726300" y="173063"/>
            <a:ext cx="7691400" cy="827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Lesson Objectives</a:t>
            </a:r>
            <a:endParaRPr sz="4000"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3"/>
          </p:nvPr>
        </p:nvSpPr>
        <p:spPr>
          <a:xfrm>
            <a:off x="1020833" y="2736492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</a:t>
            </a:r>
            <a:endParaRPr dirty="0"/>
          </a:p>
        </p:txBody>
      </p:sp>
      <p:sp>
        <p:nvSpPr>
          <p:cNvPr id="186" name="Google Shape;186;p31"/>
          <p:cNvSpPr txBox="1">
            <a:spLocks noGrp="1"/>
          </p:cNvSpPr>
          <p:nvPr>
            <p:ph type="subTitle" idx="4"/>
          </p:nvPr>
        </p:nvSpPr>
        <p:spPr>
          <a:xfrm>
            <a:off x="980914" y="3019363"/>
            <a:ext cx="2193086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r>
              <a:rPr lang="en" dirty="0"/>
              <a:t>ndependent clauses with And , But, Or, So , and Yet</a:t>
            </a:r>
            <a:endParaRPr dirty="0"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1065054" y="1294467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Join</a:t>
            </a:r>
            <a:endParaRPr dirty="0"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2"/>
          </p:nvPr>
        </p:nvSpPr>
        <p:spPr>
          <a:xfrm>
            <a:off x="962986" y="1569516"/>
            <a:ext cx="230532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entences using  paired conjunction correctly</a:t>
            </a:r>
            <a:endParaRPr dirty="0"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5"/>
          </p:nvPr>
        </p:nvSpPr>
        <p:spPr>
          <a:xfrm>
            <a:off x="5970000" y="1246638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Rewrite</a:t>
            </a:r>
            <a:endParaRPr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6"/>
          </p:nvPr>
        </p:nvSpPr>
        <p:spPr>
          <a:xfrm>
            <a:off x="5970000" y="1574613"/>
            <a:ext cx="230532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sentences using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coordinating conjunction correctly</a:t>
            </a:r>
            <a:endParaRPr dirty="0"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7"/>
          </p:nvPr>
        </p:nvSpPr>
        <p:spPr>
          <a:xfrm>
            <a:off x="5970000" y="2685909"/>
            <a:ext cx="24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 </a:t>
            </a:r>
            <a:endParaRPr dirty="0"/>
          </a:p>
        </p:txBody>
      </p:sp>
      <p:sp>
        <p:nvSpPr>
          <p:cNvPr id="192" name="Google Shape;192;p31"/>
          <p:cNvSpPr txBox="1">
            <a:spLocks noGrp="1"/>
          </p:cNvSpPr>
          <p:nvPr>
            <p:ph type="subTitle" idx="8"/>
          </p:nvPr>
        </p:nvSpPr>
        <p:spPr>
          <a:xfrm>
            <a:off x="5970000" y="3019363"/>
            <a:ext cx="1828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 correctly</a:t>
            </a:r>
            <a:endParaRPr dirty="0"/>
          </a:p>
        </p:txBody>
      </p:sp>
      <p:grpSp>
        <p:nvGrpSpPr>
          <p:cNvPr id="193" name="Google Shape;193;p31"/>
          <p:cNvGrpSpPr/>
          <p:nvPr/>
        </p:nvGrpSpPr>
        <p:grpSpPr>
          <a:xfrm>
            <a:off x="3427324" y="1591617"/>
            <a:ext cx="846407" cy="877679"/>
            <a:chOff x="8197250" y="-1535425"/>
            <a:chExt cx="748900" cy="788925"/>
          </a:xfrm>
        </p:grpSpPr>
        <p:sp>
          <p:nvSpPr>
            <p:cNvPr id="194" name="Google Shape;194;p31"/>
            <p:cNvSpPr/>
            <p:nvPr/>
          </p:nvSpPr>
          <p:spPr>
            <a:xfrm>
              <a:off x="8197250" y="-1489225"/>
              <a:ext cx="737225" cy="742725"/>
            </a:xfrm>
            <a:custGeom>
              <a:avLst/>
              <a:gdLst/>
              <a:ahLst/>
              <a:cxnLst/>
              <a:rect l="l" t="t" r="r" b="b"/>
              <a:pathLst>
                <a:path w="29489" h="29709" extrusionOk="0">
                  <a:moveTo>
                    <a:pt x="17393" y="0"/>
                  </a:moveTo>
                  <a:cubicBezTo>
                    <a:pt x="13775" y="0"/>
                    <a:pt x="13414" y="3285"/>
                    <a:pt x="13444" y="4257"/>
                  </a:cubicBezTo>
                  <a:cubicBezTo>
                    <a:pt x="13511" y="6093"/>
                    <a:pt x="12571" y="7163"/>
                    <a:pt x="10825" y="7163"/>
                  </a:cubicBezTo>
                  <a:cubicBezTo>
                    <a:pt x="9971" y="7163"/>
                    <a:pt x="8923" y="6906"/>
                    <a:pt x="7706" y="6358"/>
                  </a:cubicBezTo>
                  <a:cubicBezTo>
                    <a:pt x="6651" y="5883"/>
                    <a:pt x="5595" y="5640"/>
                    <a:pt x="4622" y="5640"/>
                  </a:cubicBezTo>
                  <a:cubicBezTo>
                    <a:pt x="2180" y="5640"/>
                    <a:pt x="253" y="7165"/>
                    <a:pt x="134" y="10361"/>
                  </a:cubicBezTo>
                  <a:cubicBezTo>
                    <a:pt x="1" y="14831"/>
                    <a:pt x="1402" y="15265"/>
                    <a:pt x="2502" y="17399"/>
                  </a:cubicBezTo>
                  <a:cubicBezTo>
                    <a:pt x="3570" y="19534"/>
                    <a:pt x="1035" y="20635"/>
                    <a:pt x="1969" y="22903"/>
                  </a:cubicBezTo>
                  <a:cubicBezTo>
                    <a:pt x="2423" y="23990"/>
                    <a:pt x="3728" y="24280"/>
                    <a:pt x="5225" y="24280"/>
                  </a:cubicBezTo>
                  <a:cubicBezTo>
                    <a:pt x="6809" y="24280"/>
                    <a:pt x="8607" y="23956"/>
                    <a:pt x="9841" y="23904"/>
                  </a:cubicBezTo>
                  <a:cubicBezTo>
                    <a:pt x="10002" y="23900"/>
                    <a:pt x="10153" y="23897"/>
                    <a:pt x="10297" y="23897"/>
                  </a:cubicBezTo>
                  <a:cubicBezTo>
                    <a:pt x="12288" y="23897"/>
                    <a:pt x="12666" y="24415"/>
                    <a:pt x="14845" y="27807"/>
                  </a:cubicBezTo>
                  <a:cubicBezTo>
                    <a:pt x="15759" y="29244"/>
                    <a:pt x="17205" y="29709"/>
                    <a:pt x="18676" y="29709"/>
                  </a:cubicBezTo>
                  <a:cubicBezTo>
                    <a:pt x="20963" y="29709"/>
                    <a:pt x="23310" y="28586"/>
                    <a:pt x="23818" y="28241"/>
                  </a:cubicBezTo>
                  <a:cubicBezTo>
                    <a:pt x="24685" y="27640"/>
                    <a:pt x="27287" y="24905"/>
                    <a:pt x="25586" y="20602"/>
                  </a:cubicBezTo>
                  <a:cubicBezTo>
                    <a:pt x="23851" y="16265"/>
                    <a:pt x="24752" y="14130"/>
                    <a:pt x="24752" y="14130"/>
                  </a:cubicBezTo>
                  <a:cubicBezTo>
                    <a:pt x="24752" y="11662"/>
                    <a:pt x="27821" y="12930"/>
                    <a:pt x="28621" y="9060"/>
                  </a:cubicBezTo>
                  <a:cubicBezTo>
                    <a:pt x="29488" y="4824"/>
                    <a:pt x="26586" y="4223"/>
                    <a:pt x="24318" y="4057"/>
                  </a:cubicBezTo>
                  <a:cubicBezTo>
                    <a:pt x="22083" y="3856"/>
                    <a:pt x="21149" y="654"/>
                    <a:pt x="19014" y="187"/>
                  </a:cubicBezTo>
                  <a:cubicBezTo>
                    <a:pt x="18412" y="58"/>
                    <a:pt x="17874" y="0"/>
                    <a:pt x="17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8852725" y="-1144325"/>
              <a:ext cx="93425" cy="94275"/>
            </a:xfrm>
            <a:custGeom>
              <a:avLst/>
              <a:gdLst/>
              <a:ahLst/>
              <a:cxnLst/>
              <a:rect l="l" t="t" r="r" b="b"/>
              <a:pathLst>
                <a:path w="3737" h="3771" extrusionOk="0">
                  <a:moveTo>
                    <a:pt x="1868" y="1"/>
                  </a:moveTo>
                  <a:cubicBezTo>
                    <a:pt x="834" y="1"/>
                    <a:pt x="0" y="868"/>
                    <a:pt x="0" y="1902"/>
                  </a:cubicBezTo>
                  <a:cubicBezTo>
                    <a:pt x="0" y="2936"/>
                    <a:pt x="834" y="3770"/>
                    <a:pt x="1868" y="3770"/>
                  </a:cubicBezTo>
                  <a:cubicBezTo>
                    <a:pt x="2902" y="3770"/>
                    <a:pt x="3736" y="2936"/>
                    <a:pt x="3736" y="1902"/>
                  </a:cubicBezTo>
                  <a:cubicBezTo>
                    <a:pt x="3736" y="868"/>
                    <a:pt x="2902" y="1"/>
                    <a:pt x="1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8393225" y="-854275"/>
              <a:ext cx="117600" cy="104675"/>
            </a:xfrm>
            <a:custGeom>
              <a:avLst/>
              <a:gdLst/>
              <a:ahLst/>
              <a:cxnLst/>
              <a:rect l="l" t="t" r="r" b="b"/>
              <a:pathLst>
                <a:path w="4704" h="4187" extrusionOk="0">
                  <a:moveTo>
                    <a:pt x="1911" y="1"/>
                  </a:moveTo>
                  <a:cubicBezTo>
                    <a:pt x="1451" y="1"/>
                    <a:pt x="1020" y="156"/>
                    <a:pt x="701" y="474"/>
                  </a:cubicBezTo>
                  <a:cubicBezTo>
                    <a:pt x="1" y="1208"/>
                    <a:pt x="101" y="2542"/>
                    <a:pt x="1001" y="3443"/>
                  </a:cubicBezTo>
                  <a:cubicBezTo>
                    <a:pt x="1508" y="3931"/>
                    <a:pt x="2151" y="4186"/>
                    <a:pt x="2748" y="4186"/>
                  </a:cubicBezTo>
                  <a:cubicBezTo>
                    <a:pt x="3212" y="4186"/>
                    <a:pt x="3649" y="4031"/>
                    <a:pt x="3970" y="3710"/>
                  </a:cubicBezTo>
                  <a:cubicBezTo>
                    <a:pt x="4704" y="3009"/>
                    <a:pt x="4571" y="1675"/>
                    <a:pt x="3670" y="774"/>
                  </a:cubicBezTo>
                  <a:cubicBezTo>
                    <a:pt x="3160" y="265"/>
                    <a:pt x="2511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8359875" y="-1535425"/>
              <a:ext cx="111775" cy="160125"/>
            </a:xfrm>
            <a:custGeom>
              <a:avLst/>
              <a:gdLst/>
              <a:ahLst/>
              <a:cxnLst/>
              <a:rect l="l" t="t" r="r" b="b"/>
              <a:pathLst>
                <a:path w="4471" h="6405" extrusionOk="0">
                  <a:moveTo>
                    <a:pt x="2602" y="0"/>
                  </a:moveTo>
                  <a:cubicBezTo>
                    <a:pt x="1568" y="0"/>
                    <a:pt x="434" y="1134"/>
                    <a:pt x="267" y="2936"/>
                  </a:cubicBezTo>
                  <a:cubicBezTo>
                    <a:pt x="0" y="5504"/>
                    <a:pt x="1101" y="6405"/>
                    <a:pt x="2135" y="6405"/>
                  </a:cubicBezTo>
                  <a:cubicBezTo>
                    <a:pt x="3169" y="6405"/>
                    <a:pt x="4103" y="6171"/>
                    <a:pt x="4103" y="5137"/>
                  </a:cubicBezTo>
                  <a:cubicBezTo>
                    <a:pt x="4103" y="4704"/>
                    <a:pt x="3570" y="3803"/>
                    <a:pt x="3636" y="3403"/>
                  </a:cubicBezTo>
                  <a:cubicBezTo>
                    <a:pt x="3770" y="2836"/>
                    <a:pt x="4470" y="2135"/>
                    <a:pt x="4470" y="1468"/>
                  </a:cubicBezTo>
                  <a:cubicBezTo>
                    <a:pt x="4470" y="434"/>
                    <a:pt x="3636" y="0"/>
                    <a:pt x="2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31"/>
          <p:cNvGrpSpPr/>
          <p:nvPr/>
        </p:nvGrpSpPr>
        <p:grpSpPr>
          <a:xfrm>
            <a:off x="4785397" y="1591600"/>
            <a:ext cx="925423" cy="877729"/>
            <a:chOff x="9757525" y="41025"/>
            <a:chExt cx="738625" cy="763575"/>
          </a:xfrm>
        </p:grpSpPr>
        <p:sp>
          <p:nvSpPr>
            <p:cNvPr id="199" name="Google Shape;199;p31"/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31"/>
          <p:cNvGrpSpPr/>
          <p:nvPr/>
        </p:nvGrpSpPr>
        <p:grpSpPr>
          <a:xfrm rot="10800000" flipH="1">
            <a:off x="4833473" y="3023101"/>
            <a:ext cx="836059" cy="877752"/>
            <a:chOff x="11529575" y="-1389950"/>
            <a:chExt cx="793150" cy="917000"/>
          </a:xfrm>
        </p:grpSpPr>
        <p:sp>
          <p:nvSpPr>
            <p:cNvPr id="204" name="Google Shape;204;p31"/>
            <p:cNvSpPr/>
            <p:nvPr/>
          </p:nvSpPr>
          <p:spPr>
            <a:xfrm>
              <a:off x="11529575" y="-1389950"/>
              <a:ext cx="793150" cy="917000"/>
            </a:xfrm>
            <a:custGeom>
              <a:avLst/>
              <a:gdLst/>
              <a:ahLst/>
              <a:cxnLst/>
              <a:rect l="l" t="t" r="r" b="b"/>
              <a:pathLst>
                <a:path w="31726" h="36680" extrusionOk="0">
                  <a:moveTo>
                    <a:pt x="17920" y="0"/>
                  </a:moveTo>
                  <a:cubicBezTo>
                    <a:pt x="16885" y="0"/>
                    <a:pt x="15609" y="545"/>
                    <a:pt x="14080" y="2054"/>
                  </a:cubicBezTo>
                  <a:cubicBezTo>
                    <a:pt x="9209" y="6890"/>
                    <a:pt x="14847" y="8425"/>
                    <a:pt x="14880" y="10793"/>
                  </a:cubicBezTo>
                  <a:cubicBezTo>
                    <a:pt x="14980" y="17665"/>
                    <a:pt x="8309" y="13328"/>
                    <a:pt x="5340" y="16097"/>
                  </a:cubicBezTo>
                  <a:cubicBezTo>
                    <a:pt x="0" y="21081"/>
                    <a:pt x="2102" y="25751"/>
                    <a:pt x="6131" y="25751"/>
                  </a:cubicBezTo>
                  <a:cubicBezTo>
                    <a:pt x="6254" y="25751"/>
                    <a:pt x="6380" y="25746"/>
                    <a:pt x="6507" y="25737"/>
                  </a:cubicBezTo>
                  <a:cubicBezTo>
                    <a:pt x="6969" y="25705"/>
                    <a:pt x="7434" y="25687"/>
                    <a:pt x="7894" y="25687"/>
                  </a:cubicBezTo>
                  <a:cubicBezTo>
                    <a:pt x="11663" y="25687"/>
                    <a:pt x="15086" y="26844"/>
                    <a:pt x="12945" y="30174"/>
                  </a:cubicBezTo>
                  <a:cubicBezTo>
                    <a:pt x="12945" y="30174"/>
                    <a:pt x="8375" y="35544"/>
                    <a:pt x="14280" y="36578"/>
                  </a:cubicBezTo>
                  <a:cubicBezTo>
                    <a:pt x="14690" y="36647"/>
                    <a:pt x="15073" y="36680"/>
                    <a:pt x="15432" y="36680"/>
                  </a:cubicBezTo>
                  <a:cubicBezTo>
                    <a:pt x="20263" y="36680"/>
                    <a:pt x="20632" y="30810"/>
                    <a:pt x="22619" y="29940"/>
                  </a:cubicBezTo>
                  <a:cubicBezTo>
                    <a:pt x="24754" y="28973"/>
                    <a:pt x="26722" y="29573"/>
                    <a:pt x="28723" y="27105"/>
                  </a:cubicBezTo>
                  <a:cubicBezTo>
                    <a:pt x="30758" y="24670"/>
                    <a:pt x="31726" y="21968"/>
                    <a:pt x="28523" y="21034"/>
                  </a:cubicBezTo>
                  <a:cubicBezTo>
                    <a:pt x="25354" y="20100"/>
                    <a:pt x="26422" y="18332"/>
                    <a:pt x="26655" y="17131"/>
                  </a:cubicBezTo>
                  <a:cubicBezTo>
                    <a:pt x="26889" y="15930"/>
                    <a:pt x="31592" y="14663"/>
                    <a:pt x="30992" y="11594"/>
                  </a:cubicBezTo>
                  <a:cubicBezTo>
                    <a:pt x="30391" y="8492"/>
                    <a:pt x="27989" y="7591"/>
                    <a:pt x="23820" y="7157"/>
                  </a:cubicBezTo>
                  <a:cubicBezTo>
                    <a:pt x="22152" y="6990"/>
                    <a:pt x="21418" y="4622"/>
                    <a:pt x="21351" y="3455"/>
                  </a:cubicBezTo>
                  <a:cubicBezTo>
                    <a:pt x="21306" y="2651"/>
                    <a:pt x="20201" y="0"/>
                    <a:pt x="17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11675575" y="-673475"/>
              <a:ext cx="106775" cy="94050"/>
            </a:xfrm>
            <a:custGeom>
              <a:avLst/>
              <a:gdLst/>
              <a:ahLst/>
              <a:cxnLst/>
              <a:rect l="l" t="t" r="r" b="b"/>
              <a:pathLst>
                <a:path w="4271" h="3762" extrusionOk="0">
                  <a:moveTo>
                    <a:pt x="2145" y="0"/>
                  </a:moveTo>
                  <a:cubicBezTo>
                    <a:pt x="1771" y="0"/>
                    <a:pt x="1394" y="113"/>
                    <a:pt x="1068" y="347"/>
                  </a:cubicBezTo>
                  <a:cubicBezTo>
                    <a:pt x="200" y="948"/>
                    <a:pt x="0" y="2115"/>
                    <a:pt x="601" y="2949"/>
                  </a:cubicBezTo>
                  <a:cubicBezTo>
                    <a:pt x="989" y="3480"/>
                    <a:pt x="1577" y="3761"/>
                    <a:pt x="2167" y="3761"/>
                  </a:cubicBezTo>
                  <a:cubicBezTo>
                    <a:pt x="2540" y="3761"/>
                    <a:pt x="2913" y="3649"/>
                    <a:pt x="3236" y="3416"/>
                  </a:cubicBezTo>
                  <a:cubicBezTo>
                    <a:pt x="4070" y="2816"/>
                    <a:pt x="4270" y="1615"/>
                    <a:pt x="3670" y="781"/>
                  </a:cubicBezTo>
                  <a:cubicBezTo>
                    <a:pt x="3304" y="273"/>
                    <a:pt x="2728" y="0"/>
                    <a:pt x="2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12115050" y="-1374575"/>
              <a:ext cx="121775" cy="94400"/>
            </a:xfrm>
            <a:custGeom>
              <a:avLst/>
              <a:gdLst/>
              <a:ahLst/>
              <a:cxnLst/>
              <a:rect l="l" t="t" r="r" b="b"/>
              <a:pathLst>
                <a:path w="4871" h="3776" extrusionOk="0">
                  <a:moveTo>
                    <a:pt x="2282" y="1"/>
                  </a:moveTo>
                  <a:cubicBezTo>
                    <a:pt x="1227" y="1"/>
                    <a:pt x="313" y="599"/>
                    <a:pt x="167" y="1505"/>
                  </a:cubicBezTo>
                  <a:cubicBezTo>
                    <a:pt x="1" y="2539"/>
                    <a:pt x="868" y="3540"/>
                    <a:pt x="2135" y="3740"/>
                  </a:cubicBezTo>
                  <a:cubicBezTo>
                    <a:pt x="2283" y="3764"/>
                    <a:pt x="2430" y="3776"/>
                    <a:pt x="2575" y="3776"/>
                  </a:cubicBezTo>
                  <a:cubicBezTo>
                    <a:pt x="3635" y="3776"/>
                    <a:pt x="4557" y="3153"/>
                    <a:pt x="4704" y="2273"/>
                  </a:cubicBezTo>
                  <a:cubicBezTo>
                    <a:pt x="4871" y="1238"/>
                    <a:pt x="4003" y="238"/>
                    <a:pt x="2736" y="38"/>
                  </a:cubicBezTo>
                  <a:cubicBezTo>
                    <a:pt x="2583" y="13"/>
                    <a:pt x="2431" y="1"/>
                    <a:pt x="22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11674724" y="-1189127"/>
              <a:ext cx="320646" cy="262270"/>
            </a:xfrm>
            <a:custGeom>
              <a:avLst/>
              <a:gdLst/>
              <a:ahLst/>
              <a:cxnLst/>
              <a:rect l="l" t="t" r="r" b="b"/>
              <a:pathLst>
                <a:path w="6640" h="5049" extrusionOk="0">
                  <a:moveTo>
                    <a:pt x="2242" y="0"/>
                  </a:moveTo>
                  <a:cubicBezTo>
                    <a:pt x="1178" y="0"/>
                    <a:pt x="589" y="562"/>
                    <a:pt x="368" y="1226"/>
                  </a:cubicBezTo>
                  <a:cubicBezTo>
                    <a:pt x="34" y="2193"/>
                    <a:pt x="1" y="3127"/>
                    <a:pt x="968" y="3461"/>
                  </a:cubicBezTo>
                  <a:cubicBezTo>
                    <a:pt x="1083" y="3499"/>
                    <a:pt x="1246" y="3510"/>
                    <a:pt x="1430" y="3510"/>
                  </a:cubicBezTo>
                  <a:cubicBezTo>
                    <a:pt x="1675" y="3510"/>
                    <a:pt x="1955" y="3490"/>
                    <a:pt x="2204" y="3490"/>
                  </a:cubicBezTo>
                  <a:cubicBezTo>
                    <a:pt x="2421" y="3490"/>
                    <a:pt x="2614" y="3505"/>
                    <a:pt x="2736" y="3561"/>
                  </a:cubicBezTo>
                  <a:cubicBezTo>
                    <a:pt x="3270" y="3861"/>
                    <a:pt x="3704" y="4762"/>
                    <a:pt x="4304" y="4962"/>
                  </a:cubicBezTo>
                  <a:cubicBezTo>
                    <a:pt x="4481" y="5021"/>
                    <a:pt x="4649" y="5049"/>
                    <a:pt x="4807" y="5049"/>
                  </a:cubicBezTo>
                  <a:cubicBezTo>
                    <a:pt x="5540" y="5049"/>
                    <a:pt x="6058" y="4451"/>
                    <a:pt x="6305" y="3627"/>
                  </a:cubicBezTo>
                  <a:cubicBezTo>
                    <a:pt x="6639" y="2660"/>
                    <a:pt x="5905" y="1226"/>
                    <a:pt x="4237" y="492"/>
                  </a:cubicBezTo>
                  <a:cubicBezTo>
                    <a:pt x="3441" y="144"/>
                    <a:pt x="2780" y="0"/>
                    <a:pt x="2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1"/>
          <p:cNvGrpSpPr/>
          <p:nvPr/>
        </p:nvGrpSpPr>
        <p:grpSpPr>
          <a:xfrm rot="10800000" flipH="1">
            <a:off x="3286210" y="3023122"/>
            <a:ext cx="993081" cy="877729"/>
            <a:chOff x="9757525" y="41025"/>
            <a:chExt cx="738625" cy="763575"/>
          </a:xfrm>
        </p:grpSpPr>
        <p:sp>
          <p:nvSpPr>
            <p:cNvPr id="209" name="Google Shape;209;p31"/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31"/>
          <p:cNvSpPr txBox="1">
            <a:spLocks noGrp="1"/>
          </p:cNvSpPr>
          <p:nvPr>
            <p:ph type="title" idx="9"/>
          </p:nvPr>
        </p:nvSpPr>
        <p:spPr>
          <a:xfrm>
            <a:off x="3485646" y="17013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title" idx="13"/>
          </p:nvPr>
        </p:nvSpPr>
        <p:spPr>
          <a:xfrm>
            <a:off x="3485646" y="31328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15"/>
          </p:nvPr>
        </p:nvSpPr>
        <p:spPr>
          <a:xfrm>
            <a:off x="4917654" y="31328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title" idx="14"/>
          </p:nvPr>
        </p:nvSpPr>
        <p:spPr>
          <a:xfrm>
            <a:off x="4917654" y="1701375"/>
            <a:ext cx="740700" cy="6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7"/>
          <p:cNvSpPr txBox="1">
            <a:spLocks noGrp="1"/>
          </p:cNvSpPr>
          <p:nvPr>
            <p:ph type="title"/>
          </p:nvPr>
        </p:nvSpPr>
        <p:spPr>
          <a:xfrm>
            <a:off x="1581150" y="1718972"/>
            <a:ext cx="5981700" cy="12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sp>
        <p:nvSpPr>
          <p:cNvPr id="820" name="Google Shape;820;p47"/>
          <p:cNvSpPr txBox="1">
            <a:spLocks noGrp="1"/>
          </p:cNvSpPr>
          <p:nvPr>
            <p:ph type="subTitle" idx="1"/>
          </p:nvPr>
        </p:nvSpPr>
        <p:spPr>
          <a:xfrm>
            <a:off x="1815538" y="2960428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</a:t>
            </a:r>
            <a:r>
              <a:rPr lang="en" sz="1800" dirty="0"/>
              <a:t>orkbook p.(38) , exercise ( D)</a:t>
            </a:r>
            <a:endParaRPr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3"/>
          <p:cNvSpPr txBox="1">
            <a:spLocks noGrp="1"/>
          </p:cNvSpPr>
          <p:nvPr>
            <p:ph type="title"/>
          </p:nvPr>
        </p:nvSpPr>
        <p:spPr>
          <a:xfrm>
            <a:off x="2649125" y="542925"/>
            <a:ext cx="3845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944" name="Google Shape;944;p53"/>
          <p:cNvSpPr/>
          <p:nvPr/>
        </p:nvSpPr>
        <p:spPr>
          <a:xfrm>
            <a:off x="3695146" y="3041692"/>
            <a:ext cx="267309" cy="267309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53"/>
          <p:cNvGrpSpPr/>
          <p:nvPr/>
        </p:nvGrpSpPr>
        <p:grpSpPr>
          <a:xfrm>
            <a:off x="4438133" y="3041683"/>
            <a:ext cx="267727" cy="267326"/>
            <a:chOff x="2344476" y="2571761"/>
            <a:chExt cx="417671" cy="417045"/>
          </a:xfrm>
        </p:grpSpPr>
        <p:sp>
          <p:nvSpPr>
            <p:cNvPr id="951" name="Google Shape;951;p53"/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3"/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F4465605-A986-42E5-8149-84BF35C80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800" y="1683381"/>
            <a:ext cx="4457700" cy="271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842530" y="1858804"/>
            <a:ext cx="322009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Open</a:t>
            </a:r>
            <a:endParaRPr dirty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4341597" y="2571750"/>
            <a:ext cx="3606900" cy="22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Y</a:t>
            </a:r>
            <a:r>
              <a:rPr lang="en" sz="2800" dirty="0"/>
              <a:t>our student’s book p. (56)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4C10BF1-C74B-4925-A3FD-1A7EAC4E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0" y="1103430"/>
            <a:ext cx="3304800" cy="3300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646712" y="248727"/>
            <a:ext cx="769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Conjunctions</a:t>
            </a:r>
            <a:endParaRPr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1359290-99BA-4977-A175-DB12AD4AF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9" t="41895" r="16956" b="10555"/>
          <a:stretch/>
        </p:blipFill>
        <p:spPr>
          <a:xfrm>
            <a:off x="1452282" y="1257796"/>
            <a:ext cx="6353093" cy="294596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2415540" y="480060"/>
            <a:ext cx="395628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 Conjunctions</a:t>
            </a:r>
            <a:endParaRPr sz="4400" dirty="0"/>
          </a:p>
        </p:txBody>
      </p: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ED179052-1E7E-4987-A00D-C415AB9053B6}"/>
              </a:ext>
            </a:extLst>
          </p:cNvPr>
          <p:cNvSpPr/>
          <p:nvPr/>
        </p:nvSpPr>
        <p:spPr>
          <a:xfrm>
            <a:off x="2042160" y="2762366"/>
            <a:ext cx="5897669" cy="1245755"/>
          </a:xfrm>
          <a:prstGeom prst="wedgeRoundRectCallout">
            <a:avLst>
              <a:gd name="adj1" fmla="val -60986"/>
              <a:gd name="adj2" fmla="val 22573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800" dirty="0"/>
          </a:p>
          <a:p>
            <a:pPr algn="ctr"/>
            <a:endParaRPr lang="en-US" sz="1050" b="1" u="sng" dirty="0"/>
          </a:p>
          <a:p>
            <a:pPr algn="ctr"/>
            <a:r>
              <a:rPr lang="en-US" sz="2000" b="1" u="sng" dirty="0"/>
              <a:t>Conjunctions</a:t>
            </a:r>
            <a:r>
              <a:rPr lang="en-US" sz="2000" dirty="0"/>
              <a:t> are </a:t>
            </a:r>
            <a:r>
              <a:rPr lang="en-US" sz="2000" b="1" dirty="0"/>
              <a:t>( joiners) </a:t>
            </a:r>
            <a:r>
              <a:rPr lang="en-US" sz="2000" dirty="0"/>
              <a:t>words that link other words, phrases, or clauses together to make them one sentence.</a:t>
            </a:r>
          </a:p>
          <a:p>
            <a:pPr algn="ctr"/>
            <a:endParaRPr lang="en-US" dirty="0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40BCC97E-781B-4C15-93BA-4A99234E6EE8}"/>
              </a:ext>
            </a:extLst>
          </p:cNvPr>
          <p:cNvSpPr/>
          <p:nvPr/>
        </p:nvSpPr>
        <p:spPr>
          <a:xfrm>
            <a:off x="1842052" y="1626755"/>
            <a:ext cx="4137660" cy="754380"/>
          </a:xfrm>
          <a:prstGeom prst="wedgeRoundRectCallout">
            <a:avLst>
              <a:gd name="adj1" fmla="val 74747"/>
              <a:gd name="adj2" fmla="val -82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What are Conjunctions ?</a:t>
            </a:r>
            <a:endParaRPr lang="ar-SA" sz="2400" b="1" dirty="0"/>
          </a:p>
        </p:txBody>
      </p:sp>
      <p:grpSp>
        <p:nvGrpSpPr>
          <p:cNvPr id="10" name="Google Shape;646;p42">
            <a:extLst>
              <a:ext uri="{FF2B5EF4-FFF2-40B4-BE49-F238E27FC236}">
                <a16:creationId xmlns:a16="http://schemas.microsoft.com/office/drawing/2014/main" id="{E6E6F279-4435-469B-A39A-049C4CFEF896}"/>
              </a:ext>
            </a:extLst>
          </p:cNvPr>
          <p:cNvGrpSpPr/>
          <p:nvPr/>
        </p:nvGrpSpPr>
        <p:grpSpPr>
          <a:xfrm>
            <a:off x="7014586" y="1551828"/>
            <a:ext cx="574724" cy="595970"/>
            <a:chOff x="9757525" y="41025"/>
            <a:chExt cx="738625" cy="763575"/>
          </a:xfrm>
          <a:solidFill>
            <a:srgbClr val="FFFF00"/>
          </a:solidFill>
        </p:grpSpPr>
        <p:sp>
          <p:nvSpPr>
            <p:cNvPr id="11" name="Google Shape;647;p42">
              <a:extLst>
                <a:ext uri="{FF2B5EF4-FFF2-40B4-BE49-F238E27FC236}">
                  <a16:creationId xmlns:a16="http://schemas.microsoft.com/office/drawing/2014/main" id="{4A8C64AA-88FC-42D1-AF02-7BA8157CDD79}"/>
                </a:ext>
              </a:extLst>
            </p:cNvPr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48;p42">
              <a:extLst>
                <a:ext uri="{FF2B5EF4-FFF2-40B4-BE49-F238E27FC236}">
                  <a16:creationId xmlns:a16="http://schemas.microsoft.com/office/drawing/2014/main" id="{B642ACE8-DC2F-44BB-99D4-3CDDA7DC6A3F}"/>
                </a:ext>
              </a:extLst>
            </p:cNvPr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9;p42">
              <a:extLst>
                <a:ext uri="{FF2B5EF4-FFF2-40B4-BE49-F238E27FC236}">
                  <a16:creationId xmlns:a16="http://schemas.microsoft.com/office/drawing/2014/main" id="{09C19378-E293-4736-9AB1-76A5C6FC31E0}"/>
                </a:ext>
              </a:extLst>
            </p:cNvPr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0;p42">
              <a:extLst>
                <a:ext uri="{FF2B5EF4-FFF2-40B4-BE49-F238E27FC236}">
                  <a16:creationId xmlns:a16="http://schemas.microsoft.com/office/drawing/2014/main" id="{04B51D99-C6FD-4FA3-95B2-D242A559DD1E}"/>
                </a:ext>
              </a:extLst>
            </p:cNvPr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46;p42">
            <a:extLst>
              <a:ext uri="{FF2B5EF4-FFF2-40B4-BE49-F238E27FC236}">
                <a16:creationId xmlns:a16="http://schemas.microsoft.com/office/drawing/2014/main" id="{B70669B1-B75C-431A-915D-4EE13372E9D0}"/>
              </a:ext>
            </a:extLst>
          </p:cNvPr>
          <p:cNvGrpSpPr/>
          <p:nvPr/>
        </p:nvGrpSpPr>
        <p:grpSpPr>
          <a:xfrm>
            <a:off x="789467" y="3412151"/>
            <a:ext cx="574724" cy="595970"/>
            <a:chOff x="9757525" y="41025"/>
            <a:chExt cx="738625" cy="763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Google Shape;647;p42">
              <a:extLst>
                <a:ext uri="{FF2B5EF4-FFF2-40B4-BE49-F238E27FC236}">
                  <a16:creationId xmlns:a16="http://schemas.microsoft.com/office/drawing/2014/main" id="{AEC27002-7413-4918-943C-119C1158820F}"/>
                </a:ext>
              </a:extLst>
            </p:cNvPr>
            <p:cNvSpPr/>
            <p:nvPr/>
          </p:nvSpPr>
          <p:spPr>
            <a:xfrm>
              <a:off x="9757525" y="41025"/>
              <a:ext cx="738625" cy="763575"/>
            </a:xfrm>
            <a:custGeom>
              <a:avLst/>
              <a:gdLst/>
              <a:ahLst/>
              <a:cxnLst/>
              <a:rect l="l" t="t" r="r" b="b"/>
              <a:pathLst>
                <a:path w="29545" h="30543" extrusionOk="0">
                  <a:moveTo>
                    <a:pt x="10627" y="0"/>
                  </a:moveTo>
                  <a:cubicBezTo>
                    <a:pt x="8219" y="0"/>
                    <a:pt x="6226" y="1364"/>
                    <a:pt x="6506" y="4691"/>
                  </a:cubicBezTo>
                  <a:cubicBezTo>
                    <a:pt x="6672" y="6692"/>
                    <a:pt x="4971" y="7993"/>
                    <a:pt x="2803" y="9227"/>
                  </a:cubicBezTo>
                  <a:cubicBezTo>
                    <a:pt x="668" y="10462"/>
                    <a:pt x="1" y="14131"/>
                    <a:pt x="1602" y="16099"/>
                  </a:cubicBezTo>
                  <a:cubicBezTo>
                    <a:pt x="2355" y="17009"/>
                    <a:pt x="3263" y="17270"/>
                    <a:pt x="4298" y="17270"/>
                  </a:cubicBezTo>
                  <a:cubicBezTo>
                    <a:pt x="5464" y="17270"/>
                    <a:pt x="6791" y="16939"/>
                    <a:pt x="8240" y="16833"/>
                  </a:cubicBezTo>
                  <a:cubicBezTo>
                    <a:pt x="8294" y="16829"/>
                    <a:pt x="8347" y="16827"/>
                    <a:pt x="8399" y="16827"/>
                  </a:cubicBezTo>
                  <a:cubicBezTo>
                    <a:pt x="10960" y="16827"/>
                    <a:pt x="11376" y="21586"/>
                    <a:pt x="9741" y="24038"/>
                  </a:cubicBezTo>
                  <a:cubicBezTo>
                    <a:pt x="8073" y="26540"/>
                    <a:pt x="10975" y="30543"/>
                    <a:pt x="14578" y="30543"/>
                  </a:cubicBezTo>
                  <a:cubicBezTo>
                    <a:pt x="18214" y="30543"/>
                    <a:pt x="20249" y="28341"/>
                    <a:pt x="19948" y="25439"/>
                  </a:cubicBezTo>
                  <a:cubicBezTo>
                    <a:pt x="19682" y="23037"/>
                    <a:pt x="21249" y="21303"/>
                    <a:pt x="22484" y="20869"/>
                  </a:cubicBezTo>
                  <a:cubicBezTo>
                    <a:pt x="23761" y="20394"/>
                    <a:pt x="24951" y="20330"/>
                    <a:pt x="25971" y="20330"/>
                  </a:cubicBezTo>
                  <a:cubicBezTo>
                    <a:pt x="26349" y="20330"/>
                    <a:pt x="26703" y="20339"/>
                    <a:pt x="27030" y="20339"/>
                  </a:cubicBezTo>
                  <a:cubicBezTo>
                    <a:pt x="28609" y="20339"/>
                    <a:pt x="29544" y="20133"/>
                    <a:pt x="29355" y="17733"/>
                  </a:cubicBezTo>
                  <a:cubicBezTo>
                    <a:pt x="28955" y="12596"/>
                    <a:pt x="23718" y="13164"/>
                    <a:pt x="22984" y="11229"/>
                  </a:cubicBezTo>
                  <a:cubicBezTo>
                    <a:pt x="22250" y="9294"/>
                    <a:pt x="25352" y="9561"/>
                    <a:pt x="25352" y="5658"/>
                  </a:cubicBezTo>
                  <a:cubicBezTo>
                    <a:pt x="25352" y="2176"/>
                    <a:pt x="23016" y="1111"/>
                    <a:pt x="20949" y="1111"/>
                  </a:cubicBezTo>
                  <a:cubicBezTo>
                    <a:pt x="20699" y="1111"/>
                    <a:pt x="20453" y="1126"/>
                    <a:pt x="20215" y="1155"/>
                  </a:cubicBezTo>
                  <a:cubicBezTo>
                    <a:pt x="19004" y="1285"/>
                    <a:pt x="18250" y="1624"/>
                    <a:pt x="17210" y="1624"/>
                  </a:cubicBezTo>
                  <a:cubicBezTo>
                    <a:pt x="16389" y="1624"/>
                    <a:pt x="15389" y="1413"/>
                    <a:pt x="13844" y="721"/>
                  </a:cubicBezTo>
                  <a:cubicBezTo>
                    <a:pt x="12794" y="257"/>
                    <a:pt x="11672" y="0"/>
                    <a:pt x="10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648;p42">
              <a:extLst>
                <a:ext uri="{FF2B5EF4-FFF2-40B4-BE49-F238E27FC236}">
                  <a16:creationId xmlns:a16="http://schemas.microsoft.com/office/drawing/2014/main" id="{252AE980-3BDE-4C65-A464-26936AB6A1FE}"/>
                </a:ext>
              </a:extLst>
            </p:cNvPr>
            <p:cNvSpPr/>
            <p:nvPr/>
          </p:nvSpPr>
          <p:spPr>
            <a:xfrm>
              <a:off x="10397150" y="22332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1969" y="1"/>
                  </a:moveTo>
                  <a:cubicBezTo>
                    <a:pt x="868" y="1"/>
                    <a:pt x="1" y="901"/>
                    <a:pt x="1" y="1969"/>
                  </a:cubicBezTo>
                  <a:cubicBezTo>
                    <a:pt x="1" y="3070"/>
                    <a:pt x="868" y="3937"/>
                    <a:pt x="1969" y="3937"/>
                  </a:cubicBezTo>
                  <a:cubicBezTo>
                    <a:pt x="3036" y="3937"/>
                    <a:pt x="3937" y="3070"/>
                    <a:pt x="3937" y="1969"/>
                  </a:cubicBezTo>
                  <a:cubicBezTo>
                    <a:pt x="3937" y="901"/>
                    <a:pt x="3036" y="1"/>
                    <a:pt x="19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9;p42">
              <a:extLst>
                <a:ext uri="{FF2B5EF4-FFF2-40B4-BE49-F238E27FC236}">
                  <a16:creationId xmlns:a16="http://schemas.microsoft.com/office/drawing/2014/main" id="{17D9897D-B2EA-4946-9CE4-73515307FFA5}"/>
                </a:ext>
              </a:extLst>
            </p:cNvPr>
            <p:cNvSpPr/>
            <p:nvPr/>
          </p:nvSpPr>
          <p:spPr>
            <a:xfrm>
              <a:off x="10307100" y="608500"/>
              <a:ext cx="123450" cy="109000"/>
            </a:xfrm>
            <a:custGeom>
              <a:avLst/>
              <a:gdLst/>
              <a:ahLst/>
              <a:cxnLst/>
              <a:rect l="l" t="t" r="r" b="b"/>
              <a:pathLst>
                <a:path w="4938" h="4360" extrusionOk="0">
                  <a:moveTo>
                    <a:pt x="2009" y="1"/>
                  </a:moveTo>
                  <a:cubicBezTo>
                    <a:pt x="1539" y="1"/>
                    <a:pt x="1098" y="156"/>
                    <a:pt x="767" y="472"/>
                  </a:cubicBezTo>
                  <a:cubicBezTo>
                    <a:pt x="0" y="1239"/>
                    <a:pt x="167" y="2607"/>
                    <a:pt x="1101" y="3541"/>
                  </a:cubicBezTo>
                  <a:cubicBezTo>
                    <a:pt x="1617" y="4076"/>
                    <a:pt x="2297" y="4359"/>
                    <a:pt x="2929" y="4359"/>
                  </a:cubicBezTo>
                  <a:cubicBezTo>
                    <a:pt x="3399" y="4359"/>
                    <a:pt x="3842" y="4202"/>
                    <a:pt x="4170" y="3874"/>
                  </a:cubicBezTo>
                  <a:cubicBezTo>
                    <a:pt x="4937" y="3107"/>
                    <a:pt x="4770" y="1739"/>
                    <a:pt x="3836" y="805"/>
                  </a:cubicBezTo>
                  <a:cubicBezTo>
                    <a:pt x="3304" y="273"/>
                    <a:pt x="2631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0;p42">
              <a:extLst>
                <a:ext uri="{FF2B5EF4-FFF2-40B4-BE49-F238E27FC236}">
                  <a16:creationId xmlns:a16="http://schemas.microsoft.com/office/drawing/2014/main" id="{BC944225-56FE-413D-ACB2-E8436B37A182}"/>
                </a:ext>
              </a:extLst>
            </p:cNvPr>
            <p:cNvSpPr/>
            <p:nvPr/>
          </p:nvSpPr>
          <p:spPr>
            <a:xfrm>
              <a:off x="9811750" y="558575"/>
              <a:ext cx="116775" cy="166800"/>
            </a:xfrm>
            <a:custGeom>
              <a:avLst/>
              <a:gdLst/>
              <a:ahLst/>
              <a:cxnLst/>
              <a:rect l="l" t="t" r="r" b="b"/>
              <a:pathLst>
                <a:path w="4671" h="6672" extrusionOk="0">
                  <a:moveTo>
                    <a:pt x="2735" y="0"/>
                  </a:moveTo>
                  <a:cubicBezTo>
                    <a:pt x="1635" y="0"/>
                    <a:pt x="467" y="1201"/>
                    <a:pt x="267" y="3069"/>
                  </a:cubicBezTo>
                  <a:cubicBezTo>
                    <a:pt x="0" y="5771"/>
                    <a:pt x="1168" y="6672"/>
                    <a:pt x="2235" y="6672"/>
                  </a:cubicBezTo>
                  <a:cubicBezTo>
                    <a:pt x="3302" y="6672"/>
                    <a:pt x="4270" y="6438"/>
                    <a:pt x="4270" y="5337"/>
                  </a:cubicBezTo>
                  <a:cubicBezTo>
                    <a:pt x="4270" y="4904"/>
                    <a:pt x="3736" y="3970"/>
                    <a:pt x="3803" y="3569"/>
                  </a:cubicBezTo>
                  <a:cubicBezTo>
                    <a:pt x="3936" y="2969"/>
                    <a:pt x="4670" y="2235"/>
                    <a:pt x="4670" y="1535"/>
                  </a:cubicBezTo>
                  <a:cubicBezTo>
                    <a:pt x="4670" y="467"/>
                    <a:pt x="3803" y="0"/>
                    <a:pt x="27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04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2103120" y="232457"/>
            <a:ext cx="395628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Conjunctions</a:t>
            </a:r>
            <a:endParaRPr sz="36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FF6C34-1EAE-40E6-B555-B847AA480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" r="2250" b="10073"/>
          <a:stretch/>
        </p:blipFill>
        <p:spPr>
          <a:xfrm>
            <a:off x="1265250" y="2348256"/>
            <a:ext cx="6446520" cy="23469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ED179052-1E7E-4987-A00D-C415AB9053B6}"/>
              </a:ext>
            </a:extLst>
          </p:cNvPr>
          <p:cNvSpPr/>
          <p:nvPr/>
        </p:nvSpPr>
        <p:spPr>
          <a:xfrm>
            <a:off x="4884909" y="1499899"/>
            <a:ext cx="2826861" cy="603029"/>
          </a:xfrm>
          <a:prstGeom prst="wedgeRoundRectCallout">
            <a:avLst>
              <a:gd name="adj1" fmla="val 58681"/>
              <a:gd name="adj2" fmla="val -55772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050" dirty="0"/>
          </a:p>
          <a:p>
            <a:pPr algn="ctr"/>
            <a:r>
              <a:rPr lang="en-US" sz="1800" b="1" dirty="0"/>
              <a:t>There are three kinds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98787DEF-8FB7-4E0F-83B3-9540BEBC8186}"/>
              </a:ext>
            </a:extLst>
          </p:cNvPr>
          <p:cNvSpPr/>
          <p:nvPr/>
        </p:nvSpPr>
        <p:spPr>
          <a:xfrm>
            <a:off x="5540070" y="3200399"/>
            <a:ext cx="2103120" cy="13225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9DD27537-587D-4432-8422-55C87B0061E5}"/>
              </a:ext>
            </a:extLst>
          </p:cNvPr>
          <p:cNvSpPr/>
          <p:nvPr/>
        </p:nvSpPr>
        <p:spPr>
          <a:xfrm>
            <a:off x="1344433" y="3139439"/>
            <a:ext cx="2017312" cy="147604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05801F58-2FE8-4746-94C2-DFC22F017CCC}"/>
              </a:ext>
            </a:extLst>
          </p:cNvPr>
          <p:cNvSpPr/>
          <p:nvPr/>
        </p:nvSpPr>
        <p:spPr>
          <a:xfrm>
            <a:off x="1237789" y="1180313"/>
            <a:ext cx="3480140" cy="677287"/>
          </a:xfrm>
          <a:prstGeom prst="wedgeRoundRectCallout">
            <a:avLst>
              <a:gd name="adj1" fmla="val -63930"/>
              <a:gd name="adj2" fmla="val -120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How many kinds of conjunctions are there?</a:t>
            </a:r>
            <a:endParaRPr lang="ar-SA" sz="1800" b="1" dirty="0"/>
          </a:p>
        </p:txBody>
      </p:sp>
      <p:sp>
        <p:nvSpPr>
          <p:cNvPr id="11" name="Google Shape;647;p42">
            <a:extLst>
              <a:ext uri="{FF2B5EF4-FFF2-40B4-BE49-F238E27FC236}">
                <a16:creationId xmlns:a16="http://schemas.microsoft.com/office/drawing/2014/main" id="{99C8E344-F4DF-4236-9082-4E984A5563F4}"/>
              </a:ext>
            </a:extLst>
          </p:cNvPr>
          <p:cNvSpPr/>
          <p:nvPr/>
        </p:nvSpPr>
        <p:spPr>
          <a:xfrm>
            <a:off x="7878750" y="949848"/>
            <a:ext cx="574724" cy="595970"/>
          </a:xfrm>
          <a:custGeom>
            <a:avLst/>
            <a:gdLst/>
            <a:ahLst/>
            <a:cxnLst/>
            <a:rect l="l" t="t" r="r" b="b"/>
            <a:pathLst>
              <a:path w="29545" h="30543" extrusionOk="0">
                <a:moveTo>
                  <a:pt x="10627" y="0"/>
                </a:moveTo>
                <a:cubicBezTo>
                  <a:pt x="8219" y="0"/>
                  <a:pt x="6226" y="1364"/>
                  <a:pt x="6506" y="4691"/>
                </a:cubicBezTo>
                <a:cubicBezTo>
                  <a:pt x="6672" y="6692"/>
                  <a:pt x="4971" y="7993"/>
                  <a:pt x="2803" y="9227"/>
                </a:cubicBezTo>
                <a:cubicBezTo>
                  <a:pt x="668" y="10462"/>
                  <a:pt x="1" y="14131"/>
                  <a:pt x="1602" y="16099"/>
                </a:cubicBezTo>
                <a:cubicBezTo>
                  <a:pt x="2355" y="17009"/>
                  <a:pt x="3263" y="17270"/>
                  <a:pt x="4298" y="17270"/>
                </a:cubicBezTo>
                <a:cubicBezTo>
                  <a:pt x="5464" y="17270"/>
                  <a:pt x="6791" y="16939"/>
                  <a:pt x="8240" y="16833"/>
                </a:cubicBezTo>
                <a:cubicBezTo>
                  <a:pt x="8294" y="16829"/>
                  <a:pt x="8347" y="16827"/>
                  <a:pt x="8399" y="16827"/>
                </a:cubicBezTo>
                <a:cubicBezTo>
                  <a:pt x="10960" y="16827"/>
                  <a:pt x="11376" y="21586"/>
                  <a:pt x="9741" y="24038"/>
                </a:cubicBezTo>
                <a:cubicBezTo>
                  <a:pt x="8073" y="26540"/>
                  <a:pt x="10975" y="30543"/>
                  <a:pt x="14578" y="30543"/>
                </a:cubicBezTo>
                <a:cubicBezTo>
                  <a:pt x="18214" y="30543"/>
                  <a:pt x="20249" y="28341"/>
                  <a:pt x="19948" y="25439"/>
                </a:cubicBezTo>
                <a:cubicBezTo>
                  <a:pt x="19682" y="23037"/>
                  <a:pt x="21249" y="21303"/>
                  <a:pt x="22484" y="20869"/>
                </a:cubicBezTo>
                <a:cubicBezTo>
                  <a:pt x="23761" y="20394"/>
                  <a:pt x="24951" y="20330"/>
                  <a:pt x="25971" y="20330"/>
                </a:cubicBezTo>
                <a:cubicBezTo>
                  <a:pt x="26349" y="20330"/>
                  <a:pt x="26703" y="20339"/>
                  <a:pt x="27030" y="20339"/>
                </a:cubicBezTo>
                <a:cubicBezTo>
                  <a:pt x="28609" y="20339"/>
                  <a:pt x="29544" y="20133"/>
                  <a:pt x="29355" y="17733"/>
                </a:cubicBezTo>
                <a:cubicBezTo>
                  <a:pt x="28955" y="12596"/>
                  <a:pt x="23718" y="13164"/>
                  <a:pt x="22984" y="11229"/>
                </a:cubicBezTo>
                <a:cubicBezTo>
                  <a:pt x="22250" y="9294"/>
                  <a:pt x="25352" y="9561"/>
                  <a:pt x="25352" y="5658"/>
                </a:cubicBezTo>
                <a:cubicBezTo>
                  <a:pt x="25352" y="2176"/>
                  <a:pt x="23016" y="1111"/>
                  <a:pt x="20949" y="1111"/>
                </a:cubicBezTo>
                <a:cubicBezTo>
                  <a:pt x="20699" y="1111"/>
                  <a:pt x="20453" y="1126"/>
                  <a:pt x="20215" y="1155"/>
                </a:cubicBezTo>
                <a:cubicBezTo>
                  <a:pt x="19004" y="1285"/>
                  <a:pt x="18250" y="1624"/>
                  <a:pt x="17210" y="1624"/>
                </a:cubicBezTo>
                <a:cubicBezTo>
                  <a:pt x="16389" y="1624"/>
                  <a:pt x="15389" y="1413"/>
                  <a:pt x="13844" y="721"/>
                </a:cubicBezTo>
                <a:cubicBezTo>
                  <a:pt x="12794" y="257"/>
                  <a:pt x="11672" y="0"/>
                  <a:pt x="1062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647;p42">
            <a:extLst>
              <a:ext uri="{FF2B5EF4-FFF2-40B4-BE49-F238E27FC236}">
                <a16:creationId xmlns:a16="http://schemas.microsoft.com/office/drawing/2014/main" id="{F8B0C8C5-DBA0-435B-B5A2-1F480E969FCE}"/>
              </a:ext>
            </a:extLst>
          </p:cNvPr>
          <p:cNvSpPr/>
          <p:nvPr/>
        </p:nvSpPr>
        <p:spPr>
          <a:xfrm>
            <a:off x="177913" y="1201914"/>
            <a:ext cx="574724" cy="595970"/>
          </a:xfrm>
          <a:custGeom>
            <a:avLst/>
            <a:gdLst/>
            <a:ahLst/>
            <a:cxnLst/>
            <a:rect l="l" t="t" r="r" b="b"/>
            <a:pathLst>
              <a:path w="29545" h="30543" extrusionOk="0">
                <a:moveTo>
                  <a:pt x="10627" y="0"/>
                </a:moveTo>
                <a:cubicBezTo>
                  <a:pt x="8219" y="0"/>
                  <a:pt x="6226" y="1364"/>
                  <a:pt x="6506" y="4691"/>
                </a:cubicBezTo>
                <a:cubicBezTo>
                  <a:pt x="6672" y="6692"/>
                  <a:pt x="4971" y="7993"/>
                  <a:pt x="2803" y="9227"/>
                </a:cubicBezTo>
                <a:cubicBezTo>
                  <a:pt x="668" y="10462"/>
                  <a:pt x="1" y="14131"/>
                  <a:pt x="1602" y="16099"/>
                </a:cubicBezTo>
                <a:cubicBezTo>
                  <a:pt x="2355" y="17009"/>
                  <a:pt x="3263" y="17270"/>
                  <a:pt x="4298" y="17270"/>
                </a:cubicBezTo>
                <a:cubicBezTo>
                  <a:pt x="5464" y="17270"/>
                  <a:pt x="6791" y="16939"/>
                  <a:pt x="8240" y="16833"/>
                </a:cubicBezTo>
                <a:cubicBezTo>
                  <a:pt x="8294" y="16829"/>
                  <a:pt x="8347" y="16827"/>
                  <a:pt x="8399" y="16827"/>
                </a:cubicBezTo>
                <a:cubicBezTo>
                  <a:pt x="10960" y="16827"/>
                  <a:pt x="11376" y="21586"/>
                  <a:pt x="9741" y="24038"/>
                </a:cubicBezTo>
                <a:cubicBezTo>
                  <a:pt x="8073" y="26540"/>
                  <a:pt x="10975" y="30543"/>
                  <a:pt x="14578" y="30543"/>
                </a:cubicBezTo>
                <a:cubicBezTo>
                  <a:pt x="18214" y="30543"/>
                  <a:pt x="20249" y="28341"/>
                  <a:pt x="19948" y="25439"/>
                </a:cubicBezTo>
                <a:cubicBezTo>
                  <a:pt x="19682" y="23037"/>
                  <a:pt x="21249" y="21303"/>
                  <a:pt x="22484" y="20869"/>
                </a:cubicBezTo>
                <a:cubicBezTo>
                  <a:pt x="23761" y="20394"/>
                  <a:pt x="24951" y="20330"/>
                  <a:pt x="25971" y="20330"/>
                </a:cubicBezTo>
                <a:cubicBezTo>
                  <a:pt x="26349" y="20330"/>
                  <a:pt x="26703" y="20339"/>
                  <a:pt x="27030" y="20339"/>
                </a:cubicBezTo>
                <a:cubicBezTo>
                  <a:pt x="28609" y="20339"/>
                  <a:pt x="29544" y="20133"/>
                  <a:pt x="29355" y="17733"/>
                </a:cubicBezTo>
                <a:cubicBezTo>
                  <a:pt x="28955" y="12596"/>
                  <a:pt x="23718" y="13164"/>
                  <a:pt x="22984" y="11229"/>
                </a:cubicBezTo>
                <a:cubicBezTo>
                  <a:pt x="22250" y="9294"/>
                  <a:pt x="25352" y="9561"/>
                  <a:pt x="25352" y="5658"/>
                </a:cubicBezTo>
                <a:cubicBezTo>
                  <a:pt x="25352" y="2176"/>
                  <a:pt x="23016" y="1111"/>
                  <a:pt x="20949" y="1111"/>
                </a:cubicBezTo>
                <a:cubicBezTo>
                  <a:pt x="20699" y="1111"/>
                  <a:pt x="20453" y="1126"/>
                  <a:pt x="20215" y="1155"/>
                </a:cubicBezTo>
                <a:cubicBezTo>
                  <a:pt x="19004" y="1285"/>
                  <a:pt x="18250" y="1624"/>
                  <a:pt x="17210" y="1624"/>
                </a:cubicBezTo>
                <a:cubicBezTo>
                  <a:pt x="16389" y="1624"/>
                  <a:pt x="15389" y="1413"/>
                  <a:pt x="13844" y="721"/>
                </a:cubicBezTo>
                <a:cubicBezTo>
                  <a:pt x="12794" y="257"/>
                  <a:pt x="11672" y="0"/>
                  <a:pt x="1062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6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1554480" y="2727138"/>
            <a:ext cx="55615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Correlative Conjunctions</a:t>
            </a:r>
            <a:endParaRPr sz="3200" dirty="0"/>
          </a:p>
        </p:txBody>
      </p:sp>
      <p:grpSp>
        <p:nvGrpSpPr>
          <p:cNvPr id="235" name="Google Shape;235;p34"/>
          <p:cNvGrpSpPr/>
          <p:nvPr/>
        </p:nvGrpSpPr>
        <p:grpSpPr>
          <a:xfrm>
            <a:off x="3895508" y="931511"/>
            <a:ext cx="1508285" cy="1564044"/>
            <a:chOff x="8197250" y="-1535425"/>
            <a:chExt cx="748900" cy="788925"/>
          </a:xfrm>
        </p:grpSpPr>
        <p:sp>
          <p:nvSpPr>
            <p:cNvPr id="236" name="Google Shape;236;p34"/>
            <p:cNvSpPr/>
            <p:nvPr/>
          </p:nvSpPr>
          <p:spPr>
            <a:xfrm>
              <a:off x="8197250" y="-1489225"/>
              <a:ext cx="737225" cy="742725"/>
            </a:xfrm>
            <a:custGeom>
              <a:avLst/>
              <a:gdLst/>
              <a:ahLst/>
              <a:cxnLst/>
              <a:rect l="l" t="t" r="r" b="b"/>
              <a:pathLst>
                <a:path w="29489" h="29709" extrusionOk="0">
                  <a:moveTo>
                    <a:pt x="17393" y="0"/>
                  </a:moveTo>
                  <a:cubicBezTo>
                    <a:pt x="13775" y="0"/>
                    <a:pt x="13414" y="3285"/>
                    <a:pt x="13444" y="4257"/>
                  </a:cubicBezTo>
                  <a:cubicBezTo>
                    <a:pt x="13511" y="6093"/>
                    <a:pt x="12571" y="7163"/>
                    <a:pt x="10825" y="7163"/>
                  </a:cubicBezTo>
                  <a:cubicBezTo>
                    <a:pt x="9971" y="7163"/>
                    <a:pt x="8923" y="6906"/>
                    <a:pt x="7706" y="6358"/>
                  </a:cubicBezTo>
                  <a:cubicBezTo>
                    <a:pt x="6651" y="5883"/>
                    <a:pt x="5595" y="5640"/>
                    <a:pt x="4622" y="5640"/>
                  </a:cubicBezTo>
                  <a:cubicBezTo>
                    <a:pt x="2180" y="5640"/>
                    <a:pt x="253" y="7165"/>
                    <a:pt x="134" y="10361"/>
                  </a:cubicBezTo>
                  <a:cubicBezTo>
                    <a:pt x="1" y="14831"/>
                    <a:pt x="1402" y="15265"/>
                    <a:pt x="2502" y="17399"/>
                  </a:cubicBezTo>
                  <a:cubicBezTo>
                    <a:pt x="3570" y="19534"/>
                    <a:pt x="1035" y="20635"/>
                    <a:pt x="1969" y="22903"/>
                  </a:cubicBezTo>
                  <a:cubicBezTo>
                    <a:pt x="2423" y="23990"/>
                    <a:pt x="3728" y="24280"/>
                    <a:pt x="5225" y="24280"/>
                  </a:cubicBezTo>
                  <a:cubicBezTo>
                    <a:pt x="6809" y="24280"/>
                    <a:pt x="8607" y="23956"/>
                    <a:pt x="9841" y="23904"/>
                  </a:cubicBezTo>
                  <a:cubicBezTo>
                    <a:pt x="10002" y="23900"/>
                    <a:pt x="10153" y="23897"/>
                    <a:pt x="10297" y="23897"/>
                  </a:cubicBezTo>
                  <a:cubicBezTo>
                    <a:pt x="12288" y="23897"/>
                    <a:pt x="12666" y="24415"/>
                    <a:pt x="14845" y="27807"/>
                  </a:cubicBezTo>
                  <a:cubicBezTo>
                    <a:pt x="15759" y="29244"/>
                    <a:pt x="17205" y="29709"/>
                    <a:pt x="18676" y="29709"/>
                  </a:cubicBezTo>
                  <a:cubicBezTo>
                    <a:pt x="20963" y="29709"/>
                    <a:pt x="23310" y="28586"/>
                    <a:pt x="23818" y="28241"/>
                  </a:cubicBezTo>
                  <a:cubicBezTo>
                    <a:pt x="24685" y="27640"/>
                    <a:pt x="27287" y="24905"/>
                    <a:pt x="25586" y="20602"/>
                  </a:cubicBezTo>
                  <a:cubicBezTo>
                    <a:pt x="23851" y="16265"/>
                    <a:pt x="24752" y="14130"/>
                    <a:pt x="24752" y="14130"/>
                  </a:cubicBezTo>
                  <a:cubicBezTo>
                    <a:pt x="24752" y="11662"/>
                    <a:pt x="27821" y="12930"/>
                    <a:pt x="28621" y="9060"/>
                  </a:cubicBezTo>
                  <a:cubicBezTo>
                    <a:pt x="29488" y="4824"/>
                    <a:pt x="26586" y="4223"/>
                    <a:pt x="24318" y="4057"/>
                  </a:cubicBezTo>
                  <a:cubicBezTo>
                    <a:pt x="22083" y="3856"/>
                    <a:pt x="21149" y="654"/>
                    <a:pt x="19014" y="187"/>
                  </a:cubicBezTo>
                  <a:cubicBezTo>
                    <a:pt x="18412" y="58"/>
                    <a:pt x="17874" y="0"/>
                    <a:pt x="17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8852725" y="-1144325"/>
              <a:ext cx="93425" cy="94275"/>
            </a:xfrm>
            <a:custGeom>
              <a:avLst/>
              <a:gdLst/>
              <a:ahLst/>
              <a:cxnLst/>
              <a:rect l="l" t="t" r="r" b="b"/>
              <a:pathLst>
                <a:path w="3737" h="3771" extrusionOk="0">
                  <a:moveTo>
                    <a:pt x="1868" y="1"/>
                  </a:moveTo>
                  <a:cubicBezTo>
                    <a:pt x="834" y="1"/>
                    <a:pt x="0" y="868"/>
                    <a:pt x="0" y="1902"/>
                  </a:cubicBezTo>
                  <a:cubicBezTo>
                    <a:pt x="0" y="2936"/>
                    <a:pt x="834" y="3770"/>
                    <a:pt x="1868" y="3770"/>
                  </a:cubicBezTo>
                  <a:cubicBezTo>
                    <a:pt x="2902" y="3770"/>
                    <a:pt x="3736" y="2936"/>
                    <a:pt x="3736" y="1902"/>
                  </a:cubicBezTo>
                  <a:cubicBezTo>
                    <a:pt x="3736" y="868"/>
                    <a:pt x="2902" y="1"/>
                    <a:pt x="1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8393225" y="-854275"/>
              <a:ext cx="117600" cy="104675"/>
            </a:xfrm>
            <a:custGeom>
              <a:avLst/>
              <a:gdLst/>
              <a:ahLst/>
              <a:cxnLst/>
              <a:rect l="l" t="t" r="r" b="b"/>
              <a:pathLst>
                <a:path w="4704" h="4187" extrusionOk="0">
                  <a:moveTo>
                    <a:pt x="1911" y="1"/>
                  </a:moveTo>
                  <a:cubicBezTo>
                    <a:pt x="1451" y="1"/>
                    <a:pt x="1020" y="156"/>
                    <a:pt x="701" y="474"/>
                  </a:cubicBezTo>
                  <a:cubicBezTo>
                    <a:pt x="1" y="1208"/>
                    <a:pt x="101" y="2542"/>
                    <a:pt x="1001" y="3443"/>
                  </a:cubicBezTo>
                  <a:cubicBezTo>
                    <a:pt x="1508" y="3931"/>
                    <a:pt x="2151" y="4186"/>
                    <a:pt x="2748" y="4186"/>
                  </a:cubicBezTo>
                  <a:cubicBezTo>
                    <a:pt x="3212" y="4186"/>
                    <a:pt x="3649" y="4031"/>
                    <a:pt x="3970" y="3710"/>
                  </a:cubicBezTo>
                  <a:cubicBezTo>
                    <a:pt x="4704" y="3009"/>
                    <a:pt x="4571" y="1675"/>
                    <a:pt x="3670" y="774"/>
                  </a:cubicBezTo>
                  <a:cubicBezTo>
                    <a:pt x="3160" y="265"/>
                    <a:pt x="2511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8359875" y="-1535425"/>
              <a:ext cx="111775" cy="160125"/>
            </a:xfrm>
            <a:custGeom>
              <a:avLst/>
              <a:gdLst/>
              <a:ahLst/>
              <a:cxnLst/>
              <a:rect l="l" t="t" r="r" b="b"/>
              <a:pathLst>
                <a:path w="4471" h="6405" extrusionOk="0">
                  <a:moveTo>
                    <a:pt x="2602" y="0"/>
                  </a:moveTo>
                  <a:cubicBezTo>
                    <a:pt x="1568" y="0"/>
                    <a:pt x="434" y="1134"/>
                    <a:pt x="267" y="2936"/>
                  </a:cubicBezTo>
                  <a:cubicBezTo>
                    <a:pt x="0" y="5504"/>
                    <a:pt x="1101" y="6405"/>
                    <a:pt x="2135" y="6405"/>
                  </a:cubicBezTo>
                  <a:cubicBezTo>
                    <a:pt x="3169" y="6405"/>
                    <a:pt x="4103" y="6171"/>
                    <a:pt x="4103" y="5137"/>
                  </a:cubicBezTo>
                  <a:cubicBezTo>
                    <a:pt x="4103" y="4704"/>
                    <a:pt x="3570" y="3803"/>
                    <a:pt x="3636" y="3403"/>
                  </a:cubicBezTo>
                  <a:cubicBezTo>
                    <a:pt x="3770" y="2836"/>
                    <a:pt x="4470" y="2135"/>
                    <a:pt x="4470" y="1468"/>
                  </a:cubicBezTo>
                  <a:cubicBezTo>
                    <a:pt x="4470" y="434"/>
                    <a:pt x="3636" y="0"/>
                    <a:pt x="2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34"/>
          <p:cNvSpPr txBox="1">
            <a:spLocks noGrp="1"/>
          </p:cNvSpPr>
          <p:nvPr>
            <p:ph type="title" idx="2"/>
          </p:nvPr>
        </p:nvSpPr>
        <p:spPr>
          <a:xfrm>
            <a:off x="4016500" y="1296225"/>
            <a:ext cx="1113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306BA18-49B5-4B01-BC29-98BBEF17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" y="763326"/>
            <a:ext cx="5247861" cy="33147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34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1004436" y="205740"/>
            <a:ext cx="7171824" cy="594940"/>
          </a:xfrm>
          <a:prstGeom prst="rect">
            <a:avLst/>
          </a:prstGeom>
          <a:solidFill>
            <a:srgbClr val="F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Correlative Conjunctions( paired )</a:t>
            </a:r>
            <a:endParaRPr sz="3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9C6F1E-0B63-4C5B-83C0-FB6D6988FA49}"/>
              </a:ext>
            </a:extLst>
          </p:cNvPr>
          <p:cNvSpPr txBox="1"/>
          <p:nvPr/>
        </p:nvSpPr>
        <p:spPr>
          <a:xfrm>
            <a:off x="1004436" y="3599081"/>
            <a:ext cx="7232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bg1"/>
                </a:solidFill>
              </a:rPr>
              <a:t>→</a:t>
            </a:r>
            <a:r>
              <a:rPr lang="en-US" sz="1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Correlative conjunctions </a:t>
            </a:r>
            <a:r>
              <a:rPr lang="en-US" sz="1800" dirty="0">
                <a:solidFill>
                  <a:schemeClr val="bg1"/>
                </a:solidFill>
              </a:rPr>
              <a:t>work </a:t>
            </a:r>
            <a:r>
              <a:rPr lang="en-US" sz="1800" b="1" u="sng" dirty="0">
                <a:solidFill>
                  <a:schemeClr val="bg1"/>
                </a:solidFill>
              </a:rPr>
              <a:t>in pairs </a:t>
            </a:r>
            <a:r>
              <a:rPr lang="en-US" sz="1800" dirty="0">
                <a:solidFill>
                  <a:schemeClr val="bg1"/>
                </a:solidFill>
              </a:rPr>
              <a:t>to join words, phrases, or clauses. It is also called </a:t>
            </a:r>
            <a:r>
              <a:rPr lang="en-US" sz="1800" b="1" dirty="0">
                <a:solidFill>
                  <a:schemeClr val="bg1"/>
                </a:solidFill>
              </a:rPr>
              <a:t>( paired conjunction)</a:t>
            </a:r>
          </a:p>
          <a:p>
            <a:r>
              <a:rPr lang="en-US" sz="1800" dirty="0">
                <a:solidFill>
                  <a:schemeClr val="bg1"/>
                </a:solidFill>
              </a:rPr>
              <a:t>→The correlative conjunctions are </a:t>
            </a:r>
            <a:r>
              <a:rPr lang="en-US" sz="18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either...or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neither...nor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800" b="1" u="sng" dirty="0">
                <a:solidFill>
                  <a:srgbClr val="FFFF00"/>
                </a:solidFill>
              </a:rPr>
              <a:t>both...and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 only...but also 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4EBEAA-A110-49AC-81EC-83594BAC92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9" t="41895" r="16956" b="10555"/>
          <a:stretch/>
        </p:blipFill>
        <p:spPr>
          <a:xfrm>
            <a:off x="1333501" y="1045429"/>
            <a:ext cx="6242280" cy="238357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6" grpId="0"/>
    </p:bldLst>
  </p:timing>
</p:sld>
</file>

<file path=ppt/theme/theme1.xml><?xml version="1.0" encoding="utf-8"?>
<a:theme xmlns:a="http://schemas.openxmlformats.org/drawingml/2006/main" name="Happy Holi Colorful Festiv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601F"/>
      </a:accent1>
      <a:accent2>
        <a:srgbClr val="A9EC20"/>
      </a:accent2>
      <a:accent3>
        <a:srgbClr val="3AE4A2"/>
      </a:accent3>
      <a:accent4>
        <a:srgbClr val="45C5FF"/>
      </a:accent4>
      <a:accent5>
        <a:srgbClr val="D364FF"/>
      </a:accent5>
      <a:accent6>
        <a:srgbClr val="FF3EA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583</Words>
  <Application>Microsoft Office PowerPoint</Application>
  <PresentationFormat>عرض على الشاشة (16:9)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Arial Narrow</vt:lpstr>
      <vt:lpstr>Open Sans</vt:lpstr>
      <vt:lpstr>Arial</vt:lpstr>
      <vt:lpstr>Bookman Old Style</vt:lpstr>
      <vt:lpstr>Fredoka One</vt:lpstr>
      <vt:lpstr>Jura</vt:lpstr>
      <vt:lpstr>Blinker</vt:lpstr>
      <vt:lpstr>Happy Holi Colorful Festival by Slidesgo</vt:lpstr>
      <vt:lpstr>Unit 4 The Worlf of TV Grammar</vt:lpstr>
      <vt:lpstr>Lesson Objectives</vt:lpstr>
      <vt:lpstr>Open</vt:lpstr>
      <vt:lpstr> Conjunctions</vt:lpstr>
      <vt:lpstr> Conjunctions</vt:lpstr>
      <vt:lpstr> Conjunctions</vt:lpstr>
      <vt:lpstr>Correlative Conjunctions</vt:lpstr>
      <vt:lpstr>عرض تقديمي في PowerPoint</vt:lpstr>
      <vt:lpstr>Correlative Conjunctions( paired )</vt:lpstr>
      <vt:lpstr>Either..or</vt:lpstr>
      <vt:lpstr>Neither …..nor</vt:lpstr>
      <vt:lpstr>عرض تقديمي في PowerPoint</vt:lpstr>
      <vt:lpstr>عرض تقديمي في PowerPoint</vt:lpstr>
      <vt:lpstr>Independent clauses with And , But , Or , So , &amp; Yet</vt:lpstr>
      <vt:lpstr>Coordenating Conjunctions</vt:lpstr>
      <vt:lpstr>Example:</vt:lpstr>
      <vt:lpstr>Neither …nor</vt:lpstr>
      <vt:lpstr>Let’s Practice</vt:lpstr>
      <vt:lpstr>عرض تقديمي في PowerPoint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HOLI COLORFUL FESTIVAL</dc:title>
  <dc:creator>ام الوليد</dc:creator>
  <cp:lastModifiedBy>انتصار بنت العبيدالله</cp:lastModifiedBy>
  <cp:revision>42</cp:revision>
  <dcterms:modified xsi:type="dcterms:W3CDTF">2021-03-08T06:43:41Z</dcterms:modified>
</cp:coreProperties>
</file>