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9" r:id="rId6"/>
    <p:sldId id="289" r:id="rId7"/>
    <p:sldId id="275" r:id="rId8"/>
    <p:sldId id="261" r:id="rId9"/>
    <p:sldId id="266" r:id="rId10"/>
    <p:sldId id="290" r:id="rId11"/>
    <p:sldId id="291" r:id="rId12"/>
    <p:sldId id="277" r:id="rId13"/>
    <p:sldId id="276" r:id="rId14"/>
    <p:sldId id="262" r:id="rId15"/>
    <p:sldId id="287" r:id="rId16"/>
  </p:sldIdLst>
  <p:sldSz cx="9144000" cy="5143500" type="screen16x9"/>
  <p:notesSz cx="6858000" cy="9144000"/>
  <p:embeddedFontLst>
    <p:embeddedFont>
      <p:font typeface="Jua" panose="020B0604020202020204" charset="-127"/>
      <p:regular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Arial Rounded MT Bold" panose="020F0704030504030204" pitchFamily="34" charset="0"/>
      <p:regular r:id="rId23"/>
    </p:embeddedFont>
    <p:embeddedFont>
      <p:font typeface="Bevan" panose="020B0604020202020204" charset="0"/>
      <p:regular r:id="rId24"/>
    </p:embeddedFont>
    <p:embeddedFont>
      <p:font typeface="Quicksand" panose="020B0604020202020204" charset="0"/>
      <p:regular r:id="rId25"/>
      <p:bold r:id="rId26"/>
    </p:embeddedFont>
    <p:embeddedFont>
      <p:font typeface="Quicksand Light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60E"/>
    <a:srgbClr val="FD8B45"/>
    <a:srgbClr val="F7B42D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DE9693-5EC3-499A-BCA7-D0C5716683EB}">
  <a:tblStyle styleId="{0ADE9693-5EC3-499A-BCA7-D0C5716683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635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gb0ac4e247a_6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7" name="Google Shape;2907;gb0ac4e247a_6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003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b0babbdd12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b0babbdd12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" name="Google Shape;4074;gb0babbdd12_1_1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5" name="Google Shape;4075;gb0babbdd12_1_1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" name="Google Shape;4921;gb0babbdd12_1_2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2" name="Google Shape;4922;gb0babbdd12_1_2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gb0ac4e247a_6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3" name="Google Shape;3283;gb0ac4e247a_6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" name="Google Shape;5273;gb0babbdd12_1_2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4" name="Google Shape;5274;gb0babbdd12_1_2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gb0ac4e247a_6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7" name="Google Shape;2907;gb0ac4e247a_6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_2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200" b="1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2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20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0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0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0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0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13.xml"/><Relationship Id="rId7" Type="http://schemas.openxmlformats.org/officeDocument/2006/relationships/slide" Target="slide1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notesSlide" Target="../notesSlides/notesSlide10.xml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Layout" Target="../slideLayouts/slideLayout13.xml"/><Relationship Id="rId7" Type="http://schemas.openxmlformats.org/officeDocument/2006/relationships/slide" Target="slide9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0.xml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slide" Target="slide2.xml"/><Relationship Id="rId4" Type="http://schemas.openxmlformats.org/officeDocument/2006/relationships/notesSlide" Target="../notesSlides/notesSlide11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3.xml"/><Relationship Id="rId7" Type="http://schemas.openxmlformats.org/officeDocument/2006/relationships/slide" Target="slid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10" Type="http://schemas.openxmlformats.org/officeDocument/2006/relationships/image" Target="../media/image3.png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5.xml"/><Relationship Id="rId7" Type="http://schemas.openxmlformats.org/officeDocument/2006/relationships/slide" Target="slide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4.xml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4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4.xml"/><Relationship Id="rId11" Type="http://schemas.openxmlformats.org/officeDocument/2006/relationships/image" Target="../media/image5.png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7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13.xml"/><Relationship Id="rId7" Type="http://schemas.openxmlformats.org/officeDocument/2006/relationships/slide" Target="slide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4.xml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8.xml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Layout" Target="../slideLayouts/slideLayout13.xml"/><Relationship Id="rId7" Type="http://schemas.openxmlformats.org/officeDocument/2006/relationships/slide" Target="slide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2.xml"/><Relationship Id="rId11" Type="http://schemas.openxmlformats.org/officeDocument/2006/relationships/image" Target="../media/image5.png"/><Relationship Id="rId5" Type="http://schemas.openxmlformats.org/officeDocument/2006/relationships/slide" Target="slide10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9.xm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Unit6</a:t>
            </a:r>
            <a:br>
              <a:rPr lang="en" sz="6600" dirty="0"/>
            </a:br>
            <a:r>
              <a:rPr lang="en" sz="1100" dirty="0"/>
              <a:t> </a:t>
            </a:r>
            <a:br>
              <a:rPr lang="en" dirty="0"/>
            </a:br>
            <a:r>
              <a:rPr lang="en" sz="4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Gender Divide </a:t>
            </a:r>
            <a:r>
              <a:rPr lang="en" sz="3600" dirty="0">
                <a:solidFill>
                  <a:schemeClr val="accent4">
                    <a:lumMod val="75000"/>
                  </a:schemeClr>
                </a:solidFill>
              </a:rPr>
              <a:t>Writing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854365" y="4236043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Done by: </a:t>
            </a:r>
            <a:r>
              <a:rPr lang="en" sz="2000" b="1" dirty="0">
                <a:solidFill>
                  <a:schemeClr val="accent5">
                    <a:lumMod val="75000"/>
                  </a:schemeClr>
                </a:solidFill>
              </a:rPr>
              <a:t>Entisar Al-Obaidallah</a:t>
            </a:r>
            <a:endParaRPr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EAD7A8F-9795-429B-A79D-80A4904490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4" r="9753"/>
          <a:stretch/>
        </p:blipFill>
        <p:spPr>
          <a:xfrm>
            <a:off x="1299217" y="2129994"/>
            <a:ext cx="3561521" cy="168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90A6E89-7047-4D89-B944-AD5E02A7B6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647" t="48295" r="38141" b="17484"/>
          <a:stretch/>
        </p:blipFill>
        <p:spPr>
          <a:xfrm>
            <a:off x="1305226" y="307601"/>
            <a:ext cx="3561521" cy="1829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66" name="Google Shape;2166;p28">
            <a:hlinkClick r:id="rId7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8"/>
          <p:cNvSpPr/>
          <p:nvPr/>
        </p:nvSpPr>
        <p:spPr>
          <a:xfrm>
            <a:off x="275921" y="71284"/>
            <a:ext cx="769108" cy="71248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13" name="Google Shape;2313;p2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14" name="Google Shape;2314;p2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5" name="Google Shape;2315;p2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6" name="Google Shape;2316;p2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7" name="Google Shape;2317;p2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8" name="Google Shape;2318;p2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19" name="Google Shape;2319;p28">
            <a:hlinkClick r:id="rId8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0" name="Google Shape;2320;p28">
            <a:hlinkClick r:id="rId7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1" name="Google Shape;2321;p28">
            <a:hlinkClick r:id="rId9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2" name="Google Shape;2322;p28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3" name="Google Shape;2323;p28">
            <a:hlinkClick r:id="rId9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4" name="Google Shape;2324;p2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5" name="Google Shape;2325;p28">
            <a:hlinkClick r:id="rId10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331;p29">
            <a:extLst>
              <a:ext uri="{FF2B5EF4-FFF2-40B4-BE49-F238E27FC236}">
                <a16:creationId xmlns:a16="http://schemas.microsoft.com/office/drawing/2014/main" id="{8CE556B6-8D69-4993-9812-7BB9F619BEE9}"/>
              </a:ext>
            </a:extLst>
          </p:cNvPr>
          <p:cNvSpPr/>
          <p:nvPr/>
        </p:nvSpPr>
        <p:spPr>
          <a:xfrm rot="-535295">
            <a:off x="843953" y="55645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98" name="Google Shape;1767;p26">
            <a:extLst>
              <a:ext uri="{FF2B5EF4-FFF2-40B4-BE49-F238E27FC236}">
                <a16:creationId xmlns:a16="http://schemas.microsoft.com/office/drawing/2014/main" id="{85AB5106-1B83-45B6-A63E-04802132FA99}"/>
              </a:ext>
            </a:extLst>
          </p:cNvPr>
          <p:cNvSpPr/>
          <p:nvPr/>
        </p:nvSpPr>
        <p:spPr>
          <a:xfrm rot="10800000">
            <a:off x="4245762" y="3260240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03" name="مربع نص 302">
            <a:extLst>
              <a:ext uri="{FF2B5EF4-FFF2-40B4-BE49-F238E27FC236}">
                <a16:creationId xmlns:a16="http://schemas.microsoft.com/office/drawing/2014/main" id="{2A660D54-3EE4-405C-BFEE-C8423078F78C}"/>
              </a:ext>
            </a:extLst>
          </p:cNvPr>
          <p:cNvSpPr txBox="1"/>
          <p:nvPr/>
        </p:nvSpPr>
        <p:spPr>
          <a:xfrm>
            <a:off x="5238890" y="2013123"/>
            <a:ext cx="294520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D8B4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b="1" i="0" u="sng" strike="noStrike" baseline="0" dirty="0">
                <a:solidFill>
                  <a:srgbClr val="FD8B45"/>
                </a:solidFill>
                <a:latin typeface="+mj-lt"/>
              </a:rPr>
              <a:t>Read the text and find:</a:t>
            </a:r>
          </a:p>
          <a:p>
            <a:pPr algn="l" rtl="0"/>
            <a:r>
              <a:rPr lang="en-US" sz="1600" dirty="0">
                <a:solidFill>
                  <a:srgbClr val="FD8B45"/>
                </a:solidFill>
                <a:latin typeface="+mj-lt"/>
              </a:rPr>
              <a:t>T</a:t>
            </a:r>
            <a:r>
              <a:rPr lang="en-US" sz="1600" b="0" i="0" u="none" strike="noStrike" baseline="0" dirty="0">
                <a:solidFill>
                  <a:srgbClr val="FD8B45"/>
                </a:solidFill>
                <a:latin typeface="+mj-lt"/>
              </a:rPr>
              <a:t>he arguments used </a:t>
            </a:r>
          </a:p>
        </p:txBody>
      </p:sp>
      <p:sp>
        <p:nvSpPr>
          <p:cNvPr id="304" name="فقاعة الكلام: مستطيلة مستديرة الزوايا 303">
            <a:extLst>
              <a:ext uri="{FF2B5EF4-FFF2-40B4-BE49-F238E27FC236}">
                <a16:creationId xmlns:a16="http://schemas.microsoft.com/office/drawing/2014/main" id="{CA28B3A7-AEE5-4E07-83BF-1B2ED2B82A49}"/>
              </a:ext>
            </a:extLst>
          </p:cNvPr>
          <p:cNvSpPr/>
          <p:nvPr/>
        </p:nvSpPr>
        <p:spPr>
          <a:xfrm>
            <a:off x="1660707" y="4259229"/>
            <a:ext cx="6412079" cy="624127"/>
          </a:xfrm>
          <a:prstGeom prst="wedgeRoundRectCallout">
            <a:avLst>
              <a:gd name="adj1" fmla="val -54810"/>
              <a:gd name="adj2" fmla="val 218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u="sng" dirty="0"/>
              <a:t>Arguments: </a:t>
            </a:r>
            <a:r>
              <a:rPr lang="en-US" sz="1600" dirty="0"/>
              <a:t>Having to communicate with someone at a distance/at the airport to get his phone number</a:t>
            </a:r>
            <a:endParaRPr lang="en-US" sz="1800" b="1" dirty="0"/>
          </a:p>
        </p:txBody>
      </p:sp>
      <p:sp>
        <p:nvSpPr>
          <p:cNvPr id="305" name="Rectangle 20">
            <a:extLst>
              <a:ext uri="{FF2B5EF4-FFF2-40B4-BE49-F238E27FC236}">
                <a16:creationId xmlns:a16="http://schemas.microsoft.com/office/drawing/2014/main" id="{6B0D0EF1-92F0-4DDC-95A6-531EB4702D58}"/>
              </a:ext>
            </a:extLst>
          </p:cNvPr>
          <p:cNvSpPr/>
          <p:nvPr/>
        </p:nvSpPr>
        <p:spPr>
          <a:xfrm>
            <a:off x="1632630" y="365962"/>
            <a:ext cx="2993188" cy="95524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رابط كسهم مستقيم 305">
            <a:extLst>
              <a:ext uri="{FF2B5EF4-FFF2-40B4-BE49-F238E27FC236}">
                <a16:creationId xmlns:a16="http://schemas.microsoft.com/office/drawing/2014/main" id="{EA926F59-8FB2-4FBF-9E44-6C2A2F95901F}"/>
              </a:ext>
            </a:extLst>
          </p:cNvPr>
          <p:cNvCxnSpPr>
            <a:cxnSpLocks/>
          </p:cNvCxnSpPr>
          <p:nvPr/>
        </p:nvCxnSpPr>
        <p:spPr>
          <a:xfrm>
            <a:off x="4717130" y="1082568"/>
            <a:ext cx="872424" cy="489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7" name="مربع نص 306">
            <a:extLst>
              <a:ext uri="{FF2B5EF4-FFF2-40B4-BE49-F238E27FC236}">
                <a16:creationId xmlns:a16="http://schemas.microsoft.com/office/drawing/2014/main" id="{806C7438-EC80-4156-AAD2-984D32118A44}"/>
              </a:ext>
            </a:extLst>
          </p:cNvPr>
          <p:cNvSpPr txBox="1"/>
          <p:nvPr/>
        </p:nvSpPr>
        <p:spPr>
          <a:xfrm>
            <a:off x="5650329" y="941282"/>
            <a:ext cx="2341496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Argument Statement</a:t>
            </a:r>
          </a:p>
        </p:txBody>
      </p:sp>
      <p:pic>
        <p:nvPicPr>
          <p:cNvPr id="29" name="On a partly different note, you see a friend you h">
            <a:hlinkClick r:id="" action="ppaction://media"/>
            <a:extLst>
              <a:ext uri="{FF2B5EF4-FFF2-40B4-BE49-F238E27FC236}">
                <a16:creationId xmlns:a16="http://schemas.microsoft.com/office/drawing/2014/main" id="{625C48CA-224D-484E-AFCE-9CA55FB48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09397" y="111989"/>
            <a:ext cx="822268" cy="6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97" grpId="0" animBg="1"/>
      <p:bldP spid="298" grpId="0" animBg="1"/>
      <p:bldP spid="303" grpId="0" animBg="1"/>
      <p:bldP spid="304" grpId="0" animBg="1"/>
      <p:bldP spid="305" grpId="0" animBg="1"/>
      <p:bldP spid="3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B9A412-EA1B-4822-B2EC-A9B9EFCFF5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08" t="47507" r="17983" b="7006"/>
          <a:stretch/>
        </p:blipFill>
        <p:spPr>
          <a:xfrm>
            <a:off x="4174154" y="589512"/>
            <a:ext cx="3934239" cy="312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39" name="Google Shape;3139;p33"/>
          <p:cNvSpPr/>
          <p:nvPr/>
        </p:nvSpPr>
        <p:spPr>
          <a:xfrm rot="3973467">
            <a:off x="7952770" y="72863"/>
            <a:ext cx="561712" cy="48541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40" name="Google Shape;3140;p33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3" name="Google Shape;3143;p3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144" name="Google Shape;3144;p3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5" name="Google Shape;3145;p3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6" name="Google Shape;3146;p3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7" name="Google Shape;3147;p3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8" name="Google Shape;3148;p3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149" name="Google Shape;3149;p33">
            <a:hlinkClick r:id="rId7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0" name="Google Shape;3150;p33">
            <a:hlinkClick r:id="rId8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1" name="Google Shape;3151;p33">
            <a:hlinkClick r:id="rId9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2" name="Google Shape;3152;p33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3" name="Google Shape;3153;p33">
            <a:hlinkClick r:id="rId9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4" name="Google Shape;3154;p3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5" name="Google Shape;3155;p33">
            <a:hlinkClick r:id="rId10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مربع نص 256">
            <a:extLst>
              <a:ext uri="{FF2B5EF4-FFF2-40B4-BE49-F238E27FC236}">
                <a16:creationId xmlns:a16="http://schemas.microsoft.com/office/drawing/2014/main" id="{019B54E3-BF45-43AC-8FFB-5DBBC9D75E33}"/>
              </a:ext>
            </a:extLst>
          </p:cNvPr>
          <p:cNvSpPr txBox="1"/>
          <p:nvPr/>
        </p:nvSpPr>
        <p:spPr>
          <a:xfrm>
            <a:off x="1031275" y="1213289"/>
            <a:ext cx="294520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D8B4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b="1" i="0" u="sng" strike="noStrike" baseline="0" dirty="0">
                <a:solidFill>
                  <a:srgbClr val="FD8B45"/>
                </a:solidFill>
                <a:latin typeface="+mj-lt"/>
              </a:rPr>
              <a:t>Read the text and find:</a:t>
            </a:r>
          </a:p>
          <a:p>
            <a:pPr algn="l" rtl="0"/>
            <a:r>
              <a:rPr lang="en-US" sz="1600" dirty="0">
                <a:solidFill>
                  <a:srgbClr val="FD8B45"/>
                </a:solidFill>
                <a:latin typeface="+mj-lt"/>
              </a:rPr>
              <a:t>T</a:t>
            </a:r>
            <a:r>
              <a:rPr lang="en-US" sz="1600" b="0" i="0" u="none" strike="noStrike" baseline="0" dirty="0">
                <a:solidFill>
                  <a:srgbClr val="FD8B45"/>
                </a:solidFill>
                <a:latin typeface="+mj-lt"/>
              </a:rPr>
              <a:t>he arguments used </a:t>
            </a:r>
          </a:p>
        </p:txBody>
      </p:sp>
      <p:sp>
        <p:nvSpPr>
          <p:cNvPr id="258" name="Rectangle 20">
            <a:extLst>
              <a:ext uri="{FF2B5EF4-FFF2-40B4-BE49-F238E27FC236}">
                <a16:creationId xmlns:a16="http://schemas.microsoft.com/office/drawing/2014/main" id="{F3547B41-6186-4622-9C92-6AA4CC94381D}"/>
              </a:ext>
            </a:extLst>
          </p:cNvPr>
          <p:cNvSpPr/>
          <p:nvPr/>
        </p:nvSpPr>
        <p:spPr>
          <a:xfrm>
            <a:off x="4373830" y="2082407"/>
            <a:ext cx="3194943" cy="82215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Google Shape;2331;p29">
            <a:extLst>
              <a:ext uri="{FF2B5EF4-FFF2-40B4-BE49-F238E27FC236}">
                <a16:creationId xmlns:a16="http://schemas.microsoft.com/office/drawing/2014/main" id="{6ECBE8D2-6614-43E6-9504-E1AEAE60935C}"/>
              </a:ext>
            </a:extLst>
          </p:cNvPr>
          <p:cNvSpPr/>
          <p:nvPr/>
        </p:nvSpPr>
        <p:spPr>
          <a:xfrm rot="-535295">
            <a:off x="7354147" y="3121362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cxnSp>
        <p:nvCxnSpPr>
          <p:cNvPr id="260" name="رابط كسهم مستقيم 259">
            <a:extLst>
              <a:ext uri="{FF2B5EF4-FFF2-40B4-BE49-F238E27FC236}">
                <a16:creationId xmlns:a16="http://schemas.microsoft.com/office/drawing/2014/main" id="{3B976DEB-D2B2-40B5-B88D-73167AEE06F0}"/>
              </a:ext>
            </a:extLst>
          </p:cNvPr>
          <p:cNvCxnSpPr>
            <a:cxnSpLocks/>
          </p:cNvCxnSpPr>
          <p:nvPr/>
        </p:nvCxnSpPr>
        <p:spPr>
          <a:xfrm flipH="1">
            <a:off x="3272987" y="2573455"/>
            <a:ext cx="957608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2" name="مربع نص 261">
            <a:extLst>
              <a:ext uri="{FF2B5EF4-FFF2-40B4-BE49-F238E27FC236}">
                <a16:creationId xmlns:a16="http://schemas.microsoft.com/office/drawing/2014/main" id="{251D94E9-31DE-47EE-AAD1-E1282C7AEBB2}"/>
              </a:ext>
            </a:extLst>
          </p:cNvPr>
          <p:cNvSpPr txBox="1"/>
          <p:nvPr/>
        </p:nvSpPr>
        <p:spPr>
          <a:xfrm>
            <a:off x="788256" y="2446964"/>
            <a:ext cx="2341496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Argument Statement</a:t>
            </a:r>
          </a:p>
        </p:txBody>
      </p:sp>
      <p:sp>
        <p:nvSpPr>
          <p:cNvPr id="263" name="Google Shape;1767;p26">
            <a:extLst>
              <a:ext uri="{FF2B5EF4-FFF2-40B4-BE49-F238E27FC236}">
                <a16:creationId xmlns:a16="http://schemas.microsoft.com/office/drawing/2014/main" id="{8A3B841E-E891-4B32-9147-DA39BAB2B2CD}"/>
              </a:ext>
            </a:extLst>
          </p:cNvPr>
          <p:cNvSpPr/>
          <p:nvPr/>
        </p:nvSpPr>
        <p:spPr>
          <a:xfrm rot="10800000">
            <a:off x="3630010" y="200242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65" name="فقاعة الكلام: مستطيلة مستديرة الزوايا 264">
            <a:extLst>
              <a:ext uri="{FF2B5EF4-FFF2-40B4-BE49-F238E27FC236}">
                <a16:creationId xmlns:a16="http://schemas.microsoft.com/office/drawing/2014/main" id="{8FDA0393-341B-4603-A10A-89D110F7426F}"/>
              </a:ext>
            </a:extLst>
          </p:cNvPr>
          <p:cNvSpPr/>
          <p:nvPr/>
        </p:nvSpPr>
        <p:spPr>
          <a:xfrm>
            <a:off x="1486211" y="4159055"/>
            <a:ext cx="6620444" cy="624127"/>
          </a:xfrm>
          <a:prstGeom prst="wedgeRoundRectCallout">
            <a:avLst>
              <a:gd name="adj1" fmla="val -54810"/>
              <a:gd name="adj2" fmla="val 218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u="sng" dirty="0"/>
              <a:t>Arguments: </a:t>
            </a:r>
            <a:r>
              <a:rPr lang="en-US" sz="1600" dirty="0"/>
              <a:t>According t studies 60% of communication is carried out </a:t>
            </a:r>
          </a:p>
          <a:p>
            <a:r>
              <a:rPr lang="en-US" sz="1600" dirty="0"/>
              <a:t>through non-verbal means. </a:t>
            </a:r>
            <a:endParaRPr lang="en-US" sz="1800" b="1" dirty="0"/>
          </a:p>
        </p:txBody>
      </p:sp>
      <p:pic>
        <p:nvPicPr>
          <p:cNvPr id="29" name="In other words, although language is important and">
            <a:hlinkClick r:id="" action="ppaction://media"/>
            <a:extLst>
              <a:ext uri="{FF2B5EF4-FFF2-40B4-BE49-F238E27FC236}">
                <a16:creationId xmlns:a16="http://schemas.microsoft.com/office/drawing/2014/main" id="{FE524EF2-60D8-4AF5-AC0D-CDB4FC12F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64" y="-83792"/>
            <a:ext cx="757450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57" grpId="0" animBg="1"/>
      <p:bldP spid="258" grpId="0" animBg="1"/>
      <p:bldP spid="259" grpId="0" animBg="1"/>
      <p:bldP spid="262" grpId="0" animBg="1"/>
      <p:bldP spid="263" grpId="0" animBg="1"/>
      <p:bldP spid="2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45B27F29-0F67-40D8-B4EC-C7A893DAD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94" t="26744" r="21364" b="7675"/>
          <a:stretch/>
        </p:blipFill>
        <p:spPr>
          <a:xfrm>
            <a:off x="1715403" y="699248"/>
            <a:ext cx="5269384" cy="372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C660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13" name="Google Shape;4213;p44"/>
          <p:cNvSpPr/>
          <p:nvPr/>
        </p:nvSpPr>
        <p:spPr>
          <a:xfrm rot="11087476">
            <a:off x="1263948" y="308156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14" name="Google Shape;4214;p44"/>
          <p:cNvSpPr/>
          <p:nvPr/>
        </p:nvSpPr>
        <p:spPr>
          <a:xfrm rot="10575505">
            <a:off x="6191709" y="3924881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4219" name="Google Shape;4219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220" name="Google Shape;4220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1" name="Google Shape;4221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2" name="Google Shape;4222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3" name="Google Shape;4223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4" name="Google Shape;4224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25" name="Google Shape;4225;p44">
            <a:hlinkClick r:id="rId4" action="ppaction://hlinksldjump"/>
          </p:cNvPr>
          <p:cNvSpPr txBox="1"/>
          <p:nvPr/>
        </p:nvSpPr>
        <p:spPr>
          <a:xfrm>
            <a:off x="8416250" y="633730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6" name="Google Shape;4226;p44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7" name="Google Shape;4227;p44">
            <a:hlinkClick r:id="rId4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8" name="Google Shape;4228;p44">
            <a:hlinkClick r:id="" action="ppaction://noaction"/>
          </p:cNvPr>
          <p:cNvSpPr txBox="1"/>
          <p:nvPr/>
        </p:nvSpPr>
        <p:spPr>
          <a:xfrm>
            <a:off x="8416250" y="2272059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9" name="Google Shape;4229;p44">
            <a:hlinkClick r:id="rId4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30" name="Google Shape;4230;p4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31" name="Google Shape;4231;p44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44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44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3" grpId="0" animBg="1"/>
      <p:bldP spid="42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3" name="Google Shape;4193;p4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194" name="Google Shape;4194;p4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95" name="Google Shape;4195;p4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96" name="Google Shape;4196;p4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97" name="Google Shape;4197;p4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98" name="Google Shape;4198;p4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199" name="Google Shape;4199;p4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00" name="Google Shape;4200;p43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01" name="Google Shape;4201;p43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02" name="Google Shape;4202;p43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03" name="Google Shape;4203;p43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04" name="Google Shape;4204;p4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05" name="Google Shape;4205;p43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6" name="Google Shape;4206;p43">
            <a:hlinkClick r:id="rId7" action="ppaction://hlinksldjump"/>
          </p:cNvPr>
          <p:cNvSpPr/>
          <p:nvPr/>
        </p:nvSpPr>
        <p:spPr>
          <a:xfrm rot="-2700000">
            <a:off x="1066686" y="4500066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7" name="Google Shape;4207;p43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فقاعة الكلام: مستطيلة مستديرة الزوايا 134">
            <a:extLst>
              <a:ext uri="{FF2B5EF4-FFF2-40B4-BE49-F238E27FC236}">
                <a16:creationId xmlns:a16="http://schemas.microsoft.com/office/drawing/2014/main" id="{11CE3EE9-1718-448D-9947-EA34EA83B26C}"/>
              </a:ext>
            </a:extLst>
          </p:cNvPr>
          <p:cNvSpPr/>
          <p:nvPr/>
        </p:nvSpPr>
        <p:spPr>
          <a:xfrm>
            <a:off x="1031275" y="515289"/>
            <a:ext cx="6892579" cy="666597"/>
          </a:xfrm>
          <a:prstGeom prst="wedgeRoundRectCallout">
            <a:avLst>
              <a:gd name="adj1" fmla="val -54713"/>
              <a:gd name="adj2" fmla="val 2050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buClrTx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Follow these steps to write 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en-US" sz="2000" b="1" noProof="0" dirty="0">
                <a:solidFill>
                  <a:prstClr val="white"/>
                </a:solidFill>
                <a:latin typeface="Arial Narrow" panose="020B0606020202030204" pitchFamily="34" charset="0"/>
              </a:rPr>
              <a:t>comparative / contrastive essay: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ACE25F5-CE36-4961-B904-C0009BC6FB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792" t="50000" r="26302" b="16897"/>
          <a:stretch/>
        </p:blipFill>
        <p:spPr>
          <a:xfrm>
            <a:off x="1098602" y="1598279"/>
            <a:ext cx="6946796" cy="2652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>
            <a:off x="2511122" y="186507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Open</a:t>
            </a:r>
            <a:endParaRPr sz="7200" dirty="0"/>
          </a:p>
        </p:txBody>
      </p:sp>
      <p:sp>
        <p:nvSpPr>
          <p:cNvPr id="2335" name="Google Shape;2335;p29"/>
          <p:cNvSpPr txBox="1">
            <a:spLocks noGrp="1"/>
          </p:cNvSpPr>
          <p:nvPr>
            <p:ph type="subTitle" idx="1"/>
          </p:nvPr>
        </p:nvSpPr>
        <p:spPr>
          <a:xfrm>
            <a:off x="2628891" y="2727728"/>
            <a:ext cx="3886218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Y</a:t>
            </a:r>
            <a:r>
              <a:rPr lang="en" sz="1800" dirty="0"/>
              <a:t>our student’s book ,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p.( 91)</a:t>
            </a:r>
            <a:endParaRPr sz="1800" dirty="0"/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45" name="Google Shape;2345;p29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4" name="Google Shape;4924;p54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4939" name="Google Shape;4939;p5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940" name="Google Shape;4940;p5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1" name="Google Shape;4941;p5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2" name="Google Shape;4942;p5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3" name="Google Shape;4943;p5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4" name="Google Shape;4944;p5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45" name="Google Shape;4945;p5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6" name="Google Shape;4946;p5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7" name="Google Shape;4947;p5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8" name="Google Shape;4948;p54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9" name="Google Shape;4949;p54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50" name="Google Shape;4950;p5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51" name="Google Shape;4951;p54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D56DD87-648D-4AAC-B7DE-F335A0A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359" y="1709824"/>
            <a:ext cx="4492801" cy="2877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5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Lesson Objectives</a:t>
            </a:r>
            <a:endParaRPr sz="4400" dirty="0"/>
          </a:p>
        </p:txBody>
      </p:sp>
      <p:sp>
        <p:nvSpPr>
          <p:cNvPr id="1743" name="Google Shape;1743;p25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 </a:t>
            </a:r>
            <a:endParaRPr dirty="0"/>
          </a:p>
        </p:txBody>
      </p:sp>
      <p:sp>
        <p:nvSpPr>
          <p:cNvPr id="1744" name="Google Shape;1744;p25"/>
          <p:cNvSpPr txBox="1">
            <a:spLocks noGrp="1"/>
          </p:cNvSpPr>
          <p:nvPr>
            <p:ph type="subTitle" idx="20"/>
          </p:nvPr>
        </p:nvSpPr>
        <p:spPr>
          <a:xfrm>
            <a:off x="5212187" y="3932456"/>
            <a:ext cx="3148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n essay about communication features of men or women from different cultures</a:t>
            </a:r>
            <a:endParaRPr dirty="0"/>
          </a:p>
        </p:txBody>
      </p:sp>
      <p:sp>
        <p:nvSpPr>
          <p:cNvPr id="1745" name="Google Shape;1745;p25"/>
          <p:cNvSpPr txBox="1">
            <a:spLocks noGrp="1"/>
          </p:cNvSpPr>
          <p:nvPr>
            <p:ph type="title" idx="2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746" name="Google Shape;1746;p25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State</a:t>
            </a:r>
            <a:endParaRPr dirty="0"/>
          </a:p>
        </p:txBody>
      </p:sp>
      <p:sp>
        <p:nvSpPr>
          <p:cNvPr id="1747" name="Google Shape;1747;p25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the characteristics of nonverbal communication.</a:t>
            </a:r>
          </a:p>
        </p:txBody>
      </p:sp>
      <p:sp>
        <p:nvSpPr>
          <p:cNvPr id="1748" name="Google Shape;1748;p25"/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Distinguish</a:t>
            </a:r>
            <a:endParaRPr dirty="0"/>
          </a:p>
        </p:txBody>
      </p:sp>
      <p:sp>
        <p:nvSpPr>
          <p:cNvPr id="1749" name="Google Shape;1749;p25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etween </a:t>
            </a:r>
            <a:r>
              <a:rPr lang="en-US" dirty="0"/>
              <a:t>verbal and nonverbal communication.</a:t>
            </a:r>
            <a:r>
              <a:rPr lang="en" dirty="0"/>
              <a:t> </a:t>
            </a:r>
            <a:endParaRPr dirty="0"/>
          </a:p>
        </p:txBody>
      </p:sp>
      <p:sp>
        <p:nvSpPr>
          <p:cNvPr id="1750" name="Google Shape;1750;p25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</a:t>
            </a:r>
            <a:endParaRPr dirty="0"/>
          </a:p>
        </p:txBody>
      </p:sp>
      <p:sp>
        <p:nvSpPr>
          <p:cNvPr id="1751" name="Google Shape;1751;p25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the text for specific information correctly</a:t>
            </a:r>
            <a:endParaRPr dirty="0"/>
          </a:p>
        </p:txBody>
      </p:sp>
      <p:sp>
        <p:nvSpPr>
          <p:cNvPr id="1752" name="Google Shape;1752;p25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Identify</a:t>
            </a:r>
            <a:endParaRPr dirty="0"/>
          </a:p>
        </p:txBody>
      </p:sp>
      <p:sp>
        <p:nvSpPr>
          <p:cNvPr id="1753" name="Google Shape;1753;p25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characteristics of the comparative essay</a:t>
            </a:r>
          </a:p>
        </p:txBody>
      </p:sp>
      <p:sp>
        <p:nvSpPr>
          <p:cNvPr id="1754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55" name="Google Shape;1755;p25"/>
          <p:cNvSpPr txBox="1">
            <a:spLocks noGrp="1"/>
          </p:cNvSpPr>
          <p:nvPr>
            <p:ph type="title" idx="6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56" name="Google Shape;1756;p25"/>
          <p:cNvSpPr txBox="1">
            <a:spLocks noGrp="1"/>
          </p:cNvSpPr>
          <p:nvPr>
            <p:ph type="title" idx="9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57" name="Google Shape;1757;p25"/>
          <p:cNvSpPr txBox="1">
            <a:spLocks noGrp="1"/>
          </p:cNvSpPr>
          <p:nvPr>
            <p:ph type="title" idx="15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58" name="Google Shape;1758;p25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Organize </a:t>
            </a:r>
            <a:endParaRPr dirty="0"/>
          </a:p>
        </p:txBody>
      </p:sp>
      <p:sp>
        <p:nvSpPr>
          <p:cNvPr id="1759" name="Google Shape;1759;p25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heir own ideas to write  a comparative essay </a:t>
            </a:r>
            <a:endParaRPr dirty="0"/>
          </a:p>
        </p:txBody>
      </p:sp>
      <p:sp>
        <p:nvSpPr>
          <p:cNvPr id="1760" name="Google Shape;1760;p25"/>
          <p:cNvSpPr txBox="1">
            <a:spLocks noGrp="1"/>
          </p:cNvSpPr>
          <p:nvPr>
            <p:ph type="title" idx="18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2453951" y="1883660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Open</a:t>
            </a:r>
            <a:endParaRPr dirty="0"/>
          </a:p>
        </p:txBody>
      </p:sp>
      <p:sp>
        <p:nvSpPr>
          <p:cNvPr id="1770" name="Google Shape;1770;p26"/>
          <p:cNvSpPr txBox="1">
            <a:spLocks noGrp="1"/>
          </p:cNvSpPr>
          <p:nvPr>
            <p:ph type="subTitle" idx="1"/>
          </p:nvPr>
        </p:nvSpPr>
        <p:spPr>
          <a:xfrm>
            <a:off x="2250359" y="2655432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Y</a:t>
            </a:r>
            <a:r>
              <a:rPr lang="en" sz="1800" dirty="0"/>
              <a:t>our student’s book , p</a:t>
            </a:r>
            <a:r>
              <a:rPr lang="en" sz="1800" b="1" dirty="0"/>
              <a:t>( 90)</a:t>
            </a:r>
            <a:endParaRPr sz="1800" b="1" dirty="0"/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6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7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26">
            <a:hlinkClick r:id="rId7" action="ppaction://hlinksldjump"/>
          </p:cNvPr>
          <p:cNvSpPr txBox="1"/>
          <p:nvPr/>
        </p:nvSpPr>
        <p:spPr>
          <a:xfrm>
            <a:off x="3280299" y="3396535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Let's Get Started</a:t>
            </a:r>
            <a:endParaRPr sz="20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1452367" y="464402"/>
            <a:ext cx="36267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van"/>
                <a:sym typeface="Bevan"/>
              </a:rPr>
              <a:t>L</a:t>
            </a:r>
            <a:r>
              <a:rPr kumimoji="0" lang="en" sz="3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van"/>
                <a:sym typeface="Bevan"/>
              </a:rPr>
              <a:t>et’s </a:t>
            </a:r>
            <a:r>
              <a:rPr kumimoji="0" lang="en" sz="3600" i="0" u="none" strike="noStrike" kern="0" cap="none" spc="0" normalizeH="0" baseline="0" noProof="0" dirty="0">
                <a:ln>
                  <a:noFill/>
                </a:ln>
                <a:solidFill>
                  <a:srgbClr val="FD8B45"/>
                </a:solidFill>
                <a:effectLst/>
                <a:uLnTx/>
                <a:uFillTx/>
                <a:latin typeface="Bevan"/>
                <a:sym typeface="Bevan"/>
              </a:rPr>
              <a:t>Discuss</a:t>
            </a:r>
            <a:endParaRPr dirty="0">
              <a:solidFill>
                <a:srgbClr val="FD8B4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B87646E-FC63-403A-B585-8EDF6F2B6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05" t="23617" r="13025" b="15929"/>
          <a:stretch/>
        </p:blipFill>
        <p:spPr>
          <a:xfrm>
            <a:off x="1075765" y="1300043"/>
            <a:ext cx="6769634" cy="3079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7EDF1F7-0013-45C1-85B0-2AB3FB99C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0" y="-87844"/>
            <a:ext cx="3901875" cy="138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462" name="Google Shape;3462;p3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463" name="Google Shape;3463;p3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64" name="Google Shape;3464;p3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65" name="Google Shape;3465;p3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66" name="Google Shape;3466;p3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67" name="Google Shape;3467;p3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468" name="Google Shape;3468;p36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469" name="Google Shape;3469;p36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470" name="Google Shape;3470;p36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471" name="Google Shape;3471;p36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472" name="Google Shape;3472;p36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473" name="Google Shape;3473;p3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474" name="Google Shape;3474;p36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6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36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E6A9950-0AC0-4C4D-9F1C-1E3B6357F4C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739" t="18302" r="20840" b="7376"/>
          <a:stretch/>
        </p:blipFill>
        <p:spPr>
          <a:xfrm>
            <a:off x="4011066" y="848588"/>
            <a:ext cx="4905283" cy="3998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0" name="فقاعة الكلام: مستطيلة مستديرة الزوايا 199">
            <a:extLst>
              <a:ext uri="{FF2B5EF4-FFF2-40B4-BE49-F238E27FC236}">
                <a16:creationId xmlns:a16="http://schemas.microsoft.com/office/drawing/2014/main" id="{B8F74778-3437-4AB0-AF4B-702780DAFC53}"/>
              </a:ext>
            </a:extLst>
          </p:cNvPr>
          <p:cNvSpPr/>
          <p:nvPr/>
        </p:nvSpPr>
        <p:spPr>
          <a:xfrm>
            <a:off x="722299" y="1837224"/>
            <a:ext cx="3065802" cy="497133"/>
          </a:xfrm>
          <a:prstGeom prst="wedgeRoundRectCallout">
            <a:avLst>
              <a:gd name="adj1" fmla="val 56922"/>
              <a:gd name="adj2" fmla="val -249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/>
              <a:t>What is the title of the text ?</a:t>
            </a:r>
            <a:endParaRPr lang="ar-SA" sz="1600" b="1" dirty="0"/>
          </a:p>
        </p:txBody>
      </p:sp>
      <p:sp>
        <p:nvSpPr>
          <p:cNvPr id="202" name="TextBox 11">
            <a:extLst>
              <a:ext uri="{FF2B5EF4-FFF2-40B4-BE49-F238E27FC236}">
                <a16:creationId xmlns:a16="http://schemas.microsoft.com/office/drawing/2014/main" id="{C82365EB-2839-4178-A491-01B53ABB22A3}"/>
              </a:ext>
            </a:extLst>
          </p:cNvPr>
          <p:cNvSpPr txBox="1"/>
          <p:nvPr/>
        </p:nvSpPr>
        <p:spPr>
          <a:xfrm>
            <a:off x="4182098" y="987208"/>
            <a:ext cx="4628023" cy="34502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3" name="فقاعة الكلام: مستطيلة مستديرة الزوايا 202">
            <a:extLst>
              <a:ext uri="{FF2B5EF4-FFF2-40B4-BE49-F238E27FC236}">
                <a16:creationId xmlns:a16="http://schemas.microsoft.com/office/drawing/2014/main" id="{B2FF8517-24CD-416E-BD90-5DA897FC87EB}"/>
              </a:ext>
            </a:extLst>
          </p:cNvPr>
          <p:cNvSpPr/>
          <p:nvPr/>
        </p:nvSpPr>
        <p:spPr>
          <a:xfrm>
            <a:off x="722299" y="3233302"/>
            <a:ext cx="2796988" cy="497133"/>
          </a:xfrm>
          <a:prstGeom prst="wedgeRoundRectCallout">
            <a:avLst>
              <a:gd name="adj1" fmla="val 65694"/>
              <a:gd name="adj2" fmla="val -249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/>
              <a:t>How many paragraphs ?</a:t>
            </a:r>
            <a:endParaRPr lang="ar-SA" sz="1600" b="1" dirty="0"/>
          </a:p>
        </p:txBody>
      </p:sp>
      <p:sp>
        <p:nvSpPr>
          <p:cNvPr id="204" name="Google Shape;4528;p42">
            <a:extLst>
              <a:ext uri="{FF2B5EF4-FFF2-40B4-BE49-F238E27FC236}">
                <a16:creationId xmlns:a16="http://schemas.microsoft.com/office/drawing/2014/main" id="{03BA5EDC-60D8-4B27-84E9-FE981F0B5C4B}"/>
              </a:ext>
            </a:extLst>
          </p:cNvPr>
          <p:cNvSpPr/>
          <p:nvPr/>
        </p:nvSpPr>
        <p:spPr>
          <a:xfrm>
            <a:off x="3828947" y="1332230"/>
            <a:ext cx="448690" cy="4468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</a:rPr>
              <a:t>1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5" name="Google Shape;4528;p42">
            <a:extLst>
              <a:ext uri="{FF2B5EF4-FFF2-40B4-BE49-F238E27FC236}">
                <a16:creationId xmlns:a16="http://schemas.microsoft.com/office/drawing/2014/main" id="{13854493-D5BF-4961-8DBF-DD775020E2E1}"/>
              </a:ext>
            </a:extLst>
          </p:cNvPr>
          <p:cNvSpPr/>
          <p:nvPr/>
        </p:nvSpPr>
        <p:spPr>
          <a:xfrm>
            <a:off x="3890327" y="2374471"/>
            <a:ext cx="448690" cy="4468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</a:rPr>
              <a:t>2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6" name="Google Shape;4528;p42">
            <a:extLst>
              <a:ext uri="{FF2B5EF4-FFF2-40B4-BE49-F238E27FC236}">
                <a16:creationId xmlns:a16="http://schemas.microsoft.com/office/drawing/2014/main" id="{A024DAF8-FF75-47E3-B4B8-958E3B043D15}"/>
              </a:ext>
            </a:extLst>
          </p:cNvPr>
          <p:cNvSpPr/>
          <p:nvPr/>
        </p:nvSpPr>
        <p:spPr>
          <a:xfrm>
            <a:off x="3869133" y="3977009"/>
            <a:ext cx="448690" cy="4468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7" name="Google Shape;4528;p42">
            <a:extLst>
              <a:ext uri="{FF2B5EF4-FFF2-40B4-BE49-F238E27FC236}">
                <a16:creationId xmlns:a16="http://schemas.microsoft.com/office/drawing/2014/main" id="{1F6BF5AB-B75E-4CB5-8F34-51E451BF328C}"/>
              </a:ext>
            </a:extLst>
          </p:cNvPr>
          <p:cNvSpPr/>
          <p:nvPr/>
        </p:nvSpPr>
        <p:spPr>
          <a:xfrm>
            <a:off x="5331250" y="2213752"/>
            <a:ext cx="448690" cy="4468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8" name="Google Shape;4528;p42">
            <a:extLst>
              <a:ext uri="{FF2B5EF4-FFF2-40B4-BE49-F238E27FC236}">
                <a16:creationId xmlns:a16="http://schemas.microsoft.com/office/drawing/2014/main" id="{7E012F82-4685-466E-BEE4-3388A08F5E1F}"/>
              </a:ext>
            </a:extLst>
          </p:cNvPr>
          <p:cNvSpPr/>
          <p:nvPr/>
        </p:nvSpPr>
        <p:spPr>
          <a:xfrm>
            <a:off x="5331250" y="3364417"/>
            <a:ext cx="448690" cy="4468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</a:rPr>
              <a:t>5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10" name="Google Shape;4528;p42">
            <a:extLst>
              <a:ext uri="{FF2B5EF4-FFF2-40B4-BE49-F238E27FC236}">
                <a16:creationId xmlns:a16="http://schemas.microsoft.com/office/drawing/2014/main" id="{A36C74D9-B73A-4502-90ED-E7765631EE0F}"/>
              </a:ext>
            </a:extLst>
          </p:cNvPr>
          <p:cNvSpPr/>
          <p:nvPr/>
        </p:nvSpPr>
        <p:spPr>
          <a:xfrm>
            <a:off x="6849013" y="2422148"/>
            <a:ext cx="448690" cy="4468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</a:rPr>
              <a:t>6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12" name="فقاعة الكلام: مستطيلة مستديرة الزوايا 211">
            <a:extLst>
              <a:ext uri="{FF2B5EF4-FFF2-40B4-BE49-F238E27FC236}">
                <a16:creationId xmlns:a16="http://schemas.microsoft.com/office/drawing/2014/main" id="{0F7C48BE-CCB9-4E52-9DC1-5FBA4DFF73E0}"/>
              </a:ext>
            </a:extLst>
          </p:cNvPr>
          <p:cNvSpPr/>
          <p:nvPr/>
        </p:nvSpPr>
        <p:spPr>
          <a:xfrm>
            <a:off x="722299" y="2560577"/>
            <a:ext cx="3106648" cy="497133"/>
          </a:xfrm>
          <a:prstGeom prst="wedgeRoundRectCallout">
            <a:avLst>
              <a:gd name="adj1" fmla="val -59686"/>
              <a:gd name="adj2" fmla="val 2763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Verbal and non-verbal communication</a:t>
            </a:r>
            <a:endParaRPr lang="ar-SA" sz="1600" b="1" dirty="0"/>
          </a:p>
        </p:txBody>
      </p:sp>
      <p:sp>
        <p:nvSpPr>
          <p:cNvPr id="213" name="فقاعة الكلام: مستطيلة مستديرة الزوايا 212">
            <a:extLst>
              <a:ext uri="{FF2B5EF4-FFF2-40B4-BE49-F238E27FC236}">
                <a16:creationId xmlns:a16="http://schemas.microsoft.com/office/drawing/2014/main" id="{D9AA06C0-33F0-4A76-B0E4-A9EEA2524C42}"/>
              </a:ext>
            </a:extLst>
          </p:cNvPr>
          <p:cNvSpPr/>
          <p:nvPr/>
        </p:nvSpPr>
        <p:spPr>
          <a:xfrm>
            <a:off x="709401" y="3903929"/>
            <a:ext cx="3055775" cy="497133"/>
          </a:xfrm>
          <a:prstGeom prst="wedgeRoundRectCallout">
            <a:avLst>
              <a:gd name="adj1" fmla="val -59686"/>
              <a:gd name="adj2" fmla="val 2763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There are 6 paragraphs</a:t>
            </a:r>
            <a:endParaRPr lang="ar-SA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10" grpId="0" animBg="1"/>
      <p:bldP spid="212" grpId="0" animBg="1"/>
      <p:bldP spid="2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7" name="Google Shape;5277;p5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5278" name="Google Shape;5278;p5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79" name="Google Shape;5279;p5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0" name="Google Shape;5280;p5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1" name="Google Shape;5281;p5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2" name="Google Shape;5282;p5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283" name="Google Shape;5283;p56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284" name="Google Shape;5284;p56">
            <a:hlinkClick r:id="rId6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285" name="Google Shape;5285;p56">
            <a:hlinkClick r:id="rId7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286" name="Google Shape;5286;p56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287" name="Google Shape;5287;p56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288" name="Google Shape;5288;p5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289" name="Google Shape;5289;p56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EB524F3-770E-4E6D-BA33-10FEF90D03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55" t="17180" r="62857" b="49335"/>
          <a:stretch/>
        </p:blipFill>
        <p:spPr>
          <a:xfrm>
            <a:off x="1160290" y="630825"/>
            <a:ext cx="4210849" cy="2825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Google Shape;1767;p26">
            <a:extLst>
              <a:ext uri="{FF2B5EF4-FFF2-40B4-BE49-F238E27FC236}">
                <a16:creationId xmlns:a16="http://schemas.microsoft.com/office/drawing/2014/main" id="{6DD99BB1-4B80-4344-BA15-70912B1650F1}"/>
              </a:ext>
            </a:extLst>
          </p:cNvPr>
          <p:cNvSpPr/>
          <p:nvPr/>
        </p:nvSpPr>
        <p:spPr>
          <a:xfrm rot="10800000">
            <a:off x="4627247" y="2790046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4" name="Google Shape;2331;p29">
            <a:extLst>
              <a:ext uri="{FF2B5EF4-FFF2-40B4-BE49-F238E27FC236}">
                <a16:creationId xmlns:a16="http://schemas.microsoft.com/office/drawing/2014/main" id="{786A754F-86AC-4D56-959D-BB90A7F510D1}"/>
              </a:ext>
            </a:extLst>
          </p:cNvPr>
          <p:cNvSpPr/>
          <p:nvPr/>
        </p:nvSpPr>
        <p:spPr>
          <a:xfrm rot="-535295">
            <a:off x="803944" y="260824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26" name="When people talk about communication, the first th">
            <a:hlinkClick r:id="" action="ppaction://media"/>
            <a:extLst>
              <a:ext uri="{FF2B5EF4-FFF2-40B4-BE49-F238E27FC236}">
                <a16:creationId xmlns:a16="http://schemas.microsoft.com/office/drawing/2014/main" id="{61788C25-AD5F-4713-BEB5-FECA4BD5F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62380" y="18219"/>
            <a:ext cx="823053" cy="623287"/>
          </a:xfrm>
          <a:prstGeom prst="rect">
            <a:avLst/>
          </a:prstGeom>
        </p:spPr>
      </p:pic>
      <p:sp>
        <p:nvSpPr>
          <p:cNvPr id="27" name="TextBox 10">
            <a:extLst>
              <a:ext uri="{FF2B5EF4-FFF2-40B4-BE49-F238E27FC236}">
                <a16:creationId xmlns:a16="http://schemas.microsoft.com/office/drawing/2014/main" id="{E9BE974B-FE3C-4497-9EA2-32CA87D76C2F}"/>
              </a:ext>
            </a:extLst>
          </p:cNvPr>
          <p:cNvSpPr txBox="1"/>
          <p:nvPr/>
        </p:nvSpPr>
        <p:spPr>
          <a:xfrm>
            <a:off x="5578609" y="633630"/>
            <a:ext cx="27124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800" b="1" i="0" u="sng" strike="noStrike" baseline="0" dirty="0">
                <a:solidFill>
                  <a:srgbClr val="000000"/>
                </a:solidFill>
                <a:latin typeface="alegrian (العناوين)"/>
              </a:rPr>
              <a:t>Read the text and find:</a:t>
            </a:r>
          </a:p>
          <a:p>
            <a:pPr algn="l" rtl="0"/>
            <a:r>
              <a:rPr lang="en-US" sz="1800" dirty="0">
                <a:solidFill>
                  <a:srgbClr val="000000"/>
                </a:solidFill>
                <a:latin typeface="alegrian (العناوين)"/>
              </a:rPr>
              <a:t>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legrian (العناوين)"/>
              </a:rPr>
              <a:t>he main thesis statement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0402DBCB-6F06-45CB-A4C5-D186DEC92FEC}"/>
              </a:ext>
            </a:extLst>
          </p:cNvPr>
          <p:cNvSpPr/>
          <p:nvPr/>
        </p:nvSpPr>
        <p:spPr>
          <a:xfrm>
            <a:off x="1452282" y="1821116"/>
            <a:ext cx="3327187" cy="63777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9AF85D01-AF20-418D-9BD1-19396AABDB8E}"/>
              </a:ext>
            </a:extLst>
          </p:cNvPr>
          <p:cNvSpPr/>
          <p:nvPr/>
        </p:nvSpPr>
        <p:spPr>
          <a:xfrm>
            <a:off x="1452282" y="2458892"/>
            <a:ext cx="1759644" cy="37540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65D8336E-7422-4463-8D22-DC2ED9BB7974}"/>
              </a:ext>
            </a:extLst>
          </p:cNvPr>
          <p:cNvSpPr/>
          <p:nvPr/>
        </p:nvSpPr>
        <p:spPr>
          <a:xfrm>
            <a:off x="3201166" y="1406895"/>
            <a:ext cx="1567543" cy="37540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983E4B14-8DCD-4A13-867F-8B5ED9DDF854}"/>
              </a:ext>
            </a:extLst>
          </p:cNvPr>
          <p:cNvCxnSpPr>
            <a:cxnSpLocks/>
          </p:cNvCxnSpPr>
          <p:nvPr/>
        </p:nvCxnSpPr>
        <p:spPr>
          <a:xfrm>
            <a:off x="4880145" y="2043724"/>
            <a:ext cx="872424" cy="489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CD6500B-CAA6-4043-8CC0-97A4933F269E}"/>
              </a:ext>
            </a:extLst>
          </p:cNvPr>
          <p:cNvSpPr txBox="1"/>
          <p:nvPr/>
        </p:nvSpPr>
        <p:spPr>
          <a:xfrm>
            <a:off x="5809424" y="1874447"/>
            <a:ext cx="2341496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Thesis Statement</a:t>
            </a:r>
          </a:p>
        </p:txBody>
      </p:sp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405BC1C8-574F-400B-9D35-4C8778B198A0}"/>
              </a:ext>
            </a:extLst>
          </p:cNvPr>
          <p:cNvSpPr/>
          <p:nvPr/>
        </p:nvSpPr>
        <p:spPr>
          <a:xfrm>
            <a:off x="2551135" y="4220386"/>
            <a:ext cx="5240511" cy="561905"/>
          </a:xfrm>
          <a:prstGeom prst="wedgeRoundRectCallout">
            <a:avLst>
              <a:gd name="adj1" fmla="val 56940"/>
              <a:gd name="adj2" fmla="val -2519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Supporting paragraphs: paragraphs 2 to 6. </a:t>
            </a:r>
            <a:endParaRPr lang="ar-SA" sz="1800" b="1" dirty="0"/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6636D844-D2A5-4DB9-883A-6E407CEB355C}"/>
              </a:ext>
            </a:extLst>
          </p:cNvPr>
          <p:cNvSpPr txBox="1"/>
          <p:nvPr/>
        </p:nvSpPr>
        <p:spPr>
          <a:xfrm>
            <a:off x="5623940" y="3302734"/>
            <a:ext cx="27124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800" b="1" i="0" u="sng" strike="noStrike" baseline="0" dirty="0">
                <a:solidFill>
                  <a:srgbClr val="000000"/>
                </a:solidFill>
                <a:latin typeface="alegrian (العناوين)"/>
              </a:rPr>
              <a:t>Read the text and find:</a:t>
            </a:r>
          </a:p>
          <a:p>
            <a:pPr algn="l" rtl="0"/>
            <a:r>
              <a:rPr lang="en-US" sz="1800" dirty="0">
                <a:solidFill>
                  <a:srgbClr val="000000"/>
                </a:solidFill>
                <a:latin typeface="alegrian (العناوين)"/>
              </a:rPr>
              <a:t>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legrian (العناوين)"/>
              </a:rPr>
              <a:t>he supporting paragraphs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5" name="Google Shape;4065;p42">
            <a:hlinkClick r:id="rId6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6" name="Google Shape;4066;p42">
            <a:hlinkClick r:id="rId7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7" name="Google Shape;4067;p42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8" name="Google Shape;4068;p42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9" name="Google Shape;4069;p42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70" name="Google Shape;4070;p42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42">
            <a:hlinkClick r:id="" action="ppaction://noaction"/>
          </p:cNvPr>
          <p:cNvSpPr/>
          <p:nvPr/>
        </p:nvSpPr>
        <p:spPr>
          <a:xfrm rot="-2700000">
            <a:off x="749373" y="420545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42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صورة 84">
            <a:extLst>
              <a:ext uri="{FF2B5EF4-FFF2-40B4-BE49-F238E27FC236}">
                <a16:creationId xmlns:a16="http://schemas.microsoft.com/office/drawing/2014/main" id="{86950353-BA89-4CD7-B24B-3EE3B3F970F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96" t="27869" r="62988" b="22316"/>
          <a:stretch/>
        </p:blipFill>
        <p:spPr>
          <a:xfrm>
            <a:off x="4280007" y="455663"/>
            <a:ext cx="3711818" cy="2967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8" name="مربع نص 87">
            <a:extLst>
              <a:ext uri="{FF2B5EF4-FFF2-40B4-BE49-F238E27FC236}">
                <a16:creationId xmlns:a16="http://schemas.microsoft.com/office/drawing/2014/main" id="{2D2E7282-7EE8-42D4-A194-F7C03DC7BD01}"/>
              </a:ext>
            </a:extLst>
          </p:cNvPr>
          <p:cNvSpPr txBox="1"/>
          <p:nvPr/>
        </p:nvSpPr>
        <p:spPr>
          <a:xfrm>
            <a:off x="925339" y="587002"/>
            <a:ext cx="294520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D8B4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b="1" i="0" u="sng" strike="noStrike" baseline="0" dirty="0">
                <a:solidFill>
                  <a:srgbClr val="FD8B45"/>
                </a:solidFill>
                <a:latin typeface="+mj-lt"/>
              </a:rPr>
              <a:t>Read the text and find:</a:t>
            </a:r>
          </a:p>
          <a:p>
            <a:pPr algn="l" rtl="0"/>
            <a:r>
              <a:rPr lang="en-US" sz="1600" dirty="0">
                <a:solidFill>
                  <a:srgbClr val="FD8B45"/>
                </a:solidFill>
                <a:latin typeface="+mj-lt"/>
              </a:rPr>
              <a:t>T</a:t>
            </a:r>
            <a:r>
              <a:rPr lang="en-US" sz="1600" b="0" i="0" u="none" strike="noStrike" baseline="0" dirty="0">
                <a:solidFill>
                  <a:srgbClr val="FD8B45"/>
                </a:solidFill>
                <a:latin typeface="+mj-lt"/>
              </a:rPr>
              <a:t>he arguments used </a:t>
            </a:r>
          </a:p>
        </p:txBody>
      </p:sp>
      <p:sp>
        <p:nvSpPr>
          <p:cNvPr id="89" name="Google Shape;2331;p29">
            <a:extLst>
              <a:ext uri="{FF2B5EF4-FFF2-40B4-BE49-F238E27FC236}">
                <a16:creationId xmlns:a16="http://schemas.microsoft.com/office/drawing/2014/main" id="{F5A60E67-3A1E-4B66-A807-8FD4FD06796F}"/>
              </a:ext>
            </a:extLst>
          </p:cNvPr>
          <p:cNvSpPr/>
          <p:nvPr/>
        </p:nvSpPr>
        <p:spPr>
          <a:xfrm rot="-535295">
            <a:off x="7261626" y="2778480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2" name="Google Shape;3877;p41">
            <a:extLst>
              <a:ext uri="{FF2B5EF4-FFF2-40B4-BE49-F238E27FC236}">
                <a16:creationId xmlns:a16="http://schemas.microsoft.com/office/drawing/2014/main" id="{7375A1D3-3171-424E-A64A-AB52C78C8AC1}"/>
              </a:ext>
            </a:extLst>
          </p:cNvPr>
          <p:cNvSpPr/>
          <p:nvPr/>
        </p:nvSpPr>
        <p:spPr>
          <a:xfrm rot="16864962" flipH="1">
            <a:off x="3896573" y="94120"/>
            <a:ext cx="1006141" cy="85072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pic>
        <p:nvPicPr>
          <p:cNvPr id="93" name="Think about a photograph taken in the center of a">
            <a:hlinkClick r:id="" action="ppaction://media"/>
            <a:extLst>
              <a:ext uri="{FF2B5EF4-FFF2-40B4-BE49-F238E27FC236}">
                <a16:creationId xmlns:a16="http://schemas.microsoft.com/office/drawing/2014/main" id="{9F20399C-F283-4293-BB7A-601667123C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21434933">
            <a:off x="3437209" y="-14717"/>
            <a:ext cx="674983" cy="521568"/>
          </a:xfrm>
          <a:prstGeom prst="rect">
            <a:avLst/>
          </a:prstGeom>
        </p:spPr>
      </p:pic>
      <p:sp>
        <p:nvSpPr>
          <p:cNvPr id="94" name="فقاعة الكلام: مستطيلة مستديرة الزوايا 93">
            <a:extLst>
              <a:ext uri="{FF2B5EF4-FFF2-40B4-BE49-F238E27FC236}">
                <a16:creationId xmlns:a16="http://schemas.microsoft.com/office/drawing/2014/main" id="{08DB75F4-5008-46D1-862B-EE3317F6EA9C}"/>
              </a:ext>
            </a:extLst>
          </p:cNvPr>
          <p:cNvSpPr/>
          <p:nvPr/>
        </p:nvSpPr>
        <p:spPr>
          <a:xfrm>
            <a:off x="1198709" y="3742858"/>
            <a:ext cx="6170279" cy="729250"/>
          </a:xfrm>
          <a:prstGeom prst="wedgeRoundRectCallout">
            <a:avLst>
              <a:gd name="adj1" fmla="val -54810"/>
              <a:gd name="adj2" fmla="val 218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u="sng" dirty="0"/>
              <a:t>Arguments: </a:t>
            </a:r>
            <a:r>
              <a:rPr lang="en-US" sz="1600" dirty="0"/>
              <a:t>describing as opposed to looking at a photograph of the center of town</a:t>
            </a:r>
            <a:r>
              <a:rPr lang="en-US" sz="1600" b="1" dirty="0"/>
              <a:t> .</a:t>
            </a:r>
            <a:endParaRPr lang="en-US" sz="1800" b="1" dirty="0"/>
          </a:p>
        </p:txBody>
      </p:sp>
      <p:sp>
        <p:nvSpPr>
          <p:cNvPr id="95" name="Rectangle 19">
            <a:extLst>
              <a:ext uri="{FF2B5EF4-FFF2-40B4-BE49-F238E27FC236}">
                <a16:creationId xmlns:a16="http://schemas.microsoft.com/office/drawing/2014/main" id="{1CAD2B3B-18E7-46E4-B75B-60C33141C672}"/>
              </a:ext>
            </a:extLst>
          </p:cNvPr>
          <p:cNvSpPr/>
          <p:nvPr/>
        </p:nvSpPr>
        <p:spPr>
          <a:xfrm>
            <a:off x="4680217" y="1911197"/>
            <a:ext cx="3119077" cy="1427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رابط كسهم مستقيم 95">
            <a:extLst>
              <a:ext uri="{FF2B5EF4-FFF2-40B4-BE49-F238E27FC236}">
                <a16:creationId xmlns:a16="http://schemas.microsoft.com/office/drawing/2014/main" id="{DCC10F64-A846-4CBB-8A3D-E9A36C25431B}"/>
              </a:ext>
            </a:extLst>
          </p:cNvPr>
          <p:cNvCxnSpPr>
            <a:cxnSpLocks/>
          </p:cNvCxnSpPr>
          <p:nvPr/>
        </p:nvCxnSpPr>
        <p:spPr>
          <a:xfrm flipH="1">
            <a:off x="3480866" y="2625127"/>
            <a:ext cx="109113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F5BF32BA-1C5A-404E-9792-B6A57757B28C}"/>
              </a:ext>
            </a:extLst>
          </p:cNvPr>
          <p:cNvSpPr txBox="1"/>
          <p:nvPr/>
        </p:nvSpPr>
        <p:spPr>
          <a:xfrm>
            <a:off x="955761" y="2461797"/>
            <a:ext cx="2341496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Argument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  <p:bldLst>
      <p:bldP spid="88" grpId="0" animBg="1"/>
      <p:bldP spid="89" grpId="0" animBg="1"/>
      <p:bldP spid="92" grpId="0" animBg="1"/>
      <p:bldP spid="94" grpId="0" animBg="1"/>
      <p:bldP spid="95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742AD34-143D-4199-96F9-6F39FE5C1A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71" t="14085" r="37777" b="60328"/>
          <a:stretch/>
        </p:blipFill>
        <p:spPr>
          <a:xfrm>
            <a:off x="1310929" y="1935860"/>
            <a:ext cx="3430525" cy="1747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1" name="صورة 300">
            <a:extLst>
              <a:ext uri="{FF2B5EF4-FFF2-40B4-BE49-F238E27FC236}">
                <a16:creationId xmlns:a16="http://schemas.microsoft.com/office/drawing/2014/main" id="{18E46D5C-B590-4E64-B5EE-56B019A88D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8" t="79440" r="60746" b="5392"/>
          <a:stretch/>
        </p:blipFill>
        <p:spPr>
          <a:xfrm>
            <a:off x="1310929" y="626062"/>
            <a:ext cx="3430525" cy="122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66" name="Google Shape;2166;p28">
            <a:hlinkClick r:id="rId6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8"/>
          <p:cNvSpPr/>
          <p:nvPr/>
        </p:nvSpPr>
        <p:spPr>
          <a:xfrm>
            <a:off x="275921" y="71284"/>
            <a:ext cx="769108" cy="71248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13" name="Google Shape;2313;p2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14" name="Google Shape;2314;p2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5" name="Google Shape;2315;p2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6" name="Google Shape;2316;p2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7" name="Google Shape;2317;p2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8" name="Google Shape;2318;p2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19" name="Google Shape;2319;p28">
            <a:hlinkClick r:id="rId7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0" name="Google Shape;2320;p28">
            <a:hlinkClick r:id="rId6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1" name="Google Shape;2321;p28">
            <a:hlinkClick r:id="rId8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2" name="Google Shape;2322;p28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3" name="Google Shape;2323;p28">
            <a:hlinkClick r:id="rId8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4" name="Google Shape;2324;p2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5" name="Google Shape;2325;p28">
            <a:hlinkClick r:id="rId9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331;p29">
            <a:extLst>
              <a:ext uri="{FF2B5EF4-FFF2-40B4-BE49-F238E27FC236}">
                <a16:creationId xmlns:a16="http://schemas.microsoft.com/office/drawing/2014/main" id="{8CE556B6-8D69-4993-9812-7BB9F619BEE9}"/>
              </a:ext>
            </a:extLst>
          </p:cNvPr>
          <p:cNvSpPr/>
          <p:nvPr/>
        </p:nvSpPr>
        <p:spPr>
          <a:xfrm rot="-535295">
            <a:off x="905108" y="378368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98" name="Google Shape;1767;p26">
            <a:extLst>
              <a:ext uri="{FF2B5EF4-FFF2-40B4-BE49-F238E27FC236}">
                <a16:creationId xmlns:a16="http://schemas.microsoft.com/office/drawing/2014/main" id="{85AB5106-1B83-45B6-A63E-04802132FA99}"/>
              </a:ext>
            </a:extLst>
          </p:cNvPr>
          <p:cNvSpPr/>
          <p:nvPr/>
        </p:nvSpPr>
        <p:spPr>
          <a:xfrm rot="10800000">
            <a:off x="4027856" y="3017025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302" name="Suppose that you have just acquired the latest ele">
            <a:hlinkClick r:id="" action="ppaction://media"/>
            <a:extLst>
              <a:ext uri="{FF2B5EF4-FFF2-40B4-BE49-F238E27FC236}">
                <a16:creationId xmlns:a16="http://schemas.microsoft.com/office/drawing/2014/main" id="{34F9E22C-7D7C-4C44-B720-BDC2C5CE5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57216" y="-49053"/>
            <a:ext cx="780775" cy="621019"/>
          </a:xfrm>
          <a:prstGeom prst="rect">
            <a:avLst/>
          </a:prstGeom>
        </p:spPr>
      </p:pic>
      <p:sp>
        <p:nvSpPr>
          <p:cNvPr id="303" name="مربع نص 302">
            <a:extLst>
              <a:ext uri="{FF2B5EF4-FFF2-40B4-BE49-F238E27FC236}">
                <a16:creationId xmlns:a16="http://schemas.microsoft.com/office/drawing/2014/main" id="{2A660D54-3EE4-405C-BFEE-C8423078F78C}"/>
              </a:ext>
            </a:extLst>
          </p:cNvPr>
          <p:cNvSpPr txBox="1"/>
          <p:nvPr/>
        </p:nvSpPr>
        <p:spPr>
          <a:xfrm>
            <a:off x="5046618" y="1876774"/>
            <a:ext cx="294520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D8B4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b="1" i="0" u="sng" strike="noStrike" baseline="0" dirty="0">
                <a:solidFill>
                  <a:srgbClr val="FD8B45"/>
                </a:solidFill>
                <a:latin typeface="+mj-lt"/>
              </a:rPr>
              <a:t>Read the text and find:</a:t>
            </a:r>
          </a:p>
          <a:p>
            <a:pPr algn="l" rtl="0"/>
            <a:r>
              <a:rPr lang="en-US" sz="1600" dirty="0">
                <a:solidFill>
                  <a:srgbClr val="FD8B45"/>
                </a:solidFill>
                <a:latin typeface="+mj-lt"/>
              </a:rPr>
              <a:t>T</a:t>
            </a:r>
            <a:r>
              <a:rPr lang="en-US" sz="1600" b="0" i="0" u="none" strike="noStrike" baseline="0" dirty="0">
                <a:solidFill>
                  <a:srgbClr val="FD8B45"/>
                </a:solidFill>
                <a:latin typeface="+mj-lt"/>
              </a:rPr>
              <a:t>he arguments used </a:t>
            </a:r>
          </a:p>
        </p:txBody>
      </p:sp>
      <p:sp>
        <p:nvSpPr>
          <p:cNvPr id="304" name="فقاعة الكلام: مستطيلة مستديرة الزوايا 303">
            <a:extLst>
              <a:ext uri="{FF2B5EF4-FFF2-40B4-BE49-F238E27FC236}">
                <a16:creationId xmlns:a16="http://schemas.microsoft.com/office/drawing/2014/main" id="{CA28B3A7-AEE5-4E07-83BF-1B2ED2B82A49}"/>
              </a:ext>
            </a:extLst>
          </p:cNvPr>
          <p:cNvSpPr/>
          <p:nvPr/>
        </p:nvSpPr>
        <p:spPr>
          <a:xfrm>
            <a:off x="1821546" y="4043698"/>
            <a:ext cx="6412079" cy="624127"/>
          </a:xfrm>
          <a:prstGeom prst="wedgeRoundRectCallout">
            <a:avLst>
              <a:gd name="adj1" fmla="val -54810"/>
              <a:gd name="adj2" fmla="val 218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u="sng" dirty="0"/>
              <a:t>Arguments: </a:t>
            </a:r>
            <a:r>
              <a:rPr lang="en-US" sz="1600" dirty="0"/>
              <a:t>Showing or telling a friend about a new gadget.</a:t>
            </a:r>
            <a:endParaRPr lang="en-US" sz="1800" b="1" dirty="0"/>
          </a:p>
        </p:txBody>
      </p:sp>
      <p:sp>
        <p:nvSpPr>
          <p:cNvPr id="305" name="Rectangle 20">
            <a:extLst>
              <a:ext uri="{FF2B5EF4-FFF2-40B4-BE49-F238E27FC236}">
                <a16:creationId xmlns:a16="http://schemas.microsoft.com/office/drawing/2014/main" id="{6B0D0EF1-92F0-4DDC-95A6-531EB4702D58}"/>
              </a:ext>
            </a:extLst>
          </p:cNvPr>
          <p:cNvSpPr/>
          <p:nvPr/>
        </p:nvSpPr>
        <p:spPr>
          <a:xfrm>
            <a:off x="1706074" y="706131"/>
            <a:ext cx="2751142" cy="95524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رابط كسهم مستقيم 305">
            <a:extLst>
              <a:ext uri="{FF2B5EF4-FFF2-40B4-BE49-F238E27FC236}">
                <a16:creationId xmlns:a16="http://schemas.microsoft.com/office/drawing/2014/main" id="{EA926F59-8FB2-4FBF-9E44-6C2A2F95901F}"/>
              </a:ext>
            </a:extLst>
          </p:cNvPr>
          <p:cNvCxnSpPr>
            <a:cxnSpLocks/>
          </p:cNvCxnSpPr>
          <p:nvPr/>
        </p:nvCxnSpPr>
        <p:spPr>
          <a:xfrm>
            <a:off x="4571999" y="1183751"/>
            <a:ext cx="872424" cy="489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7" name="مربع نص 306">
            <a:extLst>
              <a:ext uri="{FF2B5EF4-FFF2-40B4-BE49-F238E27FC236}">
                <a16:creationId xmlns:a16="http://schemas.microsoft.com/office/drawing/2014/main" id="{806C7438-EC80-4156-AAD2-984D32118A44}"/>
              </a:ext>
            </a:extLst>
          </p:cNvPr>
          <p:cNvSpPr txBox="1"/>
          <p:nvPr/>
        </p:nvSpPr>
        <p:spPr>
          <a:xfrm>
            <a:off x="5537249" y="982744"/>
            <a:ext cx="2341496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Argument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2"/>
                </p:tgtEl>
              </p:cMediaNode>
            </p:audio>
          </p:childTnLst>
        </p:cTn>
      </p:par>
    </p:tnLst>
    <p:bldLst>
      <p:bldP spid="297" grpId="0" animBg="1"/>
      <p:bldP spid="298" grpId="0" animBg="1"/>
      <p:bldP spid="303" grpId="0" animBg="1"/>
      <p:bldP spid="304" grpId="0" animBg="1"/>
      <p:bldP spid="305" grpId="0" animBg="1"/>
      <p:bldP spid="3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p33"/>
          <p:cNvSpPr/>
          <p:nvPr/>
        </p:nvSpPr>
        <p:spPr>
          <a:xfrm rot="3973467">
            <a:off x="7952770" y="72863"/>
            <a:ext cx="561712" cy="48541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40" name="Google Shape;3140;p33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33">
            <a:hlinkClick r:id="rId6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3" name="Google Shape;3143;p3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144" name="Google Shape;3144;p3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5" name="Google Shape;3145;p3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6" name="Google Shape;3146;p3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7" name="Google Shape;3147;p3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8" name="Google Shape;3148;p3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149" name="Google Shape;3149;p33">
            <a:hlinkClick r:id="rId7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0" name="Google Shape;3150;p33">
            <a:hlinkClick r:id="rId8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1" name="Google Shape;3151;p33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2" name="Google Shape;3152;p33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3" name="Google Shape;3153;p33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4" name="Google Shape;3154;p3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5" name="Google Shape;3155;p33">
            <a:hlinkClick r:id="rId9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5" name="صورة 254">
            <a:extLst>
              <a:ext uri="{FF2B5EF4-FFF2-40B4-BE49-F238E27FC236}">
                <a16:creationId xmlns:a16="http://schemas.microsoft.com/office/drawing/2014/main" id="{E572377C-1046-49E8-98D3-1213901C08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6126" t="24195" r="35134" b="37293"/>
          <a:stretch/>
        </p:blipFill>
        <p:spPr>
          <a:xfrm>
            <a:off x="4196713" y="855847"/>
            <a:ext cx="3731082" cy="287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7" name="مربع نص 256">
            <a:extLst>
              <a:ext uri="{FF2B5EF4-FFF2-40B4-BE49-F238E27FC236}">
                <a16:creationId xmlns:a16="http://schemas.microsoft.com/office/drawing/2014/main" id="{019B54E3-BF45-43AC-8FFB-5DBBC9D75E33}"/>
              </a:ext>
            </a:extLst>
          </p:cNvPr>
          <p:cNvSpPr txBox="1"/>
          <p:nvPr/>
        </p:nvSpPr>
        <p:spPr>
          <a:xfrm>
            <a:off x="987758" y="2164655"/>
            <a:ext cx="294520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D8B4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b="1" i="0" u="sng" strike="noStrike" baseline="0" dirty="0">
                <a:solidFill>
                  <a:srgbClr val="FD8B45"/>
                </a:solidFill>
                <a:latin typeface="+mj-lt"/>
              </a:rPr>
              <a:t>Read the text and find:</a:t>
            </a:r>
          </a:p>
          <a:p>
            <a:pPr algn="l" rtl="0"/>
            <a:r>
              <a:rPr lang="en-US" sz="1600" dirty="0">
                <a:solidFill>
                  <a:srgbClr val="FD8B45"/>
                </a:solidFill>
                <a:latin typeface="+mj-lt"/>
              </a:rPr>
              <a:t>T</a:t>
            </a:r>
            <a:r>
              <a:rPr lang="en-US" sz="1600" b="0" i="0" u="none" strike="noStrike" baseline="0" dirty="0">
                <a:solidFill>
                  <a:srgbClr val="FD8B45"/>
                </a:solidFill>
                <a:latin typeface="+mj-lt"/>
              </a:rPr>
              <a:t>he arguments used </a:t>
            </a:r>
          </a:p>
        </p:txBody>
      </p:sp>
      <p:sp>
        <p:nvSpPr>
          <p:cNvPr id="258" name="Rectangle 20">
            <a:extLst>
              <a:ext uri="{FF2B5EF4-FFF2-40B4-BE49-F238E27FC236}">
                <a16:creationId xmlns:a16="http://schemas.microsoft.com/office/drawing/2014/main" id="{F3547B41-6186-4622-9C92-6AA4CC94381D}"/>
              </a:ext>
            </a:extLst>
          </p:cNvPr>
          <p:cNvSpPr/>
          <p:nvPr/>
        </p:nvSpPr>
        <p:spPr>
          <a:xfrm>
            <a:off x="4304674" y="941352"/>
            <a:ext cx="3194943" cy="564988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Google Shape;2331;p29">
            <a:extLst>
              <a:ext uri="{FF2B5EF4-FFF2-40B4-BE49-F238E27FC236}">
                <a16:creationId xmlns:a16="http://schemas.microsoft.com/office/drawing/2014/main" id="{6ECBE8D2-6614-43E6-9504-E1AEAE60935C}"/>
              </a:ext>
            </a:extLst>
          </p:cNvPr>
          <p:cNvSpPr/>
          <p:nvPr/>
        </p:nvSpPr>
        <p:spPr>
          <a:xfrm rot="-535295">
            <a:off x="7079002" y="3079945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cxnSp>
        <p:nvCxnSpPr>
          <p:cNvPr id="260" name="رابط كسهم مستقيم 259">
            <a:extLst>
              <a:ext uri="{FF2B5EF4-FFF2-40B4-BE49-F238E27FC236}">
                <a16:creationId xmlns:a16="http://schemas.microsoft.com/office/drawing/2014/main" id="{3B976DEB-D2B2-40B5-B88D-73167AEE06F0}"/>
              </a:ext>
            </a:extLst>
          </p:cNvPr>
          <p:cNvCxnSpPr>
            <a:cxnSpLocks/>
          </p:cNvCxnSpPr>
          <p:nvPr/>
        </p:nvCxnSpPr>
        <p:spPr>
          <a:xfrm flipH="1">
            <a:off x="3239105" y="1338727"/>
            <a:ext cx="957608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2" name="مربع نص 261">
            <a:extLst>
              <a:ext uri="{FF2B5EF4-FFF2-40B4-BE49-F238E27FC236}">
                <a16:creationId xmlns:a16="http://schemas.microsoft.com/office/drawing/2014/main" id="{251D94E9-31DE-47EE-AAD1-E1282C7AEBB2}"/>
              </a:ext>
            </a:extLst>
          </p:cNvPr>
          <p:cNvSpPr txBox="1"/>
          <p:nvPr/>
        </p:nvSpPr>
        <p:spPr>
          <a:xfrm>
            <a:off x="789648" y="1167123"/>
            <a:ext cx="2341496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Argument Statement</a:t>
            </a:r>
          </a:p>
        </p:txBody>
      </p:sp>
      <p:sp>
        <p:nvSpPr>
          <p:cNvPr id="263" name="Google Shape;1767;p26">
            <a:extLst>
              <a:ext uri="{FF2B5EF4-FFF2-40B4-BE49-F238E27FC236}">
                <a16:creationId xmlns:a16="http://schemas.microsoft.com/office/drawing/2014/main" id="{8A3B841E-E891-4B32-9147-DA39BAB2B2CD}"/>
              </a:ext>
            </a:extLst>
          </p:cNvPr>
          <p:cNvSpPr/>
          <p:nvPr/>
        </p:nvSpPr>
        <p:spPr>
          <a:xfrm rot="10800000">
            <a:off x="3669218" y="315568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264" name="However, there are situations where a different ty">
            <a:hlinkClick r:id="" action="ppaction://media"/>
            <a:extLst>
              <a:ext uri="{FF2B5EF4-FFF2-40B4-BE49-F238E27FC236}">
                <a16:creationId xmlns:a16="http://schemas.microsoft.com/office/drawing/2014/main" id="{2A56254A-4FA5-41A8-BC64-D99E67F37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79071" y="-24819"/>
            <a:ext cx="843495" cy="649152"/>
          </a:xfrm>
          <a:prstGeom prst="rect">
            <a:avLst/>
          </a:prstGeom>
        </p:spPr>
      </p:pic>
      <p:sp>
        <p:nvSpPr>
          <p:cNvPr id="265" name="فقاعة الكلام: مستطيلة مستديرة الزوايا 264">
            <a:extLst>
              <a:ext uri="{FF2B5EF4-FFF2-40B4-BE49-F238E27FC236}">
                <a16:creationId xmlns:a16="http://schemas.microsoft.com/office/drawing/2014/main" id="{8FDA0393-341B-4603-A10A-89D110F7426F}"/>
              </a:ext>
            </a:extLst>
          </p:cNvPr>
          <p:cNvSpPr/>
          <p:nvPr/>
        </p:nvSpPr>
        <p:spPr>
          <a:xfrm>
            <a:off x="1486211" y="4159055"/>
            <a:ext cx="6620444" cy="624127"/>
          </a:xfrm>
          <a:prstGeom prst="wedgeRoundRectCallout">
            <a:avLst>
              <a:gd name="adj1" fmla="val -54810"/>
              <a:gd name="adj2" fmla="val 218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u="sng" dirty="0"/>
              <a:t>Arguments: </a:t>
            </a:r>
            <a:r>
              <a:rPr lang="en-US" sz="1600" dirty="0"/>
              <a:t>Situations where verbal language is required, for example when running into someone you haven’t seen for a long time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4"/>
                </p:tgtEl>
              </p:cMediaNode>
            </p:audio>
          </p:childTnLst>
        </p:cTn>
      </p:par>
    </p:tnLst>
    <p:bldLst>
      <p:bldP spid="257" grpId="0" animBg="1"/>
      <p:bldP spid="258" grpId="0" animBg="1"/>
      <p:bldP spid="259" grpId="0" animBg="1"/>
      <p:bldP spid="262" grpId="0" animBg="1"/>
      <p:bldP spid="263" grpId="0" animBg="1"/>
      <p:bldP spid="265" grpId="0" animBg="1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382</Words>
  <Application>Microsoft Office PowerPoint</Application>
  <PresentationFormat>عرض على الشاشة (16:9)</PresentationFormat>
  <Paragraphs>139</Paragraphs>
  <Slides>15</Slides>
  <Notes>15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Quicksand Light</vt:lpstr>
      <vt:lpstr>Arial</vt:lpstr>
      <vt:lpstr>alegrian (العناوين)</vt:lpstr>
      <vt:lpstr>Arial Rounded MT Bold</vt:lpstr>
      <vt:lpstr>Quicksand</vt:lpstr>
      <vt:lpstr>Jua</vt:lpstr>
      <vt:lpstr>Arial Narrow</vt:lpstr>
      <vt:lpstr>Bevan</vt:lpstr>
      <vt:lpstr>Nature Activities Binder by Slidesgo</vt:lpstr>
      <vt:lpstr>Unit6   The Gender Divide Writing</vt:lpstr>
      <vt:lpstr>Lesson Objectives</vt:lpstr>
      <vt:lpstr>Open</vt:lpstr>
      <vt:lpstr>Let’s Discuss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Open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dc:creator>ام الوليد</dc:creator>
  <cp:lastModifiedBy>انتصار العبيدالله</cp:lastModifiedBy>
  <cp:revision>34</cp:revision>
  <dcterms:modified xsi:type="dcterms:W3CDTF">2021-04-06T02:54:53Z</dcterms:modified>
</cp:coreProperties>
</file>