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90" r:id="rId3"/>
    <p:sldId id="284" r:id="rId4"/>
    <p:sldId id="286" r:id="rId5"/>
    <p:sldId id="289" r:id="rId6"/>
    <p:sldId id="288" r:id="rId7"/>
    <p:sldId id="271" r:id="rId8"/>
    <p:sldId id="1132" r:id="rId9"/>
    <p:sldId id="1133" r:id="rId10"/>
    <p:sldId id="264" r:id="rId11"/>
    <p:sldId id="265" r:id="rId12"/>
    <p:sldId id="1134" r:id="rId13"/>
    <p:sldId id="1135" r:id="rId14"/>
    <p:sldId id="1136" r:id="rId15"/>
    <p:sldId id="1137" r:id="rId16"/>
    <p:sldId id="1138" r:id="rId17"/>
    <p:sldId id="1139" r:id="rId18"/>
    <p:sldId id="1140" r:id="rId19"/>
    <p:sldId id="1141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700"/>
    <a:srgbClr val="CC0066"/>
    <a:srgbClr val="541C00"/>
    <a:srgbClr val="FFFFE7"/>
    <a:srgbClr val="FFFFFB"/>
    <a:srgbClr val="862D00"/>
    <a:srgbClr val="FFAE85"/>
    <a:srgbClr val="642100"/>
    <a:srgbClr val="FFE5FF"/>
    <a:srgbClr val="641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>
        <p:scale>
          <a:sx n="45" d="100"/>
          <a:sy n="45" d="100"/>
        </p:scale>
        <p:origin x="-6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198D3-D09F-4C92-842B-AA328F963568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FAD8-D0F8-4395-A1D4-698FC9AB7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2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2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7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35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5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3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4076E-95E8-4108-9656-8A2A14401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CA2EBE-A21B-418E-A70D-1CC415FB0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9FB048-5533-4630-B3DF-E45C6F74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EAAC89-5AD2-4E2E-8DB3-7830548E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B2C1B-74BD-49A6-8010-92F0EB24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77398-2BB7-4A95-B6A2-F5D9449F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F94D8-2730-4243-A714-B74A28D09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079C03-3DEE-41A7-A5A6-7D4E47B5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2E04D5-A8F0-45C5-A127-EDD17089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431D47-8BD9-45D3-92C8-9BCD64BE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481455-E350-4699-90C7-D609B941B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B7B539-9AB2-4E8A-892C-9799BC33E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942066-08AB-4619-B305-3EFB1F0A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A130EB-54E7-418E-85F8-59933381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1408F-0C56-404D-9BD1-908A460F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A7C74-4E3E-4E97-95C7-8033CF97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C8E7F9-EFF4-426F-B4BB-3743256F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DDDB29-D0A4-4A05-9729-D9683F67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C152B-C4D2-47D2-9240-82E53748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92590D-86CB-42F3-A412-6CAEA692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4C850-6D7D-4EED-82D5-7C545F18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7B5E2F-7949-4529-ACE4-83004D2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BD2286-D5C3-4030-B0BF-4955B12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E6155-84FC-4E4E-9F82-BC279F65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5ADFD2-5198-49D1-B82D-B7627F85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DA946-E3A3-42CB-9ABF-25949AB9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2A996-127C-49F1-AC77-6DAB35075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0FC12C-A77D-4401-B9CD-26DA648F1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1FBB1-402A-471D-8783-24321221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C6008C-1DE4-467D-BFFA-5AF02716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EA29A5-85A4-48AD-A3E8-2AE9E6A6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4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27460-1770-420A-8114-A341868A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30400F-4DC5-45C3-AE6E-F1901D757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85D0F9-05E1-40A7-9D2B-7B07FD00D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3C3DA2-9ABA-40E3-A911-1F3497DD3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9BC9F4-62B5-4D7E-B9EF-156CC6EAE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F0F75C-5F56-4C87-A816-BBD5BA7B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649074-B338-474C-9748-8A64030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109287-DDDF-4FB7-97FD-3D6B4724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E7B5E-BB0E-4AB3-AF9E-A453BADF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8080C8-18AA-4656-998D-1FB7CB00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03FB7-E552-4638-89E1-906E1D9A4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0C4F6E-CBE0-437D-B3C1-2F391530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D1895A-770E-489E-A37C-BCCD7A2E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023F42-EBB5-462A-BDD6-6EB96519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9E51B-9745-45FF-B0B0-F0EC300B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1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E157A6-ECD7-4E28-806E-F4E65232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5EFA84-B35F-4C78-9B96-C427F1932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F053B0-22DD-45F9-951A-03E96556A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2D7DA2-49A1-42DB-8D40-BE7CFDE2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491F33-5233-41EC-A4C9-93AD34D2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76018F-AA63-4FAD-93EC-F8224E64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B42BF-9A77-43F0-BA12-A26FB6FE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B3C33B-1226-46CB-9BFD-AC53435090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43C0EA-453C-4856-BBB1-72A686B3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90A3BB-A4D0-40AD-8D33-432D4035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F1896A-5A54-494D-AA05-04D4F231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D1148C-A008-44B6-A611-BDDB7773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8A120E-B4EF-4234-A741-1F42141A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6073A-A939-44A7-A47C-2EE92E58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2FA836-9C25-4364-98A8-7A7106675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C2D7D-8BB1-4A54-AF33-27829C730AD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2B239-0E6A-4B14-8121-2E539A33E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48AF15-35C3-4AC6-825C-7272EA32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0E727-1EDE-4162-8EA5-8A4285E2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image" Target="../media/image17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5.jpe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6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5.jpe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6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5.jpeg"/><Relationship Id="rId5" Type="http://schemas.openxmlformats.org/officeDocument/2006/relationships/image" Target="../media/image2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2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5.jpe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6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5.jpe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image" Target="../media/image17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5.jpe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image" Target="../media/image19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image" Target="../media/image17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6.jpeg"/><Relationship Id="rId10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ED4262-EDFB-4FF4-82C8-2C2B86E9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574025-79CC-4BC0-BC3F-6DB8F8E77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26"/>
          <a:stretch/>
        </p:blipFill>
        <p:spPr>
          <a:xfrm>
            <a:off x="2504768" y="221225"/>
            <a:ext cx="6858000" cy="2521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57BE0A-CD6C-451C-AE8B-8C30A7CCF663}"/>
              </a:ext>
            </a:extLst>
          </p:cNvPr>
          <p:cNvSpPr txBox="1"/>
          <p:nvPr/>
        </p:nvSpPr>
        <p:spPr>
          <a:xfrm>
            <a:off x="3692013" y="938737"/>
            <a:ext cx="4483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400" b="1" dirty="0">
                <a:solidFill>
                  <a:sysClr val="windowText" lastClr="000000"/>
                </a:solidFill>
                <a:cs typeface="Simple Bold Jut Out" panose="02010401010101010101" pitchFamily="2" charset="-78"/>
              </a:rPr>
              <a:t>لعبة المنجم</a:t>
            </a:r>
            <a:endParaRPr lang="en-US" sz="4400" b="1" dirty="0">
              <a:solidFill>
                <a:sysClr val="windowText" lastClr="000000"/>
              </a:solidFill>
              <a:cs typeface="Simple Bold Jut Out" panose="02010401010101010101" pitchFamily="2" charset="-78"/>
            </a:endParaRPr>
          </a:p>
        </p:txBody>
      </p:sp>
      <p:pic>
        <p:nvPicPr>
          <p:cNvPr id="2050" name="Picture 2" descr="New Years Yes Sticker by Nora Fikse for iOS &amp; Android | GIPHY">
            <a:extLst>
              <a:ext uri="{FF2B5EF4-FFF2-40B4-BE49-F238E27FC236}">
                <a16:creationId xmlns:a16="http://schemas.microsoft.com/office/drawing/2014/main" xmlns="" id="{65BC1024-E1EA-4D0F-BD55-1F7171DEF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B36D85A-93DA-4576-8028-CE30D2FF0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B48D6A-C578-48B9-AE37-D3AE6326A9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8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563F5806-9FC1-45BD-9975-FC704D2BE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750B457-49C1-40A9-9B71-CEEE7E961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0792" y="2462643"/>
            <a:ext cx="3310415" cy="33043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D21373B-6994-4292-B571-31FF285FFFE3}"/>
              </a:ext>
            </a:extLst>
          </p:cNvPr>
          <p:cNvSpPr/>
          <p:nvPr/>
        </p:nvSpPr>
        <p:spPr>
          <a:xfrm>
            <a:off x="2818522" y="5298817"/>
            <a:ext cx="6858000" cy="664745"/>
          </a:xfrm>
          <a:prstGeom prst="roundRect">
            <a:avLst>
              <a:gd name="adj" fmla="val 0"/>
            </a:avLst>
          </a:prstGeom>
          <a:solidFill>
            <a:srgbClr val="7627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36802D2A-A961-43BC-B130-AA603351110E}"/>
              </a:ext>
            </a:extLst>
          </p:cNvPr>
          <p:cNvSpPr/>
          <p:nvPr/>
        </p:nvSpPr>
        <p:spPr>
          <a:xfrm>
            <a:off x="2690804" y="5149793"/>
            <a:ext cx="7031884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05107A-084F-4645-BF0C-722640B76366}"/>
              </a:ext>
            </a:extLst>
          </p:cNvPr>
          <p:cNvSpPr txBox="1"/>
          <p:nvPr/>
        </p:nvSpPr>
        <p:spPr>
          <a:xfrm>
            <a:off x="2690804" y="5396274"/>
            <a:ext cx="693659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Let’s dig for the jewelry that has the correct answer :</a:t>
            </a:r>
          </a:p>
        </p:txBody>
      </p:sp>
      <p:pic>
        <p:nvPicPr>
          <p:cNvPr id="15" name="Picture 8" descr="Swipe Up Gold Bar Sticker by Candy Crush for iOS &amp; Android | GIPHY">
            <a:extLst>
              <a:ext uri="{FF2B5EF4-FFF2-40B4-BE49-F238E27FC236}">
                <a16:creationId xmlns:a16="http://schemas.microsoft.com/office/drawing/2014/main" xmlns="" id="{4A6D293C-61EB-4596-94F3-910B0363C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0" y="5166122"/>
            <a:ext cx="1491343" cy="9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xmlns="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9" y="4674742"/>
            <a:ext cx="2007523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2E3D3D-92DC-4DDD-81AC-CB98ACED7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0" r="5249" b="31239"/>
          <a:stretch/>
        </p:blipFill>
        <p:spPr>
          <a:xfrm>
            <a:off x="8965785" y="177157"/>
            <a:ext cx="2741655" cy="951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553198-FB4E-4BAE-9EF8-6CD8999ED5AF}"/>
              </a:ext>
            </a:extLst>
          </p:cNvPr>
          <p:cNvSpPr txBox="1"/>
          <p:nvPr/>
        </p:nvSpPr>
        <p:spPr>
          <a:xfrm>
            <a:off x="9505675" y="323940"/>
            <a:ext cx="175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latin typeface="Arabic Typesetting" panose="03020402040406030203" pitchFamily="66" charset="-78"/>
                <a:cs typeface="Arabic Typesetting" panose="03020402040406030203" pitchFamily="66" charset="-78"/>
              </a:rPr>
              <a:t>Revision U3</a:t>
            </a:r>
            <a:endParaRPr kumimoji="0" lang="ar-SA" sz="28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B0F73E-75EE-47E3-AA57-B73E196B0A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5" r="5249" b="4102"/>
          <a:stretch/>
        </p:blipFill>
        <p:spPr>
          <a:xfrm>
            <a:off x="-369455" y="258426"/>
            <a:ext cx="4061467" cy="7885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390CB33-1BB4-4F1D-A140-619B5EF42668}"/>
              </a:ext>
            </a:extLst>
          </p:cNvPr>
          <p:cNvSpPr txBox="1"/>
          <p:nvPr/>
        </p:nvSpPr>
        <p:spPr>
          <a:xfrm>
            <a:off x="415636" y="387597"/>
            <a:ext cx="265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>
                  <a:solidFill>
                    <a:schemeClr val="tx1"/>
                  </a:solidFill>
                </a:ln>
                <a:latin typeface="Arabic Typesetting" panose="03020402040406030203" pitchFamily="66" charset="-78"/>
                <a:cs typeface="Arabic Typesetting" panose="03020402040406030203" pitchFamily="66" charset="-78"/>
              </a:rPr>
              <a:t>Entisar</a:t>
            </a:r>
            <a:r>
              <a:rPr lang="en-US" sz="2800" b="1" noProof="0" dirty="0">
                <a:ln>
                  <a:solidFill>
                    <a:schemeClr val="tx1"/>
                  </a:solidFill>
                </a:ln>
                <a:latin typeface="Arabic Typesetting" panose="03020402040406030203" pitchFamily="66" charset="-78"/>
                <a:cs typeface="Arabic Typesetting" panose="03020402040406030203" pitchFamily="66" charset="-78"/>
              </a:rPr>
              <a:t> Al-</a:t>
            </a:r>
            <a:r>
              <a:rPr lang="en-US" sz="2800" b="1" noProof="0" dirty="0" err="1">
                <a:ln>
                  <a:solidFill>
                    <a:schemeClr val="tx1"/>
                  </a:solidFill>
                </a:ln>
                <a:latin typeface="Arabic Typesetting" panose="03020402040406030203" pitchFamily="66" charset="-78"/>
                <a:cs typeface="Arabic Typesetting" panose="03020402040406030203" pitchFamily="66" charset="-78"/>
              </a:rPr>
              <a:t>Obaidallah</a:t>
            </a:r>
            <a:endParaRPr kumimoji="0" lang="ar-SA" sz="28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39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D4303B-BC14-4A7D-80EB-A5BE52666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42100"/>
          </a:solidFill>
        </p:spPr>
      </p:pic>
      <p:sp>
        <p:nvSpPr>
          <p:cNvPr id="4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4" y="1032907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123564" y="1167000"/>
            <a:ext cx="9944870" cy="646331"/>
          </a:xfrm>
          <a:prstGeom prst="rect">
            <a:avLst/>
          </a:prstGeom>
          <a:solidFill>
            <a:srgbClr val="6421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The Sumerians_____ the wheel in 5000 B.C.E.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pic>
        <p:nvPicPr>
          <p:cNvPr id="6" name="Picture 4" descr="cryptohub / Streamlabs">
            <a:extLst>
              <a:ext uri="{FF2B5EF4-FFF2-40B4-BE49-F238E27FC236}">
                <a16:creationId xmlns:a16="http://schemas.microsoft.com/office/drawing/2014/main" xmlns="" id="{C8C864B0-73BF-4263-986B-D73238272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66" y="2173235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246404" y="2659812"/>
            <a:ext cx="2402238" cy="2644957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46404" y="5206445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invented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9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23564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2" name="Picture 3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46912" y="2659811"/>
            <a:ext cx="2606983" cy="2644957"/>
          </a:xfrm>
          <a:prstGeom prst="rect">
            <a:avLst/>
          </a:prstGeom>
        </p:spPr>
      </p:pic>
      <p:sp>
        <p:nvSpPr>
          <p:cNvPr id="13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ea typeface="+mn-ea"/>
                <a:cs typeface="+mj-cs"/>
              </a:rPr>
              <a:t>discovered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188686" y="5244312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electric </a:t>
            </a:r>
          </a:p>
        </p:txBody>
      </p:sp>
    </p:spTree>
    <p:extLst>
      <p:ext uri="{BB962C8B-B14F-4D97-AF65-F5344CB8AC3E}">
        <p14:creationId xmlns:p14="http://schemas.microsoft.com/office/powerpoint/2010/main" val="28672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D459C8-619C-4B59-BB2D-F19E8D239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16939" r="4851" b="15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46522" y="1176090"/>
            <a:ext cx="9698954" cy="664745"/>
          </a:xfrm>
          <a:prstGeom prst="roundRect">
            <a:avLst>
              <a:gd name="adj" fmla="val 0"/>
            </a:avLst>
          </a:prstGeom>
          <a:solidFill>
            <a:schemeClr val="tx2">
              <a:lumMod val="50000"/>
              <a:alpha val="46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Thomas Edison developed the first _____ light bulb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4" y="1032907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b="50000"/>
          <a:stretch/>
        </p:blipFill>
        <p:spPr>
          <a:xfrm>
            <a:off x="8346912" y="2659811"/>
            <a:ext cx="2606983" cy="2644957"/>
          </a:xfrm>
          <a:prstGeom prst="rect">
            <a:avLst/>
          </a:prstGeom>
        </p:spPr>
      </p:pic>
      <p:pic>
        <p:nvPicPr>
          <p:cNvPr id="7" name="Picture 4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4" r="49753" b="50000"/>
          <a:stretch/>
        </p:blipFill>
        <p:spPr>
          <a:xfrm>
            <a:off x="4894880" y="2578716"/>
            <a:ext cx="2402238" cy="2644957"/>
          </a:xfrm>
          <a:prstGeom prst="rect">
            <a:avLst/>
          </a:prstGeom>
        </p:spPr>
      </p:pic>
      <p:pic>
        <p:nvPicPr>
          <p:cNvPr id="8" name="Picture 5">
            <a:hlinkClick r:id="" action="ppaction://noaction">
              <a:snd r:embed="rId4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7" t="49822" r="49641" b="178"/>
          <a:stretch/>
        </p:blipFill>
        <p:spPr>
          <a:xfrm>
            <a:off x="1246404" y="2659812"/>
            <a:ext cx="2402238" cy="2644957"/>
          </a:xfrm>
          <a:prstGeom prst="rect">
            <a:avLst/>
          </a:prstGeom>
        </p:spPr>
      </p:pic>
      <p:pic>
        <p:nvPicPr>
          <p:cNvPr id="9" name="Picture 4" descr="cryptohub / Streamlabs">
            <a:extLst>
              <a:ext uri="{FF2B5EF4-FFF2-40B4-BE49-F238E27FC236}">
                <a16:creationId xmlns:a16="http://schemas.microsoft.com/office/drawing/2014/main" xmlns="" id="{C8C864B0-73BF-4263-986B-D73238272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66" y="1840835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188449"/>
            <a:ext cx="2942801" cy="740062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23564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0880" y="5295682"/>
            <a:ext cx="2732742" cy="52322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electric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15837" y="5305867"/>
            <a:ext cx="278143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+mn-ea"/>
                <a:cs typeface="+mj-cs"/>
              </a:rPr>
              <a:t>wheel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56678" y="5309186"/>
            <a:ext cx="272518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airplane 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597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D6851-0685-4B4D-BDA8-F12D86B8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9CE566-7CFC-473A-9D28-62B8AE4F16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39FE4001-99A9-435B-ADF4-9966B688A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8549EA2-3CFC-4103-8F1D-F967E1BB997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DF8D1D9E-F30D-4B2B-8D0A-C6C670ED51AD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46C79C3-CB11-4D3D-9611-7811637E915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DF05D295-6A0B-4E5C-8AFE-C1CA8B36A74B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2ACA36-9952-47A5-BDCD-EF3AC6F4FEAE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B31EA5E1-4391-40D3-8BD9-3213DAABB3B5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19BF606-45C7-4B24-8618-E114E977C1E8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856B747C-05CD-443A-AB3B-429C6C29D1F2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DEAB7E-F96C-463D-8BB5-CF4E86D8D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D9ED5B-1EB8-4D0F-B0BD-AD933D4709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F61E23-42E9-489F-ADE1-D0EADC2DE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C9F22620-DCE9-4858-B91C-18D77E769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928523E6-6E26-49F3-A7EA-D53E44E43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thankful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jock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cs typeface="+mj-cs"/>
              </a:rPr>
              <a:t>lawyer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707886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000" b="1" dirty="0">
                <a:solidFill>
                  <a:schemeClr val="bg1"/>
                </a:solidFill>
              </a:rPr>
              <a:t>	  </a:t>
            </a:r>
            <a:r>
              <a:rPr lang="en-US" sz="3600" b="1" dirty="0">
                <a:solidFill>
                  <a:schemeClr val="bg1"/>
                </a:solidFill>
              </a:rPr>
              <a:t>The correct meaning of “ hoax” ____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D4303B-BC14-4A7D-80EB-A5BE52666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4" y="1032907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113290" y="1084808"/>
            <a:ext cx="9944870" cy="1077218"/>
          </a:xfrm>
          <a:prstGeom prst="rect">
            <a:avLst/>
          </a:prstGeom>
          <a:solidFill>
            <a:srgbClr val="6421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Which of the following words is </a:t>
            </a:r>
            <a:r>
              <a:rPr lang="en-US" sz="32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related to the category of “ 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inventions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pic>
        <p:nvPicPr>
          <p:cNvPr id="6" name="Picture 4" descr="cryptohub / Streamlabs">
            <a:extLst>
              <a:ext uri="{FF2B5EF4-FFF2-40B4-BE49-F238E27FC236}">
                <a16:creationId xmlns:a16="http://schemas.microsoft.com/office/drawing/2014/main" xmlns="" id="{C8C864B0-73BF-4263-986B-D73238272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66" y="2173235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246404" y="2659812"/>
            <a:ext cx="2402238" cy="2644957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46404" y="5206445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oil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9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23564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2" name="Picture 3">
            <a:hlinkClick r:id="" action="ppaction://noaction">
              <a:snd r:embed="rId5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46912" y="2659811"/>
            <a:ext cx="2606983" cy="2644957"/>
          </a:xfrm>
          <a:prstGeom prst="rect">
            <a:avLst/>
          </a:prstGeom>
        </p:spPr>
      </p:pic>
      <p:sp>
        <p:nvSpPr>
          <p:cNvPr id="13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ea typeface="+mn-ea"/>
                <a:cs typeface="+mj-cs"/>
              </a:rPr>
              <a:t>radio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188686" y="5244312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computer </a:t>
            </a:r>
          </a:p>
        </p:txBody>
      </p:sp>
    </p:spTree>
    <p:extLst>
      <p:ext uri="{BB962C8B-B14F-4D97-AF65-F5344CB8AC3E}">
        <p14:creationId xmlns:p14="http://schemas.microsoft.com/office/powerpoint/2010/main" val="100481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AA70E7-8E63-45EF-B6C6-9C4C2C901E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10584" r="6684" b="94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02000"/>
          </a:solidFill>
        </p:spPr>
      </p:pic>
      <p:pic>
        <p:nvPicPr>
          <p:cNvPr id="4" name="Picture 3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810894D9-6C35-464E-BE1E-080C62C0E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CB83039D-8026-43C5-8D32-261E5EA3A1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A13509-6F6A-4EAC-B1DF-2F405A4F90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767EF70-E97C-43EB-8782-3A2BCFC2031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B45F82D5-3149-421B-B5B2-CF2DF1CC931F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54A73F6-86B9-4105-9A7A-EF5658D9A17B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3A282056-AE22-4E3A-8A37-5100FB361E8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9D9B8E6-104F-4264-8F43-83BD48E290F9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147F9E55-9FA1-42DE-BF2F-2A0CEE57AE1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36660BA-12CC-4A4F-A7FB-1DEF9CDBFA04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73178F4A-C0CD-4828-89C5-D37E89A4246B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04A58D9-77DD-43F6-A084-E2F4D42B9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FCBC8EA-6598-4D55-9D01-22482398D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3294065-B2F3-49EE-B612-8A0579575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C8C864B0-73BF-4263-986B-D73238272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94" y="2677647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C8971631-9D2D-4319-BC84-36777ED01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769441"/>
          </a:xfrm>
          <a:prstGeom prst="rect">
            <a:avLst/>
          </a:prstGeom>
          <a:solidFill>
            <a:srgbClr val="541C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400" b="1" dirty="0">
                <a:solidFill>
                  <a:srgbClr val="FFEAAF"/>
                </a:solidFill>
              </a:rPr>
              <a:t>The word “grateful” means _____ 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EA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30752" y="5277161"/>
            <a:ext cx="28674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thankful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cs typeface="+mj-cs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53168" y="5305867"/>
            <a:ext cx="272641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cs typeface="+mj-cs"/>
              </a:rPr>
              <a:t>lawyer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cs typeface="+mj-cs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7203" y="5307984"/>
            <a:ext cx="2788064" cy="52322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E5FF"/>
                </a:solidFill>
                <a:cs typeface="+mj-cs"/>
              </a:rPr>
              <a:t>jock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E5FF"/>
              </a:solidFill>
              <a:uLnTx/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46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61557" y="1205523"/>
            <a:ext cx="9698954" cy="972598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13291" y="1066773"/>
            <a:ext cx="9944870" cy="1327106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072195" y="1200239"/>
            <a:ext cx="9944870" cy="1015663"/>
          </a:xfrm>
          <a:prstGeom prst="rect">
            <a:avLst/>
          </a:prstGeom>
          <a:solidFill>
            <a:srgbClr val="7627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Which of the following words is </a:t>
            </a:r>
            <a:r>
              <a:rPr lang="en-US" sz="30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NOT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related to the category of “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Discoveries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”?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7202" y="5297708"/>
            <a:ext cx="2746970" cy="52322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cs typeface="+mj-cs"/>
              </a:rPr>
              <a:t>wheel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cs typeface="+mj-cs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32619" y="5295591"/>
            <a:ext cx="2746968" cy="52322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oil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cs typeface="+mj-cs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71848" y="5266886"/>
            <a:ext cx="276589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America 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19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A02FEE2-E780-4323-9C7B-D6250E24B2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60000" r="5234" b="128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1E7901AA-822A-400B-9F3A-7A2579ACA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332C610-5A18-40B2-80A6-1ABC7EA50D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3CC4E7-F8AF-4F7C-B374-F956EF1144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7B2D1-11AC-449F-8719-8DF3073FD0E3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8D599209-36DB-4FFD-8ADA-035F69BA439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1D790E4-5033-4F14-86C3-2AD0961713E8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0DF95326-6315-4BA0-B268-829A94B6141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01462A1-E5EB-4B94-B713-C9AA20D9F496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xmlns="" id="{AD26F4DE-1D53-4CD2-ADA2-21477692C3D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D81DD22-D735-4D29-B2BC-D71E924A954B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xmlns="" id="{7ABADE66-1517-497D-A0B9-467D581DF4AF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DA2FDF-5EAB-4B56-BC8B-49678445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D1970D-7E7B-4962-A9E4-4DBAB1AFC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792E23-2BF5-483C-B60E-6A19CE03F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35" name="Picture 4" descr="cryptohub / Streamlabs">
            <a:extLst>
              <a:ext uri="{FF2B5EF4-FFF2-40B4-BE49-F238E27FC236}">
                <a16:creationId xmlns:a16="http://schemas.microsoft.com/office/drawing/2014/main" xmlns="" id="{3A0D3A7C-EACD-4279-9F41-9D326ED4B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94" y="2677647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1F1A86F9-83EE-4AD8-9412-0BA10B5CB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82122" y="5266887"/>
            <a:ext cx="274534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untruthful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36387" y="5275044"/>
            <a:ext cx="276374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loyal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60423" y="5266886"/>
            <a:ext cx="2743200" cy="584775"/>
          </a:xfrm>
          <a:prstGeom prst="rect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humble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opposite of the word “honest” is ______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03322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1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541C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123565" y="1508463"/>
            <a:ext cx="994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opposite of the word “heavy” _____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0880" y="5267612"/>
            <a:ext cx="2773839" cy="584775"/>
          </a:xfrm>
          <a:prstGeom prst="rect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light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42292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01797" y="5287499"/>
            <a:ext cx="277779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ea typeface="+mn-ea"/>
                <a:cs typeface="+mj-cs"/>
              </a:rPr>
              <a:t>dark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82106" y="5282360"/>
            <a:ext cx="276591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shiny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17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xmlns="" id="{E238CFE1-26C9-4840-B101-F5BDAE25D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260280" y="1408994"/>
            <a:ext cx="9944870" cy="707886"/>
          </a:xfrm>
          <a:prstGeom prst="rect">
            <a:avLst/>
          </a:prstGeom>
          <a:solidFill>
            <a:srgbClr val="541C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picture shows _____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4"/>
            <a:ext cx="2953135" cy="783389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0879" y="5288162"/>
            <a:ext cx="2722469" cy="584775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cs typeface="+mj-cs"/>
              </a:rPr>
              <a:t>embarrassed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73115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46660" y="5287497"/>
            <a:ext cx="2743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ea typeface="+mn-ea"/>
                <a:cs typeface="+mj-cs"/>
              </a:rPr>
              <a:t>angry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92380" y="5292634"/>
            <a:ext cx="27042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worried</a:t>
            </a:r>
          </a:p>
        </p:txBody>
      </p:sp>
      <p:pic>
        <p:nvPicPr>
          <p:cNvPr id="29" name="صورة 28" descr="Shy emoji png 7 » PNG Image">
            <a:extLst>
              <a:ext uri="{FF2B5EF4-FFF2-40B4-BE49-F238E27FC236}">
                <a16:creationId xmlns:a16="http://schemas.microsoft.com/office/drawing/2014/main" xmlns="" id="{CA06EFDC-F9B5-7081-04E9-85494AE3AF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68" y="986318"/>
            <a:ext cx="1438381" cy="1387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62700"/>
            </a:solidFill>
            <a:miter lim="800000"/>
          </a:ln>
          <a:effectLst>
            <a:glow rad="101600">
              <a:srgbClr val="FFFFE7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77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E14F5237-FBB7-4FCC-8D8D-EB830E8AA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glow rad="101600">
              <a:srgbClr val="FFFFFB">
                <a:alpha val="60000"/>
              </a:srgb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263722" y="1408995"/>
            <a:ext cx="9688530" cy="70788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picture shows _____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70880" y="5277886"/>
            <a:ext cx="2753291" cy="600164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cs typeface="+mj-cs"/>
              </a:rPr>
              <a:t>hairstyle </a:t>
            </a:r>
            <a:endParaRPr kumimoji="0" lang="en-US" sz="33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7311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742894" y="5266950"/>
            <a:ext cx="2736693" cy="6001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hairpin</a:t>
            </a:r>
            <a:endParaRPr kumimoji="0" lang="en-US" sz="33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94543" y="5292635"/>
            <a:ext cx="2763749" cy="6001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hair dryer </a:t>
            </a:r>
          </a:p>
        </p:txBody>
      </p:sp>
      <p:pic>
        <p:nvPicPr>
          <p:cNvPr id="27" name="صورة 26" descr="Best Hair Clipart #17234 - Clipartion.com">
            <a:extLst>
              <a:ext uri="{FF2B5EF4-FFF2-40B4-BE49-F238E27FC236}">
                <a16:creationId xmlns:a16="http://schemas.microsoft.com/office/drawing/2014/main" xmlns="" id="{2F61CDF2-E95E-A36D-8044-6F6F1FEECF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36" y="904126"/>
            <a:ext cx="1579258" cy="1407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62D00"/>
            </a:solidFill>
            <a:miter lim="800000"/>
          </a:ln>
          <a:effectLst>
            <a:glow rad="101600">
              <a:srgbClr val="FFFFE7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16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4F5237-FBB7-4FCC-8D8D-EB830E8AA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15B701-ECA0-4C1A-98CA-72810C9519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xmlns="" id="{C533DA92-9370-475D-B046-5780617AE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xmlns="" id="{8E4937F8-C91F-4807-8848-B5A2AE6658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D05D9F0-84D6-42DE-86B8-AB8555479142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F416DD42-782A-4946-8F67-2494CEFC44F9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BC5275-DFA6-48B1-80DD-59CD39EC927B}"/>
              </a:ext>
            </a:extLst>
          </p:cNvPr>
          <p:cNvSpPr txBox="1"/>
          <p:nvPr/>
        </p:nvSpPr>
        <p:spPr>
          <a:xfrm>
            <a:off x="1209777" y="1383595"/>
            <a:ext cx="994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000" b="1" dirty="0"/>
              <a:t>I should have ………………..you earlier.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0312534-F8A3-4896-94C5-CF2DFC5A3FB6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D6E9F9F7-4CC9-4719-A0BB-9CDF598DC916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C39A57-C41B-4CA0-9E65-2675F06DB850}"/>
              </a:ext>
            </a:extLst>
          </p:cNvPr>
          <p:cNvSpPr txBox="1"/>
          <p:nvPr/>
        </p:nvSpPr>
        <p:spPr>
          <a:xfrm>
            <a:off x="8258346" y="5150416"/>
            <a:ext cx="27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ea typeface="+mn-ea"/>
                <a:cs typeface="+mj-cs"/>
              </a:rPr>
              <a:t>called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68593BE-CD9B-4D3B-8AC1-A8A5F1423C8C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C8957BA8-7B9D-4398-A0BE-0517E5617713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043788-9879-4D31-AD31-45CF5F5A42DE}"/>
              </a:ext>
            </a:extLst>
          </p:cNvPr>
          <p:cNvSpPr txBox="1"/>
          <p:nvPr/>
        </p:nvSpPr>
        <p:spPr>
          <a:xfrm>
            <a:off x="4733409" y="5212188"/>
            <a:ext cx="27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cs typeface="+mj-cs"/>
              </a:rPr>
              <a:t>calls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uLnTx/>
              <a:uFillTx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672C9B2-173C-484B-B549-AF6CED5C0E65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D8CE53DD-EF29-474F-92C8-CF78875017FB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2F7170-54EC-44E1-8B16-F68CB2350D4E}"/>
              </a:ext>
            </a:extLst>
          </p:cNvPr>
          <p:cNvSpPr txBox="1"/>
          <p:nvPr/>
        </p:nvSpPr>
        <p:spPr>
          <a:xfrm>
            <a:off x="1272868" y="5201320"/>
            <a:ext cx="27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ea typeface="+mn-ea"/>
                <a:cs typeface="+mj-cs"/>
              </a:rPr>
              <a:t>calling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uLnTx/>
              <a:uFillTx/>
              <a:ea typeface="+mn-ea"/>
              <a:cs typeface="+mj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B93A452-6281-4516-893A-D9BD29C5E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8D483B8-3FC5-46D5-9E7B-297E6006E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4B2B7F-5342-4F64-8270-4310B4A83C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AEE9D20B-10E0-4E94-9326-2107288A39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CA3D33-156D-409E-86F6-EB0F5D0AD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xmlns="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12" y="5231087"/>
            <a:ext cx="1237595" cy="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B905107A-084F-4645-BF0C-722640B76366}"/>
              </a:ext>
            </a:extLst>
          </p:cNvPr>
          <p:cNvSpPr txBox="1"/>
          <p:nvPr/>
        </p:nvSpPr>
        <p:spPr>
          <a:xfrm>
            <a:off x="2690804" y="5294643"/>
            <a:ext cx="693659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Congratulation .. You are the winner</a:t>
            </a:r>
          </a:p>
        </p:txBody>
      </p:sp>
      <p:pic>
        <p:nvPicPr>
          <p:cNvPr id="6" name="Picture 4" descr="cryptohub / Streamlabs">
            <a:extLst>
              <a:ext uri="{FF2B5EF4-FFF2-40B4-BE49-F238E27FC236}">
                <a16:creationId xmlns:a16="http://schemas.microsoft.com/office/drawing/2014/main" xmlns="" id="{688D1FFC-FA4D-4BD4-BD81-A228B17DC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378" y="40866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ryptohub / Streamlabs">
            <a:extLst>
              <a:ext uri="{FF2B5EF4-FFF2-40B4-BE49-F238E27FC236}">
                <a16:creationId xmlns:a16="http://schemas.microsoft.com/office/drawing/2014/main" xmlns="" id="{688D1FFC-FA4D-4BD4-BD81-A228B17DC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8" y="314502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ner Transparent | PNG All">
            <a:extLst>
              <a:ext uri="{FF2B5EF4-FFF2-40B4-BE49-F238E27FC236}">
                <a16:creationId xmlns:a16="http://schemas.microsoft.com/office/drawing/2014/main" xmlns="" id="{5FA3FEA1-C05D-821D-65A7-4A3F4757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00" y="541908"/>
            <a:ext cx="49053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5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325366" y="1417834"/>
            <a:ext cx="9676241" cy="986319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5" y="1261981"/>
            <a:ext cx="9944870" cy="1296283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339322" y="1436545"/>
            <a:ext cx="99448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/>
              <a:t>If we had ______ to that new restaurant, we wouldn’t </a:t>
            </a:r>
          </a:p>
          <a:p>
            <a:pPr lvl="0" algn="ctr" rtl="1">
              <a:defRPr/>
            </a:pPr>
            <a:r>
              <a:rPr lang="en-US" sz="3200" b="1" dirty="0"/>
              <a:t>be hungry now</a:t>
            </a:r>
            <a:r>
              <a:rPr lang="en-US" sz="3600" b="1" dirty="0"/>
              <a:t>	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188686" y="5164871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cs typeface="+mj-cs"/>
              </a:rPr>
              <a:t>gone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ea typeface="+mn-ea"/>
                <a:cs typeface="+mj-cs"/>
              </a:rPr>
              <a:t>went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51283" y="5206445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uLnTx/>
                <a:uFillTx/>
                <a:ea typeface="+mn-ea"/>
                <a:cs typeface="+mj-cs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8970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8"/>
          <a:stretch/>
        </p:blipFill>
        <p:spPr>
          <a:xfrm>
            <a:off x="0" y="0"/>
            <a:ext cx="12198107" cy="68580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1E7901AA-822A-400B-9F3A-7A2579ACA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32C610-5A18-40B2-80A6-1ABC7EA50D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FE3CC4E7-F8AF-4F7C-B374-F956EF1144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7B2D1-11AC-449F-8719-8DF3073FD0E3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8D599209-36DB-4FFD-8ADA-035F69BA439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769441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If you had graduated, we would be_____ 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1D790E4-5033-4F14-86C3-2AD0961713E8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0DF95326-6315-4BA0-B268-829A94B6141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01462A1-E5EB-4B94-B713-C9AA20D9F496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xmlns="" id="{AD26F4DE-1D53-4CD2-ADA2-21477692C3D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D81DD22-D735-4D29-B2BC-D71E924A954B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xmlns="" id="{7ABADE66-1517-497D-A0B9-467D581DF4AF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DA2FDF-5EAB-4B56-BC8B-49678445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D1970D-7E7B-4962-A9E4-4DBAB1AFC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792E23-2BF5-483C-B60E-6A19CE03F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35" name="Picture 4" descr="cryptohub / Streamlabs">
            <a:extLst>
              <a:ext uri="{FF2B5EF4-FFF2-40B4-BE49-F238E27FC236}">
                <a16:creationId xmlns:a16="http://schemas.microsoft.com/office/drawing/2014/main" xmlns="" id="{3A0D3A7C-EACD-4279-9F41-9D326ED4B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1F1A86F9-83EE-4AD8-9412-0BA10B5CB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31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ea typeface="+mn-ea"/>
                <a:cs typeface="+mj-cs"/>
              </a:rPr>
              <a:t>celebrating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celebrate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celebrated</a:t>
            </a:r>
          </a:p>
        </p:txBody>
      </p:sp>
    </p:spTree>
    <p:extLst>
      <p:ext uri="{BB962C8B-B14F-4D97-AF65-F5344CB8AC3E}">
        <p14:creationId xmlns:p14="http://schemas.microsoft.com/office/powerpoint/2010/main" val="7386683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1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D6851-0685-4B4D-BDA8-F12D86B8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9CE566-7CFC-473A-9D28-62B8AE4F16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39FE4001-99A9-435B-ADF4-9966B688A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8549EA2-3CFC-4103-8F1D-F967E1BB997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DF8D1D9E-F30D-4B2B-8D0A-C6C670ED51AD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46C79C3-CB11-4D3D-9611-7811637E915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DF05D295-6A0B-4E5C-8AFE-C1CA8B36A74B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2ACA36-9952-47A5-BDCD-EF3AC6F4FEAE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B31EA5E1-4391-40D3-8BD9-3213DAABB3B5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19BF606-45C7-4B24-8618-E114E977C1E8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856B747C-05CD-443A-AB3B-429C6C29D1F2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DEAB7E-F96C-463D-8BB5-CF4E86D8D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D9ED5B-1EB8-4D0F-B0BD-AD933D4709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F61E23-42E9-489F-ADE1-D0EADC2DE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C9F22620-DCE9-4858-B91C-18D77E769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928523E6-6E26-49F3-A7EA-D53E44E43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Has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Have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Are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769441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_______you met your neighbors yet? 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48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A02FEE2-E780-4323-9C7B-D6250E24B2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60000" r="5234" b="12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1E7901AA-822A-400B-9F3A-7A2579ACA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332C610-5A18-40B2-80A6-1ABC7EA50D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3CC4E7-F8AF-4F7C-B374-F956EF1144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5F7B2D1-11AC-449F-8719-8DF3073FD0E3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8D599209-36DB-4FFD-8ADA-035F69BA439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1D790E4-5033-4F14-86C3-2AD0961713E8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0DF95326-6315-4BA0-B268-829A94B6141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01462A1-E5EB-4B94-B713-C9AA20D9F496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xmlns="" id="{AD26F4DE-1D53-4CD2-ADA2-21477692C3D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D81DD22-D735-4D29-B2BC-D71E924A954B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xmlns="" id="{7ABADE66-1517-497D-A0B9-467D581DF4AF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DA2FDF-5EAB-4B56-BC8B-49678445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D1970D-7E7B-4962-A9E4-4DBAB1AFC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792E23-2BF5-483C-B60E-6A19CE03F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35" name="Picture 4" descr="cryptohub / Streamlabs">
            <a:extLst>
              <a:ext uri="{FF2B5EF4-FFF2-40B4-BE49-F238E27FC236}">
                <a16:creationId xmlns:a16="http://schemas.microsoft.com/office/drawing/2014/main" xmlns="" id="{3A0D3A7C-EACD-4279-9F41-9D326ED4B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94" y="2677647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1F1A86F9-83EE-4AD8-9412-0BA10B5CB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since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for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ago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05346" y="1441828"/>
            <a:ext cx="994487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 has lived in Dammam _____ 1999.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04031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1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AA70E7-8E63-45EF-B6C6-9C4C2C901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10584" r="6684" b="94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810894D9-6C35-464E-BE1E-080C62C0E6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CB83039D-8026-43C5-8D32-261E5EA3A1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A13509-6F6A-4EAC-B1DF-2F405A4F90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767EF70-E97C-43EB-8782-3A2BCFC2031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B45F82D5-3149-421B-B5B2-CF2DF1CC931F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54A73F6-86B9-4105-9A7A-EF5658D9A17B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3A282056-AE22-4E3A-8A37-5100FB361E8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9D9B8E6-104F-4264-8F43-83BD48E290F9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147F9E55-9FA1-42DE-BF2F-2A0CEE57AE1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36660BA-12CC-4A4F-A7FB-1DEF9CDBFA04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73178F4A-C0CD-4828-89C5-D37E89A4246B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04A58D9-77DD-43F6-A084-E2F4D42B9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FCBC8EA-6598-4D55-9D01-22482398D2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3294065-B2F3-49EE-B612-8A0579575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C8C864B0-73BF-4263-986B-D73238272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94" y="2677647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C8971631-9D2D-4319-BC84-36777ED01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646331"/>
          </a:xfrm>
          <a:prstGeom prst="rect">
            <a:avLst/>
          </a:prstGeom>
          <a:solidFill>
            <a:srgbClr val="6421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He moved to Jeddah three years ____________.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ago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yet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since</a:t>
            </a:r>
          </a:p>
        </p:txBody>
      </p:sp>
    </p:spTree>
    <p:extLst>
      <p:ext uri="{BB962C8B-B14F-4D97-AF65-F5344CB8AC3E}">
        <p14:creationId xmlns:p14="http://schemas.microsoft.com/office/powerpoint/2010/main" val="141910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D6851-0685-4B4D-BDA8-F12D86B8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9CE566-7CFC-473A-9D28-62B8AE4F16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xmlns="" id="{39FE4001-99A9-435B-ADF4-9966B688A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8549EA2-3CFC-4103-8F1D-F967E1BB997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DF8D1D9E-F30D-4B2B-8D0A-C6C670ED51AD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46C79C3-CB11-4D3D-9611-7811637E915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DF05D295-6A0B-4E5C-8AFE-C1CA8B36A74B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2ACA36-9952-47A5-BDCD-EF3AC6F4FEAE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B31EA5E1-4391-40D3-8BD9-3213DAABB3B5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19BF606-45C7-4B24-8618-E114E977C1E8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856B747C-05CD-443A-AB3B-429C6C29D1F2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ADEAB7E-F96C-463D-8BB5-CF4E86D8D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D9ED5B-1EB8-4D0F-B0BD-AD933D4709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F61E23-42E9-489F-ADE1-D0EADC2DE8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C9F22620-DCE9-4858-B91C-18D77E769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928523E6-6E26-49F3-A7EA-D53E44E43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20477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cs typeface="+mj-cs"/>
              </a:rPr>
              <a:t>Would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8EEF8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cs typeface="+mj-cs"/>
              </a:rPr>
              <a:t>May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215558" y="5236064"/>
            <a:ext cx="2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cs typeface="+mj-cs"/>
              </a:rPr>
              <a:t>Should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DDFF"/>
              </a:solidFill>
              <a:uLnTx/>
              <a:uFillTx/>
              <a:ea typeface="+mn-ea"/>
              <a:cs typeface="+mj-cs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xmlns="" id="{7552B848-8E74-4167-AAD3-658A77494FBE}"/>
              </a:ext>
            </a:extLst>
          </p:cNvPr>
          <p:cNvSpPr txBox="1"/>
          <p:nvPr/>
        </p:nvSpPr>
        <p:spPr>
          <a:xfrm>
            <a:off x="1115620" y="1411006"/>
            <a:ext cx="9944870" cy="707886"/>
          </a:xfrm>
          <a:prstGeom prst="rect">
            <a:avLst/>
          </a:prstGeom>
          <a:solidFill>
            <a:srgbClr val="6421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_______I go outside, please?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55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xmlns="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CCDA0F-3B7E-4DE1-8C57-2527C5BA13D8}"/>
              </a:ext>
            </a:extLst>
          </p:cNvPr>
          <p:cNvSpPr txBox="1"/>
          <p:nvPr/>
        </p:nvSpPr>
        <p:spPr>
          <a:xfrm>
            <a:off x="1123565" y="1397285"/>
            <a:ext cx="9869783" cy="646331"/>
          </a:xfrm>
          <a:prstGeom prst="rect">
            <a:avLst/>
          </a:prstGeom>
          <a:solidFill>
            <a:srgbClr val="6421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 _____ run 10 miles when I was young along the road .</a:t>
            </a:r>
            <a:r>
              <a:rPr lang="en-US" sz="3600" b="1" dirty="0"/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8188686" y="5164871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DDFF"/>
                </a:solidFill>
                <a:uLnTx/>
                <a:uFillTx/>
                <a:ea typeface="+mn-ea"/>
                <a:cs typeface="+mj-cs"/>
              </a:rPr>
              <a:t>could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xmlns="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4691523" y="5223673"/>
            <a:ext cx="2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uLnTx/>
                <a:uFillTx/>
                <a:ea typeface="+mn-ea"/>
                <a:cs typeface="+mj-cs"/>
              </a:rPr>
              <a:t>might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E3E75EF-341F-4FEB-B5F5-21583CD1FD43}"/>
              </a:ext>
            </a:extLst>
          </p:cNvPr>
          <p:cNvSpPr txBox="1"/>
          <p:nvPr/>
        </p:nvSpPr>
        <p:spPr>
          <a:xfrm>
            <a:off x="1251283" y="5206445"/>
            <a:ext cx="2725181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8EEF8"/>
                </a:solidFill>
                <a:uLnTx/>
                <a:uFillTx/>
                <a:ea typeface="+mn-ea"/>
                <a:cs typeface="+mj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4490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228</Words>
  <Application>Microsoft Office PowerPoint</Application>
  <PresentationFormat>Custom</PresentationFormat>
  <Paragraphs>83</Paragraphs>
  <Slides>20</Slides>
  <Notes>5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Lujain Alharthi</dc:creator>
  <cp:lastModifiedBy>pc</cp:lastModifiedBy>
  <cp:revision>39</cp:revision>
  <dcterms:created xsi:type="dcterms:W3CDTF">2020-11-26T07:44:23Z</dcterms:created>
  <dcterms:modified xsi:type="dcterms:W3CDTF">2023-03-17T22:54:15Z</dcterms:modified>
</cp:coreProperties>
</file>