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6.xml"/><Relationship Id="rId8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slide" Target="slide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9.xml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5.png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9.xml"/><Relationship Id="rId8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6.png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٤٨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٤٨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23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32" name="الفصل العاشر : وحدات القياس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العاشر : وحدات القياس</a:t>
            </a:r>
          </a:p>
        </p:txBody>
      </p:sp>
      <p:sp>
        <p:nvSpPr>
          <p:cNvPr id="233" name="١٠-٢ مهارة حل المسألة باستعمال تحديد معقولية الجواب"/>
          <p:cNvSpPr txBox="1"/>
          <p:nvPr/>
        </p:nvSpPr>
        <p:spPr>
          <a:xfrm>
            <a:off x="4181714" y="3723284"/>
            <a:ext cx="4278323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١٠-٢ </a:t>
            </a:r>
            <a:r>
              <a:t>مهارة حل المسألة باستعمال تحديد معقولية الجواب</a:t>
            </a:r>
          </a:p>
        </p:txBody>
      </p:sp>
      <p:sp>
        <p:nvSpPr>
          <p:cNvPr id="234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54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52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50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3" name="٩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65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55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63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56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8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9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0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1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2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4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7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8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69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70" name="Google Shape;145;p11"/>
          <p:cNvSpPr txBox="1"/>
          <p:nvPr/>
        </p:nvSpPr>
        <p:spPr>
          <a:xfrm>
            <a:off x="7967371" y="37326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83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71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2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72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80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73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7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8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9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81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4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8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89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92" name="تجميع"/>
          <p:cNvGrpSpPr/>
          <p:nvPr/>
        </p:nvGrpSpPr>
        <p:grpSpPr>
          <a:xfrm>
            <a:off x="6902648" y="1384260"/>
            <a:ext cx="1061404" cy="1963829"/>
            <a:chOff x="0" y="0"/>
            <a:chExt cx="1061402" cy="1963828"/>
          </a:xfrm>
        </p:grpSpPr>
        <p:pic>
          <p:nvPicPr>
            <p:cNvPr id="590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061403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1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28190" y="1638880"/>
              <a:ext cx="804920" cy="324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594" name="اشترت أمل سجادة طولها ٧٣٠ سنتمترا لوضعها في الممر الموضح"/>
          <p:cNvSpPr txBox="1"/>
          <p:nvPr/>
        </p:nvSpPr>
        <p:spPr>
          <a:xfrm>
            <a:off x="1758037" y="1772100"/>
            <a:ext cx="5566831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اشترت أمل سجادة طولها ٧٣٠ سنتمترا لوضعها في الممر الموضح</a:t>
            </a:r>
          </a:p>
        </p:txBody>
      </p:sp>
      <p:sp>
        <p:nvSpPr>
          <p:cNvPr id="595" name="هل تكفي السجادة لتغطية الممر ؟…"/>
          <p:cNvSpPr txBox="1"/>
          <p:nvPr/>
        </p:nvSpPr>
        <p:spPr>
          <a:xfrm>
            <a:off x="1231017" y="2870473"/>
            <a:ext cx="5731770" cy="6691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500" indent="-190500" algn="r" rtl="0">
              <a:lnSpc>
                <a:spcPct val="12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هل تكفي السجادة لتغطية الممر ؟</a:t>
            </a:r>
          </a:p>
          <a:p>
            <a:pPr marL="200526" indent="-200526" algn="r" rtl="0">
              <a:lnSpc>
                <a:spcPct val="125000"/>
              </a:lnSpc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إذا لم تكن كافية ، فما طول المسافة التي لن تغطيها السجادة ؟ *</a:t>
            </a:r>
          </a:p>
        </p:txBody>
      </p:sp>
      <p:sp>
        <p:nvSpPr>
          <p:cNvPr id="596" name="تحول طول الممر إلى سنتيمترات ثم نقارن"/>
          <p:cNvSpPr txBox="1"/>
          <p:nvPr/>
        </p:nvSpPr>
        <p:spPr>
          <a:xfrm>
            <a:off x="3668395" y="3928343"/>
            <a:ext cx="3835699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تحول طول الممر إلى سنتيمترات ثم نقارن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3"/>
      <p:bldP build="whole" bldLvl="1" animBg="1" rev="0" advAuto="0" spid="567" grpId="1"/>
      <p:bldP build="whole" bldLvl="1" animBg="1" rev="0" advAuto="0" spid="568" grpId="2"/>
      <p:bldP build="whole" bldLvl="1" animBg="1" rev="0" advAuto="0" spid="570" grpId="4"/>
      <p:bldP build="whole" bldLvl="1" animBg="1" rev="0" advAuto="0" spid="585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0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0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9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1" name="٩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61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0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5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6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17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8" name="Google Shape;145;p11"/>
          <p:cNvSpPr txBox="1"/>
          <p:nvPr/>
        </p:nvSpPr>
        <p:spPr>
          <a:xfrm>
            <a:off x="7992771" y="39343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06888">
              <a:lnSpc>
                <a:spcPct val="115000"/>
              </a:lnSpc>
              <a:spcBef>
                <a:spcPts val="1400"/>
              </a:spcBef>
              <a:defRPr b="1" sz="191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1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2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2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3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624" name="طول الممر = ۷٫۳ متر =۷۳۰ سنتمترا…"/>
          <p:cNvSpPr txBox="1"/>
          <p:nvPr/>
        </p:nvSpPr>
        <p:spPr>
          <a:xfrm>
            <a:off x="1665190" y="1554259"/>
            <a:ext cx="6160016" cy="1785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طول الممر = ۷٫۳ متر =۷۳۰ سنتمترا</a:t>
            </a:r>
          </a:p>
          <a:p>
            <a:pPr algn="r" rtl="0">
              <a:lnSpc>
                <a:spcPct val="12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بالمقارنة بين طولي السجادة والممر نجد أنهما متساويين ، إذن تكفي السجادة لتغطية الممر</a:t>
            </a:r>
          </a:p>
        </p:txBody>
      </p:sp>
      <p:sp>
        <p:nvSpPr>
          <p:cNvPr id="625" name="بمراجعة الحل نجد أنه منطقي ومتفق مع المعطيات ، إذن الإجابة معقولة ."/>
          <p:cNvSpPr txBox="1"/>
          <p:nvPr/>
        </p:nvSpPr>
        <p:spPr>
          <a:xfrm>
            <a:off x="970064" y="3789607"/>
            <a:ext cx="7001631" cy="6221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00526" indent="-200526" algn="r" rtl="0"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بمراجعة الحل نجد أنه منطقي ومتفق مع المعطيات ، إذن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2"/>
      <p:bldP build="whole" bldLvl="1" animBg="1" rev="0" advAuto="0" spid="615" grpId="1"/>
      <p:bldP build="whole" bldLvl="1" animBg="1" rev="0" advAuto="0" spid="618" grpId="4"/>
      <p:bldP build="whole" bldLvl="1" animBg="1" rev="0" advAuto="0" spid="61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9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30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31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7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32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33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4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35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٤٩</a:t>
                </a:r>
              </a:p>
            </p:txBody>
          </p:sp>
        </p:grpSp>
      </p:grpSp>
      <p:sp>
        <p:nvSpPr>
          <p:cNvPr id="638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45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41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39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40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4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42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43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 ، ٧</a:t>
                </a:r>
              </a:p>
            </p:txBody>
          </p:sp>
        </p:grpSp>
      </p:grpSp>
      <p:grpSp>
        <p:nvGrpSpPr>
          <p:cNvPr id="652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50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48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46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7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9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51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3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54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55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656" name="مسألة ٩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2"/>
      <p:bldP build="whole" bldLvl="1" animBg="1" rev="0" advAuto="0" spid="627" grpId="1"/>
      <p:bldP build="whole" bldLvl="1" animBg="1" rev="0" advAuto="0" spid="62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259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pic>
        <p:nvPicPr>
          <p:cNvPr id="260" name="IMG_9773.png" descr="IMG_977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6797" y="1235693"/>
            <a:ext cx="5205355" cy="706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37" grpId="1"/>
      <p:bldP build="whole" bldLvl="1" animBg="1" rev="0" advAuto="0" spid="254" grpId="3"/>
      <p:bldP build="whole" bldLvl="1" animBg="1" rev="0" advAuto="0" spid="23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282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01" name="IMG_9442.png" descr="IMG_9442.png"/>
          <p:cNvPicPr>
            <a:picLocks noChangeAspect="1"/>
          </p:cNvPicPr>
          <p:nvPr/>
        </p:nvPicPr>
        <p:blipFill>
          <a:blip r:embed="rId5">
            <a:extLst/>
          </a:blip>
          <a:srcRect l="0" t="0" r="9866" b="0"/>
          <a:stretch>
            <a:fillRect/>
          </a:stretch>
        </p:blipFill>
        <p:spPr>
          <a:xfrm>
            <a:off x="2007887" y="924596"/>
            <a:ext cx="5750634" cy="2614844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03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78013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نستعمل التقدير لإيجاد الإجابة المعقولة ."/>
          <p:cNvSpPr txBox="1"/>
          <p:nvPr/>
        </p:nvSpPr>
        <p:spPr>
          <a:xfrm>
            <a:off x="3187556" y="4056538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نستعمل التقدير لإيجاد الإجابة المعقولة .</a:t>
            </a:r>
          </a:p>
        </p:txBody>
      </p:sp>
      <p:sp>
        <p:nvSpPr>
          <p:cNvPr id="347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48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349" name="تحتاج أمينة إلى لترين من الماء لعمل حساء…"/>
          <p:cNvSpPr txBox="1"/>
          <p:nvPr/>
        </p:nvSpPr>
        <p:spPr>
          <a:xfrm>
            <a:off x="2992287" y="1296079"/>
            <a:ext cx="3592640" cy="652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80473" indent="-180473" algn="r" rtl="0">
              <a:lnSpc>
                <a:spcPct val="50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تحتاج أمينة إلى لترين من الماء لعمل حساء</a:t>
            </a:r>
          </a:p>
          <a:p>
            <a:pPr marL="180473" indent="-180473" algn="r" rtl="0">
              <a:lnSpc>
                <a:spcPct val="50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80473" indent="-180473" algn="r" rtl="0">
              <a:lnSpc>
                <a:spcPct val="50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لديها كوب واحد يتسع لنصف لتر</a:t>
            </a:r>
          </a:p>
        </p:txBody>
      </p:sp>
      <p:sp>
        <p:nvSpPr>
          <p:cNvPr id="350" name="المطلوب : ما عدد الأكواب التي تحتاج إليها : ٤ أو ٨ أو ١٦ ؟ اشرح"/>
          <p:cNvSpPr txBox="1"/>
          <p:nvPr/>
        </p:nvSpPr>
        <p:spPr>
          <a:xfrm>
            <a:off x="1391013" y="2520414"/>
            <a:ext cx="5303121" cy="31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80473" indent="-180473" algn="r">
              <a:lnSpc>
                <a:spcPct val="50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: ما عدد الأكواب التي تحتاج إليها : ٤ أو ٨ أو ١٦ ؟ اشرح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3" grpId="2"/>
      <p:bldP build="whole" bldLvl="1" animBg="1" rev="0" advAuto="0" spid="325" grpId="4"/>
      <p:bldP build="whole" bldLvl="1" animBg="1" rev="0" advAuto="0" spid="324" grpId="3"/>
      <p:bldP build="whole" bldLvl="1" animBg="1" rev="0" advAuto="0" spid="3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7862084" y="3873803"/>
            <a:ext cx="669074" cy="624274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7822396" y="3932429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6" name="مسألة 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77" name="مسألة 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378" name="نوجد عدد الأكواب في لترين ثم نقارن…"/>
          <p:cNvSpPr txBox="1"/>
          <p:nvPr/>
        </p:nvSpPr>
        <p:spPr>
          <a:xfrm>
            <a:off x="3199193" y="1042374"/>
            <a:ext cx="4418282" cy="2627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نوجد عدد الأكواب في لترين ثم نقارن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الكوب الواحد = نصف لتر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اللتر الواحد = كوبين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وعليه يكون ٢ لتر = ٢ × ٢ = ٤ أكواب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تحتاج أمينة إلى ٤ أكواب .</a:t>
            </a:r>
          </a:p>
        </p:txBody>
      </p:sp>
      <p:sp>
        <p:nvSpPr>
          <p:cNvPr id="379" name="نبدأ من الحل : ٤ أكواب × نصف لتر = ٢ لتر ، إذن الإجابة معقولة ."/>
          <p:cNvSpPr txBox="1"/>
          <p:nvPr/>
        </p:nvSpPr>
        <p:spPr>
          <a:xfrm>
            <a:off x="2252676" y="3872215"/>
            <a:ext cx="5463978" cy="481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228600"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نبدأ من الحل : ٤ أكواب × نصف لتر = ٢ لتر ، إذن الإجابة معقولة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71" grpId="3"/>
      <p:bldP build="whole" bldLvl="1" animBg="1" rev="0" advAuto="0" spid="369" grpId="1"/>
      <p:bldP build="whole" bldLvl="1" animBg="1" rev="0" advAuto="0" spid="37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383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81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4" name="٨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401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86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9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92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87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5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93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8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96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0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1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0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0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0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20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421" name="IMG_9443.png" descr="IMG_9443.png"/>
          <p:cNvPicPr>
            <a:picLocks noChangeAspect="1"/>
          </p:cNvPicPr>
          <p:nvPr/>
        </p:nvPicPr>
        <p:blipFill>
          <a:blip r:embed="rId6">
            <a:extLst/>
          </a:blip>
          <a:srcRect l="6004" t="8895" r="9824" b="0"/>
          <a:stretch>
            <a:fillRect/>
          </a:stretch>
        </p:blipFill>
        <p:spPr>
          <a:xfrm>
            <a:off x="1874267" y="1404418"/>
            <a:ext cx="6173277" cy="2232095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  <p:bldP build="whole" bldLvl="1" animBg="1" rev="0" advAuto="0" spid="4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2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2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2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7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43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2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3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2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3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4" name="Google Shape;145;p11"/>
          <p:cNvSpPr txBox="1"/>
          <p:nvPr/>
        </p:nvSpPr>
        <p:spPr>
          <a:xfrm>
            <a:off x="79546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57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45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6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46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4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7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5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8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6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63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466" name="تجميع"/>
          <p:cNvGrpSpPr/>
          <p:nvPr/>
        </p:nvGrpSpPr>
        <p:grpSpPr>
          <a:xfrm>
            <a:off x="6812770" y="1508759"/>
            <a:ext cx="1142244" cy="1706265"/>
            <a:chOff x="0" y="0"/>
            <a:chExt cx="1142243" cy="1706264"/>
          </a:xfrm>
        </p:grpSpPr>
        <p:pic>
          <p:nvPicPr>
            <p:cNvPr id="46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142244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14932" y="1303200"/>
              <a:ext cx="998419" cy="40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7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468" name="تحتاج سامية إلى ربع لتر من الماء لعمل كوب من الشكولاتة…"/>
          <p:cNvSpPr txBox="1"/>
          <p:nvPr/>
        </p:nvSpPr>
        <p:spPr>
          <a:xfrm>
            <a:off x="1665190" y="1589689"/>
            <a:ext cx="5122524" cy="772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تحتاج سامية إلى ربع لتر من الماء لعمل كوب من الشكولاتة</a:t>
            </a:r>
          </a:p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أرادت أن تعمل ١٢ كوبا</a:t>
            </a:r>
          </a:p>
        </p:txBody>
      </p:sp>
      <p:sp>
        <p:nvSpPr>
          <p:cNvPr id="469" name="كم لترا من الماء تحتاج ؟"/>
          <p:cNvSpPr txBox="1"/>
          <p:nvPr/>
        </p:nvSpPr>
        <p:spPr>
          <a:xfrm>
            <a:off x="4440037" y="2838374"/>
            <a:ext cx="2242240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50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لترا من الماء تحتاج ؟</a:t>
            </a:r>
          </a:p>
        </p:txBody>
      </p:sp>
      <p:sp>
        <p:nvSpPr>
          <p:cNvPr id="470" name="باستخدام الضرب نوجد عدد اللترات التي تحتاجها سامية ."/>
          <p:cNvSpPr txBox="1"/>
          <p:nvPr/>
        </p:nvSpPr>
        <p:spPr>
          <a:xfrm>
            <a:off x="2442672" y="3924337"/>
            <a:ext cx="4979724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50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باستخدام الضرب نوجد عدد اللترات التي تحتاجها سامية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5"/>
      <p:bldP build="whole" bldLvl="1" animBg="1" rev="0" advAuto="0" spid="441" grpId="1"/>
      <p:bldP build="whole" bldLvl="1" animBg="1" rev="0" advAuto="0" spid="442" grpId="2"/>
      <p:bldP build="whole" bldLvl="1" animBg="1" rev="0" advAuto="0" spid="444" grpId="4"/>
      <p:bldP build="whole" bldLvl="1" animBg="1" rev="0" advAuto="0" spid="44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7690749" y="607586"/>
            <a:ext cx="1262352" cy="776675"/>
            <a:chOff x="-12700" y="0"/>
            <a:chExt cx="1262350" cy="776673"/>
          </a:xfrm>
        </p:grpSpPr>
        <p:grpSp>
          <p:nvGrpSpPr>
            <p:cNvPr id="476" name="تجميع"/>
            <p:cNvGrpSpPr/>
            <p:nvPr/>
          </p:nvGrpSpPr>
          <p:grpSpPr>
            <a:xfrm>
              <a:off x="-12700" y="84424"/>
              <a:ext cx="1176202" cy="692250"/>
              <a:chOff x="0" y="0"/>
              <a:chExt cx="1176201" cy="69224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277778" y="12699"/>
                <a:ext cx="620645" cy="620645"/>
                <a:chOff x="0" y="0"/>
                <a:chExt cx="620643" cy="620643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0" name="Google Shape;145;p11"/>
          <p:cNvSpPr txBox="1"/>
          <p:nvPr/>
        </p:nvSpPr>
        <p:spPr>
          <a:xfrm>
            <a:off x="80054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7997218" y="3896811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2" name="Google Shape;145;p11"/>
          <p:cNvSpPr txBox="1"/>
          <p:nvPr/>
        </p:nvSpPr>
        <p:spPr>
          <a:xfrm>
            <a:off x="7916598" y="3977302"/>
            <a:ext cx="747153" cy="477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7" name="مسألة 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grpSp>
        <p:nvGrpSpPr>
          <p:cNvPr id="503" name="تجميع"/>
          <p:cNvGrpSpPr/>
          <p:nvPr/>
        </p:nvGrpSpPr>
        <p:grpSpPr>
          <a:xfrm>
            <a:off x="637190" y="1624853"/>
            <a:ext cx="7317510" cy="1249892"/>
            <a:chOff x="0" y="0"/>
            <a:chExt cx="7317508" cy="1249890"/>
          </a:xfrm>
        </p:grpSpPr>
        <p:sp>
          <p:nvSpPr>
            <p:cNvPr id="498" name="بما أن سامية تحتاج إلى ربع لتر من الماء لعمل كوب واحد من الشكولاتة الساخنة…"/>
            <p:cNvSpPr txBox="1"/>
            <p:nvPr/>
          </p:nvSpPr>
          <p:spPr>
            <a:xfrm>
              <a:off x="0" y="0"/>
              <a:ext cx="7317509" cy="124989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r" rtl="0">
                <a:lnSpc>
                  <a:spcPct val="175000"/>
                </a:lnSpc>
                <a:defRPr b="1" sz="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بما أن سامية تحتاج إلى ربع لتر من الماء لعمل كوب واحد من الشكولاتة الساخنة</a:t>
              </a:r>
            </a:p>
            <a:p>
              <a:pPr algn="r" rtl="0">
                <a:lnSpc>
                  <a:spcPct val="175000"/>
                </a:lnSpc>
                <a:defRPr b="1" sz="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إذن عدد اللترات التي تحتاجها لعمل ١٢ كوب = ۱۲ ×           = ٣ لترات </a:t>
              </a:r>
            </a:p>
            <a:p>
              <a:pPr algn="r" rtl="0">
                <a:lnSpc>
                  <a:spcPct val="175000"/>
                </a:lnSpc>
                <a:defRPr b="1" sz="19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إذن تحتاج سامية إلى ٣ لترات من الماء لعمل ١٢ كوب شكولاتة ساخنة</a:t>
              </a:r>
            </a:p>
          </p:txBody>
        </p:sp>
        <p:grpSp>
          <p:nvGrpSpPr>
            <p:cNvPr id="502" name="تجميع"/>
            <p:cNvGrpSpPr/>
            <p:nvPr/>
          </p:nvGrpSpPr>
          <p:grpSpPr>
            <a:xfrm>
              <a:off x="2490795" y="383629"/>
              <a:ext cx="308306" cy="548693"/>
              <a:chOff x="0" y="0"/>
              <a:chExt cx="308305" cy="548692"/>
            </a:xfrm>
          </p:grpSpPr>
          <p:sp>
            <p:nvSpPr>
              <p:cNvPr id="499" name="١"/>
              <p:cNvSpPr txBox="1"/>
              <p:nvPr/>
            </p:nvSpPr>
            <p:spPr>
              <a:xfrm>
                <a:off x="52245" y="0"/>
                <a:ext cx="203816" cy="30742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r">
                  <a:lnSpc>
                    <a:spcPct val="125000"/>
                  </a:lnSpc>
                  <a:defRPr b="1" sz="19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500" name="٤"/>
              <p:cNvSpPr txBox="1"/>
              <p:nvPr/>
            </p:nvSpPr>
            <p:spPr>
              <a:xfrm>
                <a:off x="52245" y="241268"/>
                <a:ext cx="203816" cy="30742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89" tIns="34289" rIns="34289" bIns="34289" numCol="1" anchor="t">
                <a:spAutoFit/>
              </a:bodyPr>
              <a:lstStyle>
                <a:lvl1pPr algn="r">
                  <a:lnSpc>
                    <a:spcPct val="125000"/>
                  </a:lnSpc>
                  <a:defRPr b="1" sz="19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501" name="خط"/>
              <p:cNvSpPr/>
              <p:nvPr/>
            </p:nvSpPr>
            <p:spPr>
              <a:xfrm>
                <a:off x="0" y="241268"/>
                <a:ext cx="308306" cy="1"/>
              </a:xfrm>
              <a:prstGeom prst="line">
                <a:avLst/>
              </a:prstGeom>
              <a:noFill/>
              <a:ln w="254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04" name="بمراجعة الحل ، نجد الحل صحيح"/>
          <p:cNvSpPr txBox="1"/>
          <p:nvPr/>
        </p:nvSpPr>
        <p:spPr>
          <a:xfrm>
            <a:off x="4175906" y="4044731"/>
            <a:ext cx="3407506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، نجد الحل صحيح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3"/>
      <p:bldP build="whole" bldLvl="1" animBg="1" rev="0" advAuto="0" spid="492" grpId="4"/>
      <p:bldP build="whole" bldLvl="1" animBg="1" rev="0" advAuto="0" spid="489" grpId="1"/>
      <p:bldP build="whole" bldLvl="1" animBg="1" rev="0" advAuto="0" spid="49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06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9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12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07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5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13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8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16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20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6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24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22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3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5" name="٩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5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39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27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8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28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6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29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3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4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5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7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0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4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4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5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546" name="IMG_9444.png" descr="IMG_9444.png"/>
          <p:cNvPicPr>
            <a:picLocks noChangeAspect="1"/>
          </p:cNvPicPr>
          <p:nvPr/>
        </p:nvPicPr>
        <p:blipFill>
          <a:blip r:embed="rId6">
            <a:extLst/>
          </a:blip>
          <a:srcRect l="5933" t="0" r="9609" b="50000"/>
          <a:stretch>
            <a:fillRect/>
          </a:stretch>
        </p:blipFill>
        <p:spPr>
          <a:xfrm>
            <a:off x="3127985" y="756717"/>
            <a:ext cx="4848055" cy="2025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G_9444.png" descr="IMG_9444.png"/>
          <p:cNvPicPr>
            <a:picLocks noChangeAspect="1"/>
          </p:cNvPicPr>
          <p:nvPr/>
        </p:nvPicPr>
        <p:blipFill>
          <a:blip r:embed="rId6">
            <a:extLst/>
          </a:blip>
          <a:srcRect l="23164" t="50000" r="14368" b="2143"/>
          <a:stretch>
            <a:fillRect/>
          </a:stretch>
        </p:blipFill>
        <p:spPr>
          <a:xfrm>
            <a:off x="1581096" y="2866481"/>
            <a:ext cx="3223871" cy="1742866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2"/>
      <p:bldP build="whole" bldLvl="1" animBg="1" rev="0" advAuto="0" spid="52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