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2" r:id="rId1"/>
  </p:sldMasterIdLst>
  <p:notesMasterIdLst>
    <p:notesMasterId r:id="rId15"/>
  </p:notesMasterIdLst>
  <p:sldIdLst>
    <p:sldId id="256" r:id="rId2"/>
    <p:sldId id="271" r:id="rId3"/>
    <p:sldId id="258" r:id="rId4"/>
    <p:sldId id="257" r:id="rId5"/>
    <p:sldId id="261" r:id="rId6"/>
    <p:sldId id="274" r:id="rId7"/>
    <p:sldId id="263" r:id="rId8"/>
    <p:sldId id="264" r:id="rId9"/>
    <p:sldId id="285" r:id="rId10"/>
    <p:sldId id="269" r:id="rId11"/>
    <p:sldId id="260" r:id="rId12"/>
    <p:sldId id="259" r:id="rId13"/>
    <p:sldId id="279" r:id="rId14"/>
  </p:sldIdLst>
  <p:sldSz cx="9144000" cy="5143500" type="screen16x9"/>
  <p:notesSz cx="6858000" cy="9144000"/>
  <p:embeddedFontLst>
    <p:embeddedFont>
      <p:font typeface="Congenial Light" charset="0"/>
      <p:regular r:id="rId16"/>
      <p:italic r:id="rId17"/>
    </p:embeddedFont>
    <p:embeddedFont>
      <p:font typeface="Candal" charset="0"/>
      <p:regular r:id="rId18"/>
    </p:embeddedFont>
    <p:embeddedFont>
      <p:font typeface="Pangolin" charset="0"/>
      <p:regular r:id="rId19"/>
    </p:embeddedFont>
    <p:embeddedFont>
      <p:font typeface="Arial Rounded MT Bold" pitchFamily="34" charset="0"/>
      <p:regular r:id="rId20"/>
    </p:embeddedFont>
    <p:embeddedFont>
      <p:font typeface="Inconsolata" charset="0"/>
      <p:regular r:id="rId21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E6E100"/>
    <a:srgbClr val="F4EE00"/>
    <a:srgbClr val="FFFF99"/>
    <a:srgbClr val="FFFFCC"/>
    <a:srgbClr val="C9F1FF"/>
    <a:srgbClr val="A33737"/>
    <a:srgbClr val="A07220"/>
    <a:srgbClr val="93691D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3C05B2EE-D88A-4223-A3F9-B0860D223BA1}">
  <a:tblStyle styleId="{3C05B2EE-D88A-4223-A3F9-B0860D223BA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612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963328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2918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745450" y="1197750"/>
            <a:ext cx="3434100" cy="27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ig postit">
  <p:cSld name="BLANK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3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_1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4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2703525" y="1735750"/>
            <a:ext cx="3486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2703525" y="2763852"/>
            <a:ext cx="34863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Inconsolata"/>
              <a:buNone/>
              <a:defRPr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962850" y="876850"/>
            <a:ext cx="49557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1pPr>
            <a:lvl2pPr marL="914400" lvl="1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2pPr>
            <a:lvl3pPr marL="1371600" lvl="2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3pPr>
            <a:lvl4pPr marL="1828800" lvl="3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4pPr>
            <a:lvl5pPr marL="2286000" lvl="4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5pPr>
            <a:lvl6pPr marL="2743200" lvl="5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6pPr>
            <a:lvl7pPr marL="3200400" lvl="6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7pPr>
            <a:lvl8pPr marL="3657600" lvl="7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8pPr>
            <a:lvl9pPr marL="4114800" lvl="8" indent="-4191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866375" y="358385"/>
            <a:ext cx="56262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1"/>
          </p:nvPr>
        </p:nvSpPr>
        <p:spPr>
          <a:xfrm>
            <a:off x="866375" y="1304543"/>
            <a:ext cx="5626200" cy="3063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866375" y="642310"/>
            <a:ext cx="3966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866375" y="1609350"/>
            <a:ext cx="3966600" cy="283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866375" y="358385"/>
            <a:ext cx="56262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866375" y="1310800"/>
            <a:ext cx="2730900" cy="304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2"/>
          </p:nvPr>
        </p:nvSpPr>
        <p:spPr>
          <a:xfrm>
            <a:off x="3761704" y="1310800"/>
            <a:ext cx="2730900" cy="304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866375" y="358375"/>
            <a:ext cx="75678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1"/>
          </p:nvPr>
        </p:nvSpPr>
        <p:spPr>
          <a:xfrm>
            <a:off x="866375" y="1331673"/>
            <a:ext cx="2439300" cy="315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1pPr>
            <a:lvl2pPr marL="914400" lvl="1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marL="1828800" lvl="3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marL="2286000" lvl="4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marL="2743200" lvl="5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marL="3200400" lvl="6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marL="3657600" lvl="7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marL="4114800" lvl="8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body" idx="2"/>
          </p:nvPr>
        </p:nvSpPr>
        <p:spPr>
          <a:xfrm>
            <a:off x="3430687" y="1331673"/>
            <a:ext cx="2439300" cy="315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1pPr>
            <a:lvl2pPr marL="914400" lvl="1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marL="1828800" lvl="3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marL="2286000" lvl="4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marL="2743200" lvl="5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marL="3200400" lvl="6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marL="3657600" lvl="7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marL="4114800" lvl="8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body" idx="3"/>
          </p:nvPr>
        </p:nvSpPr>
        <p:spPr>
          <a:xfrm>
            <a:off x="5994999" y="1331673"/>
            <a:ext cx="2439300" cy="315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1pPr>
            <a:lvl2pPr marL="914400" lvl="1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marL="1828800" lvl="3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marL="2286000" lvl="4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marL="2743200" lvl="5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marL="3200400" lvl="6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marL="3657600" lvl="7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marL="4114800" lvl="8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body" idx="1"/>
          </p:nvPr>
        </p:nvSpPr>
        <p:spPr>
          <a:xfrm>
            <a:off x="924850" y="3872900"/>
            <a:ext cx="75990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polaroid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66375" y="358385"/>
            <a:ext cx="56262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66375" y="1304543"/>
            <a:ext cx="5626200" cy="30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L="914400" lvl="1" indent="-3175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L="1371600" lvl="2" indent="-3175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L="1828800" lvl="3" indent="-3175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L="2286000" lvl="4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L="2743200" lvl="5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L="3200400" lvl="6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L="3657600" lvl="7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L="4114800" lvl="8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lvl="1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lvl="2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lvl="3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lvl="4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lvl="5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lvl="6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lvl="7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lvl="8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9" r:id="rId10"/>
    <p:sldLayoutId id="2147483660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6"/>
          <p:cNvSpPr txBox="1">
            <a:spLocks noGrp="1"/>
          </p:cNvSpPr>
          <p:nvPr>
            <p:ph type="ctrTitle"/>
          </p:nvPr>
        </p:nvSpPr>
        <p:spPr>
          <a:xfrm>
            <a:off x="2745450" y="1197750"/>
            <a:ext cx="3434100" cy="24217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Unit1</a:t>
            </a:r>
            <a:r>
              <a:rPr lang="en" dirty="0"/>
              <a:t/>
            </a:r>
            <a:br>
              <a:rPr lang="en" dirty="0"/>
            </a:br>
            <a:r>
              <a:rPr lang="en" sz="800" dirty="0"/>
              <a:t/>
            </a:r>
            <a:br>
              <a:rPr lang="en" sz="800" dirty="0"/>
            </a:br>
            <a:r>
              <a:rPr lang="en" sz="2400" dirty="0"/>
              <a:t>Complaints, Complaints</a:t>
            </a:r>
            <a:br>
              <a:rPr lang="en" sz="2400" dirty="0"/>
            </a:br>
            <a:r>
              <a:rPr lang="en" sz="1100" dirty="0"/>
              <a:t/>
            </a:r>
            <a:br>
              <a:rPr lang="en" sz="1100" dirty="0"/>
            </a:br>
            <a:r>
              <a:rPr lang="en" sz="2400" dirty="0">
                <a:solidFill>
                  <a:srgbClr val="009999"/>
                </a:solidFill>
              </a:rPr>
              <a:t>Writing</a:t>
            </a:r>
            <a:r>
              <a:rPr lang="en" sz="2400" dirty="0"/>
              <a:t/>
            </a:r>
            <a:br>
              <a:rPr lang="en" sz="2400" dirty="0"/>
            </a:br>
            <a:r>
              <a:rPr lang="en" sz="1600" dirty="0"/>
              <a:t/>
            </a:r>
            <a:br>
              <a:rPr lang="en" sz="1600" dirty="0"/>
            </a:br>
            <a:r>
              <a:rPr lang="en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Done by: </a:t>
            </a:r>
            <a:r>
              <a:rPr lang="en" sz="2000" dirty="0">
                <a:solidFill>
                  <a:schemeClr val="accent2">
                    <a:lumMod val="75000"/>
                  </a:schemeClr>
                </a:solidFill>
              </a:rPr>
              <a:t>Entisar Al-Obaidallah</a:t>
            </a:r>
            <a:endParaRPr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Google Shape;3348;p46">
            <a:extLst>
              <a:ext uri="{FF2B5EF4-FFF2-40B4-BE49-F238E27FC236}">
                <a16:creationId xmlns:a16="http://schemas.microsoft.com/office/drawing/2014/main" xmlns="" id="{2AEB64F6-7481-4372-B7A8-7FAFF3507999}"/>
              </a:ext>
            </a:extLst>
          </p:cNvPr>
          <p:cNvSpPr txBox="1">
            <a:spLocks/>
          </p:cNvSpPr>
          <p:nvPr/>
        </p:nvSpPr>
        <p:spPr>
          <a:xfrm>
            <a:off x="417785" y="176732"/>
            <a:ext cx="1918162" cy="399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andal"/>
              <a:buNone/>
              <a:defRPr sz="4100" b="0" i="0" u="none" strike="noStrike" cap="none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andal"/>
              <a:buNone/>
              <a:defRPr sz="5200" b="0" i="0" u="none" strike="noStrike" cap="none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andal"/>
              <a:buNone/>
              <a:defRPr sz="5200" b="0" i="0" u="none" strike="noStrike" cap="none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andal"/>
              <a:buNone/>
              <a:defRPr sz="5200" b="0" i="0" u="none" strike="noStrike" cap="none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andal"/>
              <a:buNone/>
              <a:defRPr sz="5200" b="0" i="0" u="none" strike="noStrike" cap="none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andal"/>
              <a:buNone/>
              <a:defRPr sz="5200" b="0" i="0" u="none" strike="noStrike" cap="none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andal"/>
              <a:buNone/>
              <a:defRPr sz="5200" b="0" i="0" u="none" strike="noStrike" cap="none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andal"/>
              <a:buNone/>
              <a:defRPr sz="5200" b="0" i="0" u="none" strike="noStrike" cap="none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andal"/>
              <a:buNone/>
              <a:defRPr sz="5200" b="0" i="0" u="none" strike="noStrike" cap="none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9pPr>
          </a:lstStyle>
          <a:p>
            <a:r>
              <a:rPr lang="en-US" sz="1800" b="1" dirty="0">
                <a:solidFill>
                  <a:srgbClr val="009999"/>
                </a:solidFill>
                <a:latin typeface="Congenial Light" panose="020B0604020202020204" pitchFamily="2" charset="0"/>
              </a:rPr>
              <a:t>Mega Goal </a:t>
            </a:r>
            <a:r>
              <a:rPr lang="en-US" sz="1800" dirty="0">
                <a:solidFill>
                  <a:srgbClr val="C00000"/>
                </a:solidFill>
                <a:latin typeface="Congenial Light" panose="02000503040000020004" pitchFamily="2" charset="0"/>
              </a:rPr>
              <a:t>1.3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9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166" name="Google Shape;166;p29"/>
          <p:cNvSpPr/>
          <p:nvPr/>
        </p:nvSpPr>
        <p:spPr>
          <a:xfrm>
            <a:off x="1918750" y="2121885"/>
            <a:ext cx="173400" cy="164700"/>
          </a:xfrm>
          <a:prstGeom prst="star5">
            <a:avLst>
              <a:gd name="adj" fmla="val 26288"/>
              <a:gd name="hf" fmla="val 105146"/>
              <a:gd name="vf" fmla="val 110557"/>
            </a:avLst>
          </a:prstGeom>
          <a:solidFill>
            <a:srgbClr val="99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9"/>
          <p:cNvSpPr/>
          <p:nvPr/>
        </p:nvSpPr>
        <p:spPr>
          <a:xfrm>
            <a:off x="3389050" y="3432050"/>
            <a:ext cx="173400" cy="164700"/>
          </a:xfrm>
          <a:prstGeom prst="star5">
            <a:avLst>
              <a:gd name="adj" fmla="val 26288"/>
              <a:gd name="hf" fmla="val 105146"/>
              <a:gd name="vf" fmla="val 110557"/>
            </a:avLst>
          </a:prstGeom>
          <a:solidFill>
            <a:srgbClr val="99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9"/>
          <p:cNvSpPr/>
          <p:nvPr/>
        </p:nvSpPr>
        <p:spPr>
          <a:xfrm>
            <a:off x="4255325" y="1845525"/>
            <a:ext cx="173400" cy="164700"/>
          </a:xfrm>
          <a:prstGeom prst="star5">
            <a:avLst>
              <a:gd name="adj" fmla="val 26288"/>
              <a:gd name="hf" fmla="val 105146"/>
              <a:gd name="vf" fmla="val 110557"/>
            </a:avLst>
          </a:prstGeom>
          <a:solidFill>
            <a:srgbClr val="99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9"/>
          <p:cNvSpPr/>
          <p:nvPr/>
        </p:nvSpPr>
        <p:spPr>
          <a:xfrm>
            <a:off x="4892775" y="3709400"/>
            <a:ext cx="173400" cy="164700"/>
          </a:xfrm>
          <a:prstGeom prst="star5">
            <a:avLst>
              <a:gd name="adj" fmla="val 26288"/>
              <a:gd name="hf" fmla="val 105146"/>
              <a:gd name="vf" fmla="val 110557"/>
            </a:avLst>
          </a:prstGeom>
          <a:solidFill>
            <a:srgbClr val="99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9"/>
          <p:cNvSpPr/>
          <p:nvPr/>
        </p:nvSpPr>
        <p:spPr>
          <a:xfrm>
            <a:off x="7003495" y="2643302"/>
            <a:ext cx="173400" cy="164700"/>
          </a:xfrm>
          <a:prstGeom prst="star5">
            <a:avLst>
              <a:gd name="adj" fmla="val 26288"/>
              <a:gd name="hf" fmla="val 105146"/>
              <a:gd name="vf" fmla="val 110557"/>
            </a:avLst>
          </a:prstGeom>
          <a:solidFill>
            <a:srgbClr val="99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9"/>
          <p:cNvSpPr/>
          <p:nvPr/>
        </p:nvSpPr>
        <p:spPr>
          <a:xfrm>
            <a:off x="7284275" y="3748775"/>
            <a:ext cx="173400" cy="164700"/>
          </a:xfrm>
          <a:prstGeom prst="star5">
            <a:avLst>
              <a:gd name="adj" fmla="val 26288"/>
              <a:gd name="hf" fmla="val 105146"/>
              <a:gd name="vf" fmla="val 110557"/>
            </a:avLst>
          </a:prstGeom>
          <a:solidFill>
            <a:srgbClr val="99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648592CC-6291-4898-958C-0BCCE788C3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94" t="4646" r="4331" b="3250"/>
          <a:stretch/>
        </p:blipFill>
        <p:spPr>
          <a:xfrm>
            <a:off x="2549350" y="251269"/>
            <a:ext cx="3799744" cy="45186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فقاعة الكلام: مستطيلة مستديرة الزوايا 2">
            <a:extLst>
              <a:ext uri="{FF2B5EF4-FFF2-40B4-BE49-F238E27FC236}">
                <a16:creationId xmlns:a16="http://schemas.microsoft.com/office/drawing/2014/main" xmlns="" id="{513BFE77-47FD-4636-8D03-EB752A672D7C}"/>
              </a:ext>
            </a:extLst>
          </p:cNvPr>
          <p:cNvSpPr/>
          <p:nvPr/>
        </p:nvSpPr>
        <p:spPr>
          <a:xfrm>
            <a:off x="5671715" y="350520"/>
            <a:ext cx="3398520" cy="533400"/>
          </a:xfrm>
          <a:prstGeom prst="wedgeRoundRectCallout">
            <a:avLst>
              <a:gd name="adj1" fmla="val -63266"/>
              <a:gd name="adj2" fmla="val 1834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b="1" dirty="0"/>
              <a:t>How to write a letter  of complaints</a:t>
            </a:r>
            <a:endParaRPr lang="ar-SA" b="1" dirty="0"/>
          </a:p>
        </p:txBody>
      </p:sp>
      <p:sp>
        <p:nvSpPr>
          <p:cNvPr id="12" name="فقاعة الكلام: مستطيلة مستديرة الزوايا 11">
            <a:extLst>
              <a:ext uri="{FF2B5EF4-FFF2-40B4-BE49-F238E27FC236}">
                <a16:creationId xmlns:a16="http://schemas.microsoft.com/office/drawing/2014/main" xmlns="" id="{73F89EF9-A375-4F50-B10A-5DBB81462D58}"/>
              </a:ext>
            </a:extLst>
          </p:cNvPr>
          <p:cNvSpPr/>
          <p:nvPr/>
        </p:nvSpPr>
        <p:spPr>
          <a:xfrm>
            <a:off x="137160" y="365760"/>
            <a:ext cx="2032109" cy="533400"/>
          </a:xfrm>
          <a:prstGeom prst="wedgeRoundRectCallout">
            <a:avLst>
              <a:gd name="adj1" fmla="val 69891"/>
              <a:gd name="adj2" fmla="val 14058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Address of the company</a:t>
            </a:r>
          </a:p>
        </p:txBody>
      </p:sp>
      <p:sp>
        <p:nvSpPr>
          <p:cNvPr id="14" name="فقاعة الكلام: مستطيلة مستديرة الزوايا 13">
            <a:extLst>
              <a:ext uri="{FF2B5EF4-FFF2-40B4-BE49-F238E27FC236}">
                <a16:creationId xmlns:a16="http://schemas.microsoft.com/office/drawing/2014/main" xmlns="" id="{E9B228E1-9801-4417-B86C-517FAD227FC8}"/>
              </a:ext>
            </a:extLst>
          </p:cNvPr>
          <p:cNvSpPr/>
          <p:nvPr/>
        </p:nvSpPr>
        <p:spPr>
          <a:xfrm>
            <a:off x="182419" y="1097279"/>
            <a:ext cx="1909731" cy="533400"/>
          </a:xfrm>
          <a:prstGeom prst="wedgeRoundRectCallout">
            <a:avLst>
              <a:gd name="adj1" fmla="val 79208"/>
              <a:gd name="adj2" fmla="val -1022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Greeting( formal)</a:t>
            </a:r>
          </a:p>
        </p:txBody>
      </p:sp>
      <p:sp>
        <p:nvSpPr>
          <p:cNvPr id="15" name="فقاعة الكلام: مستطيلة مستديرة الزوايا 14">
            <a:extLst>
              <a:ext uri="{FF2B5EF4-FFF2-40B4-BE49-F238E27FC236}">
                <a16:creationId xmlns:a16="http://schemas.microsoft.com/office/drawing/2014/main" xmlns="" id="{83338DBC-42D5-42D4-8681-289CBE078395}"/>
              </a:ext>
            </a:extLst>
          </p:cNvPr>
          <p:cNvSpPr/>
          <p:nvPr/>
        </p:nvSpPr>
        <p:spPr>
          <a:xfrm>
            <a:off x="6779615" y="1628864"/>
            <a:ext cx="2254360" cy="533400"/>
          </a:xfrm>
          <a:prstGeom prst="wedgeRoundRectCallout">
            <a:avLst>
              <a:gd name="adj1" fmla="val -73258"/>
              <a:gd name="adj2" fmla="val 32630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Account of actual  events </a:t>
            </a:r>
          </a:p>
        </p:txBody>
      </p:sp>
      <p:sp>
        <p:nvSpPr>
          <p:cNvPr id="4" name="قوس كبير أيسر 3">
            <a:extLst>
              <a:ext uri="{FF2B5EF4-FFF2-40B4-BE49-F238E27FC236}">
                <a16:creationId xmlns:a16="http://schemas.microsoft.com/office/drawing/2014/main" xmlns="" id="{9DA4F06E-B41C-4CBC-A47B-C946029BEC44}"/>
              </a:ext>
            </a:extLst>
          </p:cNvPr>
          <p:cNvSpPr/>
          <p:nvPr/>
        </p:nvSpPr>
        <p:spPr>
          <a:xfrm>
            <a:off x="2608556" y="285750"/>
            <a:ext cx="160020" cy="662939"/>
          </a:xfrm>
          <a:prstGeom prst="leftBrac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قوس كبير أيمن 4">
            <a:extLst>
              <a:ext uri="{FF2B5EF4-FFF2-40B4-BE49-F238E27FC236}">
                <a16:creationId xmlns:a16="http://schemas.microsoft.com/office/drawing/2014/main" xmlns="" id="{B13C0508-4E11-4987-877F-3A9F041737F5}"/>
              </a:ext>
            </a:extLst>
          </p:cNvPr>
          <p:cNvSpPr/>
          <p:nvPr/>
        </p:nvSpPr>
        <p:spPr>
          <a:xfrm>
            <a:off x="6027420" y="1307122"/>
            <a:ext cx="243840" cy="1763738"/>
          </a:xfrm>
          <a:prstGeom prst="rightBrac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قوس كبير أيسر 5">
            <a:extLst>
              <a:ext uri="{FF2B5EF4-FFF2-40B4-BE49-F238E27FC236}">
                <a16:creationId xmlns:a16="http://schemas.microsoft.com/office/drawing/2014/main" xmlns="" id="{C897DBB1-8D4B-4DBD-830A-AB314DDD88A7}"/>
              </a:ext>
            </a:extLst>
          </p:cNvPr>
          <p:cNvSpPr/>
          <p:nvPr/>
        </p:nvSpPr>
        <p:spPr>
          <a:xfrm rot="10800000">
            <a:off x="6027420" y="3164570"/>
            <a:ext cx="400538" cy="1026430"/>
          </a:xfrm>
          <a:prstGeom prst="lef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0" name="فقاعة الكلام: مستطيلة مستديرة الزوايا 19">
            <a:extLst>
              <a:ext uri="{FF2B5EF4-FFF2-40B4-BE49-F238E27FC236}">
                <a16:creationId xmlns:a16="http://schemas.microsoft.com/office/drawing/2014/main" xmlns="" id="{6184BC6B-7906-43BA-8DB1-1B5B97957753}"/>
              </a:ext>
            </a:extLst>
          </p:cNvPr>
          <p:cNvSpPr/>
          <p:nvPr/>
        </p:nvSpPr>
        <p:spPr>
          <a:xfrm>
            <a:off x="6711543" y="3179050"/>
            <a:ext cx="2102520" cy="533400"/>
          </a:xfrm>
          <a:prstGeom prst="wedgeRoundRectCallout">
            <a:avLst>
              <a:gd name="adj1" fmla="val -68095"/>
              <a:gd name="adj2" fmla="val 26916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Express personal feeling clearly </a:t>
            </a:r>
          </a:p>
        </p:txBody>
      </p:sp>
      <p:sp>
        <p:nvSpPr>
          <p:cNvPr id="7" name="قوس كبير أيمن 6">
            <a:extLst>
              <a:ext uri="{FF2B5EF4-FFF2-40B4-BE49-F238E27FC236}">
                <a16:creationId xmlns:a16="http://schemas.microsoft.com/office/drawing/2014/main" xmlns="" id="{6CDDA817-1FA8-47BF-ABF9-9191882E53FA}"/>
              </a:ext>
            </a:extLst>
          </p:cNvPr>
          <p:cNvSpPr/>
          <p:nvPr/>
        </p:nvSpPr>
        <p:spPr>
          <a:xfrm rot="5400000">
            <a:off x="3116914" y="3935486"/>
            <a:ext cx="254470" cy="1111167"/>
          </a:xfrm>
          <a:prstGeom prst="rightBrace">
            <a:avLst>
              <a:gd name="adj1" fmla="val 8333"/>
              <a:gd name="adj2" fmla="val 50685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فقاعة الكلام: مستطيلة مستديرة الزوايا 21">
            <a:extLst>
              <a:ext uri="{FF2B5EF4-FFF2-40B4-BE49-F238E27FC236}">
                <a16:creationId xmlns:a16="http://schemas.microsoft.com/office/drawing/2014/main" xmlns="" id="{F890B45A-29A4-4EF0-8AFD-ABE349718822}"/>
              </a:ext>
            </a:extLst>
          </p:cNvPr>
          <p:cNvSpPr/>
          <p:nvPr/>
        </p:nvSpPr>
        <p:spPr>
          <a:xfrm>
            <a:off x="831635" y="3669635"/>
            <a:ext cx="1489115" cy="533400"/>
          </a:xfrm>
          <a:prstGeom prst="wedgeRoundRectCallout">
            <a:avLst>
              <a:gd name="adj1" fmla="val 76419"/>
              <a:gd name="adj2" fmla="val 62630"/>
              <a:gd name="adj3" fmla="val 16667"/>
            </a:avLst>
          </a:prstGeom>
          <a:solidFill>
            <a:srgbClr val="A33737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closing</a:t>
            </a:r>
          </a:p>
        </p:txBody>
      </p:sp>
      <p:sp>
        <p:nvSpPr>
          <p:cNvPr id="23" name="فقاعة الكلام: مستطيلة مستديرة الزوايا 22">
            <a:extLst>
              <a:ext uri="{FF2B5EF4-FFF2-40B4-BE49-F238E27FC236}">
                <a16:creationId xmlns:a16="http://schemas.microsoft.com/office/drawing/2014/main" xmlns="" id="{644C978D-2BA3-491D-92D7-AA546218A862}"/>
              </a:ext>
            </a:extLst>
          </p:cNvPr>
          <p:cNvSpPr/>
          <p:nvPr/>
        </p:nvSpPr>
        <p:spPr>
          <a:xfrm>
            <a:off x="831634" y="4259580"/>
            <a:ext cx="1489115" cy="533400"/>
          </a:xfrm>
          <a:prstGeom prst="wedgeRoundRectCallout">
            <a:avLst>
              <a:gd name="adj1" fmla="val 81024"/>
              <a:gd name="adj2" fmla="val 24058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signature</a:t>
            </a:r>
          </a:p>
        </p:txBody>
      </p:sp>
      <p:sp>
        <p:nvSpPr>
          <p:cNvPr id="25" name="Google Shape;170;p29">
            <a:extLst>
              <a:ext uri="{FF2B5EF4-FFF2-40B4-BE49-F238E27FC236}">
                <a16:creationId xmlns:a16="http://schemas.microsoft.com/office/drawing/2014/main" xmlns="" id="{B5729E59-EE96-4408-AE2F-147D077E98F2}"/>
              </a:ext>
            </a:extLst>
          </p:cNvPr>
          <p:cNvSpPr/>
          <p:nvPr/>
        </p:nvSpPr>
        <p:spPr>
          <a:xfrm>
            <a:off x="1066514" y="2662152"/>
            <a:ext cx="173400" cy="164700"/>
          </a:xfrm>
          <a:prstGeom prst="star5">
            <a:avLst>
              <a:gd name="adj" fmla="val 26288"/>
              <a:gd name="hf" fmla="val 105146"/>
              <a:gd name="vf" fmla="val 110557"/>
            </a:avLst>
          </a:prstGeom>
          <a:solidFill>
            <a:srgbClr val="99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170;p29">
            <a:extLst>
              <a:ext uri="{FF2B5EF4-FFF2-40B4-BE49-F238E27FC236}">
                <a16:creationId xmlns:a16="http://schemas.microsoft.com/office/drawing/2014/main" xmlns="" id="{979785B1-9992-403F-8563-BA62B840D9A2}"/>
              </a:ext>
            </a:extLst>
          </p:cNvPr>
          <p:cNvSpPr/>
          <p:nvPr/>
        </p:nvSpPr>
        <p:spPr>
          <a:xfrm>
            <a:off x="7711350" y="1142422"/>
            <a:ext cx="173400" cy="164700"/>
          </a:xfrm>
          <a:prstGeom prst="star5">
            <a:avLst>
              <a:gd name="adj" fmla="val 26288"/>
              <a:gd name="hf" fmla="val 105146"/>
              <a:gd name="vf" fmla="val 110557"/>
            </a:avLst>
          </a:prstGeom>
          <a:solidFill>
            <a:srgbClr val="99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قوس كبير أيمن 26">
            <a:extLst>
              <a:ext uri="{FF2B5EF4-FFF2-40B4-BE49-F238E27FC236}">
                <a16:creationId xmlns:a16="http://schemas.microsoft.com/office/drawing/2014/main" xmlns="" id="{DBF247CE-9084-4B5D-A9DD-8D8B84B606F2}"/>
              </a:ext>
            </a:extLst>
          </p:cNvPr>
          <p:cNvSpPr/>
          <p:nvPr/>
        </p:nvSpPr>
        <p:spPr>
          <a:xfrm rot="5400000">
            <a:off x="2842764" y="860989"/>
            <a:ext cx="127237" cy="435634"/>
          </a:xfrm>
          <a:prstGeom prst="rightBrace">
            <a:avLst>
              <a:gd name="adj1" fmla="val 44267"/>
              <a:gd name="adj2" fmla="val 50685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قوس كبير أيمن 27">
            <a:extLst>
              <a:ext uri="{FF2B5EF4-FFF2-40B4-BE49-F238E27FC236}">
                <a16:creationId xmlns:a16="http://schemas.microsoft.com/office/drawing/2014/main" xmlns="" id="{6DE23A55-29C0-4A12-A569-64F0C626C374}"/>
              </a:ext>
            </a:extLst>
          </p:cNvPr>
          <p:cNvSpPr/>
          <p:nvPr/>
        </p:nvSpPr>
        <p:spPr>
          <a:xfrm rot="5400000">
            <a:off x="3389566" y="3993719"/>
            <a:ext cx="244770" cy="1486751"/>
          </a:xfrm>
          <a:prstGeom prst="rightBrace">
            <a:avLst>
              <a:gd name="adj1" fmla="val 8333"/>
              <a:gd name="adj2" fmla="val 50685"/>
            </a:avLst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4" grpId="0" animBg="1"/>
      <p:bldP spid="15" grpId="0" animBg="1"/>
      <p:bldP spid="4" grpId="0" animBg="1"/>
      <p:bldP spid="5" grpId="0" animBg="1"/>
      <p:bldP spid="6" grpId="0" animBg="1"/>
      <p:bldP spid="20" grpId="0" animBg="1"/>
      <p:bldP spid="7" grpId="0" animBg="1"/>
      <p:bldP spid="22" grpId="0" animBg="1"/>
      <p:bldP spid="23" grpId="0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xmlns="" id="{A66C2744-0A45-48E7-AFC4-9FF7CC3CDC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548"/>
          <a:stretch/>
        </p:blipFill>
        <p:spPr>
          <a:xfrm>
            <a:off x="886029" y="1540400"/>
            <a:ext cx="6718731" cy="23827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7" name="Google Shape;87;p20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88" name="Google Shape;88;p20"/>
          <p:cNvSpPr/>
          <p:nvPr/>
        </p:nvSpPr>
        <p:spPr>
          <a:xfrm>
            <a:off x="7669800" y="688261"/>
            <a:ext cx="1160525" cy="1064339"/>
          </a:xfrm>
          <a:custGeom>
            <a:avLst/>
            <a:gdLst/>
            <a:ahLst/>
            <a:cxnLst/>
            <a:rect l="l" t="t" r="r" b="b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فقاعة الكلام: مستطيلة مستديرة الزوايا 7">
            <a:extLst>
              <a:ext uri="{FF2B5EF4-FFF2-40B4-BE49-F238E27FC236}">
                <a16:creationId xmlns:a16="http://schemas.microsoft.com/office/drawing/2014/main" xmlns="" id="{F946C90C-1145-4243-B194-0E843AE24523}"/>
              </a:ext>
            </a:extLst>
          </p:cNvPr>
          <p:cNvSpPr/>
          <p:nvPr/>
        </p:nvSpPr>
        <p:spPr>
          <a:xfrm>
            <a:off x="1288835" y="614014"/>
            <a:ext cx="2330665" cy="606345"/>
          </a:xfrm>
          <a:prstGeom prst="wedgeRoundRectCallout">
            <a:avLst>
              <a:gd name="adj1" fmla="val -86818"/>
              <a:gd name="adj2" fmla="val 2548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Remember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 txBox="1">
            <a:spLocks noGrp="1"/>
          </p:cNvSpPr>
          <p:nvPr>
            <p:ph type="ctrTitle"/>
          </p:nvPr>
        </p:nvSpPr>
        <p:spPr>
          <a:xfrm>
            <a:off x="2648915" y="1183300"/>
            <a:ext cx="3486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/>
              <a:t>Homework </a:t>
            </a:r>
            <a:endParaRPr sz="4800" b="1" dirty="0"/>
          </a:p>
        </p:txBody>
      </p:sp>
      <p:sp>
        <p:nvSpPr>
          <p:cNvPr id="81" name="Google Shape;81;p19"/>
          <p:cNvSpPr txBox="1">
            <a:spLocks noGrp="1"/>
          </p:cNvSpPr>
          <p:nvPr>
            <p:ph type="subTitle" idx="1"/>
          </p:nvPr>
        </p:nvSpPr>
        <p:spPr>
          <a:xfrm>
            <a:off x="2703524" y="2571750"/>
            <a:ext cx="3595675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Y</a:t>
            </a:r>
            <a:r>
              <a:rPr lang="en" b="1" dirty="0"/>
              <a:t>our work book p</a:t>
            </a:r>
            <a:r>
              <a:rPr lang="en" b="1" dirty="0">
                <a:solidFill>
                  <a:srgbClr val="009999"/>
                </a:solidFill>
              </a:rPr>
              <a:t>.(86),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exercisi </a:t>
            </a:r>
            <a:r>
              <a:rPr lang="en" b="1" dirty="0">
                <a:solidFill>
                  <a:srgbClr val="C00000"/>
                </a:solidFill>
              </a:rPr>
              <a:t>(K)</a:t>
            </a:r>
            <a:endParaRPr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9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262" name="Google Shape;262;p39"/>
          <p:cNvSpPr txBox="1">
            <a:spLocks noGrp="1"/>
          </p:cNvSpPr>
          <p:nvPr>
            <p:ph type="title" idx="4294967295"/>
          </p:nvPr>
        </p:nvSpPr>
        <p:spPr>
          <a:xfrm>
            <a:off x="886695" y="934665"/>
            <a:ext cx="3966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/>
              <a:t>Thanks</a:t>
            </a:r>
            <a:r>
              <a:rPr lang="en" sz="6000" dirty="0"/>
              <a:t>!</a:t>
            </a:r>
            <a:endParaRPr sz="6000" dirty="0"/>
          </a:p>
        </p:txBody>
      </p:sp>
      <p:sp>
        <p:nvSpPr>
          <p:cNvPr id="264" name="Google Shape;264;p39"/>
          <p:cNvSpPr/>
          <p:nvPr/>
        </p:nvSpPr>
        <p:spPr>
          <a:xfrm>
            <a:off x="5875463" y="1578259"/>
            <a:ext cx="1934246" cy="1786513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 descr="Cup Of Coffee, Flower And Have A Nice Day Message On Blue And White  Background. Stock Photo, Picture And Royalty Free Image. Image 54531872.">
            <a:extLst>
              <a:ext uri="{FF2B5EF4-FFF2-40B4-BE49-F238E27FC236}">
                <a16:creationId xmlns:a16="http://schemas.microsoft.com/office/drawing/2014/main" xmlns="" id="{9A5CCAF1-A85F-4CB6-8B4A-F3299BAB4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1841500"/>
            <a:ext cx="3987800" cy="2432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6E100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1"/>
          <p:cNvSpPr txBox="1">
            <a:spLocks noGrp="1"/>
          </p:cNvSpPr>
          <p:nvPr>
            <p:ph type="ctrTitle" idx="4294967295"/>
          </p:nvPr>
        </p:nvSpPr>
        <p:spPr>
          <a:xfrm>
            <a:off x="883920" y="1055809"/>
            <a:ext cx="5116500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latin typeface="Gaza" panose="020B0800040000020004" pitchFamily="34" charset="-78"/>
                <a:ea typeface="Gaza" panose="020B0800040000020004" pitchFamily="34" charset="-78"/>
                <a:cs typeface="Gaza" panose="020B0800040000020004" pitchFamily="34" charset="-78"/>
              </a:rPr>
              <a:t>Objective Lesson:</a:t>
            </a:r>
            <a:endParaRPr sz="4400" b="1" dirty="0">
              <a:latin typeface="Gaza" panose="020B0800040000020004" pitchFamily="34" charset="-78"/>
              <a:ea typeface="Gaza" panose="020B0800040000020004" pitchFamily="34" charset="-78"/>
              <a:cs typeface="Gaza" panose="020B0800040000020004" pitchFamily="34" charset="-78"/>
            </a:endParaRPr>
          </a:p>
        </p:txBody>
      </p:sp>
      <p:sp>
        <p:nvSpPr>
          <p:cNvPr id="185" name="Google Shape;185;p31"/>
          <p:cNvSpPr txBox="1">
            <a:spLocks noGrp="1"/>
          </p:cNvSpPr>
          <p:nvPr>
            <p:ph type="subTitle" idx="4294967295"/>
          </p:nvPr>
        </p:nvSpPr>
        <p:spPr>
          <a:xfrm>
            <a:off x="883920" y="2068532"/>
            <a:ext cx="51168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ym typeface="Wingdings" panose="05000000000000000000" pitchFamily="2" charset="2"/>
              </a:rPr>
              <a:t></a:t>
            </a:r>
            <a:r>
              <a:rPr lang="en-US" sz="2400" dirty="0"/>
              <a:t>discuss an unfortunate event .</a:t>
            </a:r>
          </a:p>
        </p:txBody>
      </p:sp>
      <p:sp>
        <p:nvSpPr>
          <p:cNvPr id="187" name="Google Shape;187;p31"/>
          <p:cNvSpPr txBox="1">
            <a:spLocks noGrp="1"/>
          </p:cNvSpPr>
          <p:nvPr>
            <p:ph type="subTitle" idx="4294967295"/>
          </p:nvPr>
        </p:nvSpPr>
        <p:spPr>
          <a:xfrm>
            <a:off x="990600" y="3230578"/>
            <a:ext cx="62484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ym typeface="Wingdings" panose="05000000000000000000" pitchFamily="2" charset="2"/>
              </a:rPr>
              <a:t></a:t>
            </a:r>
            <a:r>
              <a:rPr lang="en-US" sz="2400" dirty="0"/>
              <a:t>write a letter of complaint .</a:t>
            </a:r>
          </a:p>
        </p:txBody>
      </p:sp>
      <p:sp>
        <p:nvSpPr>
          <p:cNvPr id="189" name="Google Shape;189;p31"/>
          <p:cNvSpPr txBox="1">
            <a:spLocks noGrp="1"/>
          </p:cNvSpPr>
          <p:nvPr>
            <p:ph type="subTitle" idx="4294967295"/>
          </p:nvPr>
        </p:nvSpPr>
        <p:spPr>
          <a:xfrm>
            <a:off x="990600" y="2649555"/>
            <a:ext cx="60960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ym typeface="Wingdings" panose="05000000000000000000" pitchFamily="2" charset="2"/>
              </a:rPr>
              <a:t></a:t>
            </a:r>
            <a:r>
              <a:rPr lang="en-US" sz="2400" dirty="0"/>
              <a:t>answer questions about a complaint card .</a:t>
            </a:r>
          </a:p>
        </p:txBody>
      </p:sp>
      <p:sp>
        <p:nvSpPr>
          <p:cNvPr id="190" name="Google Shape;190;p31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8" name="Google Shape;201;p32">
            <a:extLst>
              <a:ext uri="{FF2B5EF4-FFF2-40B4-BE49-F238E27FC236}">
                <a16:creationId xmlns:a16="http://schemas.microsoft.com/office/drawing/2014/main" xmlns="" id="{A3942E2B-93C4-4738-97BD-191883EBA4DF}"/>
              </a:ext>
            </a:extLst>
          </p:cNvPr>
          <p:cNvSpPr/>
          <p:nvPr/>
        </p:nvSpPr>
        <p:spPr>
          <a:xfrm>
            <a:off x="7015026" y="618226"/>
            <a:ext cx="1245054" cy="1294696"/>
          </a:xfrm>
          <a:custGeom>
            <a:avLst/>
            <a:gdLst/>
            <a:ahLst/>
            <a:cxnLst/>
            <a:rect l="l" t="t" r="r" b="b"/>
            <a:pathLst>
              <a:path w="17715" h="18420" extrusionOk="0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>
            <a:spLocks noGrp="1"/>
          </p:cNvSpPr>
          <p:nvPr>
            <p:ph type="title"/>
          </p:nvPr>
        </p:nvSpPr>
        <p:spPr>
          <a:xfrm>
            <a:off x="2062715" y="1008070"/>
            <a:ext cx="1983505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/>
              <a:t>Open</a:t>
            </a:r>
            <a:endParaRPr sz="6000" b="1" dirty="0"/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1"/>
          </p:nvPr>
        </p:nvSpPr>
        <p:spPr>
          <a:xfrm>
            <a:off x="866375" y="1955748"/>
            <a:ext cx="3966600" cy="15494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Your student’s book p. </a:t>
            </a:r>
            <a:r>
              <a:rPr lang="en-US" sz="2800" dirty="0">
                <a:solidFill>
                  <a:srgbClr val="009999"/>
                </a:solidFill>
              </a:rPr>
              <a:t>14</a:t>
            </a:r>
            <a:endParaRPr sz="2800" dirty="0">
              <a:solidFill>
                <a:srgbClr val="009999"/>
              </a:solidFill>
            </a:endParaRPr>
          </a:p>
        </p:txBody>
      </p:sp>
      <p:sp>
        <p:nvSpPr>
          <p:cNvPr id="74" name="Google Shape;74;p18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FAA024A8-7A7A-4D02-8CAD-D73813FE5E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4690">
            <a:off x="5407247" y="556007"/>
            <a:ext cx="2910840" cy="335244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67" name="Google Shape;67;p17" descr="Death_to_stock_communicate_hands_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23228">
            <a:off x="6804238" y="514461"/>
            <a:ext cx="1607232" cy="1607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xmlns="" id="{8BE629A4-98B5-4A33-9EF1-7254936742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175" y="840444"/>
            <a:ext cx="5557285" cy="2024705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8" name="TextBox 1">
            <a:extLst>
              <a:ext uri="{FF2B5EF4-FFF2-40B4-BE49-F238E27FC236}">
                <a16:creationId xmlns:a16="http://schemas.microsoft.com/office/drawing/2014/main" xmlns="" id="{3F6A78CC-D54E-4676-9590-60B20A1ACAC2}"/>
              </a:ext>
            </a:extLst>
          </p:cNvPr>
          <p:cNvSpPr txBox="1"/>
          <p:nvPr/>
        </p:nvSpPr>
        <p:spPr>
          <a:xfrm>
            <a:off x="1303020" y="1320698"/>
            <a:ext cx="3337561" cy="35551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xmlns="" id="{C4513C6A-BB51-446B-BA17-E3B56713A836}"/>
              </a:ext>
            </a:extLst>
          </p:cNvPr>
          <p:cNvSpPr txBox="1"/>
          <p:nvPr/>
        </p:nvSpPr>
        <p:spPr>
          <a:xfrm>
            <a:off x="957815" y="3237069"/>
            <a:ext cx="4572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Return the product and get a refund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Return the product and replace it with a new one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Never go back to the store again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Never buy the brand again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Report the store and/or manufacturer to the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consumers’ association</a:t>
            </a:r>
            <a:endParaRPr lang="ar-SA" dirty="0"/>
          </a:p>
        </p:txBody>
      </p:sp>
      <p:sp>
        <p:nvSpPr>
          <p:cNvPr id="21" name="Google Shape;72;p18">
            <a:extLst>
              <a:ext uri="{FF2B5EF4-FFF2-40B4-BE49-F238E27FC236}">
                <a16:creationId xmlns:a16="http://schemas.microsoft.com/office/drawing/2014/main" xmlns="" id="{4909A171-2B03-45C1-A049-CA7C31B401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3557" y="3012141"/>
            <a:ext cx="1988244" cy="33326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C00000"/>
                </a:solidFill>
              </a:rPr>
              <a:t>Examples</a:t>
            </a:r>
            <a:endParaRPr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1"/>
          <p:cNvSpPr txBox="1">
            <a:spLocks noGrp="1"/>
          </p:cNvSpPr>
          <p:nvPr>
            <p:ph type="title"/>
          </p:nvPr>
        </p:nvSpPr>
        <p:spPr>
          <a:xfrm>
            <a:off x="866375" y="358385"/>
            <a:ext cx="56262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C00000"/>
                </a:solidFill>
              </a:rPr>
              <a:t>Writing</a:t>
            </a:r>
            <a:r>
              <a:rPr lang="en" dirty="0">
                <a:solidFill>
                  <a:srgbClr val="C00000"/>
                </a:solidFill>
              </a:rPr>
              <a:t>: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95" name="Google Shape;95;p21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96" name="Google Shape;96;p21" descr="Death_to_stock_communicate_hands_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23228">
            <a:off x="6804238" y="514461"/>
            <a:ext cx="1607232" cy="1607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xmlns="" id="{A4863FD9-D166-462B-AB0E-C5BF46C09C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565" y="1508760"/>
            <a:ext cx="5417820" cy="2506979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4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xmlns="" id="{E5BD8FEF-2F62-496C-8B5D-FEEE3863FC5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75" t="2761" r="3539" b="2342"/>
          <a:stretch/>
        </p:blipFill>
        <p:spPr>
          <a:xfrm>
            <a:off x="358140" y="342900"/>
            <a:ext cx="4008120" cy="40995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101600">
              <a:schemeClr val="accent2">
                <a:lumMod val="75000"/>
                <a:alpha val="6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26">
            <a:hlinkClick r:id="" action="ppaction://media"/>
            <a:extLst>
              <a:ext uri="{FF2B5EF4-FFF2-40B4-BE49-F238E27FC236}">
                <a16:creationId xmlns:a16="http://schemas.microsoft.com/office/drawing/2014/main" xmlns="" id="{F02376C3-B9A1-47C5-8A1E-EC5FA993C3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73398" y="549279"/>
            <a:ext cx="644434" cy="672481"/>
          </a:xfrm>
          <a:prstGeom prst="rect">
            <a:avLst/>
          </a:prstGeom>
          <a:effectLst>
            <a:glow rad="101600">
              <a:srgbClr val="CC6600">
                <a:alpha val="60000"/>
              </a:srgbClr>
            </a:glow>
          </a:effec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xmlns="" id="{609F1A65-3DF4-45FB-B0D1-F52F3AB982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46833" y="316978"/>
            <a:ext cx="4186627" cy="310923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xmlns="" id="{795B4CC4-993D-40D1-96C1-B10C1FC690AF}"/>
              </a:ext>
            </a:extLst>
          </p:cNvPr>
          <p:cNvSpPr txBox="1"/>
          <p:nvPr/>
        </p:nvSpPr>
        <p:spPr>
          <a:xfrm>
            <a:off x="4572000" y="741680"/>
            <a:ext cx="4008120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/>
              <a:t>. The earphone cables are not connected.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xmlns="" id="{894D6B71-4755-4F76-AFF3-BF63D29B769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134" t="1" r="4826" b="-20200"/>
          <a:stretch/>
        </p:blipFill>
        <p:spPr>
          <a:xfrm>
            <a:off x="4556760" y="1163235"/>
            <a:ext cx="4076700" cy="307777"/>
          </a:xfrm>
          <a:prstGeom prst="rect">
            <a:avLst/>
          </a:prstGeom>
        </p:spPr>
      </p:pic>
      <p:sp>
        <p:nvSpPr>
          <p:cNvPr id="14" name="Rectangle 9">
            <a:extLst>
              <a:ext uri="{FF2B5EF4-FFF2-40B4-BE49-F238E27FC236}">
                <a16:creationId xmlns:a16="http://schemas.microsoft.com/office/drawing/2014/main" xmlns="" id="{81761B30-13F7-4B73-BED2-A77914245E09}"/>
              </a:ext>
            </a:extLst>
          </p:cNvPr>
          <p:cNvSpPr/>
          <p:nvPr/>
        </p:nvSpPr>
        <p:spPr>
          <a:xfrm>
            <a:off x="4446833" y="1464978"/>
            <a:ext cx="4269192" cy="523220"/>
          </a:xfrm>
          <a:prstGeom prst="rect">
            <a:avLst/>
          </a:prstGeom>
          <a:solidFill>
            <a:srgbClr val="93691D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en-US" dirty="0">
                <a:solidFill>
                  <a:srgbClr val="0000FF"/>
                </a:solidFill>
              </a:rPr>
              <a:t>.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He called the Customer Service Department and was advised to return the item as soon as possible. 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xmlns="" id="{E6E6A80B-4E94-4C6F-AA8C-3D1FECBBA24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7227" t="6935" r="24037" b="-11577"/>
          <a:stretch/>
        </p:blipFill>
        <p:spPr>
          <a:xfrm>
            <a:off x="4556760" y="2033768"/>
            <a:ext cx="4023360" cy="350705"/>
          </a:xfrm>
          <a:prstGeom prst="rect">
            <a:avLst/>
          </a:prstGeom>
        </p:spPr>
      </p:pic>
      <p:sp>
        <p:nvSpPr>
          <p:cNvPr id="16" name="Rectangle 9">
            <a:extLst>
              <a:ext uri="{FF2B5EF4-FFF2-40B4-BE49-F238E27FC236}">
                <a16:creationId xmlns:a16="http://schemas.microsoft.com/office/drawing/2014/main" xmlns="" id="{89BBE175-337E-4620-B73F-52A139238A96}"/>
              </a:ext>
            </a:extLst>
          </p:cNvPr>
          <p:cNvSpPr/>
          <p:nvPr/>
        </p:nvSpPr>
        <p:spPr>
          <a:xfrm>
            <a:off x="4446833" y="2415541"/>
            <a:ext cx="4269192" cy="73866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en-US" dirty="0">
                <a:solidFill>
                  <a:srgbClr val="0000FF"/>
                </a:solidFill>
              </a:rPr>
              <a:t>. </a:t>
            </a:r>
            <a:r>
              <a:rPr lang="en-US" dirty="0">
                <a:solidFill>
                  <a:schemeClr val="bg1"/>
                </a:solidFill>
              </a:rPr>
              <a:t>He expected the item to be refunded and to be offered a discount voucher for future purchases according to the promotional material of the store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 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xmlns="" id="{9AE4B0EF-0CB4-4B2E-BFC5-8E2E9DDFEAE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7227" r="9724"/>
          <a:stretch/>
        </p:blipFill>
        <p:spPr>
          <a:xfrm>
            <a:off x="4446833" y="3246233"/>
            <a:ext cx="4186626" cy="495187"/>
          </a:xfrm>
          <a:prstGeom prst="rect">
            <a:avLst/>
          </a:prstGeom>
        </p:spPr>
      </p:pic>
      <p:sp>
        <p:nvSpPr>
          <p:cNvPr id="18" name="Rectangle 9">
            <a:extLst>
              <a:ext uri="{FF2B5EF4-FFF2-40B4-BE49-F238E27FC236}">
                <a16:creationId xmlns:a16="http://schemas.microsoft.com/office/drawing/2014/main" xmlns="" id="{FA84108B-831F-48AA-A27A-A686D6A89DD8}"/>
              </a:ext>
            </a:extLst>
          </p:cNvPr>
          <p:cNvSpPr/>
          <p:nvPr/>
        </p:nvSpPr>
        <p:spPr>
          <a:xfrm>
            <a:off x="4499610" y="3833448"/>
            <a:ext cx="4191000" cy="523220"/>
          </a:xfrm>
          <a:prstGeom prst="rect">
            <a:avLst/>
          </a:prstGeom>
          <a:solidFill>
            <a:srgbClr val="93691D"/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dirty="0">
                <a:solidFill>
                  <a:srgbClr val="0000FF"/>
                </a:solidFill>
              </a:rPr>
              <a:t>. </a:t>
            </a:r>
            <a:r>
              <a:rPr lang="en-US" dirty="0">
                <a:solidFill>
                  <a:schemeClr val="bg1"/>
                </a:solidFill>
              </a:rPr>
              <a:t>He is indignant/very angry. He expresses the way he feels in the content of the last two paragraphs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2" grpId="0" animBg="1"/>
      <p:bldP spid="14" grpId="0" animBg="1"/>
      <p:bldP spid="16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116" name="Google Shape;116;p23" descr="Death_to_stock_communicate_hands_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23228">
            <a:off x="6804238" y="514461"/>
            <a:ext cx="1607232" cy="1607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xmlns="" id="{5E4F0DEC-8669-4AF6-876C-0F8D77D2D3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246" y="1219200"/>
            <a:ext cx="5822185" cy="2972683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7" name="Flowchart: Connector 16">
            <a:extLst>
              <a:ext uri="{FF2B5EF4-FFF2-40B4-BE49-F238E27FC236}">
                <a16:creationId xmlns:a16="http://schemas.microsoft.com/office/drawing/2014/main" xmlns="" id="{7E8C2DED-F366-4A01-993C-0E59D54E2BD7}"/>
              </a:ext>
            </a:extLst>
          </p:cNvPr>
          <p:cNvSpPr/>
          <p:nvPr/>
        </p:nvSpPr>
        <p:spPr>
          <a:xfrm>
            <a:off x="3384370" y="2331720"/>
            <a:ext cx="303709" cy="307819"/>
          </a:xfrm>
          <a:prstGeom prst="flowChartConnector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16">
            <a:extLst>
              <a:ext uri="{FF2B5EF4-FFF2-40B4-BE49-F238E27FC236}">
                <a16:creationId xmlns:a16="http://schemas.microsoft.com/office/drawing/2014/main" xmlns="" id="{31FD366C-5D65-449E-88DE-3D971708E4EF}"/>
              </a:ext>
            </a:extLst>
          </p:cNvPr>
          <p:cNvSpPr/>
          <p:nvPr/>
        </p:nvSpPr>
        <p:spPr>
          <a:xfrm>
            <a:off x="3993970" y="2331720"/>
            <a:ext cx="303709" cy="307819"/>
          </a:xfrm>
          <a:prstGeom prst="flowChartConnector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6">
            <a:extLst>
              <a:ext uri="{FF2B5EF4-FFF2-40B4-BE49-F238E27FC236}">
                <a16:creationId xmlns:a16="http://schemas.microsoft.com/office/drawing/2014/main" xmlns="" id="{8A13C7CC-BB20-4661-A613-4963ED534384}"/>
              </a:ext>
            </a:extLst>
          </p:cNvPr>
          <p:cNvSpPr/>
          <p:nvPr/>
        </p:nvSpPr>
        <p:spPr>
          <a:xfrm>
            <a:off x="3384370" y="2984903"/>
            <a:ext cx="303709" cy="307819"/>
          </a:xfrm>
          <a:prstGeom prst="flowChartConnector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6">
            <a:extLst>
              <a:ext uri="{FF2B5EF4-FFF2-40B4-BE49-F238E27FC236}">
                <a16:creationId xmlns:a16="http://schemas.microsoft.com/office/drawing/2014/main" xmlns="" id="{39E06E85-8053-4C0F-8A3A-AF7D77525CCB}"/>
              </a:ext>
            </a:extLst>
          </p:cNvPr>
          <p:cNvSpPr/>
          <p:nvPr/>
        </p:nvSpPr>
        <p:spPr>
          <a:xfrm>
            <a:off x="3993969" y="2985344"/>
            <a:ext cx="303709" cy="307819"/>
          </a:xfrm>
          <a:prstGeom prst="flowChartConnector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6">
            <a:extLst>
              <a:ext uri="{FF2B5EF4-FFF2-40B4-BE49-F238E27FC236}">
                <a16:creationId xmlns:a16="http://schemas.microsoft.com/office/drawing/2014/main" xmlns="" id="{5CC5D5B5-2810-47AA-87A5-40E2174716EC}"/>
              </a:ext>
            </a:extLst>
          </p:cNvPr>
          <p:cNvSpPr/>
          <p:nvPr/>
        </p:nvSpPr>
        <p:spPr>
          <a:xfrm>
            <a:off x="5754190" y="3292722"/>
            <a:ext cx="303709" cy="307819"/>
          </a:xfrm>
          <a:prstGeom prst="flowChartConnector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6">
            <a:extLst>
              <a:ext uri="{FF2B5EF4-FFF2-40B4-BE49-F238E27FC236}">
                <a16:creationId xmlns:a16="http://schemas.microsoft.com/office/drawing/2014/main" xmlns="" id="{F08B8120-5F7E-4535-B9F0-DCDC8529D8B3}"/>
              </a:ext>
            </a:extLst>
          </p:cNvPr>
          <p:cNvSpPr/>
          <p:nvPr/>
        </p:nvSpPr>
        <p:spPr>
          <a:xfrm>
            <a:off x="5754190" y="2662178"/>
            <a:ext cx="303709" cy="307819"/>
          </a:xfrm>
          <a:prstGeom prst="flowChartConnector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6">
            <a:extLst>
              <a:ext uri="{FF2B5EF4-FFF2-40B4-BE49-F238E27FC236}">
                <a16:creationId xmlns:a16="http://schemas.microsoft.com/office/drawing/2014/main" xmlns="" id="{AD2E29C6-2C75-4008-B0A5-BBFA5152135C}"/>
              </a:ext>
            </a:extLst>
          </p:cNvPr>
          <p:cNvSpPr/>
          <p:nvPr/>
        </p:nvSpPr>
        <p:spPr>
          <a:xfrm>
            <a:off x="4564057" y="2984903"/>
            <a:ext cx="303709" cy="307819"/>
          </a:xfrm>
          <a:prstGeom prst="flowChartConnector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16">
            <a:extLst>
              <a:ext uri="{FF2B5EF4-FFF2-40B4-BE49-F238E27FC236}">
                <a16:creationId xmlns:a16="http://schemas.microsoft.com/office/drawing/2014/main" xmlns="" id="{660A16D5-8696-4018-8CA6-CA0F2F6E22D7}"/>
              </a:ext>
            </a:extLst>
          </p:cNvPr>
          <p:cNvSpPr/>
          <p:nvPr/>
        </p:nvSpPr>
        <p:spPr>
          <a:xfrm>
            <a:off x="5179865" y="2676456"/>
            <a:ext cx="303709" cy="307819"/>
          </a:xfrm>
          <a:prstGeom prst="flowChartConnector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xmlns="" id="{62BB7575-1682-4C11-8E88-C7034230C7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5" t="2243" r="2887" b="4598"/>
          <a:stretch/>
        </p:blipFill>
        <p:spPr>
          <a:xfrm>
            <a:off x="902970" y="569595"/>
            <a:ext cx="7338060" cy="39566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Box 8">
            <a:extLst>
              <a:ext uri="{FF2B5EF4-FFF2-40B4-BE49-F238E27FC236}">
                <a16:creationId xmlns:a16="http://schemas.microsoft.com/office/drawing/2014/main" xmlns="" id="{4775684C-5778-4CA3-B733-61AB2C1A1C1E}"/>
              </a:ext>
            </a:extLst>
          </p:cNvPr>
          <p:cNvSpPr txBox="1"/>
          <p:nvPr/>
        </p:nvSpPr>
        <p:spPr>
          <a:xfrm>
            <a:off x="4934608" y="1252218"/>
            <a:ext cx="2319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Leather jacket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xmlns="" id="{8948B67E-C244-4221-BAF0-447D2AD5D151}"/>
              </a:ext>
            </a:extLst>
          </p:cNvPr>
          <p:cNvSpPr txBox="1"/>
          <p:nvPr/>
        </p:nvSpPr>
        <p:spPr>
          <a:xfrm>
            <a:off x="1522424" y="2263973"/>
            <a:ext cx="21351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Refund or change the item 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xmlns="" id="{B22BA231-2CC0-4EC7-8242-71B14AF7AAAF}"/>
              </a:ext>
            </a:extLst>
          </p:cNvPr>
          <p:cNvSpPr txBox="1"/>
          <p:nvPr/>
        </p:nvSpPr>
        <p:spPr>
          <a:xfrm>
            <a:off x="3870961" y="2334951"/>
            <a:ext cx="19126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Refund / on sale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xmlns="" id="{88145856-122B-4AF4-823E-B173BCD28A64}"/>
              </a:ext>
            </a:extLst>
          </p:cNvPr>
          <p:cNvSpPr txBox="1"/>
          <p:nvPr/>
        </p:nvSpPr>
        <p:spPr>
          <a:xfrm>
            <a:off x="5858204" y="2287666"/>
            <a:ext cx="21351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Refund or change the item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>
            <a:spLocks noGrp="1"/>
          </p:cNvSpPr>
          <p:nvPr>
            <p:ph type="title"/>
          </p:nvPr>
        </p:nvSpPr>
        <p:spPr>
          <a:xfrm>
            <a:off x="2062715" y="1008070"/>
            <a:ext cx="1983505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/>
              <a:t>Open</a:t>
            </a:r>
            <a:endParaRPr sz="6000" b="1" dirty="0"/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1"/>
          </p:nvPr>
        </p:nvSpPr>
        <p:spPr>
          <a:xfrm>
            <a:off x="866375" y="1955748"/>
            <a:ext cx="3966600" cy="15494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Your student’s book p. 43</a:t>
            </a:r>
            <a:endParaRPr sz="2800" dirty="0"/>
          </a:p>
        </p:txBody>
      </p:sp>
      <p:sp>
        <p:nvSpPr>
          <p:cNvPr id="74" name="Google Shape;74;p18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FAA024A8-7A7A-4D02-8CAD-D73813FE5E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4690">
            <a:off x="5407247" y="556007"/>
            <a:ext cx="2910840" cy="335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881886"/>
      </p:ext>
    </p:extLst>
  </p:cSld>
  <p:clrMapOvr>
    <a:masterClrMapping/>
  </p:clrMapOvr>
</p:sld>
</file>

<file path=ppt/theme/theme1.xml><?xml version="1.0" encoding="utf-8"?>
<a:theme xmlns:a="http://schemas.openxmlformats.org/drawingml/2006/main" name="Jaque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228</Words>
  <Application>Microsoft Office PowerPoint</Application>
  <PresentationFormat>On-screen Show (16:9)</PresentationFormat>
  <Paragraphs>49</Paragraphs>
  <Slides>13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Congenial Light</vt:lpstr>
      <vt:lpstr>Gaza</vt:lpstr>
      <vt:lpstr>Candal</vt:lpstr>
      <vt:lpstr>Pangolin</vt:lpstr>
      <vt:lpstr>Arial Rounded MT Bold</vt:lpstr>
      <vt:lpstr>Wingdings</vt:lpstr>
      <vt:lpstr>Inconsolata</vt:lpstr>
      <vt:lpstr>Jaques template</vt:lpstr>
      <vt:lpstr>Unit1  Complaints, Complaints  Writing  Done by: Entisar Al-Obaidallah</vt:lpstr>
      <vt:lpstr>Objective Lesson:</vt:lpstr>
      <vt:lpstr>Open</vt:lpstr>
      <vt:lpstr>Examples</vt:lpstr>
      <vt:lpstr>Writing:</vt:lpstr>
      <vt:lpstr>PowerPoint Presentation</vt:lpstr>
      <vt:lpstr>PowerPoint Presentation</vt:lpstr>
      <vt:lpstr>PowerPoint Presentation</vt:lpstr>
      <vt:lpstr>Open</vt:lpstr>
      <vt:lpstr>PowerPoint Presentation</vt:lpstr>
      <vt:lpstr>PowerPoint Presentation</vt:lpstr>
      <vt:lpstr>Homework 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Unit3  Complaints, Complaints  Writing  Done by: Entisar Al-Obaidallah</dc:title>
  <dc:creator>ام الوليد</dc:creator>
  <cp:lastModifiedBy>pc</cp:lastModifiedBy>
  <cp:revision>20</cp:revision>
  <dcterms:modified xsi:type="dcterms:W3CDTF">2023-03-23T12:45:47Z</dcterms:modified>
</cp:coreProperties>
</file>