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385" r:id="rId2"/>
    <p:sldId id="386" r:id="rId3"/>
    <p:sldId id="262" r:id="rId4"/>
    <p:sldId id="400" r:id="rId5"/>
    <p:sldId id="268" r:id="rId6"/>
    <p:sldId id="329" r:id="rId7"/>
    <p:sldId id="392" r:id="rId8"/>
    <p:sldId id="393" r:id="rId9"/>
    <p:sldId id="272" r:id="rId10"/>
    <p:sldId id="269" r:id="rId11"/>
    <p:sldId id="391" r:id="rId12"/>
    <p:sldId id="270" r:id="rId13"/>
    <p:sldId id="345" r:id="rId14"/>
    <p:sldId id="401" r:id="rId15"/>
    <p:sldId id="347" r:id="rId16"/>
    <p:sldId id="277" r:id="rId17"/>
    <p:sldId id="348" r:id="rId18"/>
    <p:sldId id="387" r:id="rId19"/>
    <p:sldId id="402" r:id="rId20"/>
    <p:sldId id="349" r:id="rId21"/>
    <p:sldId id="276" r:id="rId22"/>
    <p:sldId id="403" r:id="rId23"/>
    <p:sldId id="389" r:id="rId24"/>
    <p:sldId id="278" r:id="rId25"/>
    <p:sldId id="279" r:id="rId26"/>
    <p:sldId id="280" r:id="rId27"/>
    <p:sldId id="281" r:id="rId28"/>
    <p:sldId id="282" r:id="rId29"/>
    <p:sldId id="398" r:id="rId30"/>
    <p:sldId id="388" r:id="rId31"/>
    <p:sldId id="286" r:id="rId32"/>
    <p:sldId id="352" r:id="rId33"/>
    <p:sldId id="351" r:id="rId34"/>
    <p:sldId id="350" r:id="rId35"/>
    <p:sldId id="290" r:id="rId36"/>
    <p:sldId id="353" r:id="rId37"/>
    <p:sldId id="394" r:id="rId38"/>
    <p:sldId id="304" r:id="rId39"/>
    <p:sldId id="289" r:id="rId40"/>
    <p:sldId id="354" r:id="rId41"/>
    <p:sldId id="404" r:id="rId42"/>
    <p:sldId id="330" r:id="rId43"/>
    <p:sldId id="355" r:id="rId44"/>
    <p:sldId id="294" r:id="rId45"/>
    <p:sldId id="395" r:id="rId46"/>
    <p:sldId id="357" r:id="rId47"/>
    <p:sldId id="299" r:id="rId48"/>
    <p:sldId id="405" r:id="rId49"/>
    <p:sldId id="331" r:id="rId50"/>
    <p:sldId id="358" r:id="rId51"/>
    <p:sldId id="396" r:id="rId52"/>
    <p:sldId id="359" r:id="rId53"/>
    <p:sldId id="360" r:id="rId54"/>
    <p:sldId id="397" r:id="rId55"/>
    <p:sldId id="390" r:id="rId56"/>
    <p:sldId id="361" r:id="rId57"/>
    <p:sldId id="406" r:id="rId58"/>
    <p:sldId id="332" r:id="rId59"/>
    <p:sldId id="407" r:id="rId60"/>
  </p:sldIdLst>
  <p:sldSz cx="9144000" cy="6858000" type="screen4x3"/>
  <p:notesSz cx="6858000" cy="9144000"/>
  <p:defaultTextStyle>
    <a:defPPr>
      <a:defRPr lang="ar-SA"/>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9900"/>
    <a:srgbClr val="FFFFCC"/>
    <a:srgbClr val="1DC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نمط ذو سمات 1 - تميي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نمط متوسط 2 - تميي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853" autoAdjust="0"/>
    <p:restoredTop sz="94603" autoAdjust="0"/>
  </p:normalViewPr>
  <p:slideViewPr>
    <p:cSldViewPr>
      <p:cViewPr>
        <p:scale>
          <a:sx n="60" d="100"/>
          <a:sy n="60" d="100"/>
        </p:scale>
        <p:origin x="-1644" y="-384"/>
      </p:cViewPr>
      <p:guideLst>
        <p:guide orient="horz" pos="2160"/>
        <p:guide pos="2880"/>
      </p:guideLst>
    </p:cSldViewPr>
  </p:slideViewPr>
  <p:notesTextViewPr>
    <p:cViewPr>
      <p:scale>
        <a:sx n="100" d="100"/>
        <a:sy n="100" d="100"/>
      </p:scale>
      <p:origin x="0" y="0"/>
    </p:cViewPr>
  </p:notesTextViewPr>
  <p:sorterViewPr>
    <p:cViewPr>
      <p:scale>
        <a:sx n="34" d="100"/>
        <a:sy n="34" d="100"/>
      </p:scale>
      <p:origin x="0" y="43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lvl1pPr>
              <a:defRPr/>
            </a:lvl1pPr>
          </a:lstStyle>
          <a:p>
            <a:pPr>
              <a:defRPr/>
            </a:pPr>
            <a:fld id="{63BBA497-3E27-4DF2-83EE-3337BC9560D3}" type="datetimeFigureOut">
              <a:rPr lang="ar-SA"/>
              <a:pPr>
                <a:defRPr/>
              </a:pPr>
              <a:t>19/10/1438</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292BDD09-021E-4BDD-AD7D-238342F152A4}" type="slidenum">
              <a:rPr lang="ar-SA"/>
              <a:pPr>
                <a:defRPr/>
              </a:pPr>
              <a:t>‹#›</a:t>
            </a:fld>
            <a:endParaRPr lang="ar-SA"/>
          </a:p>
        </p:txBody>
      </p:sp>
    </p:spTree>
  </p:cSld>
  <p:clrMapOvr>
    <a:masterClrMapping/>
  </p:clrMapOvr>
  <p:transition>
    <p:comb/>
    <p:sndAc>
      <p:stSnd>
        <p:snd r:embed="rId1" name="typ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pPr>
              <a:defRPr/>
            </a:pPr>
            <a:fld id="{14D320B1-1DEB-456C-9988-A1154BC4F241}" type="datetimeFigureOut">
              <a:rPr lang="ar-SA"/>
              <a:pPr>
                <a:defRPr/>
              </a:pPr>
              <a:t>19/10/1438</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2ECE76FE-9BC0-4B3C-96EF-0AD9D5F95C81}" type="slidenum">
              <a:rPr lang="ar-SA"/>
              <a:pPr>
                <a:defRPr/>
              </a:pPr>
              <a:t>‹#›</a:t>
            </a:fld>
            <a:endParaRPr lang="ar-SA"/>
          </a:p>
        </p:txBody>
      </p:sp>
    </p:spTree>
  </p:cSld>
  <p:clrMapOvr>
    <a:masterClrMapping/>
  </p:clrMapOvr>
  <p:transition>
    <p:comb/>
    <p:sndAc>
      <p:stSnd>
        <p:snd r:embed="rId1" name="typ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pPr>
              <a:defRPr/>
            </a:pPr>
            <a:fld id="{F6250D75-3278-44AF-9377-BD129C165DEC}" type="datetimeFigureOut">
              <a:rPr lang="ar-SA"/>
              <a:pPr>
                <a:defRPr/>
              </a:pPr>
              <a:t>19/10/1438</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3FAEBA7A-CB07-4E56-90AD-1EB5815FF078}" type="slidenum">
              <a:rPr lang="ar-SA"/>
              <a:pPr>
                <a:defRPr/>
              </a:pPr>
              <a:t>‹#›</a:t>
            </a:fld>
            <a:endParaRPr lang="ar-SA"/>
          </a:p>
        </p:txBody>
      </p:sp>
    </p:spTree>
  </p:cSld>
  <p:clrMapOvr>
    <a:masterClrMapping/>
  </p:clrMapOvr>
  <p:transition>
    <p:comb/>
    <p:sndAc>
      <p:stSnd>
        <p:snd r:embed="rId1" name="type.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lvl1pPr>
              <a:defRPr/>
            </a:lvl1pPr>
          </a:lstStyle>
          <a:p>
            <a:pPr>
              <a:defRPr/>
            </a:pPr>
            <a:fld id="{472C720E-26D2-467F-BF43-FA918177164B}" type="datetimeFigureOut">
              <a:rPr lang="ar-SA"/>
              <a:pPr>
                <a:defRPr/>
              </a:pPr>
              <a:t>19/10/1438</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6C264950-2B1D-4138-8336-C8C12225DF31}" type="slidenum">
              <a:rPr lang="ar-SA"/>
              <a:pPr>
                <a:defRPr/>
              </a:pPr>
              <a:t>‹#›</a:t>
            </a:fld>
            <a:endParaRPr lang="ar-SA"/>
          </a:p>
        </p:txBody>
      </p:sp>
    </p:spTree>
  </p:cSld>
  <p:clrMapOvr>
    <a:masterClrMapping/>
  </p:clrMapOvr>
  <p:transition>
    <p:comb/>
    <p:sndAc>
      <p:stSnd>
        <p:snd r:embed="rId1" name="typ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lvl1pPr>
              <a:defRPr/>
            </a:lvl1pPr>
          </a:lstStyle>
          <a:p>
            <a:pPr>
              <a:defRPr/>
            </a:pPr>
            <a:fld id="{09383EB3-603D-4EAF-ABD8-CDDC4505AFFD}" type="datetimeFigureOut">
              <a:rPr lang="ar-SA"/>
              <a:pPr>
                <a:defRPr/>
              </a:pPr>
              <a:t>19/10/1438</a:t>
            </a:fld>
            <a:endParaRPr lang="ar-SA"/>
          </a:p>
        </p:txBody>
      </p:sp>
      <p:sp>
        <p:nvSpPr>
          <p:cNvPr id="5" name="عنصر نائب للتذييل 4"/>
          <p:cNvSpPr>
            <a:spLocks noGrp="1"/>
          </p:cNvSpPr>
          <p:nvPr>
            <p:ph type="ftr" sz="quarter" idx="11"/>
          </p:nvPr>
        </p:nvSpPr>
        <p:spPr/>
        <p:txBody>
          <a:bodyPr/>
          <a:lstStyle>
            <a:lvl1pPr>
              <a:defRPr/>
            </a:lvl1pPr>
          </a:lstStyle>
          <a:p>
            <a:pPr>
              <a:defRPr/>
            </a:pPr>
            <a:endParaRPr lang="ar-SA"/>
          </a:p>
        </p:txBody>
      </p:sp>
      <p:sp>
        <p:nvSpPr>
          <p:cNvPr id="6" name="عنصر نائب لرقم الشريحة 5"/>
          <p:cNvSpPr>
            <a:spLocks noGrp="1"/>
          </p:cNvSpPr>
          <p:nvPr>
            <p:ph type="sldNum" sz="quarter" idx="12"/>
          </p:nvPr>
        </p:nvSpPr>
        <p:spPr/>
        <p:txBody>
          <a:bodyPr/>
          <a:lstStyle>
            <a:lvl1pPr>
              <a:defRPr/>
            </a:lvl1pPr>
          </a:lstStyle>
          <a:p>
            <a:pPr>
              <a:defRPr/>
            </a:pPr>
            <a:fld id="{149C2EE4-E056-463B-93E9-053FDA61D3C0}" type="slidenum">
              <a:rPr lang="ar-SA"/>
              <a:pPr>
                <a:defRPr/>
              </a:pPr>
              <a:t>‹#›</a:t>
            </a:fld>
            <a:endParaRPr lang="ar-SA"/>
          </a:p>
        </p:txBody>
      </p:sp>
    </p:spTree>
  </p:cSld>
  <p:clrMapOvr>
    <a:masterClrMapping/>
  </p:clrMapOvr>
  <p:transition>
    <p:comb/>
    <p:sndAc>
      <p:stSnd>
        <p:snd r:embed="rId1" name="type.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3"/>
          <p:cNvSpPr>
            <a:spLocks noGrp="1"/>
          </p:cNvSpPr>
          <p:nvPr>
            <p:ph type="dt" sz="half" idx="10"/>
          </p:nvPr>
        </p:nvSpPr>
        <p:spPr/>
        <p:txBody>
          <a:bodyPr/>
          <a:lstStyle>
            <a:lvl1pPr>
              <a:defRPr/>
            </a:lvl1pPr>
          </a:lstStyle>
          <a:p>
            <a:pPr>
              <a:defRPr/>
            </a:pPr>
            <a:fld id="{F881181F-8061-481C-A502-18255487624D}" type="datetimeFigureOut">
              <a:rPr lang="ar-SA"/>
              <a:pPr>
                <a:defRPr/>
              </a:pPr>
              <a:t>19/10/1438</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74EA1492-FAEC-481D-B6E7-1A59A33A9C91}" type="slidenum">
              <a:rPr lang="ar-SA"/>
              <a:pPr>
                <a:defRPr/>
              </a:pPr>
              <a:t>‹#›</a:t>
            </a:fld>
            <a:endParaRPr lang="ar-SA"/>
          </a:p>
        </p:txBody>
      </p:sp>
    </p:spTree>
  </p:cSld>
  <p:clrMapOvr>
    <a:masterClrMapping/>
  </p:clrMapOvr>
  <p:transition>
    <p:comb/>
    <p:sndAc>
      <p:stSnd>
        <p:snd r:embed="rId1" name="type.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3"/>
          <p:cNvSpPr>
            <a:spLocks noGrp="1"/>
          </p:cNvSpPr>
          <p:nvPr>
            <p:ph type="dt" sz="half" idx="10"/>
          </p:nvPr>
        </p:nvSpPr>
        <p:spPr/>
        <p:txBody>
          <a:bodyPr/>
          <a:lstStyle>
            <a:lvl1pPr>
              <a:defRPr/>
            </a:lvl1pPr>
          </a:lstStyle>
          <a:p>
            <a:pPr>
              <a:defRPr/>
            </a:pPr>
            <a:fld id="{03CA7CA7-7602-451B-A46F-242CB16EE062}" type="datetimeFigureOut">
              <a:rPr lang="ar-SA"/>
              <a:pPr>
                <a:defRPr/>
              </a:pPr>
              <a:t>19/10/1438</a:t>
            </a:fld>
            <a:endParaRPr lang="ar-SA"/>
          </a:p>
        </p:txBody>
      </p:sp>
      <p:sp>
        <p:nvSpPr>
          <p:cNvPr id="8" name="عنصر نائب للتذييل 4"/>
          <p:cNvSpPr>
            <a:spLocks noGrp="1"/>
          </p:cNvSpPr>
          <p:nvPr>
            <p:ph type="ftr" sz="quarter" idx="11"/>
          </p:nvPr>
        </p:nvSpPr>
        <p:spPr/>
        <p:txBody>
          <a:bodyPr/>
          <a:lstStyle>
            <a:lvl1pPr>
              <a:defRPr/>
            </a:lvl1pPr>
          </a:lstStyle>
          <a:p>
            <a:pPr>
              <a:defRPr/>
            </a:pPr>
            <a:endParaRPr lang="ar-SA"/>
          </a:p>
        </p:txBody>
      </p:sp>
      <p:sp>
        <p:nvSpPr>
          <p:cNvPr id="9" name="عنصر نائب لرقم الشريحة 5"/>
          <p:cNvSpPr>
            <a:spLocks noGrp="1"/>
          </p:cNvSpPr>
          <p:nvPr>
            <p:ph type="sldNum" sz="quarter" idx="12"/>
          </p:nvPr>
        </p:nvSpPr>
        <p:spPr/>
        <p:txBody>
          <a:bodyPr/>
          <a:lstStyle>
            <a:lvl1pPr>
              <a:defRPr/>
            </a:lvl1pPr>
          </a:lstStyle>
          <a:p>
            <a:pPr>
              <a:defRPr/>
            </a:pPr>
            <a:fld id="{6D2A2AFF-87EB-429B-8758-174EC12943CB}" type="slidenum">
              <a:rPr lang="ar-SA"/>
              <a:pPr>
                <a:defRPr/>
              </a:pPr>
              <a:t>‹#›</a:t>
            </a:fld>
            <a:endParaRPr lang="ar-SA"/>
          </a:p>
        </p:txBody>
      </p:sp>
    </p:spTree>
  </p:cSld>
  <p:clrMapOvr>
    <a:masterClrMapping/>
  </p:clrMapOvr>
  <p:transition>
    <p:comb/>
    <p:sndAc>
      <p:stSnd>
        <p:snd r:embed="rId1" name="typ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3"/>
          <p:cNvSpPr>
            <a:spLocks noGrp="1"/>
          </p:cNvSpPr>
          <p:nvPr>
            <p:ph type="dt" sz="half" idx="10"/>
          </p:nvPr>
        </p:nvSpPr>
        <p:spPr/>
        <p:txBody>
          <a:bodyPr/>
          <a:lstStyle>
            <a:lvl1pPr>
              <a:defRPr/>
            </a:lvl1pPr>
          </a:lstStyle>
          <a:p>
            <a:pPr>
              <a:defRPr/>
            </a:pPr>
            <a:fld id="{D56DE234-0E3E-4F36-8B09-DF64A59C20BA}" type="datetimeFigureOut">
              <a:rPr lang="ar-SA"/>
              <a:pPr>
                <a:defRPr/>
              </a:pPr>
              <a:t>19/10/1438</a:t>
            </a:fld>
            <a:endParaRPr lang="ar-SA"/>
          </a:p>
        </p:txBody>
      </p:sp>
      <p:sp>
        <p:nvSpPr>
          <p:cNvPr id="4" name="عنصر نائب للتذييل 4"/>
          <p:cNvSpPr>
            <a:spLocks noGrp="1"/>
          </p:cNvSpPr>
          <p:nvPr>
            <p:ph type="ftr" sz="quarter" idx="11"/>
          </p:nvPr>
        </p:nvSpPr>
        <p:spPr/>
        <p:txBody>
          <a:bodyPr/>
          <a:lstStyle>
            <a:lvl1pPr>
              <a:defRPr/>
            </a:lvl1pPr>
          </a:lstStyle>
          <a:p>
            <a:pPr>
              <a:defRPr/>
            </a:pPr>
            <a:endParaRPr lang="ar-SA"/>
          </a:p>
        </p:txBody>
      </p:sp>
      <p:sp>
        <p:nvSpPr>
          <p:cNvPr id="5" name="عنصر نائب لرقم الشريحة 5"/>
          <p:cNvSpPr>
            <a:spLocks noGrp="1"/>
          </p:cNvSpPr>
          <p:nvPr>
            <p:ph type="sldNum" sz="quarter" idx="12"/>
          </p:nvPr>
        </p:nvSpPr>
        <p:spPr/>
        <p:txBody>
          <a:bodyPr/>
          <a:lstStyle>
            <a:lvl1pPr>
              <a:defRPr/>
            </a:lvl1pPr>
          </a:lstStyle>
          <a:p>
            <a:pPr>
              <a:defRPr/>
            </a:pPr>
            <a:fld id="{E6B12D68-C2C5-43FC-A823-33F369712897}" type="slidenum">
              <a:rPr lang="ar-SA"/>
              <a:pPr>
                <a:defRPr/>
              </a:pPr>
              <a:t>‹#›</a:t>
            </a:fld>
            <a:endParaRPr lang="ar-SA"/>
          </a:p>
        </p:txBody>
      </p:sp>
    </p:spTree>
  </p:cSld>
  <p:clrMapOvr>
    <a:masterClrMapping/>
  </p:clrMapOvr>
  <p:transition>
    <p:comb/>
    <p:sndAc>
      <p:stSnd>
        <p:snd r:embed="rId1" name="typ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عنصر نائب للتاريخ 3"/>
          <p:cNvSpPr>
            <a:spLocks noGrp="1"/>
          </p:cNvSpPr>
          <p:nvPr>
            <p:ph type="dt" sz="half" idx="10"/>
          </p:nvPr>
        </p:nvSpPr>
        <p:spPr/>
        <p:txBody>
          <a:bodyPr/>
          <a:lstStyle>
            <a:lvl1pPr>
              <a:defRPr/>
            </a:lvl1pPr>
          </a:lstStyle>
          <a:p>
            <a:pPr>
              <a:defRPr/>
            </a:pPr>
            <a:fld id="{7C9CB7B8-7902-4DD6-BBCB-6C431A0808C6}" type="datetimeFigureOut">
              <a:rPr lang="ar-SA"/>
              <a:pPr>
                <a:defRPr/>
              </a:pPr>
              <a:t>19/10/1438</a:t>
            </a:fld>
            <a:endParaRPr lang="ar-SA"/>
          </a:p>
        </p:txBody>
      </p:sp>
      <p:sp>
        <p:nvSpPr>
          <p:cNvPr id="3" name="عنصر نائب للتذييل 4"/>
          <p:cNvSpPr>
            <a:spLocks noGrp="1"/>
          </p:cNvSpPr>
          <p:nvPr>
            <p:ph type="ftr" sz="quarter" idx="11"/>
          </p:nvPr>
        </p:nvSpPr>
        <p:spPr/>
        <p:txBody>
          <a:bodyPr/>
          <a:lstStyle>
            <a:lvl1pPr>
              <a:defRPr/>
            </a:lvl1pPr>
          </a:lstStyle>
          <a:p>
            <a:pPr>
              <a:defRPr/>
            </a:pPr>
            <a:endParaRPr lang="ar-SA"/>
          </a:p>
        </p:txBody>
      </p:sp>
      <p:sp>
        <p:nvSpPr>
          <p:cNvPr id="4" name="عنصر نائب لرقم الشريحة 5"/>
          <p:cNvSpPr>
            <a:spLocks noGrp="1"/>
          </p:cNvSpPr>
          <p:nvPr>
            <p:ph type="sldNum" sz="quarter" idx="12"/>
          </p:nvPr>
        </p:nvSpPr>
        <p:spPr/>
        <p:txBody>
          <a:bodyPr/>
          <a:lstStyle>
            <a:lvl1pPr>
              <a:defRPr/>
            </a:lvl1pPr>
          </a:lstStyle>
          <a:p>
            <a:pPr>
              <a:defRPr/>
            </a:pPr>
            <a:fld id="{BFE0A797-30F6-4AC8-89E5-3E56B9087637}" type="slidenum">
              <a:rPr lang="ar-SA"/>
              <a:pPr>
                <a:defRPr/>
              </a:pPr>
              <a:t>‹#›</a:t>
            </a:fld>
            <a:endParaRPr lang="ar-SA"/>
          </a:p>
        </p:txBody>
      </p:sp>
    </p:spTree>
  </p:cSld>
  <p:clrMapOvr>
    <a:masterClrMapping/>
  </p:clrMapOvr>
  <p:transition>
    <p:comb/>
    <p:sndAc>
      <p:stSnd>
        <p:snd r:embed="rId1" name="typ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343E2A51-9520-4361-B1FB-CE0B3318D26E}" type="datetimeFigureOut">
              <a:rPr lang="ar-SA"/>
              <a:pPr>
                <a:defRPr/>
              </a:pPr>
              <a:t>19/10/1438</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C9E8E272-7819-4851-9C1A-409A8EC184FF}" type="slidenum">
              <a:rPr lang="ar-SA"/>
              <a:pPr>
                <a:defRPr/>
              </a:pPr>
              <a:t>‹#›</a:t>
            </a:fld>
            <a:endParaRPr lang="ar-SA"/>
          </a:p>
        </p:txBody>
      </p:sp>
    </p:spTree>
  </p:cSld>
  <p:clrMapOvr>
    <a:masterClrMapping/>
  </p:clrMapOvr>
  <p:transition>
    <p:comb/>
    <p:sndAc>
      <p:stSnd>
        <p:snd r:embed="rId1" name="typ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A" noProof="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3"/>
          <p:cNvSpPr>
            <a:spLocks noGrp="1"/>
          </p:cNvSpPr>
          <p:nvPr>
            <p:ph type="dt" sz="half" idx="10"/>
          </p:nvPr>
        </p:nvSpPr>
        <p:spPr/>
        <p:txBody>
          <a:bodyPr/>
          <a:lstStyle>
            <a:lvl1pPr>
              <a:defRPr/>
            </a:lvl1pPr>
          </a:lstStyle>
          <a:p>
            <a:pPr>
              <a:defRPr/>
            </a:pPr>
            <a:fld id="{62F78C8B-A086-466F-9466-92A3D4159D90}" type="datetimeFigureOut">
              <a:rPr lang="ar-SA"/>
              <a:pPr>
                <a:defRPr/>
              </a:pPr>
              <a:t>19/10/1438</a:t>
            </a:fld>
            <a:endParaRPr lang="ar-SA"/>
          </a:p>
        </p:txBody>
      </p:sp>
      <p:sp>
        <p:nvSpPr>
          <p:cNvPr id="6" name="عنصر نائب للتذييل 4"/>
          <p:cNvSpPr>
            <a:spLocks noGrp="1"/>
          </p:cNvSpPr>
          <p:nvPr>
            <p:ph type="ftr" sz="quarter" idx="11"/>
          </p:nvPr>
        </p:nvSpPr>
        <p:spPr/>
        <p:txBody>
          <a:bodyPr/>
          <a:lstStyle>
            <a:lvl1pPr>
              <a:defRPr/>
            </a:lvl1pPr>
          </a:lstStyle>
          <a:p>
            <a:pPr>
              <a:defRPr/>
            </a:pPr>
            <a:endParaRPr lang="ar-SA"/>
          </a:p>
        </p:txBody>
      </p:sp>
      <p:sp>
        <p:nvSpPr>
          <p:cNvPr id="7" name="عنصر نائب لرقم الشريحة 5"/>
          <p:cNvSpPr>
            <a:spLocks noGrp="1"/>
          </p:cNvSpPr>
          <p:nvPr>
            <p:ph type="sldNum" sz="quarter" idx="12"/>
          </p:nvPr>
        </p:nvSpPr>
        <p:spPr/>
        <p:txBody>
          <a:bodyPr/>
          <a:lstStyle>
            <a:lvl1pPr>
              <a:defRPr/>
            </a:lvl1pPr>
          </a:lstStyle>
          <a:p>
            <a:pPr>
              <a:defRPr/>
            </a:pPr>
            <a:fld id="{FA807A5D-E4A3-432F-9375-A1CE0D7AC136}" type="slidenum">
              <a:rPr lang="ar-SA"/>
              <a:pPr>
                <a:defRPr/>
              </a:pPr>
              <a:t>‹#›</a:t>
            </a:fld>
            <a:endParaRPr lang="ar-SA"/>
          </a:p>
        </p:txBody>
      </p:sp>
    </p:spTree>
  </p:cSld>
  <p:clrMapOvr>
    <a:masterClrMapping/>
  </p:clrMapOvr>
  <p:transition>
    <p:comb/>
    <p:sndAc>
      <p:stSnd>
        <p:snd r:embed="rId1" name="typ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عنصر نائب للعنوان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ar-SA" smtClean="0"/>
              <a:t>انقر لتحرير نمط العنوان الرئيسي</a:t>
            </a:r>
          </a:p>
        </p:txBody>
      </p:sp>
      <p:sp>
        <p:nvSpPr>
          <p:cNvPr id="1027" name="عنصر نائب للنص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BBC06E9-C669-4964-AA39-2C170A3CFF93}" type="datetimeFigureOut">
              <a:rPr lang="ar-SA"/>
              <a:pPr>
                <a:defRPr/>
              </a:pPr>
              <a:t>19/10/1438</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5FE0F6A-39E9-4A6A-9926-D78536785F4B}" type="slidenum">
              <a:rPr lang="ar-SA"/>
              <a:pPr>
                <a:defRPr/>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comb/>
    <p:sndAc>
      <p:stSnd>
        <p:snd r:embed="rId13" name="type.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3.wav"/></Relationships>
</file>

<file path=ppt/slides/_rels/slide10.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25.wav"/></Relationships>
</file>

<file path=ppt/slides/_rels/slide11.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27.wav"/></Relationships>
</file>

<file path=ppt/slides/_rels/slide12.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29.wav"/></Relationships>
</file>

<file path=ppt/slides/_rels/slide13.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32.wav"/><Relationship Id="rId4" Type="http://schemas.openxmlformats.org/officeDocument/2006/relationships/audio" Target="../media/audio31.wav"/></Relationships>
</file>

<file path=ppt/slides/_rels/slide14.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35.wav"/><Relationship Id="rId4" Type="http://schemas.openxmlformats.org/officeDocument/2006/relationships/audio" Target="../media/audio34.wav"/></Relationships>
</file>

<file path=ppt/slides/_rels/slide16.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38.wav"/><Relationship Id="rId4" Type="http://schemas.openxmlformats.org/officeDocument/2006/relationships/audio" Target="../media/audio37.wav"/></Relationships>
</file>

<file path=ppt/slides/_rels/slide18.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40.wav"/><Relationship Id="rId4" Type="http://schemas.openxmlformats.org/officeDocument/2006/relationships/audio" Target="../media/audio39.wav"/></Relationships>
</file>

<file path=ppt/slides/_rels/slide19.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41.wav"/></Relationships>
</file>

<file path=ppt/slides/_rels/slide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audio" Target="../media/audio42.wav"/><Relationship Id="rId7" Type="http://schemas.openxmlformats.org/officeDocument/2006/relationships/audio" Target="../media/audio45.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44.wav"/><Relationship Id="rId5" Type="http://schemas.openxmlformats.org/officeDocument/2006/relationships/audio" Target="../media/audio43.wav"/><Relationship Id="rId4" Type="http://schemas.openxmlformats.org/officeDocument/2006/relationships/audio" Target="../media/audio30.wav"/></Relationships>
</file>

<file path=ppt/slides/_rels/slide21.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47.wav"/></Relationships>
</file>

<file path=ppt/slides/_rels/slide22.xml.rels><?xml version="1.0" encoding="UTF-8" standalone="yes"?>
<Relationships xmlns="http://schemas.openxmlformats.org/package/2006/relationships"><Relationship Id="rId3" Type="http://schemas.openxmlformats.org/officeDocument/2006/relationships/audio" Target="../media/audio48.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49.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s>
</file>

<file path=ppt/slides/_rels/slide25.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audio" Target="../media/audio54.wav"/><Relationship Id="rId7" Type="http://schemas.openxmlformats.org/officeDocument/2006/relationships/audio" Target="../media/audio5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7.wav"/><Relationship Id="rId11" Type="http://schemas.openxmlformats.org/officeDocument/2006/relationships/audio" Target="../media/audio62.wav"/><Relationship Id="rId5" Type="http://schemas.openxmlformats.org/officeDocument/2006/relationships/audio" Target="../media/audio56.wav"/><Relationship Id="rId10" Type="http://schemas.openxmlformats.org/officeDocument/2006/relationships/audio" Target="../media/audio61.wav"/><Relationship Id="rId4" Type="http://schemas.openxmlformats.org/officeDocument/2006/relationships/audio" Target="../media/audio55.wav"/><Relationship Id="rId9" Type="http://schemas.openxmlformats.org/officeDocument/2006/relationships/audio" Target="../media/audio60.wav"/></Relationships>
</file>

<file path=ppt/slides/_rels/slide26.xml.rels><?xml version="1.0" encoding="UTF-8" standalone="yes"?>
<Relationships xmlns="http://schemas.openxmlformats.org/package/2006/relationships"><Relationship Id="rId8" Type="http://schemas.openxmlformats.org/officeDocument/2006/relationships/audio" Target="../media/audio67.wav"/><Relationship Id="rId3" Type="http://schemas.openxmlformats.org/officeDocument/2006/relationships/audio" Target="../media/audio54.wav"/><Relationship Id="rId7" Type="http://schemas.openxmlformats.org/officeDocument/2006/relationships/audio" Target="../media/audio66.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65.wav"/><Relationship Id="rId5" Type="http://schemas.openxmlformats.org/officeDocument/2006/relationships/audio" Target="../media/audio64.wav"/><Relationship Id="rId4" Type="http://schemas.openxmlformats.org/officeDocument/2006/relationships/audio" Target="../media/audio63.wav"/><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audio" Target="../media/audio6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69.wav"/></Relationships>
</file>

<file path=ppt/slides/_rels/slide28.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71.wav"/></Relationships>
</file>

<file path=ppt/slides/_rels/slide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6.wav"/></Relationships>
</file>

<file path=ppt/slides/_rels/slide30.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audio" Target="../media/audio73.wav"/></Relationships>
</file>

<file path=ppt/slides/_rels/slide3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audio" Target="../media/audio74.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audio" Target="../media/audio77.wav"/><Relationship Id="rId4" Type="http://schemas.openxmlformats.org/officeDocument/2006/relationships/audio" Target="../media/audio76.wav"/></Relationships>
</file>

<file path=ppt/slides/_rels/slide34.xml.rels><?xml version="1.0" encoding="UTF-8" standalone="yes"?>
<Relationships xmlns="http://schemas.openxmlformats.org/package/2006/relationships"><Relationship Id="rId3" Type="http://schemas.openxmlformats.org/officeDocument/2006/relationships/audio" Target="../media/audio78.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audio" Target="../media/audio79.wav"/></Relationships>
</file>

<file path=ppt/slides/_rels/slide35.xml.rels><?xml version="1.0" encoding="UTF-8" standalone="yes"?>
<Relationships xmlns="http://schemas.openxmlformats.org/package/2006/relationships"><Relationship Id="rId3" Type="http://schemas.openxmlformats.org/officeDocument/2006/relationships/audio" Target="../media/audio80.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81.wav"/></Relationships>
</file>

<file path=ppt/slides/_rels/slide36.xml.rels><?xml version="1.0" encoding="UTF-8" standalone="yes"?>
<Relationships xmlns="http://schemas.openxmlformats.org/package/2006/relationships"><Relationship Id="rId3" Type="http://schemas.openxmlformats.org/officeDocument/2006/relationships/audio" Target="../media/audio8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audio" Target="../media/audio8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audio" Target="../media/audio8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audio" Target="../media/audio85.wav"/></Relationships>
</file>

<file path=ppt/slides/_rels/slide39.xml.rels><?xml version="1.0" encoding="UTF-8" standalone="yes"?>
<Relationships xmlns="http://schemas.openxmlformats.org/package/2006/relationships"><Relationship Id="rId3" Type="http://schemas.openxmlformats.org/officeDocument/2006/relationships/audio" Target="../media/audio86.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88.wav"/><Relationship Id="rId4" Type="http://schemas.openxmlformats.org/officeDocument/2006/relationships/audio" Target="../media/audio87.wav"/></Relationships>
</file>

<file path=ppt/slides/_rels/slide4.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audio" Target="../media/audio89.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audio" Target="../media/audio90.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audio" Target="../media/audio91.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92.wav"/></Relationships>
</file>

<file path=ppt/slides/_rels/slide43.xml.rels><?xml version="1.0" encoding="UTF-8" standalone="yes"?>
<Relationships xmlns="http://schemas.openxmlformats.org/package/2006/relationships"><Relationship Id="rId3" Type="http://schemas.openxmlformats.org/officeDocument/2006/relationships/audio" Target="../media/audio9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audio" Target="../media/audio94.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95.wav"/></Relationships>
</file>

<file path=ppt/slides/_rels/slide45.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96.wav"/></Relationships>
</file>

<file path=ppt/slides/_rels/slide46.xml.rels><?xml version="1.0" encoding="UTF-8" standalone="yes"?>
<Relationships xmlns="http://schemas.openxmlformats.org/package/2006/relationships"><Relationship Id="rId3" Type="http://schemas.openxmlformats.org/officeDocument/2006/relationships/audio" Target="../media/audio97.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7.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audio" Target="../media/audio98.wav"/></Relationships>
</file>

<file path=ppt/slides/_rels/slide48.xml.rels><?xml version="1.0" encoding="UTF-8" standalone="yes"?>
<Relationships xmlns="http://schemas.openxmlformats.org/package/2006/relationships"><Relationship Id="rId3" Type="http://schemas.openxmlformats.org/officeDocument/2006/relationships/audio" Target="../media/audio99.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01.wav"/><Relationship Id="rId4" Type="http://schemas.openxmlformats.org/officeDocument/2006/relationships/audio" Target="../media/audio100.wav"/></Relationships>
</file>

<file path=ppt/slides/_rels/slide49.xml.rels><?xml version="1.0" encoding="UTF-8" standalone="yes"?>
<Relationships xmlns="http://schemas.openxmlformats.org/package/2006/relationships"><Relationship Id="rId3" Type="http://schemas.openxmlformats.org/officeDocument/2006/relationships/audio" Target="../media/audio10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audio" Target="../media/audio103.wav"/></Relationships>
</file>

<file path=ppt/slides/_rels/slide5.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0.wav"/><Relationship Id="rId4" Type="http://schemas.openxmlformats.org/officeDocument/2006/relationships/audio" Target="../media/audio9.wav"/></Relationships>
</file>

<file path=ppt/slides/_rels/slide50.xml.rels><?xml version="1.0" encoding="UTF-8" standalone="yes"?>
<Relationships xmlns="http://schemas.openxmlformats.org/package/2006/relationships"><Relationship Id="rId3" Type="http://schemas.openxmlformats.org/officeDocument/2006/relationships/audio" Target="../media/audio104.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audio" Target="../media/audio105.wav"/></Relationships>
</file>

<file path=ppt/slides/_rels/slide51.xml.rels><?xml version="1.0" encoding="UTF-8" standalone="yes"?>
<Relationships xmlns="http://schemas.openxmlformats.org/package/2006/relationships"><Relationship Id="rId3" Type="http://schemas.openxmlformats.org/officeDocument/2006/relationships/audio" Target="../media/audio106.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audio" Target="../media/audio10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audio" Target="../media/audio109.wav"/><Relationship Id="rId4" Type="http://schemas.openxmlformats.org/officeDocument/2006/relationships/audio" Target="../media/audio108.wav"/></Relationships>
</file>

<file path=ppt/slides/_rels/slide53.xml.rels><?xml version="1.0" encoding="UTF-8" standalone="yes"?>
<Relationships xmlns="http://schemas.openxmlformats.org/package/2006/relationships"><Relationship Id="rId3" Type="http://schemas.openxmlformats.org/officeDocument/2006/relationships/audio" Target="../media/audio11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audio" Target="../media/audio112.wav"/><Relationship Id="rId4" Type="http://schemas.openxmlformats.org/officeDocument/2006/relationships/audio" Target="../media/audio111.wav"/></Relationships>
</file>

<file path=ppt/slides/_rels/slide54.xml.rels><?xml version="1.0" encoding="UTF-8" standalone="yes"?>
<Relationships xmlns="http://schemas.openxmlformats.org/package/2006/relationships"><Relationship Id="rId3" Type="http://schemas.openxmlformats.org/officeDocument/2006/relationships/audio" Target="../media/audio113.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audio" Target="../media/audio114.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audio" Target="../media/audio115.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16.wav"/><Relationship Id="rId4" Type="http://schemas.openxmlformats.org/officeDocument/2006/relationships/audio" Target="../media/audio87.wav"/></Relationships>
</file>

<file path=ppt/slides/_rels/slide57.xml.rels><?xml version="1.0" encoding="UTF-8" standalone="yes"?>
<Relationships xmlns="http://schemas.openxmlformats.org/package/2006/relationships"><Relationship Id="rId3" Type="http://schemas.openxmlformats.org/officeDocument/2006/relationships/audio" Target="../media/audio117.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audio" Target="../media/audio91.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18.wav"/></Relationships>
</file>

<file path=ppt/slides/_rels/slide59.xml.rels><?xml version="1.0" encoding="UTF-8" standalone="yes"?>
<Relationships xmlns="http://schemas.openxmlformats.org/package/2006/relationships"><Relationship Id="rId3" Type="http://schemas.openxmlformats.org/officeDocument/2006/relationships/audio" Target="../media/audio119.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3.wav"/></Relationships>
</file>

<file path=ppt/slides/_rels/slide8.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6.wav"/><Relationship Id="rId9" Type="http://schemas.openxmlformats.org/officeDocument/2006/relationships/audio" Target="../media/audio21.wav"/></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مستطيل ذو زوايا قطرية مستديرة 1"/>
          <p:cNvSpPr/>
          <p:nvPr/>
        </p:nvSpPr>
        <p:spPr>
          <a:xfrm>
            <a:off x="3786182" y="428604"/>
            <a:ext cx="4884743" cy="1214446"/>
          </a:xfrm>
          <a:prstGeom prst="round2DiagRect">
            <a:avLst>
              <a:gd name="adj1" fmla="val 16667"/>
              <a:gd name="adj2" fmla="val 50000"/>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3" name="مربع نص 2"/>
          <p:cNvSpPr txBox="1"/>
          <p:nvPr/>
        </p:nvSpPr>
        <p:spPr>
          <a:xfrm>
            <a:off x="3714744" y="571480"/>
            <a:ext cx="4857784" cy="1015663"/>
          </a:xfrm>
          <a:prstGeom prst="rect">
            <a:avLst/>
          </a:prstGeom>
          <a:noFill/>
        </p:spPr>
        <p:txBody>
          <a:bodyPr wrap="square" rtlCol="1">
            <a:spAutoFit/>
          </a:bodyPr>
          <a:lstStyle/>
          <a:p>
            <a:pPr algn="ctr" fontAlgn="auto">
              <a:spcBef>
                <a:spcPts val="0"/>
              </a:spcBef>
              <a:spcAft>
                <a:spcPts val="0"/>
              </a:spcAft>
              <a:defRPr/>
            </a:pPr>
            <a:r>
              <a:rPr lang="ar-EG" sz="6000" b="1" dirty="0" smtClean="0">
                <a:solidFill>
                  <a:srgbClr val="C00000"/>
                </a:solidFill>
              </a:rPr>
              <a:t>الْوَحْدَةُ الْخَامِسَةُ</a:t>
            </a:r>
            <a:endParaRPr lang="ar-EG" sz="6000" b="1" dirty="0">
              <a:solidFill>
                <a:srgbClr val="C00000"/>
              </a:solidFill>
            </a:endParaRPr>
          </a:p>
        </p:txBody>
      </p:sp>
      <p:grpSp>
        <p:nvGrpSpPr>
          <p:cNvPr id="5" name="Group 18"/>
          <p:cNvGrpSpPr>
            <a:grpSpLocks/>
          </p:cNvGrpSpPr>
          <p:nvPr/>
        </p:nvGrpSpPr>
        <p:grpSpPr bwMode="auto">
          <a:xfrm>
            <a:off x="1286501" y="2928938"/>
            <a:ext cx="5072062" cy="2511425"/>
            <a:chOff x="1402" y="904"/>
            <a:chExt cx="5355" cy="2291"/>
          </a:xfrm>
        </p:grpSpPr>
        <p:grpSp>
          <p:nvGrpSpPr>
            <p:cNvPr id="2054" name="Group 8"/>
            <p:cNvGrpSpPr>
              <a:grpSpLocks/>
            </p:cNvGrpSpPr>
            <p:nvPr/>
          </p:nvGrpSpPr>
          <p:grpSpPr bwMode="auto">
            <a:xfrm>
              <a:off x="1402" y="904"/>
              <a:ext cx="5355" cy="2291"/>
              <a:chOff x="4253533" y="248185"/>
              <a:chExt cx="5929431" cy="2037805"/>
            </a:xfrm>
          </p:grpSpPr>
          <p:sp>
            <p:nvSpPr>
              <p:cNvPr id="8" name="Double Wave 11"/>
              <p:cNvSpPr/>
              <p:nvPr/>
            </p:nvSpPr>
            <p:spPr>
              <a:xfrm>
                <a:off x="4253533" y="248185"/>
                <a:ext cx="5571615" cy="1711910"/>
              </a:xfrm>
              <a:prstGeom prst="doubleWave">
                <a:avLst>
                  <a:gd name="adj1" fmla="val 5777"/>
                  <a:gd name="adj2" fmla="val -593"/>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sz="4800" b="1" dirty="0">
                  <a:solidFill>
                    <a:schemeClr val="tx1"/>
                  </a:solidFill>
                </a:endParaRPr>
              </a:p>
            </p:txBody>
          </p:sp>
          <p:sp>
            <p:nvSpPr>
              <p:cNvPr id="9" name="Double Wave 10"/>
              <p:cNvSpPr/>
              <p:nvPr/>
            </p:nvSpPr>
            <p:spPr>
              <a:xfrm>
                <a:off x="4609856" y="571503"/>
                <a:ext cx="5573108" cy="1714487"/>
              </a:xfrm>
              <a:prstGeom prst="doubleWave">
                <a:avLst>
                  <a:gd name="adj1" fmla="val 3699"/>
                  <a:gd name="adj2" fmla="val -4539"/>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sz="4800" b="1" dirty="0">
                  <a:solidFill>
                    <a:schemeClr val="tx1"/>
                  </a:solidFill>
                </a:endParaRPr>
              </a:p>
            </p:txBody>
          </p:sp>
          <p:sp>
            <p:nvSpPr>
              <p:cNvPr id="10" name="Double Wave 9"/>
              <p:cNvSpPr/>
              <p:nvPr/>
            </p:nvSpPr>
            <p:spPr>
              <a:xfrm>
                <a:off x="4418703" y="366692"/>
                <a:ext cx="5571253" cy="1713199"/>
              </a:xfrm>
              <a:prstGeom prst="doubleWave">
                <a:avLst>
                  <a:gd name="adj1" fmla="val 4618"/>
                  <a:gd name="adj2" fmla="val -3208"/>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sz="4800" b="1" dirty="0">
                  <a:solidFill>
                    <a:schemeClr val="tx1"/>
                  </a:solidFill>
                </a:endParaRPr>
              </a:p>
            </p:txBody>
          </p:sp>
        </p:grpSp>
        <p:sp>
          <p:nvSpPr>
            <p:cNvPr id="7" name="TextBox 3"/>
            <p:cNvSpPr txBox="1">
              <a:spLocks noChangeArrowheads="1"/>
            </p:cNvSpPr>
            <p:nvPr/>
          </p:nvSpPr>
          <p:spPr bwMode="auto">
            <a:xfrm>
              <a:off x="1802" y="1283"/>
              <a:ext cx="4529" cy="1432"/>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fontAlgn="auto">
                <a:spcBef>
                  <a:spcPts val="0"/>
                </a:spcBef>
                <a:spcAft>
                  <a:spcPts val="0"/>
                </a:spcAft>
                <a:defRPr/>
              </a:pPr>
              <a:r>
                <a:rPr lang="ar-EG" sz="9600" b="1" dirty="0" smtClean="0">
                  <a:solidFill>
                    <a:srgbClr val="002060"/>
                  </a:solidFill>
                </a:rPr>
                <a:t>الْمَادَّةُ</a:t>
              </a:r>
              <a:endParaRPr lang="ar-EG" sz="9600" b="1" dirty="0">
                <a:solidFill>
                  <a:srgbClr val="002060"/>
                </a:solidFill>
                <a:latin typeface="+mn-lt"/>
                <a:cs typeface="+mn-cs"/>
              </a:endParaRPr>
            </a:p>
          </p:txBody>
        </p:sp>
      </p:gr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و5.wav"/>
                                        </p:tgtEl>
                                      </p:cMediaNode>
                                    </p:audio>
                                  </p:sub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و5.wav"/>
                                        </p:tgtEl>
                                      </p:cMediaNode>
                                    </p:audio>
                                  </p:sub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to="" calcmode="lin" valueType="num">
                                      <p:cBhvr>
                                        <p:cTn id="19" dur="1" fill="hold"/>
                                        <p:tgtEl>
                                          <p:spTgt spid="5"/>
                                        </p:tgtEl>
                                        <p:attrNameLst>
                                          <p:attrName/>
                                        </p:attrNameLst>
                                      </p:cBhvr>
                                    </p:anim>
                                  </p:childTnLst>
                                  <p:subTnLst>
                                    <p:audio>
                                      <p:cMediaNode>
                                        <p:cTn display="0" masterRel="sameClick">
                                          <p:stCondLst>
                                            <p:cond evt="begin" delay="0">
                                              <p:tn val="17"/>
                                            </p:cond>
                                          </p:stCondLst>
                                          <p:endCondLst>
                                            <p:cond evt="onStopAudio" delay="0">
                                              <p:tgtEl>
                                                <p:sldTgt/>
                                              </p:tgtEl>
                                            </p:cond>
                                          </p:endCondLst>
                                        </p:cTn>
                                        <p:tgtEl>
                                          <p:sndTgt r:embed="rId4" name="الماد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مربع نص 5"/>
          <p:cNvSpPr txBox="1">
            <a:spLocks noChangeArrowheads="1"/>
          </p:cNvSpPr>
          <p:nvPr/>
        </p:nvSpPr>
        <p:spPr bwMode="auto">
          <a:xfrm>
            <a:off x="714348" y="1714488"/>
            <a:ext cx="7643866" cy="470898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pPr>
            <a:r>
              <a:rPr lang="ar-EG" sz="4000" b="1" dirty="0" smtClean="0">
                <a:solidFill>
                  <a:schemeClr val="tx1"/>
                </a:solidFill>
                <a:latin typeface="Calibri" pitchFamily="34" charset="0"/>
              </a:rPr>
              <a:t>أتخيل </a:t>
            </a:r>
            <a:r>
              <a:rPr lang="ar-EG" sz="4000" b="1" dirty="0">
                <a:solidFill>
                  <a:schemeClr val="tx1"/>
                </a:solidFill>
                <a:latin typeface="Calibri" pitchFamily="34" charset="0"/>
              </a:rPr>
              <a:t>أن ملابسي قد </a:t>
            </a:r>
            <a:r>
              <a:rPr lang="ar-EG" sz="4000" b="1" dirty="0" smtClean="0">
                <a:solidFill>
                  <a:schemeClr val="tx1"/>
                </a:solidFill>
                <a:latin typeface="Calibri" pitchFamily="34" charset="0"/>
              </a:rPr>
              <a:t>تلطَّخت بحِبْرٍ تسرَّب </a:t>
            </a:r>
            <a:r>
              <a:rPr lang="ar-EG" sz="4000" b="1" dirty="0">
                <a:solidFill>
                  <a:schemeClr val="tx1"/>
                </a:solidFill>
                <a:latin typeface="Calibri" pitchFamily="34" charset="0"/>
              </a:rPr>
              <a:t>من قلم </a:t>
            </a:r>
            <a:r>
              <a:rPr lang="ar-EG" sz="4000" b="1" dirty="0" smtClean="0">
                <a:solidFill>
                  <a:schemeClr val="tx1"/>
                </a:solidFill>
                <a:latin typeface="Calibri" pitchFamily="34" charset="0"/>
              </a:rPr>
              <a:t>تخطيط.</a:t>
            </a:r>
            <a:br>
              <a:rPr lang="ar-EG" sz="4000" b="1" dirty="0" smtClean="0">
                <a:solidFill>
                  <a:schemeClr val="tx1"/>
                </a:solidFill>
                <a:latin typeface="Calibri" pitchFamily="34" charset="0"/>
              </a:rPr>
            </a:br>
            <a:r>
              <a:rPr lang="ar-EG" sz="4000" b="1" dirty="0" smtClean="0">
                <a:solidFill>
                  <a:schemeClr val="tx1"/>
                </a:solidFill>
                <a:latin typeface="Calibri" pitchFamily="34" charset="0"/>
              </a:rPr>
              <a:t>ما أولُ شيءٍ أفعلُه لإزالةِ الْحِبْر </a:t>
            </a:r>
            <a:r>
              <a:rPr lang="ar-EG" sz="4000" b="1" dirty="0">
                <a:solidFill>
                  <a:schemeClr val="tx1"/>
                </a:solidFill>
                <a:latin typeface="Calibri" pitchFamily="34" charset="0"/>
              </a:rPr>
              <a:t>عن </a:t>
            </a:r>
            <a:r>
              <a:rPr lang="ar-EG" sz="4000" b="1" dirty="0" smtClean="0">
                <a:solidFill>
                  <a:schemeClr val="tx1"/>
                </a:solidFill>
                <a:latin typeface="Calibri" pitchFamily="34" charset="0"/>
              </a:rPr>
              <a:t>ملابسِي؟ </a:t>
            </a:r>
            <a:br>
              <a:rPr lang="ar-EG" sz="4000" b="1" dirty="0" smtClean="0">
                <a:solidFill>
                  <a:schemeClr val="tx1"/>
                </a:solidFill>
                <a:latin typeface="Calibri" pitchFamily="34" charset="0"/>
              </a:rPr>
            </a:br>
            <a:r>
              <a:rPr lang="ar-EG" sz="4000" b="1" dirty="0" smtClean="0">
                <a:solidFill>
                  <a:schemeClr val="tx1"/>
                </a:solidFill>
                <a:latin typeface="Calibri" pitchFamily="34" charset="0"/>
              </a:rPr>
              <a:t>وماذا </a:t>
            </a:r>
            <a:r>
              <a:rPr lang="ar-EG" sz="4000" b="1" dirty="0">
                <a:solidFill>
                  <a:schemeClr val="tx1"/>
                </a:solidFill>
                <a:latin typeface="Calibri" pitchFamily="34" charset="0"/>
              </a:rPr>
              <a:t>يمكن </a:t>
            </a:r>
            <a:r>
              <a:rPr lang="ar-EG" sz="4000" b="1" dirty="0" smtClean="0">
                <a:solidFill>
                  <a:schemeClr val="tx1"/>
                </a:solidFill>
                <a:latin typeface="Calibri" pitchFamily="34" charset="0"/>
              </a:rPr>
              <a:t>أنْ يحدثَ </a:t>
            </a:r>
            <a:r>
              <a:rPr lang="ar-EG" sz="4000" b="1" dirty="0">
                <a:solidFill>
                  <a:schemeClr val="tx1"/>
                </a:solidFill>
                <a:latin typeface="Calibri" pitchFamily="34" charset="0"/>
              </a:rPr>
              <a:t>لو </a:t>
            </a:r>
            <a:r>
              <a:rPr lang="ar-EG" sz="4000" b="1" dirty="0" smtClean="0">
                <a:solidFill>
                  <a:schemeClr val="tx1"/>
                </a:solidFill>
                <a:latin typeface="Calibri" pitchFamily="34" charset="0"/>
              </a:rPr>
              <a:t>غُمِرَتِ الملابسُ،</a:t>
            </a:r>
            <a:br>
              <a:rPr lang="ar-EG" sz="4000" b="1" dirty="0" smtClean="0">
                <a:solidFill>
                  <a:schemeClr val="tx1"/>
                </a:solidFill>
                <a:latin typeface="Calibri" pitchFamily="34" charset="0"/>
              </a:rPr>
            </a:br>
            <a:r>
              <a:rPr lang="ar-EG" sz="4000" b="1" dirty="0" smtClean="0">
                <a:solidFill>
                  <a:schemeClr val="tx1"/>
                </a:solidFill>
                <a:latin typeface="Calibri" pitchFamily="34" charset="0"/>
              </a:rPr>
              <a:t> </a:t>
            </a:r>
            <a:r>
              <a:rPr lang="ar-EG" sz="4000" b="1" dirty="0">
                <a:solidFill>
                  <a:schemeClr val="tx1"/>
                </a:solidFill>
                <a:latin typeface="Calibri" pitchFamily="34" charset="0"/>
              </a:rPr>
              <a:t>وعليها </a:t>
            </a:r>
            <a:r>
              <a:rPr lang="ar-EG" sz="4000" b="1" dirty="0" smtClean="0">
                <a:solidFill>
                  <a:schemeClr val="tx1"/>
                </a:solidFill>
                <a:latin typeface="Calibri" pitchFamily="34" charset="0"/>
              </a:rPr>
              <a:t>الْحِبْرُ </a:t>
            </a:r>
            <a:r>
              <a:rPr lang="ar-EG" sz="4000" b="1" dirty="0">
                <a:solidFill>
                  <a:schemeClr val="tx1"/>
                </a:solidFill>
                <a:latin typeface="Calibri" pitchFamily="34" charset="0"/>
              </a:rPr>
              <a:t>في </a:t>
            </a:r>
            <a:r>
              <a:rPr lang="ar-EG" sz="4000" b="1" dirty="0" smtClean="0">
                <a:solidFill>
                  <a:schemeClr val="tx1"/>
                </a:solidFill>
                <a:latin typeface="Calibri" pitchFamily="34" charset="0"/>
              </a:rPr>
              <a:t>الْمَاء؟</a:t>
            </a:r>
            <a:endParaRPr lang="en-US" sz="4000" b="1" dirty="0">
              <a:solidFill>
                <a:schemeClr val="tx1"/>
              </a:solidFill>
              <a:latin typeface="Calibri" pitchFamily="34" charset="0"/>
            </a:endParaRPr>
          </a:p>
        </p:txBody>
      </p:sp>
      <p:sp>
        <p:nvSpPr>
          <p:cNvPr id="5" name="مربع نص 4"/>
          <p:cNvSpPr txBox="1">
            <a:spLocks noChangeArrowheads="1"/>
          </p:cNvSpPr>
          <p:nvPr/>
        </p:nvSpPr>
        <p:spPr bwMode="auto">
          <a:xfrm>
            <a:off x="5786446" y="642918"/>
            <a:ext cx="2500310" cy="707886"/>
          </a:xfrm>
          <a:prstGeom prst="rect">
            <a:avLst/>
          </a:prstGeom>
          <a:ln>
            <a:headEnd/>
            <a:tailEnd/>
          </a:ln>
          <a:effectLst>
            <a:glow rad="139700">
              <a:schemeClr val="accent2">
                <a:satMod val="175000"/>
                <a:alpha val="40000"/>
              </a:schemeClr>
            </a:glow>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square">
            <a:spAutoFit/>
          </a:bodyPr>
          <a:lstStyle/>
          <a:p>
            <a:r>
              <a:rPr lang="ar-EG" sz="4000" b="1" dirty="0" smtClean="0">
                <a:solidFill>
                  <a:srgbClr val="C00000"/>
                </a:solidFill>
                <a:latin typeface="Calibri" pitchFamily="34" charset="0"/>
              </a:rPr>
              <a:t>أُكَوِّنُ</a:t>
            </a:r>
            <a:r>
              <a:rPr lang="ar-EG" sz="3600" b="1" dirty="0" smtClean="0">
                <a:solidFill>
                  <a:srgbClr val="C00000"/>
                </a:solidFill>
                <a:latin typeface="Calibri" pitchFamily="34" charset="0"/>
              </a:rPr>
              <a:t> </a:t>
            </a:r>
            <a:r>
              <a:rPr lang="ar-EG" sz="4000" b="1" dirty="0" smtClean="0">
                <a:solidFill>
                  <a:srgbClr val="C00000"/>
                </a:solidFill>
                <a:latin typeface="Calibri" pitchFamily="34" charset="0"/>
              </a:rPr>
              <a:t>فَرْضِيَّةً</a:t>
            </a:r>
            <a:r>
              <a:rPr lang="ar-EG" sz="3600" b="1" dirty="0" smtClean="0">
                <a:solidFill>
                  <a:srgbClr val="C00000"/>
                </a:solidFill>
                <a:latin typeface="Calibri" pitchFamily="34" charset="0"/>
              </a:rPr>
              <a:t>: </a:t>
            </a:r>
            <a:endParaRPr lang="en-US" sz="3600" b="1" dirty="0">
              <a:solidFill>
                <a:srgbClr val="C00000"/>
              </a:solidFill>
              <a:latin typeface="Calibri"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أكون فرضية.wav"/>
                                        </p:tgtEl>
                                      </p:cMediaNode>
                                    </p:audio>
                                  </p:sub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
                                            <p:txEl>
                                              <p:pRg st="0" end="0"/>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4" name="أتخيل أن ملابس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autoUpdateAnimBg="0"/>
      <p:bldP spid="5"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مربع نص 1"/>
          <p:cNvSpPr txBox="1">
            <a:spLocks noChangeArrowheads="1"/>
          </p:cNvSpPr>
          <p:nvPr/>
        </p:nvSpPr>
        <p:spPr bwMode="auto">
          <a:xfrm>
            <a:off x="857224" y="1571612"/>
            <a:ext cx="7286676" cy="286232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pPr>
            <a:r>
              <a:rPr lang="ar-EG" sz="4000" b="1" dirty="0" smtClean="0">
                <a:solidFill>
                  <a:schemeClr val="tx1"/>
                </a:solidFill>
                <a:latin typeface="Calibri" pitchFamily="34" charset="0"/>
              </a:rPr>
              <a:t>أكتبُ جوابِي </a:t>
            </a:r>
            <a:r>
              <a:rPr lang="ar-EG" sz="4000" b="1" dirty="0">
                <a:solidFill>
                  <a:schemeClr val="tx1"/>
                </a:solidFill>
                <a:latin typeface="Calibri" pitchFamily="34" charset="0"/>
              </a:rPr>
              <a:t>في </a:t>
            </a:r>
            <a:r>
              <a:rPr lang="ar-EG" sz="4000" b="1" dirty="0" smtClean="0">
                <a:solidFill>
                  <a:schemeClr val="tx1"/>
                </a:solidFill>
                <a:latin typeface="Calibri" pitchFamily="34" charset="0"/>
              </a:rPr>
              <a:t>صُورةِ فرْضيةٍ كالآتِي:</a:t>
            </a:r>
            <a:br>
              <a:rPr lang="ar-EG" sz="4000" b="1" dirty="0" smtClean="0">
                <a:solidFill>
                  <a:schemeClr val="tx1"/>
                </a:solidFill>
                <a:latin typeface="Calibri" pitchFamily="34" charset="0"/>
              </a:rPr>
            </a:br>
            <a:r>
              <a:rPr lang="ar-EG" sz="4000" b="1" dirty="0" smtClean="0">
                <a:solidFill>
                  <a:schemeClr val="tx1"/>
                </a:solidFill>
                <a:latin typeface="Calibri" pitchFamily="34" charset="0"/>
              </a:rPr>
              <a:t> </a:t>
            </a:r>
            <a:r>
              <a:rPr lang="ar-EG" sz="4000" b="1" dirty="0">
                <a:solidFill>
                  <a:schemeClr val="tx1"/>
                </a:solidFill>
                <a:latin typeface="Calibri" pitchFamily="34" charset="0"/>
              </a:rPr>
              <a:t>"إذا </a:t>
            </a:r>
            <a:r>
              <a:rPr lang="ar-EG" sz="4000" b="1" dirty="0" smtClean="0">
                <a:solidFill>
                  <a:schemeClr val="tx1"/>
                </a:solidFill>
                <a:latin typeface="Calibri" pitchFamily="34" charset="0"/>
              </a:rPr>
              <a:t>غُمِرَتْ مَلابسُ عليْها بُقَعٌ منْ أنواعٍ مُخْتَلِفَةٍ منَ الْحِبْرِ فِي الْمَاءِ فإنَّهَا سوفَ...."</a:t>
            </a:r>
            <a:endParaRPr lang="en-US" sz="4000" b="1" dirty="0">
              <a:solidFill>
                <a:schemeClr val="tx1"/>
              </a:solidFill>
              <a:latin typeface="Calibri" pitchFamily="34" charset="0"/>
            </a:endParaRPr>
          </a:p>
        </p:txBody>
      </p:sp>
      <p:sp>
        <p:nvSpPr>
          <p:cNvPr id="7" name="Rectangle 7"/>
          <p:cNvSpPr>
            <a:spLocks noChangeArrowheads="1"/>
          </p:cNvSpPr>
          <p:nvPr/>
        </p:nvSpPr>
        <p:spPr bwMode="auto">
          <a:xfrm>
            <a:off x="785786" y="4842229"/>
            <a:ext cx="7429334" cy="90505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lnSpc>
                <a:spcPct val="150000"/>
              </a:lnSpc>
            </a:pPr>
            <a:r>
              <a:rPr lang="ar-EG" sz="4000" b="1" dirty="0">
                <a:solidFill>
                  <a:srgbClr val="002060"/>
                </a:solidFill>
                <a:latin typeface="Calibri" pitchFamily="34" charset="0"/>
                <a:cs typeface="Times New Roman" pitchFamily="18" charset="0"/>
              </a:rPr>
              <a:t>تنفصل</a:t>
            </a:r>
            <a:r>
              <a:rPr lang="ar-EG" sz="3600" b="1" dirty="0">
                <a:solidFill>
                  <a:srgbClr val="002060"/>
                </a:solidFill>
                <a:latin typeface="Calibri" pitchFamily="34" charset="0"/>
                <a:cs typeface="Times New Roman" pitchFamily="18" charset="0"/>
              </a:rPr>
              <a:t> </a:t>
            </a:r>
            <a:r>
              <a:rPr lang="ar-EG" sz="3600" b="1" dirty="0" smtClean="0">
                <a:solidFill>
                  <a:srgbClr val="002060"/>
                </a:solidFill>
                <a:latin typeface="Calibri" pitchFamily="34" charset="0"/>
                <a:cs typeface="Times New Roman" pitchFamily="18" charset="0"/>
              </a:rPr>
              <a:t>بُقَعُ الْحِبْر </a:t>
            </a:r>
            <a:r>
              <a:rPr lang="ar-EG" sz="3600" b="1" dirty="0">
                <a:solidFill>
                  <a:srgbClr val="002060"/>
                </a:solidFill>
                <a:latin typeface="Calibri" pitchFamily="34" charset="0"/>
                <a:cs typeface="Times New Roman" pitchFamily="18" charset="0"/>
              </a:rPr>
              <a:t>من القماش بسرعات </a:t>
            </a:r>
            <a:r>
              <a:rPr lang="ar-EG" sz="3600" b="1" dirty="0" smtClean="0">
                <a:solidFill>
                  <a:srgbClr val="002060"/>
                </a:solidFill>
                <a:latin typeface="Calibri" pitchFamily="34" charset="0"/>
                <a:cs typeface="Times New Roman" pitchFamily="18" charset="0"/>
              </a:rPr>
              <a:t>مُخْتَلِفَة. </a:t>
            </a:r>
            <a:endParaRPr lang="ar-EG" sz="3600" b="1" dirty="0">
              <a:solidFill>
                <a:srgbClr val="002060"/>
              </a:solidFill>
              <a:latin typeface="Calibri" pitchFamily="34" charset="0"/>
            </a:endParaRPr>
          </a:p>
        </p:txBody>
      </p:sp>
      <p:sp>
        <p:nvSpPr>
          <p:cNvPr id="14" name="مربع نص 13"/>
          <p:cNvSpPr txBox="1">
            <a:spLocks noChangeArrowheads="1"/>
          </p:cNvSpPr>
          <p:nvPr/>
        </p:nvSpPr>
        <p:spPr bwMode="auto">
          <a:xfrm>
            <a:off x="5786446" y="642918"/>
            <a:ext cx="2500310" cy="707886"/>
          </a:xfrm>
          <a:prstGeom prst="rect">
            <a:avLst/>
          </a:prstGeom>
          <a:ln>
            <a:headEnd/>
            <a:tailEnd/>
          </a:ln>
          <a:effectLst>
            <a:glow rad="139700">
              <a:schemeClr val="accent2">
                <a:satMod val="175000"/>
                <a:alpha val="40000"/>
              </a:schemeClr>
            </a:glow>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square">
            <a:spAutoFit/>
          </a:bodyPr>
          <a:lstStyle/>
          <a:p>
            <a:r>
              <a:rPr lang="ar-EG" sz="4000" b="1" dirty="0" smtClean="0">
                <a:solidFill>
                  <a:srgbClr val="C00000"/>
                </a:solidFill>
                <a:latin typeface="Calibri" pitchFamily="34" charset="0"/>
              </a:rPr>
              <a:t>أُكَوِّنُ فَرْضِيَّةً: </a:t>
            </a:r>
            <a:endParaRPr lang="en-US" sz="4000" b="1" dirty="0">
              <a:solidFill>
                <a:srgbClr val="C00000"/>
              </a:solidFill>
              <a:latin typeface="Calibri" pitchFamily="34" charset="0"/>
            </a:endParaRPr>
          </a:p>
        </p:txBody>
      </p:sp>
    </p:spTree>
  </p:cSld>
  <p:clrMapOvr>
    <a:masterClrMapping/>
  </p:clrMapOvr>
  <p:transition>
    <p:comb/>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par>
                          <p:cTn id="7" fill="hold">
                            <p:stCondLst>
                              <p:cond delay="500"/>
                            </p:stCondLst>
                            <p:childTnLst>
                              <p:par>
                                <p:cTn id="8" presetID="23" presetClass="entr" presetSubtype="16" fill="hold" grpId="0" nodeType="after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calcmode="lin" valueType="num">
                                      <p:cBhvr>
                                        <p:cTn id="10"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1" dur="500" fill="hold"/>
                                        <p:tgtEl>
                                          <p:spTgt spid="2">
                                            <p:txEl>
                                              <p:pRg st="0" end="0"/>
                                            </p:txEl>
                                          </p:spTgt>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
                                            </p:cond>
                                          </p:stCondLst>
                                          <p:endCondLst>
                                            <p:cond evt="onStopAudio" delay="0">
                                              <p:tgtEl>
                                                <p:sldTgt/>
                                              </p:tgtEl>
                                            </p:cond>
                                          </p:endCondLst>
                                        </p:cTn>
                                        <p:tgtEl>
                                          <p:sndTgt r:embed="rId3" name="أكتب فرضيتي في.wav"/>
                                        </p:tgtEl>
                                      </p:cMediaNode>
                                    </p:audio>
                                  </p:sub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4" name="تنفصل بقع الحبر من القماش بسرع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utoUpdateAnimBg="0"/>
      <p:bldP spid="7" grpId="0" animBg="1"/>
      <p:bldP spid="14"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مستطيل 3"/>
          <p:cNvSpPr>
            <a:spLocks noChangeArrowheads="1"/>
          </p:cNvSpPr>
          <p:nvPr/>
        </p:nvSpPr>
        <p:spPr bwMode="auto">
          <a:xfrm>
            <a:off x="1214414" y="3071810"/>
            <a:ext cx="6357982" cy="286232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justLow">
              <a:lnSpc>
                <a:spcPct val="150000"/>
              </a:lnSpc>
            </a:pPr>
            <a:r>
              <a:rPr lang="en-US" sz="4000" b="1" dirty="0" smtClean="0">
                <a:latin typeface="Calibri" pitchFamily="34" charset="0"/>
              </a:rPr>
              <a:t> </a:t>
            </a:r>
            <a:r>
              <a:rPr lang="ar-EG" sz="4000" b="1" dirty="0" smtClean="0">
                <a:latin typeface="Calibri" pitchFamily="34" charset="0"/>
              </a:rPr>
              <a:t>Δأكونُ حَذِرًا. أقصُّ ثلاثَ قِطَعٍ منْ ورقة الترشيح، طولُ كلّ منها 10سم، وعرضُها 5 سم. </a:t>
            </a:r>
            <a:endParaRPr lang="en-US" sz="4000" b="1" dirty="0">
              <a:latin typeface="Calibri" pitchFamily="34" charset="0"/>
            </a:endParaRPr>
          </a:p>
        </p:txBody>
      </p:sp>
      <p:sp>
        <p:nvSpPr>
          <p:cNvPr id="5" name="مستطيل 4"/>
          <p:cNvSpPr/>
          <p:nvPr/>
        </p:nvSpPr>
        <p:spPr>
          <a:xfrm>
            <a:off x="5857885" y="1643050"/>
            <a:ext cx="1601721" cy="830997"/>
          </a:xfrm>
          <a:prstGeom prst="rect">
            <a:avLst/>
          </a:prstGeom>
          <a:ln>
            <a:noFill/>
          </a:ln>
        </p:spPr>
        <p:txBody>
          <a:bodyPr wrap="none">
            <a:spAutoFit/>
          </a:bodyPr>
          <a:lstStyle/>
          <a:p>
            <a:pPr fontAlgn="auto">
              <a:spcBef>
                <a:spcPts val="0"/>
              </a:spcBef>
              <a:spcAft>
                <a:spcPts val="0"/>
              </a:spcAft>
              <a:defRPr/>
            </a:pPr>
            <a:r>
              <a:rPr lang="ar-EG" sz="4800" b="1" dirty="0" smtClean="0">
                <a:solidFill>
                  <a:srgbClr val="C00000"/>
                </a:solidFill>
                <a:latin typeface="+mn-lt"/>
                <a:cs typeface="+mn-cs"/>
              </a:rPr>
              <a:t>أَقِيسُ: </a:t>
            </a:r>
            <a:endParaRPr lang="ar-EG" sz="4800" b="1" dirty="0">
              <a:solidFill>
                <a:srgbClr val="C00000"/>
              </a:solidFill>
              <a:latin typeface="+mn-lt"/>
              <a:cs typeface="+mn-cs"/>
            </a:endParaRPr>
          </a:p>
        </p:txBody>
      </p:sp>
      <p:sp>
        <p:nvSpPr>
          <p:cNvPr id="6" name="Oval 10"/>
          <p:cNvSpPr>
            <a:spLocks noChangeArrowheads="1"/>
          </p:cNvSpPr>
          <p:nvPr/>
        </p:nvSpPr>
        <p:spPr bwMode="auto">
          <a:xfrm>
            <a:off x="7643834" y="1700005"/>
            <a:ext cx="656239" cy="648642"/>
          </a:xfrm>
          <a:prstGeom prst="ellipse">
            <a:avLst/>
          </a:prstGeom>
          <a:solidFill>
            <a:srgbClr val="92D050"/>
          </a:solidFill>
          <a:ln w="38100">
            <a:solidFill>
              <a:srgbClr val="00B050"/>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fontAlgn="auto">
              <a:spcBef>
                <a:spcPts val="0"/>
              </a:spcBef>
              <a:spcAft>
                <a:spcPts val="0"/>
              </a:spcAft>
              <a:defRPr/>
            </a:pPr>
            <a:r>
              <a:rPr lang="ar-EG" sz="6000" b="1" dirty="0">
                <a:latin typeface="+mn-lt"/>
                <a:cs typeface="+mj-cs"/>
              </a:rPr>
              <a:t>1</a:t>
            </a:r>
            <a:endParaRPr lang="en-US" sz="6000" b="1" dirty="0">
              <a:latin typeface="+mn-lt"/>
              <a:cs typeface="+mj-cs"/>
            </a:endParaRPr>
          </a:p>
        </p:txBody>
      </p:sp>
      <p:sp>
        <p:nvSpPr>
          <p:cNvPr id="7" name="مربع نص 6"/>
          <p:cNvSpPr txBox="1">
            <a:spLocks noChangeArrowheads="1"/>
          </p:cNvSpPr>
          <p:nvPr/>
        </p:nvSpPr>
        <p:spPr bwMode="auto">
          <a:xfrm rot="20470386">
            <a:off x="680713" y="921521"/>
            <a:ext cx="2857500" cy="708025"/>
          </a:xfrm>
          <a:prstGeom prst="rect">
            <a:avLst/>
          </a:prstGeom>
          <a:ln>
            <a:headEnd/>
            <a:tailEnd/>
          </a:ln>
          <a:effectLst>
            <a:glow rad="228600">
              <a:schemeClr val="accent2">
                <a:satMod val="175000"/>
                <a:alpha val="40000"/>
              </a:schemeClr>
            </a:glow>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a:spAutoFit/>
          </a:bodyPr>
          <a:lstStyle/>
          <a:p>
            <a:pPr algn="ctr" rtl="1"/>
            <a:r>
              <a:rPr lang="ar-EG" sz="4000" b="1" dirty="0" smtClean="0">
                <a:solidFill>
                  <a:schemeClr val="tx1"/>
                </a:solidFill>
                <a:latin typeface="Calibri" pitchFamily="34" charset="0"/>
              </a:rPr>
              <a:t>أَخْتَبِرُ فَرْضِيَّتِي:</a:t>
            </a:r>
            <a:endParaRPr lang="en-US" sz="4000" b="1" dirty="0">
              <a:solidFill>
                <a:schemeClr val="tx1"/>
              </a:solidFill>
              <a:latin typeface="Calibri"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par>
                          <p:cTn id="10" fill="hold">
                            <p:stCondLst>
                              <p:cond delay="1000"/>
                            </p:stCondLst>
                            <p:childTnLst>
                              <p:par>
                                <p:cTn id="11" presetID="56"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500" autoRev="1" fill="hold">
                                          <p:stCondLst>
                                            <p:cond delay="0"/>
                                          </p:stCondLst>
                                        </p:cTn>
                                        <p:tgtEl>
                                          <p:spTgt spid="6"/>
                                        </p:tgtEl>
                                        <p:attrNameLst>
                                          <p:attrName>ppt_w</p:attrName>
                                        </p:attrNameLst>
                                      </p:cBhvr>
                                    </p:anim>
                                    <p:anim by="(#ppt_w*0.50)" calcmode="lin" valueType="num">
                                      <p:cBhvr>
                                        <p:cTn id="14" dur="500" decel="50000" autoRev="1" fill="hold">
                                          <p:stCondLst>
                                            <p:cond delay="0"/>
                                          </p:stCondLst>
                                        </p:cTn>
                                        <p:tgtEl>
                                          <p:spTgt spid="6"/>
                                        </p:tgtEl>
                                        <p:attrNameLst>
                                          <p:attrName>ppt_x</p:attrName>
                                        </p:attrNameLst>
                                      </p:cBhvr>
                                    </p:anim>
                                    <p:anim from="(-#ppt_h/2)" to="(#ppt_y)" calcmode="lin" valueType="num">
                                      <p:cBhvr>
                                        <p:cTn id="15" dur="1000" fill="hold">
                                          <p:stCondLst>
                                            <p:cond delay="0"/>
                                          </p:stCondLst>
                                        </p:cTn>
                                        <p:tgtEl>
                                          <p:spTgt spid="6"/>
                                        </p:tgtEl>
                                        <p:attrNameLst>
                                          <p:attrName>ppt_y</p:attrName>
                                        </p:attrNameLst>
                                      </p:cBhvr>
                                    </p:anim>
                                    <p:animRot by="21600000">
                                      <p:cBhvr>
                                        <p:cTn id="16" dur="1000" fill="hold">
                                          <p:stCondLst>
                                            <p:cond delay="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أقيس.wav"/>
                                        </p:tgtEl>
                                      </p:cMediaNode>
                                    </p:audio>
                                  </p:subTnLst>
                                </p:cTn>
                              </p:par>
                              <p:par>
                                <p:cTn id="17" presetID="54" presetClass="entr" presetSubtype="0" ac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strVal val="#ppt_w*0.05"/>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anim calcmode="lin" valueType="num">
                                      <p:cBhvr>
                                        <p:cTn id="21" dur="500" fill="hold"/>
                                        <p:tgtEl>
                                          <p:spTgt spid="5"/>
                                        </p:tgtEl>
                                        <p:attrNameLst>
                                          <p:attrName>ppt_x</p:attrName>
                                        </p:attrNameLst>
                                      </p:cBhvr>
                                      <p:tavLst>
                                        <p:tav tm="0">
                                          <p:val>
                                            <p:strVal val="#ppt_x-.2"/>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Effect transition="in" filter="fade">
                                      <p:cBhvr>
                                        <p:cTn id="23"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3" name="أقيس.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4" name="أكون حذرا أقص ثلاث قط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مستطيل 3"/>
          <p:cNvSpPr>
            <a:spLocks noChangeArrowheads="1"/>
          </p:cNvSpPr>
          <p:nvPr/>
        </p:nvSpPr>
        <p:spPr bwMode="auto">
          <a:xfrm>
            <a:off x="1000100" y="2143116"/>
            <a:ext cx="7358114" cy="424731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pPr>
            <a:r>
              <a:rPr lang="ar-EG" sz="3600" b="1" dirty="0">
                <a:solidFill>
                  <a:srgbClr val="002060"/>
                </a:solidFill>
                <a:latin typeface="Calibri" pitchFamily="34" charset="0"/>
              </a:rPr>
              <a:t>أضع نقطة </a:t>
            </a:r>
            <a:r>
              <a:rPr lang="ar-EG" sz="3600" b="1" dirty="0" smtClean="0">
                <a:solidFill>
                  <a:srgbClr val="002060"/>
                </a:solidFill>
                <a:latin typeface="Calibri" pitchFamily="34" charset="0"/>
              </a:rPr>
              <a:t>حِبْر </a:t>
            </a:r>
            <a:r>
              <a:rPr lang="ar-EG" sz="3600" b="1" dirty="0">
                <a:solidFill>
                  <a:srgbClr val="002060"/>
                </a:solidFill>
                <a:latin typeface="Calibri" pitchFamily="34" charset="0"/>
              </a:rPr>
              <a:t>سوداء </a:t>
            </a:r>
            <a:r>
              <a:rPr lang="ar-EG" sz="3600" b="1" dirty="0" smtClean="0">
                <a:solidFill>
                  <a:srgbClr val="002060"/>
                </a:solidFill>
                <a:latin typeface="Calibri" pitchFamily="34" charset="0"/>
              </a:rPr>
              <a:t>صغيرة (</a:t>
            </a:r>
            <a:r>
              <a:rPr lang="ar-EG" sz="3600" b="1" dirty="0">
                <a:solidFill>
                  <a:srgbClr val="002060"/>
                </a:solidFill>
                <a:latin typeface="Calibri" pitchFamily="34" charset="0"/>
              </a:rPr>
              <a:t>قطرها </a:t>
            </a:r>
            <a:r>
              <a:rPr lang="ar-EG" sz="3600" b="1" dirty="0" smtClean="0">
                <a:solidFill>
                  <a:srgbClr val="002060"/>
                </a:solidFill>
                <a:latin typeface="Calibri" pitchFamily="34" charset="0"/>
              </a:rPr>
              <a:t>حوالَيْ 0,5 </a:t>
            </a:r>
            <a:r>
              <a:rPr lang="ar-EG" sz="3600" b="1" dirty="0">
                <a:solidFill>
                  <a:srgbClr val="002060"/>
                </a:solidFill>
                <a:latin typeface="Calibri" pitchFamily="34" charset="0"/>
              </a:rPr>
              <a:t>سم</a:t>
            </a:r>
            <a:r>
              <a:rPr lang="ar-EG" sz="3600" b="1" dirty="0" smtClean="0">
                <a:solidFill>
                  <a:srgbClr val="002060"/>
                </a:solidFill>
                <a:latin typeface="Calibri" pitchFamily="34" charset="0"/>
              </a:rPr>
              <a:t>) على </a:t>
            </a:r>
            <a:r>
              <a:rPr lang="ar-EG" sz="3600" b="1" dirty="0">
                <a:solidFill>
                  <a:srgbClr val="002060"/>
                </a:solidFill>
                <a:latin typeface="Calibri" pitchFamily="34" charset="0"/>
              </a:rPr>
              <a:t>كل </a:t>
            </a:r>
            <a:r>
              <a:rPr lang="ar-EG" sz="3600" b="1" dirty="0" smtClean="0">
                <a:solidFill>
                  <a:srgbClr val="002060"/>
                </a:solidFill>
                <a:latin typeface="Calibri" pitchFamily="34" charset="0"/>
              </a:rPr>
              <a:t>ورقةِ ترشيحٍ </a:t>
            </a:r>
            <a:r>
              <a:rPr lang="ar-EG" sz="3600" b="1" dirty="0">
                <a:solidFill>
                  <a:srgbClr val="002060"/>
                </a:solidFill>
                <a:latin typeface="Calibri" pitchFamily="34" charset="0"/>
              </a:rPr>
              <a:t>باستخدام قلم تخطيط </a:t>
            </a:r>
            <a:r>
              <a:rPr lang="ar-EG" sz="3600" b="1" dirty="0" smtClean="0">
                <a:solidFill>
                  <a:srgbClr val="002060"/>
                </a:solidFill>
                <a:latin typeface="Calibri" pitchFamily="34" charset="0"/>
              </a:rPr>
              <a:t>أسودَ، </a:t>
            </a:r>
            <a:r>
              <a:rPr lang="ar-EG" sz="3600" b="1" dirty="0">
                <a:solidFill>
                  <a:srgbClr val="002060"/>
                </a:solidFill>
                <a:latin typeface="Calibri" pitchFamily="34" charset="0"/>
              </a:rPr>
              <a:t>من نوع مختلف في كل </a:t>
            </a:r>
            <a:r>
              <a:rPr lang="ar-EG" sz="3600" b="1" dirty="0" smtClean="0">
                <a:solidFill>
                  <a:srgbClr val="002060"/>
                </a:solidFill>
                <a:latin typeface="Calibri" pitchFamily="34" charset="0"/>
              </a:rPr>
              <a:t>مرة. </a:t>
            </a:r>
            <a:br>
              <a:rPr lang="ar-EG" sz="3600" b="1" dirty="0" smtClean="0">
                <a:solidFill>
                  <a:srgbClr val="002060"/>
                </a:solidFill>
                <a:latin typeface="Calibri" pitchFamily="34" charset="0"/>
              </a:rPr>
            </a:br>
            <a:r>
              <a:rPr lang="ar-EG" sz="3600" b="1" dirty="0" smtClean="0">
                <a:solidFill>
                  <a:srgbClr val="002060"/>
                </a:solidFill>
                <a:latin typeface="Calibri" pitchFamily="34" charset="0"/>
              </a:rPr>
              <a:t>يجب </a:t>
            </a:r>
            <a:r>
              <a:rPr lang="ar-EG" sz="3600" b="1" dirty="0">
                <a:solidFill>
                  <a:srgbClr val="002060"/>
                </a:solidFill>
                <a:latin typeface="Calibri" pitchFamily="34" charset="0"/>
              </a:rPr>
              <a:t>أن تكون </a:t>
            </a:r>
            <a:r>
              <a:rPr lang="ar-EG" sz="3600" b="1" dirty="0" smtClean="0">
                <a:solidFill>
                  <a:srgbClr val="002060"/>
                </a:solidFill>
                <a:latin typeface="Calibri" pitchFamily="34" charset="0"/>
              </a:rPr>
              <a:t>النقاطُ </a:t>
            </a:r>
            <a:r>
              <a:rPr lang="ar-EG" sz="3600" b="1" dirty="0">
                <a:solidFill>
                  <a:srgbClr val="002060"/>
                </a:solidFill>
                <a:latin typeface="Calibri" pitchFamily="34" charset="0"/>
              </a:rPr>
              <a:t>على </a:t>
            </a:r>
            <a:r>
              <a:rPr lang="ar-EG" sz="3600" b="1" dirty="0" smtClean="0">
                <a:solidFill>
                  <a:srgbClr val="002060"/>
                </a:solidFill>
                <a:latin typeface="Calibri" pitchFamily="34" charset="0"/>
              </a:rPr>
              <a:t>بُعد </a:t>
            </a:r>
            <a:r>
              <a:rPr lang="ar-EG" sz="3600" b="1" dirty="0">
                <a:solidFill>
                  <a:srgbClr val="002060"/>
                </a:solidFill>
                <a:latin typeface="Calibri" pitchFamily="34" charset="0"/>
              </a:rPr>
              <a:t>2 سم من الحافة </a:t>
            </a:r>
            <a:r>
              <a:rPr lang="ar-EG" sz="3600" b="1" dirty="0" smtClean="0">
                <a:solidFill>
                  <a:srgbClr val="002060"/>
                </a:solidFill>
                <a:latin typeface="Calibri" pitchFamily="34" charset="0"/>
              </a:rPr>
              <a:t>السفلَى </a:t>
            </a:r>
            <a:r>
              <a:rPr lang="ar-EG" sz="3600" b="1" dirty="0">
                <a:solidFill>
                  <a:srgbClr val="002060"/>
                </a:solidFill>
                <a:latin typeface="Calibri" pitchFamily="34" charset="0"/>
              </a:rPr>
              <a:t>لورقة </a:t>
            </a:r>
            <a:r>
              <a:rPr lang="ar-EG" sz="3600" b="1" dirty="0" smtClean="0">
                <a:solidFill>
                  <a:srgbClr val="002060"/>
                </a:solidFill>
                <a:latin typeface="Calibri" pitchFamily="34" charset="0"/>
              </a:rPr>
              <a:t>الترشيح. </a:t>
            </a:r>
            <a:endParaRPr lang="en-US" sz="3600" b="1" dirty="0">
              <a:solidFill>
                <a:srgbClr val="002060"/>
              </a:solidFill>
              <a:latin typeface="Calibri" pitchFamily="34" charset="0"/>
            </a:endParaRPr>
          </a:p>
        </p:txBody>
      </p:sp>
      <p:sp>
        <p:nvSpPr>
          <p:cNvPr id="5" name="مستطيل 4"/>
          <p:cNvSpPr/>
          <p:nvPr/>
        </p:nvSpPr>
        <p:spPr>
          <a:xfrm>
            <a:off x="3857620" y="1230799"/>
            <a:ext cx="3770312" cy="769441"/>
          </a:xfrm>
          <a:prstGeom prst="rect">
            <a:avLst/>
          </a:prstGeom>
          <a:ln>
            <a:noFill/>
          </a:ln>
        </p:spPr>
        <p:txBody>
          <a:bodyPr wrap="square">
            <a:spAutoFit/>
          </a:bodyPr>
          <a:lstStyle/>
          <a:p>
            <a:pPr fontAlgn="auto">
              <a:spcBef>
                <a:spcPts val="0"/>
              </a:spcBef>
              <a:spcAft>
                <a:spcPts val="0"/>
              </a:spcAft>
              <a:defRPr/>
            </a:pPr>
            <a:r>
              <a:rPr lang="ar-EG" sz="4400" b="1" dirty="0" smtClean="0">
                <a:solidFill>
                  <a:srgbClr val="C00000"/>
                </a:solidFill>
                <a:latin typeface="+mn-lt"/>
                <a:cs typeface="+mn-cs"/>
              </a:rPr>
              <a:t>أستخدمُ المتَغَيِّرَاتِ</a:t>
            </a:r>
            <a:r>
              <a:rPr lang="en-US" sz="4400" b="1" dirty="0" smtClean="0">
                <a:solidFill>
                  <a:srgbClr val="C00000"/>
                </a:solidFill>
                <a:latin typeface="+mn-lt"/>
                <a:cs typeface="+mn-cs"/>
              </a:rPr>
              <a:t>:</a:t>
            </a:r>
            <a:endParaRPr lang="ar-EG" sz="4400" b="1" dirty="0">
              <a:solidFill>
                <a:srgbClr val="C00000"/>
              </a:solidFill>
              <a:latin typeface="+mn-lt"/>
              <a:cs typeface="+mn-cs"/>
            </a:endParaRPr>
          </a:p>
        </p:txBody>
      </p:sp>
      <p:sp>
        <p:nvSpPr>
          <p:cNvPr id="6" name="Oval 10"/>
          <p:cNvSpPr>
            <a:spLocks noChangeArrowheads="1"/>
          </p:cNvSpPr>
          <p:nvPr/>
        </p:nvSpPr>
        <p:spPr bwMode="auto">
          <a:xfrm>
            <a:off x="7832833" y="1321967"/>
            <a:ext cx="595225" cy="648642"/>
          </a:xfrm>
          <a:prstGeom prst="ellipse">
            <a:avLst/>
          </a:prstGeom>
          <a:solidFill>
            <a:srgbClr val="92D050"/>
          </a:solidFill>
          <a:ln w="38100">
            <a:solidFill>
              <a:srgbClr val="00B050"/>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fontAlgn="auto">
              <a:spcBef>
                <a:spcPts val="0"/>
              </a:spcBef>
              <a:spcAft>
                <a:spcPts val="0"/>
              </a:spcAft>
              <a:defRPr/>
            </a:pPr>
            <a:r>
              <a:rPr lang="ar-EG" sz="6000" b="1" dirty="0">
                <a:latin typeface="+mn-lt"/>
                <a:cs typeface="+mj-cs"/>
              </a:rPr>
              <a:t>2</a:t>
            </a:r>
            <a:endParaRPr lang="en-US" sz="6000" b="1" dirty="0">
              <a:latin typeface="+mn-lt"/>
              <a:cs typeface="+mj-cs"/>
            </a:endParaRPr>
          </a:p>
        </p:txBody>
      </p:sp>
      <p:sp>
        <p:nvSpPr>
          <p:cNvPr id="9" name="مربع نص 8"/>
          <p:cNvSpPr txBox="1">
            <a:spLocks noChangeArrowheads="1"/>
          </p:cNvSpPr>
          <p:nvPr/>
        </p:nvSpPr>
        <p:spPr bwMode="auto">
          <a:xfrm rot="20470386">
            <a:off x="680713" y="921521"/>
            <a:ext cx="2857500" cy="708025"/>
          </a:xfrm>
          <a:prstGeom prst="rect">
            <a:avLst/>
          </a:prstGeom>
          <a:ln>
            <a:headEnd/>
            <a:tailEnd/>
          </a:ln>
          <a:effectLst>
            <a:glow rad="228600">
              <a:schemeClr val="accent2">
                <a:satMod val="175000"/>
                <a:alpha val="40000"/>
              </a:schemeClr>
            </a:glow>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a:spAutoFit/>
          </a:bodyPr>
          <a:lstStyle/>
          <a:p>
            <a:pPr algn="ctr" rtl="1"/>
            <a:r>
              <a:rPr lang="ar-EG" sz="4000" b="1" dirty="0" smtClean="0">
                <a:solidFill>
                  <a:schemeClr val="tx1"/>
                </a:solidFill>
                <a:latin typeface="Calibri" pitchFamily="34" charset="0"/>
              </a:rPr>
              <a:t>أَخْتَبِرُ فَرْضِيَّتِي:</a:t>
            </a:r>
            <a:endParaRPr lang="en-US" sz="4000" b="1" dirty="0">
              <a:solidFill>
                <a:schemeClr val="tx1"/>
              </a:solidFill>
              <a:latin typeface="Calibri"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childTnLst>
                          </p:cTn>
                        </p:par>
                        <p:par>
                          <p:cTn id="10" fill="hold">
                            <p:stCondLst>
                              <p:cond delay="1000"/>
                            </p:stCondLst>
                            <p:childTnLst>
                              <p:par>
                                <p:cTn id="11" presetID="56"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500" autoRev="1" fill="hold">
                                          <p:stCondLst>
                                            <p:cond delay="0"/>
                                          </p:stCondLst>
                                        </p:cTn>
                                        <p:tgtEl>
                                          <p:spTgt spid="6"/>
                                        </p:tgtEl>
                                        <p:attrNameLst>
                                          <p:attrName>ppt_w</p:attrName>
                                        </p:attrNameLst>
                                      </p:cBhvr>
                                    </p:anim>
                                    <p:anim by="(#ppt_w*0.50)" calcmode="lin" valueType="num">
                                      <p:cBhvr>
                                        <p:cTn id="14" dur="500" decel="50000" autoRev="1" fill="hold">
                                          <p:stCondLst>
                                            <p:cond delay="0"/>
                                          </p:stCondLst>
                                        </p:cTn>
                                        <p:tgtEl>
                                          <p:spTgt spid="6"/>
                                        </p:tgtEl>
                                        <p:attrNameLst>
                                          <p:attrName>ppt_x</p:attrName>
                                        </p:attrNameLst>
                                      </p:cBhvr>
                                    </p:anim>
                                    <p:anim from="(-#ppt_h/2)" to="(#ppt_y)" calcmode="lin" valueType="num">
                                      <p:cBhvr>
                                        <p:cTn id="15" dur="1000" fill="hold">
                                          <p:stCondLst>
                                            <p:cond delay="0"/>
                                          </p:stCondLst>
                                        </p:cTn>
                                        <p:tgtEl>
                                          <p:spTgt spid="6"/>
                                        </p:tgtEl>
                                        <p:attrNameLst>
                                          <p:attrName>ppt_y</p:attrName>
                                        </p:attrNameLst>
                                      </p:cBhvr>
                                    </p:anim>
                                    <p:animRot by="21600000">
                                      <p:cBhvr>
                                        <p:cTn id="16" dur="1000" fill="hold">
                                          <p:stCondLst>
                                            <p:cond delay="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Bells.wav"/>
                                        </p:tgtEl>
                                      </p:cMediaNode>
                                    </p:audio>
                                  </p:subTnLst>
                                </p:cTn>
                              </p:par>
                              <p:par>
                                <p:cTn id="17" presetID="54" presetClass="entr" presetSubtype="0" ac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strVal val="#ppt_w*0.05"/>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anim calcmode="lin" valueType="num">
                                      <p:cBhvr>
                                        <p:cTn id="21" dur="500" fill="hold"/>
                                        <p:tgtEl>
                                          <p:spTgt spid="5"/>
                                        </p:tgtEl>
                                        <p:attrNameLst>
                                          <p:attrName>ppt_x</p:attrName>
                                        </p:attrNameLst>
                                      </p:cBhvr>
                                      <p:tavLst>
                                        <p:tav tm="0">
                                          <p:val>
                                            <p:strVal val="#ppt_x-.2"/>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Effect transition="in" filter="fade">
                                      <p:cBhvr>
                                        <p:cTn id="23"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أستخدم المتغيرات.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أضع نقطة حبر سوداء.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مربع نص 8"/>
          <p:cNvSpPr txBox="1">
            <a:spLocks noChangeArrowheads="1"/>
          </p:cNvSpPr>
          <p:nvPr/>
        </p:nvSpPr>
        <p:spPr bwMode="auto">
          <a:xfrm rot="20470386">
            <a:off x="680713" y="921521"/>
            <a:ext cx="2857500" cy="708025"/>
          </a:xfrm>
          <a:prstGeom prst="rect">
            <a:avLst/>
          </a:prstGeom>
          <a:ln>
            <a:headEnd/>
            <a:tailEnd/>
          </a:ln>
          <a:effectLst>
            <a:glow rad="228600">
              <a:schemeClr val="accent2">
                <a:satMod val="175000"/>
                <a:alpha val="40000"/>
              </a:schemeClr>
            </a:glow>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a:spAutoFit/>
          </a:bodyPr>
          <a:lstStyle/>
          <a:p>
            <a:pPr algn="ctr" rtl="1"/>
            <a:r>
              <a:rPr lang="ar-EG" sz="4000" b="1" dirty="0" smtClean="0">
                <a:solidFill>
                  <a:schemeClr val="tx1"/>
                </a:solidFill>
                <a:latin typeface="Calibri" pitchFamily="34" charset="0"/>
              </a:rPr>
              <a:t>أَخْتَبِرُ فَرْضِيَّتِي:</a:t>
            </a:r>
            <a:endParaRPr lang="en-US" sz="4000" b="1" dirty="0">
              <a:solidFill>
                <a:schemeClr val="tx1"/>
              </a:solidFill>
              <a:latin typeface="Calibri" pitchFamily="34" charset="0"/>
            </a:endParaRPr>
          </a:p>
        </p:txBody>
      </p:sp>
      <p:pic>
        <p:nvPicPr>
          <p:cNvPr id="1026" name="Picture 2"/>
          <p:cNvPicPr>
            <a:picLocks noChangeAspect="1" noChangeArrowheads="1"/>
          </p:cNvPicPr>
          <p:nvPr/>
        </p:nvPicPr>
        <p:blipFill>
          <a:blip r:embed="rId4"/>
          <a:srcRect/>
          <a:stretch>
            <a:fillRect/>
          </a:stretch>
        </p:blipFill>
        <p:spPr bwMode="auto">
          <a:xfrm>
            <a:off x="642910" y="2143116"/>
            <a:ext cx="5000660" cy="43195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Left Arrow 1"/>
          <p:cNvSpPr/>
          <p:nvPr/>
        </p:nvSpPr>
        <p:spPr>
          <a:xfrm rot="19765741">
            <a:off x="5528879" y="730440"/>
            <a:ext cx="2969627" cy="1383581"/>
          </a:xfrm>
          <a:prstGeom prst="leftArrow">
            <a:avLst>
              <a:gd name="adj1" fmla="val 78643"/>
              <a:gd name="adj2" fmla="val 50000"/>
            </a:avLst>
          </a:prstGeom>
          <a:ln/>
        </p:spPr>
        <p:style>
          <a:lnRef idx="3">
            <a:schemeClr val="lt1"/>
          </a:lnRef>
          <a:fillRef idx="1">
            <a:schemeClr val="accent2"/>
          </a:fillRef>
          <a:effectRef idx="1">
            <a:schemeClr val="accent2"/>
          </a:effectRef>
          <a:fontRef idx="minor">
            <a:schemeClr val="lt1"/>
          </a:fontRef>
        </p:style>
        <p:txBody>
          <a:bodyPr rtlCol="1" anchor="ctr"/>
          <a:lstStyle/>
          <a:p>
            <a:pPr algn="l" fontAlgn="auto">
              <a:spcBef>
                <a:spcPts val="0"/>
              </a:spcBef>
              <a:spcAft>
                <a:spcPts val="0"/>
              </a:spcAft>
              <a:defRPr/>
            </a:pPr>
            <a:r>
              <a:rPr lang="ar-EG" sz="4800" b="1" i="1" dirty="0">
                <a:solidFill>
                  <a:srgbClr val="C00000"/>
                </a:solidFill>
              </a:rPr>
              <a:t>الخطوة </a:t>
            </a:r>
            <a:r>
              <a:rPr lang="ar-EG" sz="4800" b="1" i="1" dirty="0" smtClean="0">
                <a:solidFill>
                  <a:srgbClr val="C00000"/>
                </a:solidFill>
              </a:rPr>
              <a:t>2</a:t>
            </a:r>
            <a:endParaRPr lang="ar-SA" sz="4800" b="1" i="1" dirty="0">
              <a:solidFill>
                <a:srgbClr val="C00000"/>
              </a:solidFill>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Scale>
                                      <p:cBhvr>
                                        <p:cTn id="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9"/>
                                        </p:tgtEl>
                                        <p:attrNameLst>
                                          <p:attrName>ppt_x</p:attrName>
                                          <p:attrName>ppt_y</p:attrName>
                                        </p:attrNameLst>
                                      </p:cBhvr>
                                    </p:animMotion>
                                    <p:animEffect transition="in" filter="fade">
                                      <p:cBhvr>
                                        <p:cTn id="9" dur="1000"/>
                                        <p:tgtEl>
                                          <p:spTgt spid="9"/>
                                        </p:tgtEl>
                                      </p:cBhvr>
                                    </p:animEffect>
                                  </p:childTnLst>
                                </p:cTn>
                              </p:par>
                              <p:par>
                                <p:cTn id="10" presetID="48" presetClass="entr" presetSubtype="0" accel="5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1000" fill="hold"/>
                                        <p:tgtEl>
                                          <p:spTgt spid="8"/>
                                        </p:tgtEl>
                                        <p:attrNameLst>
                                          <p:attrName>ppt_x</p:attrName>
                                        </p:attrNameLst>
                                      </p:cBhvr>
                                      <p:tavLst>
                                        <p:tav tm="0">
                                          <p:val>
                                            <p:fltVal val="-1"/>
                                          </p:val>
                                        </p:tav>
                                        <p:tav tm="50000">
                                          <p:val>
                                            <p:fltVal val="0.95"/>
                                          </p:val>
                                        </p:tav>
                                        <p:tav tm="100000">
                                          <p:val>
                                            <p:strVal val="#ppt_x"/>
                                          </p:val>
                                        </p:tav>
                                      </p:tavLst>
                                    </p:anim>
                                    <p:anim calcmode="lin" valueType="num">
                                      <p:cBhvr>
                                        <p:cTn id="14" dur="1000" fill="hold"/>
                                        <p:tgtEl>
                                          <p:spTgt spid="8"/>
                                        </p:tgtEl>
                                        <p:attrNameLst>
                                          <p:attrName>ppt_y</p:attrName>
                                        </p:attrNameLst>
                                      </p:cBhvr>
                                      <p:tavLst>
                                        <p:tav tm="0">
                                          <p:val>
                                            <p:strVal val="#ppt_y"/>
                                          </p:val>
                                        </p:tav>
                                        <p:tav tm="100000">
                                          <p:val>
                                            <p:strVal val="#ppt_y"/>
                                          </p:val>
                                        </p:tav>
                                      </p:tavLst>
                                    </p:anim>
                                    <p:animEffect transition="in" filter="fade">
                                      <p:cBhvr>
                                        <p:cTn id="15" dur="10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الخطوة2.wav"/>
                                        </p:tgtEl>
                                      </p:cMediaNode>
                                    </p:audio>
                                  </p:subTnLst>
                                </p:cTn>
                              </p:par>
                              <p:par>
                                <p:cTn id="16" presetID="48" presetClass="entr" presetSubtype="0" accel="5000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1000" fill="hold"/>
                                        <p:tgtEl>
                                          <p:spTgt spid="102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9" dur="1000" fill="hold"/>
                                        <p:tgtEl>
                                          <p:spTgt spid="1026"/>
                                        </p:tgtEl>
                                        <p:attrNameLst>
                                          <p:attrName>ppt_x</p:attrName>
                                        </p:attrNameLst>
                                      </p:cBhvr>
                                      <p:tavLst>
                                        <p:tav tm="0">
                                          <p:val>
                                            <p:fltVal val="-1"/>
                                          </p:val>
                                        </p:tav>
                                        <p:tav tm="50000">
                                          <p:val>
                                            <p:fltVal val="0.95"/>
                                          </p:val>
                                        </p:tav>
                                        <p:tav tm="100000">
                                          <p:val>
                                            <p:strVal val="#ppt_x"/>
                                          </p:val>
                                        </p:tav>
                                      </p:tavLst>
                                    </p:anim>
                                    <p:anim calcmode="lin" valueType="num">
                                      <p:cBhvr>
                                        <p:cTn id="20" dur="1000" fill="hold"/>
                                        <p:tgtEl>
                                          <p:spTgt spid="1026"/>
                                        </p:tgtEl>
                                        <p:attrNameLst>
                                          <p:attrName>ppt_y</p:attrName>
                                        </p:attrNameLst>
                                      </p:cBhvr>
                                      <p:tavLst>
                                        <p:tav tm="0">
                                          <p:val>
                                            <p:strVal val="#ppt_y"/>
                                          </p:val>
                                        </p:tav>
                                        <p:tav tm="100000">
                                          <p:val>
                                            <p:strVal val="#ppt_y"/>
                                          </p:val>
                                        </p:tav>
                                      </p:tavLst>
                                    </p:anim>
                                    <p:animEffect transition="in" filter="fade">
                                      <p:cBhvr>
                                        <p:cTn id="2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مستطيل 3"/>
          <p:cNvSpPr>
            <a:spLocks noChangeArrowheads="1"/>
          </p:cNvSpPr>
          <p:nvPr/>
        </p:nvSpPr>
        <p:spPr bwMode="auto">
          <a:xfrm>
            <a:off x="714348" y="2714620"/>
            <a:ext cx="7643812" cy="341632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justLow">
              <a:lnSpc>
                <a:spcPct val="150000"/>
              </a:lnSpc>
            </a:pPr>
            <a:r>
              <a:rPr lang="ar-EG" sz="3600" b="1" dirty="0">
                <a:solidFill>
                  <a:srgbClr val="002060"/>
                </a:solidFill>
                <a:latin typeface="Calibri" pitchFamily="34" charset="0"/>
              </a:rPr>
              <a:t>أضع إحدى الأوراق داخل </a:t>
            </a:r>
            <a:r>
              <a:rPr lang="ar-EG" sz="3600" b="1" dirty="0" smtClean="0">
                <a:solidFill>
                  <a:srgbClr val="002060"/>
                </a:solidFill>
                <a:latin typeface="Calibri" pitchFamily="34" charset="0"/>
              </a:rPr>
              <a:t>الكأس، وأثبِّتُها </a:t>
            </a:r>
            <a:r>
              <a:rPr lang="ar-EG" sz="3600" b="1" dirty="0">
                <a:solidFill>
                  <a:srgbClr val="002060"/>
                </a:solidFill>
                <a:latin typeface="Calibri" pitchFamily="34" charset="0"/>
              </a:rPr>
              <a:t>بمشبك كما هو </a:t>
            </a:r>
            <a:r>
              <a:rPr lang="ar-EG" sz="3600" b="1" dirty="0" smtClean="0">
                <a:solidFill>
                  <a:srgbClr val="002060"/>
                </a:solidFill>
                <a:latin typeface="Calibri" pitchFamily="34" charset="0"/>
              </a:rPr>
              <a:t>موضَّح </a:t>
            </a:r>
            <a:r>
              <a:rPr lang="ar-EG" sz="3600" b="1" dirty="0">
                <a:solidFill>
                  <a:srgbClr val="002060"/>
                </a:solidFill>
                <a:latin typeface="Calibri" pitchFamily="34" charset="0"/>
              </a:rPr>
              <a:t>في صورة </a:t>
            </a:r>
            <a:r>
              <a:rPr lang="ar-EG" sz="3600" b="1" dirty="0" smtClean="0">
                <a:solidFill>
                  <a:srgbClr val="002060"/>
                </a:solidFill>
                <a:latin typeface="Calibri" pitchFamily="34" charset="0"/>
              </a:rPr>
              <a:t>الخُطْوَةِ (3). </a:t>
            </a:r>
            <a:br>
              <a:rPr lang="ar-EG" sz="3600" b="1" dirty="0" smtClean="0">
                <a:solidFill>
                  <a:srgbClr val="002060"/>
                </a:solidFill>
                <a:latin typeface="Calibri" pitchFamily="34" charset="0"/>
              </a:rPr>
            </a:br>
            <a:r>
              <a:rPr lang="ar-EG" sz="3600" b="1" dirty="0" smtClean="0">
                <a:solidFill>
                  <a:srgbClr val="002060"/>
                </a:solidFill>
                <a:latin typeface="Calibri" pitchFamily="34" charset="0"/>
              </a:rPr>
              <a:t>أُضيفُ الْمَاءَ </a:t>
            </a:r>
            <a:r>
              <a:rPr lang="ar-EG" sz="3600" b="1" dirty="0">
                <a:solidFill>
                  <a:srgbClr val="002060"/>
                </a:solidFill>
                <a:latin typeface="Calibri" pitchFamily="34" charset="0"/>
              </a:rPr>
              <a:t>إلى </a:t>
            </a:r>
            <a:r>
              <a:rPr lang="ar-EG" sz="3600" b="1" dirty="0" smtClean="0">
                <a:solidFill>
                  <a:srgbClr val="002060"/>
                </a:solidFill>
                <a:latin typeface="Calibri" pitchFamily="34" charset="0"/>
              </a:rPr>
              <a:t>الكأسِ </a:t>
            </a:r>
            <a:r>
              <a:rPr lang="ar-EG" sz="3600" b="1" dirty="0">
                <a:solidFill>
                  <a:srgbClr val="002060"/>
                </a:solidFill>
                <a:latin typeface="Calibri" pitchFamily="34" charset="0"/>
              </a:rPr>
              <a:t>بما يكفي </a:t>
            </a:r>
            <a:r>
              <a:rPr lang="ar-EG" sz="3600" b="1" dirty="0" smtClean="0">
                <a:solidFill>
                  <a:srgbClr val="002060"/>
                </a:solidFill>
                <a:latin typeface="Calibri" pitchFamily="34" charset="0"/>
              </a:rPr>
              <a:t>ليلامسَ طرفَ الورقةِ، بحيث </a:t>
            </a:r>
            <a:r>
              <a:rPr lang="ar-EG" sz="3600" b="1" dirty="0">
                <a:solidFill>
                  <a:srgbClr val="002060"/>
                </a:solidFill>
                <a:latin typeface="Calibri" pitchFamily="34" charset="0"/>
              </a:rPr>
              <a:t>يكون سطح </a:t>
            </a:r>
            <a:r>
              <a:rPr lang="ar-EG" sz="3600" b="1" dirty="0" smtClean="0">
                <a:solidFill>
                  <a:srgbClr val="002060"/>
                </a:solidFill>
                <a:latin typeface="Calibri" pitchFamily="34" charset="0"/>
              </a:rPr>
              <a:t>ُالْمَاء أسفلَ نقطةِ الْحِبْرِ. </a:t>
            </a:r>
            <a:endParaRPr lang="en-US" sz="3600" b="1" dirty="0">
              <a:solidFill>
                <a:srgbClr val="002060"/>
              </a:solidFill>
              <a:latin typeface="Calibri" pitchFamily="34" charset="0"/>
            </a:endParaRPr>
          </a:p>
        </p:txBody>
      </p:sp>
      <p:sp>
        <p:nvSpPr>
          <p:cNvPr id="5" name="مستطيل 4"/>
          <p:cNvSpPr/>
          <p:nvPr/>
        </p:nvSpPr>
        <p:spPr>
          <a:xfrm>
            <a:off x="6000760" y="1357298"/>
            <a:ext cx="1550988" cy="830263"/>
          </a:xfrm>
          <a:prstGeom prst="rect">
            <a:avLst/>
          </a:prstGeom>
          <a:ln>
            <a:noFill/>
          </a:ln>
        </p:spPr>
        <p:txBody>
          <a:bodyPr wrap="none">
            <a:spAutoFit/>
          </a:bodyPr>
          <a:lstStyle/>
          <a:p>
            <a:pPr fontAlgn="auto">
              <a:spcBef>
                <a:spcPts val="0"/>
              </a:spcBef>
              <a:spcAft>
                <a:spcPts val="0"/>
              </a:spcAft>
              <a:defRPr/>
            </a:pPr>
            <a:r>
              <a:rPr lang="ar-EG" sz="4800" b="1" dirty="0" smtClean="0">
                <a:solidFill>
                  <a:srgbClr val="C00000"/>
                </a:solidFill>
                <a:latin typeface="+mn-lt"/>
                <a:cs typeface="+mn-cs"/>
              </a:rPr>
              <a:t>أُجَرِّبُ:</a:t>
            </a:r>
            <a:endParaRPr lang="ar-EG" sz="4800" b="1" dirty="0">
              <a:solidFill>
                <a:srgbClr val="C00000"/>
              </a:solidFill>
              <a:latin typeface="+mn-lt"/>
              <a:cs typeface="+mn-cs"/>
            </a:endParaRPr>
          </a:p>
        </p:txBody>
      </p:sp>
      <p:sp>
        <p:nvSpPr>
          <p:cNvPr id="6" name="Oval 10"/>
          <p:cNvSpPr>
            <a:spLocks noChangeArrowheads="1"/>
          </p:cNvSpPr>
          <p:nvPr/>
        </p:nvSpPr>
        <p:spPr bwMode="auto">
          <a:xfrm>
            <a:off x="7695646" y="1448465"/>
            <a:ext cx="656239" cy="648642"/>
          </a:xfrm>
          <a:prstGeom prst="ellipse">
            <a:avLst/>
          </a:prstGeom>
          <a:solidFill>
            <a:srgbClr val="92D050"/>
          </a:solidFill>
          <a:ln w="38100">
            <a:solidFill>
              <a:srgbClr val="00B050"/>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fontAlgn="auto">
              <a:spcBef>
                <a:spcPts val="0"/>
              </a:spcBef>
              <a:spcAft>
                <a:spcPts val="0"/>
              </a:spcAft>
              <a:defRPr/>
            </a:pPr>
            <a:r>
              <a:rPr lang="ar-EG" sz="6000" b="1" dirty="0">
                <a:latin typeface="+mn-lt"/>
                <a:cs typeface="+mj-cs"/>
              </a:rPr>
              <a:t>3</a:t>
            </a:r>
            <a:endParaRPr lang="en-US" sz="6000" b="1" dirty="0">
              <a:latin typeface="+mn-lt"/>
              <a:cs typeface="+mj-cs"/>
            </a:endParaRPr>
          </a:p>
        </p:txBody>
      </p:sp>
      <p:sp>
        <p:nvSpPr>
          <p:cNvPr id="7" name="مربع نص 6"/>
          <p:cNvSpPr txBox="1">
            <a:spLocks noChangeArrowheads="1"/>
          </p:cNvSpPr>
          <p:nvPr/>
        </p:nvSpPr>
        <p:spPr bwMode="auto">
          <a:xfrm rot="20470386">
            <a:off x="680713" y="921521"/>
            <a:ext cx="2857500" cy="708025"/>
          </a:xfrm>
          <a:prstGeom prst="rect">
            <a:avLst/>
          </a:prstGeom>
          <a:ln>
            <a:headEnd/>
            <a:tailEnd/>
          </a:ln>
          <a:effectLst>
            <a:glow rad="228600">
              <a:schemeClr val="accent2">
                <a:satMod val="175000"/>
                <a:alpha val="40000"/>
              </a:schemeClr>
            </a:glow>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a:spAutoFit/>
          </a:bodyPr>
          <a:lstStyle/>
          <a:p>
            <a:pPr algn="ctr" rtl="1"/>
            <a:r>
              <a:rPr lang="ar-EG" sz="4000" b="1" dirty="0" smtClean="0">
                <a:solidFill>
                  <a:schemeClr val="tx1"/>
                </a:solidFill>
                <a:latin typeface="Calibri" pitchFamily="34" charset="0"/>
              </a:rPr>
              <a:t>أَخْتَبِرُ فَرْضِيَّتِي:</a:t>
            </a:r>
            <a:endParaRPr lang="en-US" sz="4000" b="1" dirty="0">
              <a:solidFill>
                <a:schemeClr val="tx1"/>
              </a:solidFill>
              <a:latin typeface="Calibri"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par>
                          <p:cTn id="10" fill="hold">
                            <p:stCondLst>
                              <p:cond delay="1000"/>
                            </p:stCondLst>
                            <p:childTnLst>
                              <p:par>
                                <p:cTn id="11" presetID="56"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500" autoRev="1" fill="hold">
                                          <p:stCondLst>
                                            <p:cond delay="0"/>
                                          </p:stCondLst>
                                        </p:cTn>
                                        <p:tgtEl>
                                          <p:spTgt spid="6"/>
                                        </p:tgtEl>
                                        <p:attrNameLst>
                                          <p:attrName>ppt_w</p:attrName>
                                        </p:attrNameLst>
                                      </p:cBhvr>
                                    </p:anim>
                                    <p:anim by="(#ppt_w*0.50)" calcmode="lin" valueType="num">
                                      <p:cBhvr>
                                        <p:cTn id="14" dur="500" decel="50000" autoRev="1" fill="hold">
                                          <p:stCondLst>
                                            <p:cond delay="0"/>
                                          </p:stCondLst>
                                        </p:cTn>
                                        <p:tgtEl>
                                          <p:spTgt spid="6"/>
                                        </p:tgtEl>
                                        <p:attrNameLst>
                                          <p:attrName>ppt_x</p:attrName>
                                        </p:attrNameLst>
                                      </p:cBhvr>
                                    </p:anim>
                                    <p:anim from="(-#ppt_h/2)" to="(#ppt_y)" calcmode="lin" valueType="num">
                                      <p:cBhvr>
                                        <p:cTn id="15" dur="1000" fill="hold">
                                          <p:stCondLst>
                                            <p:cond delay="0"/>
                                          </p:stCondLst>
                                        </p:cTn>
                                        <p:tgtEl>
                                          <p:spTgt spid="6"/>
                                        </p:tgtEl>
                                        <p:attrNameLst>
                                          <p:attrName>ppt_y</p:attrName>
                                        </p:attrNameLst>
                                      </p:cBhvr>
                                    </p:anim>
                                    <p:animRot by="21600000">
                                      <p:cBhvr>
                                        <p:cTn id="16" dur="1000" fill="hold">
                                          <p:stCondLst>
                                            <p:cond delay="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Bells.wav"/>
                                        </p:tgtEl>
                                      </p:cMediaNode>
                                    </p:audio>
                                  </p:subTnLst>
                                </p:cTn>
                              </p:par>
                              <p:par>
                                <p:cTn id="17" presetID="54" presetClass="entr" presetSubtype="0" ac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strVal val="#ppt_w*0.05"/>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anim calcmode="lin" valueType="num">
                                      <p:cBhvr>
                                        <p:cTn id="21" dur="500" fill="hold"/>
                                        <p:tgtEl>
                                          <p:spTgt spid="5"/>
                                        </p:tgtEl>
                                        <p:attrNameLst>
                                          <p:attrName>ppt_x</p:attrName>
                                        </p:attrNameLst>
                                      </p:cBhvr>
                                      <p:tavLst>
                                        <p:tav tm="0">
                                          <p:val>
                                            <p:strVal val="#ppt_x-.2"/>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Effect transition="in" filter="fade">
                                      <p:cBhvr>
                                        <p:cTn id="23"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أجرب.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أضع إحدى.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Left Arrow 1"/>
          <p:cNvSpPr/>
          <p:nvPr/>
        </p:nvSpPr>
        <p:spPr>
          <a:xfrm rot="19765741">
            <a:off x="5528879" y="730440"/>
            <a:ext cx="2969627" cy="1383581"/>
          </a:xfrm>
          <a:prstGeom prst="leftArrow">
            <a:avLst>
              <a:gd name="adj1" fmla="val 78643"/>
              <a:gd name="adj2" fmla="val 50000"/>
            </a:avLst>
          </a:prstGeom>
          <a:ln/>
        </p:spPr>
        <p:style>
          <a:lnRef idx="1">
            <a:schemeClr val="accent2"/>
          </a:lnRef>
          <a:fillRef idx="2">
            <a:schemeClr val="accent2"/>
          </a:fillRef>
          <a:effectRef idx="1">
            <a:schemeClr val="accent2"/>
          </a:effectRef>
          <a:fontRef idx="minor">
            <a:schemeClr val="dk1"/>
          </a:fontRef>
        </p:style>
        <p:txBody>
          <a:bodyPr rtlCol="1" anchor="ctr"/>
          <a:lstStyle/>
          <a:p>
            <a:pPr algn="l" fontAlgn="auto">
              <a:spcBef>
                <a:spcPts val="0"/>
              </a:spcBef>
              <a:spcAft>
                <a:spcPts val="0"/>
              </a:spcAft>
              <a:defRPr/>
            </a:pPr>
            <a:r>
              <a:rPr lang="ar-EG" sz="4800" b="1" i="1" dirty="0">
                <a:solidFill>
                  <a:srgbClr val="C00000"/>
                </a:solidFill>
              </a:rPr>
              <a:t>الخطوة 3</a:t>
            </a:r>
            <a:endParaRPr lang="ar-SA" sz="4800" b="1" i="1" dirty="0">
              <a:solidFill>
                <a:srgbClr val="C00000"/>
              </a:solidFill>
            </a:endParaRPr>
          </a:p>
        </p:txBody>
      </p:sp>
      <p:sp>
        <p:nvSpPr>
          <p:cNvPr id="5" name="مربع نص 4"/>
          <p:cNvSpPr txBox="1">
            <a:spLocks noChangeArrowheads="1"/>
          </p:cNvSpPr>
          <p:nvPr/>
        </p:nvSpPr>
        <p:spPr bwMode="auto">
          <a:xfrm rot="20470386">
            <a:off x="680713" y="921521"/>
            <a:ext cx="2857500" cy="708025"/>
          </a:xfrm>
          <a:prstGeom prst="rect">
            <a:avLst/>
          </a:prstGeom>
          <a:ln>
            <a:headEnd/>
            <a:tailEnd/>
          </a:ln>
          <a:effectLst>
            <a:glow rad="228600">
              <a:schemeClr val="accent2">
                <a:satMod val="175000"/>
                <a:alpha val="40000"/>
              </a:schemeClr>
            </a:glow>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a:spAutoFit/>
          </a:bodyPr>
          <a:lstStyle/>
          <a:p>
            <a:pPr algn="ctr" rtl="1"/>
            <a:r>
              <a:rPr lang="ar-EG" sz="4000" b="1" dirty="0" smtClean="0">
                <a:solidFill>
                  <a:schemeClr val="tx1"/>
                </a:solidFill>
                <a:latin typeface="Calibri" pitchFamily="34" charset="0"/>
              </a:rPr>
              <a:t>أَخْتَبِرُ فَرْضِيَّتِي:</a:t>
            </a:r>
            <a:endParaRPr lang="en-US" sz="4000" b="1" dirty="0">
              <a:solidFill>
                <a:schemeClr val="tx1"/>
              </a:solidFill>
              <a:latin typeface="Calibri" pitchFamily="34" charset="0"/>
            </a:endParaRPr>
          </a:p>
        </p:txBody>
      </p:sp>
      <p:pic>
        <p:nvPicPr>
          <p:cNvPr id="2050" name="Picture 2"/>
          <p:cNvPicPr>
            <a:picLocks noChangeAspect="1" noChangeArrowheads="1"/>
          </p:cNvPicPr>
          <p:nvPr/>
        </p:nvPicPr>
        <p:blipFill>
          <a:blip r:embed="rId4"/>
          <a:srcRect/>
          <a:stretch>
            <a:fillRect/>
          </a:stretch>
        </p:blipFill>
        <p:spPr bwMode="auto">
          <a:xfrm>
            <a:off x="642910" y="2209813"/>
            <a:ext cx="5072098" cy="421958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par>
                                <p:cTn id="10" presetID="48" presetClass="entr" presetSubtype="0" accel="5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3" dur="1000" fill="hold"/>
                                        <p:tgtEl>
                                          <p:spTgt spid="3"/>
                                        </p:tgtEl>
                                        <p:attrNameLst>
                                          <p:attrName>ppt_x</p:attrName>
                                        </p:attrNameLst>
                                      </p:cBhvr>
                                      <p:tavLst>
                                        <p:tav tm="0">
                                          <p:val>
                                            <p:fltVal val="-1"/>
                                          </p:val>
                                        </p:tav>
                                        <p:tav tm="50000">
                                          <p:val>
                                            <p:fltVal val="0.95"/>
                                          </p:val>
                                        </p:tav>
                                        <p:tav tm="100000">
                                          <p:val>
                                            <p:strVal val="#ppt_x"/>
                                          </p:val>
                                        </p:tav>
                                      </p:tavLst>
                                    </p:anim>
                                    <p:anim calcmode="lin" valueType="num">
                                      <p:cBhvr>
                                        <p:cTn id="14" dur="1000" fill="hold"/>
                                        <p:tgtEl>
                                          <p:spTgt spid="3"/>
                                        </p:tgtEl>
                                        <p:attrNameLst>
                                          <p:attrName>ppt_y</p:attrName>
                                        </p:attrNameLst>
                                      </p:cBhvr>
                                      <p:tavLst>
                                        <p:tav tm="0">
                                          <p:val>
                                            <p:strVal val="#ppt_y"/>
                                          </p:val>
                                        </p:tav>
                                        <p:tav tm="100000">
                                          <p:val>
                                            <p:strVal val="#ppt_y"/>
                                          </p:val>
                                        </p:tav>
                                      </p:tavLst>
                                    </p:anim>
                                    <p:animEffect transition="in" filter="fade">
                                      <p:cBhvr>
                                        <p:cTn id="15" dur="1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الخطوة 3.wav"/>
                                        </p:tgtEl>
                                      </p:cMediaNode>
                                    </p:audio>
                                  </p:subTnLst>
                                </p:cTn>
                              </p:par>
                              <p:par>
                                <p:cTn id="16" presetID="24"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 to="" calcmode="lin" valueType="num">
                                      <p:cBhvr>
                                        <p:cTn id="18" dur="1" fill="hold"/>
                                        <p:tgtEl>
                                          <p:spTgt spid="20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مخطط انسيابي: إدخال يدوي 3"/>
          <p:cNvSpPr>
            <a:spLocks noChangeArrowheads="1"/>
          </p:cNvSpPr>
          <p:nvPr/>
        </p:nvSpPr>
        <p:spPr bwMode="auto">
          <a:xfrm>
            <a:off x="677863" y="2143116"/>
            <a:ext cx="7788275" cy="4275356"/>
          </a:xfrm>
          <a:prstGeom prst="flowChartManualInpu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justLow">
              <a:lnSpc>
                <a:spcPct val="150000"/>
              </a:lnSpc>
            </a:pPr>
            <a:r>
              <a:rPr lang="en-US" sz="3600" b="1" dirty="0" smtClean="0">
                <a:solidFill>
                  <a:schemeClr val="tx1"/>
                </a:solidFill>
                <a:latin typeface="Calibri" pitchFamily="34" charset="0"/>
              </a:rPr>
              <a:t> </a:t>
            </a:r>
            <a:r>
              <a:rPr lang="ar-EG" sz="3600" b="1" dirty="0" smtClean="0">
                <a:solidFill>
                  <a:schemeClr val="tx1"/>
                </a:solidFill>
                <a:latin typeface="Calibri" pitchFamily="34" charset="0"/>
              </a:rPr>
              <a:t>بعد </a:t>
            </a:r>
            <a:r>
              <a:rPr lang="ar-EG" sz="3600" b="1" dirty="0">
                <a:solidFill>
                  <a:schemeClr val="tx1"/>
                </a:solidFill>
                <a:latin typeface="Calibri" pitchFamily="34" charset="0"/>
              </a:rPr>
              <a:t>(10) </a:t>
            </a:r>
            <a:r>
              <a:rPr lang="ar-EG" sz="3600" b="1" dirty="0" smtClean="0">
                <a:solidFill>
                  <a:schemeClr val="tx1"/>
                </a:solidFill>
                <a:latin typeface="Calibri" pitchFamily="34" charset="0"/>
              </a:rPr>
              <a:t>دقائق، أرفع </a:t>
            </a:r>
            <a:r>
              <a:rPr lang="ar-EG" sz="3600" b="1" dirty="0">
                <a:solidFill>
                  <a:schemeClr val="tx1"/>
                </a:solidFill>
                <a:latin typeface="Calibri" pitchFamily="34" charset="0"/>
              </a:rPr>
              <a:t>ورقة </a:t>
            </a:r>
            <a:r>
              <a:rPr lang="ar-EG" sz="3600" b="1" dirty="0" smtClean="0">
                <a:solidFill>
                  <a:schemeClr val="tx1"/>
                </a:solidFill>
                <a:latin typeface="Calibri" pitchFamily="34" charset="0"/>
              </a:rPr>
              <a:t>الترشيح، وأضعُها </a:t>
            </a:r>
            <a:r>
              <a:rPr lang="ar-EG" sz="3600" b="1" dirty="0">
                <a:solidFill>
                  <a:schemeClr val="tx1"/>
                </a:solidFill>
                <a:latin typeface="Calibri" pitchFamily="34" charset="0"/>
              </a:rPr>
              <a:t>على </a:t>
            </a:r>
            <a:r>
              <a:rPr lang="ar-EG" sz="3600" b="1" dirty="0" smtClean="0">
                <a:solidFill>
                  <a:schemeClr val="tx1"/>
                </a:solidFill>
                <a:latin typeface="Calibri" pitchFamily="34" charset="0"/>
              </a:rPr>
              <a:t>منشفةٍ ورقيةٍ، وأراقبُ ورقةَ الترشيحِ المُبلَّلةَ </a:t>
            </a:r>
            <a:r>
              <a:rPr lang="ar-EG" sz="3600" b="1" dirty="0">
                <a:solidFill>
                  <a:schemeClr val="tx1"/>
                </a:solidFill>
                <a:latin typeface="Calibri" pitchFamily="34" charset="0"/>
              </a:rPr>
              <a:t>حتى </a:t>
            </a:r>
            <a:r>
              <a:rPr lang="ar-EG" sz="3600" b="1" dirty="0" smtClean="0">
                <a:solidFill>
                  <a:schemeClr val="tx1"/>
                </a:solidFill>
                <a:latin typeface="Calibri" pitchFamily="34" charset="0"/>
              </a:rPr>
              <a:t>تجفَّ. أُكرِّرُ </a:t>
            </a:r>
            <a:r>
              <a:rPr lang="ar-EG" sz="3600" b="1" dirty="0">
                <a:solidFill>
                  <a:schemeClr val="tx1"/>
                </a:solidFill>
                <a:latin typeface="Calibri" pitchFamily="34" charset="0"/>
              </a:rPr>
              <a:t>الخطوة السابقة مع أوراق الترشيح </a:t>
            </a:r>
            <a:r>
              <a:rPr lang="ar-EG" sz="3600" b="1" dirty="0" smtClean="0">
                <a:solidFill>
                  <a:schemeClr val="tx1"/>
                </a:solidFill>
                <a:latin typeface="Calibri" pitchFamily="34" charset="0"/>
              </a:rPr>
              <a:t>الأخرى. </a:t>
            </a:r>
            <a:endParaRPr lang="en-US" sz="3600" b="1" dirty="0">
              <a:solidFill>
                <a:schemeClr val="tx1"/>
              </a:solidFill>
              <a:latin typeface="Calibri" pitchFamily="34" charset="0"/>
            </a:endParaRPr>
          </a:p>
        </p:txBody>
      </p:sp>
      <p:sp>
        <p:nvSpPr>
          <p:cNvPr id="5" name="مستطيل 4"/>
          <p:cNvSpPr/>
          <p:nvPr/>
        </p:nvSpPr>
        <p:spPr>
          <a:xfrm>
            <a:off x="5965276" y="1214422"/>
            <a:ext cx="1502334" cy="830997"/>
          </a:xfrm>
          <a:prstGeom prst="rect">
            <a:avLst/>
          </a:prstGeom>
          <a:ln>
            <a:noFill/>
          </a:ln>
        </p:spPr>
        <p:txBody>
          <a:bodyPr wrap="none">
            <a:spAutoFit/>
          </a:bodyPr>
          <a:lstStyle/>
          <a:p>
            <a:pPr fontAlgn="auto">
              <a:spcBef>
                <a:spcPts val="0"/>
              </a:spcBef>
              <a:spcAft>
                <a:spcPts val="0"/>
              </a:spcAft>
              <a:defRPr/>
            </a:pPr>
            <a:r>
              <a:rPr lang="ar-EG" sz="4800" b="1" dirty="0" smtClean="0">
                <a:solidFill>
                  <a:srgbClr val="C00000"/>
                </a:solidFill>
                <a:latin typeface="+mn-lt"/>
                <a:cs typeface="+mn-cs"/>
              </a:rPr>
              <a:t>ألاحظ</a:t>
            </a:r>
            <a:r>
              <a:rPr lang="ar-EG" sz="4800" b="1" dirty="0">
                <a:solidFill>
                  <a:srgbClr val="C00000"/>
                </a:solidFill>
                <a:latin typeface="+mn-lt"/>
                <a:cs typeface="+mn-cs"/>
              </a:rPr>
              <a:t>:</a:t>
            </a:r>
          </a:p>
        </p:txBody>
      </p:sp>
      <p:sp>
        <p:nvSpPr>
          <p:cNvPr id="6" name="Oval 10"/>
          <p:cNvSpPr>
            <a:spLocks noChangeArrowheads="1"/>
          </p:cNvSpPr>
          <p:nvPr/>
        </p:nvSpPr>
        <p:spPr bwMode="auto">
          <a:xfrm>
            <a:off x="7611497" y="1304994"/>
            <a:ext cx="656239" cy="648642"/>
          </a:xfrm>
          <a:prstGeom prst="ellipse">
            <a:avLst/>
          </a:prstGeom>
          <a:solidFill>
            <a:srgbClr val="92D050"/>
          </a:solidFill>
          <a:ln w="38100">
            <a:solidFill>
              <a:srgbClr val="00B050"/>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fontAlgn="auto">
              <a:spcBef>
                <a:spcPts val="0"/>
              </a:spcBef>
              <a:spcAft>
                <a:spcPts val="0"/>
              </a:spcAft>
              <a:defRPr/>
            </a:pPr>
            <a:r>
              <a:rPr lang="ar-EG" sz="6000" b="1" dirty="0">
                <a:latin typeface="+mn-lt"/>
                <a:cs typeface="+mj-cs"/>
              </a:rPr>
              <a:t>4</a:t>
            </a:r>
            <a:endParaRPr lang="en-US" sz="6000" b="1" dirty="0">
              <a:latin typeface="+mn-lt"/>
              <a:cs typeface="+mj-cs"/>
            </a:endParaRPr>
          </a:p>
        </p:txBody>
      </p:sp>
      <p:sp>
        <p:nvSpPr>
          <p:cNvPr id="7" name="مربع نص 6"/>
          <p:cNvSpPr txBox="1">
            <a:spLocks noChangeArrowheads="1"/>
          </p:cNvSpPr>
          <p:nvPr/>
        </p:nvSpPr>
        <p:spPr bwMode="auto">
          <a:xfrm rot="20470386">
            <a:off x="680713" y="921521"/>
            <a:ext cx="2857500" cy="708025"/>
          </a:xfrm>
          <a:prstGeom prst="rect">
            <a:avLst/>
          </a:prstGeom>
          <a:ln>
            <a:headEnd/>
            <a:tailEnd/>
          </a:ln>
          <a:effectLst>
            <a:glow rad="228600">
              <a:schemeClr val="accent2">
                <a:satMod val="175000"/>
                <a:alpha val="40000"/>
              </a:schemeClr>
            </a:glow>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a:spAutoFit/>
          </a:bodyPr>
          <a:lstStyle/>
          <a:p>
            <a:pPr algn="ctr" rtl="1"/>
            <a:r>
              <a:rPr lang="ar-EG" sz="4000" b="1" dirty="0" smtClean="0">
                <a:solidFill>
                  <a:schemeClr val="tx1"/>
                </a:solidFill>
                <a:latin typeface="Calibri" pitchFamily="34" charset="0"/>
              </a:rPr>
              <a:t>أَخْتَبِرُ فَرْضِيَّتِي:</a:t>
            </a:r>
            <a:endParaRPr lang="en-US" sz="4000" b="1" dirty="0">
              <a:solidFill>
                <a:schemeClr val="tx1"/>
              </a:solidFill>
              <a:latin typeface="Calibri"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par>
                          <p:cTn id="10" fill="hold">
                            <p:stCondLst>
                              <p:cond delay="1000"/>
                            </p:stCondLst>
                            <p:childTnLst>
                              <p:par>
                                <p:cTn id="11" presetID="56"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500" autoRev="1" fill="hold">
                                          <p:stCondLst>
                                            <p:cond delay="0"/>
                                          </p:stCondLst>
                                        </p:cTn>
                                        <p:tgtEl>
                                          <p:spTgt spid="6"/>
                                        </p:tgtEl>
                                        <p:attrNameLst>
                                          <p:attrName>ppt_w</p:attrName>
                                        </p:attrNameLst>
                                      </p:cBhvr>
                                    </p:anim>
                                    <p:anim by="(#ppt_w*0.50)" calcmode="lin" valueType="num">
                                      <p:cBhvr>
                                        <p:cTn id="14" dur="500" decel="50000" autoRev="1" fill="hold">
                                          <p:stCondLst>
                                            <p:cond delay="0"/>
                                          </p:stCondLst>
                                        </p:cTn>
                                        <p:tgtEl>
                                          <p:spTgt spid="6"/>
                                        </p:tgtEl>
                                        <p:attrNameLst>
                                          <p:attrName>ppt_x</p:attrName>
                                        </p:attrNameLst>
                                      </p:cBhvr>
                                    </p:anim>
                                    <p:anim from="(-#ppt_h/2)" to="(#ppt_y)" calcmode="lin" valueType="num">
                                      <p:cBhvr>
                                        <p:cTn id="15" dur="1000" fill="hold">
                                          <p:stCondLst>
                                            <p:cond delay="0"/>
                                          </p:stCondLst>
                                        </p:cTn>
                                        <p:tgtEl>
                                          <p:spTgt spid="6"/>
                                        </p:tgtEl>
                                        <p:attrNameLst>
                                          <p:attrName>ppt_y</p:attrName>
                                        </p:attrNameLst>
                                      </p:cBhvr>
                                    </p:anim>
                                    <p:animRot by="21600000">
                                      <p:cBhvr>
                                        <p:cTn id="16" dur="1000" fill="hold">
                                          <p:stCondLst>
                                            <p:cond delay="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Bells.wav"/>
                                        </p:tgtEl>
                                      </p:cMediaNode>
                                    </p:audio>
                                  </p:subTnLst>
                                </p:cTn>
                              </p:par>
                              <p:par>
                                <p:cTn id="17" presetID="54" presetClass="entr" presetSubtype="0" ac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strVal val="#ppt_w*0.05"/>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anim calcmode="lin" valueType="num">
                                      <p:cBhvr>
                                        <p:cTn id="21" dur="500" fill="hold"/>
                                        <p:tgtEl>
                                          <p:spTgt spid="5"/>
                                        </p:tgtEl>
                                        <p:attrNameLst>
                                          <p:attrName>ppt_x</p:attrName>
                                        </p:attrNameLst>
                                      </p:cBhvr>
                                      <p:tavLst>
                                        <p:tav tm="0">
                                          <p:val>
                                            <p:strVal val="#ppt_x-.2"/>
                                          </p:val>
                                        </p:tav>
                                        <p:tav tm="100000">
                                          <p:val>
                                            <p:strVal val="#ppt_x"/>
                                          </p:val>
                                        </p:tav>
                                      </p:tavLst>
                                    </p:anim>
                                    <p:anim calcmode="lin" valueType="num">
                                      <p:cBhvr>
                                        <p:cTn id="22" dur="500" fill="hold"/>
                                        <p:tgtEl>
                                          <p:spTgt spid="5"/>
                                        </p:tgtEl>
                                        <p:attrNameLst>
                                          <p:attrName>ppt_y</p:attrName>
                                        </p:attrNameLst>
                                      </p:cBhvr>
                                      <p:tavLst>
                                        <p:tav tm="0">
                                          <p:val>
                                            <p:strVal val="#ppt_y"/>
                                          </p:val>
                                        </p:tav>
                                        <p:tav tm="100000">
                                          <p:val>
                                            <p:strVal val="#ppt_y"/>
                                          </p:val>
                                        </p:tav>
                                      </p:tavLst>
                                    </p:anim>
                                    <p:animEffect transition="in" filter="fade">
                                      <p:cBhvr>
                                        <p:cTn id="23"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4" name="ألاحظ.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بعد 10 دقائق أرفع ورقه الترشيح.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شبه منحرف 6"/>
          <p:cNvSpPr>
            <a:spLocks noChangeArrowheads="1"/>
          </p:cNvSpPr>
          <p:nvPr/>
        </p:nvSpPr>
        <p:spPr bwMode="auto">
          <a:xfrm>
            <a:off x="642910" y="3373300"/>
            <a:ext cx="7858180" cy="3056096"/>
          </a:xfrm>
          <a:prstGeom prst="trapezoid">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pPr>
            <a:r>
              <a:rPr lang="ar-EG" sz="4000" b="1" dirty="0" smtClean="0">
                <a:solidFill>
                  <a:srgbClr val="002060"/>
                </a:solidFill>
                <a:latin typeface="Calibri" pitchFamily="34" charset="0"/>
              </a:rPr>
              <a:t>ماذا </a:t>
            </a:r>
            <a:r>
              <a:rPr lang="ar-EG" sz="4000" b="1" dirty="0">
                <a:solidFill>
                  <a:srgbClr val="002060"/>
                </a:solidFill>
                <a:latin typeface="Calibri" pitchFamily="34" charset="0"/>
              </a:rPr>
              <a:t>حدث </a:t>
            </a:r>
            <a:r>
              <a:rPr lang="ar-EG" sz="4000" b="1" dirty="0" smtClean="0">
                <a:solidFill>
                  <a:srgbClr val="002060"/>
                </a:solidFill>
                <a:latin typeface="Calibri" pitchFamily="34" charset="0"/>
              </a:rPr>
              <a:t>لنُقَطِ الْحِبْرِ والْمَاءِ؟ </a:t>
            </a:r>
            <a:br>
              <a:rPr lang="ar-EG" sz="4000" b="1" dirty="0" smtClean="0">
                <a:solidFill>
                  <a:srgbClr val="002060"/>
                </a:solidFill>
                <a:latin typeface="Calibri" pitchFamily="34" charset="0"/>
              </a:rPr>
            </a:br>
            <a:r>
              <a:rPr lang="ar-EG" sz="4000" b="1" dirty="0" smtClean="0">
                <a:solidFill>
                  <a:srgbClr val="002060"/>
                </a:solidFill>
                <a:latin typeface="Calibri" pitchFamily="34" charset="0"/>
              </a:rPr>
              <a:t>هل تأثَّرت أنواعُ الْحِبْرِ الثلاثةُ </a:t>
            </a:r>
            <a:br>
              <a:rPr lang="ar-EG" sz="4000" b="1" dirty="0" smtClean="0">
                <a:solidFill>
                  <a:srgbClr val="002060"/>
                </a:solidFill>
                <a:latin typeface="Calibri" pitchFamily="34" charset="0"/>
              </a:rPr>
            </a:br>
            <a:r>
              <a:rPr lang="ar-EG" sz="4000" b="1" dirty="0" smtClean="0">
                <a:solidFill>
                  <a:srgbClr val="002060"/>
                </a:solidFill>
                <a:latin typeface="Calibri" pitchFamily="34" charset="0"/>
              </a:rPr>
              <a:t>بالطريقةِ نفسِها</a:t>
            </a:r>
            <a:r>
              <a:rPr lang="ar-EG" sz="4000" b="1" dirty="0">
                <a:solidFill>
                  <a:srgbClr val="002060"/>
                </a:solidFill>
                <a:latin typeface="Calibri" pitchFamily="34" charset="0"/>
              </a:rPr>
              <a:t>؟</a:t>
            </a:r>
            <a:endParaRPr lang="en-US" sz="4000" b="1" dirty="0">
              <a:solidFill>
                <a:srgbClr val="002060"/>
              </a:solidFill>
              <a:latin typeface="Calibri" pitchFamily="34" charset="0"/>
            </a:endParaRPr>
          </a:p>
        </p:txBody>
      </p:sp>
      <p:sp>
        <p:nvSpPr>
          <p:cNvPr id="8" name="مستطيل 7"/>
          <p:cNvSpPr/>
          <p:nvPr/>
        </p:nvSpPr>
        <p:spPr>
          <a:xfrm>
            <a:off x="4430864" y="714356"/>
            <a:ext cx="2988318" cy="830997"/>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algn="ctr" fontAlgn="auto">
              <a:spcBef>
                <a:spcPts val="0"/>
              </a:spcBef>
              <a:spcAft>
                <a:spcPts val="0"/>
              </a:spcAft>
              <a:defRPr/>
            </a:pPr>
            <a:r>
              <a:rPr lang="ar-EG" sz="4800" b="1" dirty="0" smtClean="0">
                <a:solidFill>
                  <a:srgbClr val="C00000"/>
                </a:solidFill>
                <a:latin typeface="+mn-lt"/>
                <a:cs typeface="+mn-cs"/>
              </a:rPr>
              <a:t>أُفَسِّرُ الْبَيَانَاتِ:</a:t>
            </a:r>
            <a:endParaRPr lang="ar-EG" sz="3600" b="1" dirty="0" smtClean="0">
              <a:solidFill>
                <a:srgbClr val="C00000"/>
              </a:solidFill>
              <a:latin typeface="Calibri" pitchFamily="34" charset="0"/>
            </a:endParaRPr>
          </a:p>
        </p:txBody>
      </p:sp>
      <p:sp>
        <p:nvSpPr>
          <p:cNvPr id="9" name="Oval 10"/>
          <p:cNvSpPr>
            <a:spLocks noChangeArrowheads="1"/>
          </p:cNvSpPr>
          <p:nvPr/>
        </p:nvSpPr>
        <p:spPr bwMode="auto">
          <a:xfrm>
            <a:off x="7701975" y="806186"/>
            <a:ext cx="656239" cy="648642"/>
          </a:xfrm>
          <a:prstGeom prst="ellipse">
            <a:avLst/>
          </a:prstGeom>
          <a:solidFill>
            <a:srgbClr val="92D050"/>
          </a:solidFill>
          <a:ln w="38100">
            <a:solidFill>
              <a:srgbClr val="00B050"/>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fontAlgn="auto">
              <a:spcBef>
                <a:spcPts val="0"/>
              </a:spcBef>
              <a:spcAft>
                <a:spcPts val="0"/>
              </a:spcAft>
              <a:defRPr/>
            </a:pPr>
            <a:r>
              <a:rPr lang="ar-EG" sz="6000" b="1" dirty="0">
                <a:latin typeface="+mn-lt"/>
                <a:cs typeface="+mj-cs"/>
              </a:rPr>
              <a:t>5</a:t>
            </a:r>
            <a:endParaRPr lang="en-US" sz="6000" b="1" dirty="0">
              <a:latin typeface="+mn-lt"/>
              <a:cs typeface="+mj-cs"/>
            </a:endParaRPr>
          </a:p>
        </p:txBody>
      </p:sp>
      <p:sp>
        <p:nvSpPr>
          <p:cNvPr id="11" name="مربع نص 10"/>
          <p:cNvSpPr txBox="1">
            <a:spLocks noChangeArrowheads="1"/>
          </p:cNvSpPr>
          <p:nvPr/>
        </p:nvSpPr>
        <p:spPr bwMode="auto">
          <a:xfrm rot="20470386">
            <a:off x="680713" y="921521"/>
            <a:ext cx="2857500" cy="708025"/>
          </a:xfrm>
          <a:prstGeom prst="rect">
            <a:avLst/>
          </a:prstGeom>
          <a:ln>
            <a:headEnd/>
            <a:tailEnd/>
          </a:ln>
          <a:effectLst>
            <a:glow rad="228600">
              <a:schemeClr val="accent2">
                <a:satMod val="175000"/>
                <a:alpha val="40000"/>
              </a:schemeClr>
            </a:glow>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a:spAutoFit/>
          </a:bodyPr>
          <a:lstStyle/>
          <a:p>
            <a:pPr algn="ctr" rtl="1"/>
            <a:r>
              <a:rPr lang="ar-EG" sz="4000" b="1" dirty="0" smtClean="0">
                <a:solidFill>
                  <a:schemeClr val="tx1"/>
                </a:solidFill>
                <a:latin typeface="Calibri" pitchFamily="34" charset="0"/>
              </a:rPr>
              <a:t>أَخْتَبِرُ فَرْضِيَّتِي:</a:t>
            </a:r>
            <a:endParaRPr lang="en-US" sz="4000" b="1" dirty="0">
              <a:solidFill>
                <a:schemeClr val="tx1"/>
              </a:solidFill>
              <a:latin typeface="Calibri"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childTnLst>
                          </p:cTn>
                        </p:par>
                        <p:par>
                          <p:cTn id="10" fill="hold">
                            <p:stCondLst>
                              <p:cond delay="1000"/>
                            </p:stCondLst>
                            <p:childTnLst>
                              <p:par>
                                <p:cTn id="11" presetID="56"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by="(-#ppt_w*2)" calcmode="lin" valueType="num">
                                      <p:cBhvr rctx="PPT">
                                        <p:cTn id="13" dur="500" autoRev="1" fill="hold">
                                          <p:stCondLst>
                                            <p:cond delay="0"/>
                                          </p:stCondLst>
                                        </p:cTn>
                                        <p:tgtEl>
                                          <p:spTgt spid="9"/>
                                        </p:tgtEl>
                                        <p:attrNameLst>
                                          <p:attrName>ppt_w</p:attrName>
                                        </p:attrNameLst>
                                      </p:cBhvr>
                                    </p:anim>
                                    <p:anim by="(#ppt_w*0.50)" calcmode="lin" valueType="num">
                                      <p:cBhvr>
                                        <p:cTn id="14" dur="500" decel="50000" autoRev="1" fill="hold">
                                          <p:stCondLst>
                                            <p:cond delay="0"/>
                                          </p:stCondLst>
                                        </p:cTn>
                                        <p:tgtEl>
                                          <p:spTgt spid="9"/>
                                        </p:tgtEl>
                                        <p:attrNameLst>
                                          <p:attrName>ppt_x</p:attrName>
                                        </p:attrNameLst>
                                      </p:cBhvr>
                                    </p:anim>
                                    <p:anim from="(-#ppt_h/2)" to="(#ppt_y)" calcmode="lin" valueType="num">
                                      <p:cBhvr>
                                        <p:cTn id="15" dur="1000" fill="hold">
                                          <p:stCondLst>
                                            <p:cond delay="0"/>
                                          </p:stCondLst>
                                        </p:cTn>
                                        <p:tgtEl>
                                          <p:spTgt spid="9"/>
                                        </p:tgtEl>
                                        <p:attrNameLst>
                                          <p:attrName>ppt_y</p:attrName>
                                        </p:attrNameLst>
                                      </p:cBhvr>
                                    </p:anim>
                                    <p:animRot by="21600000">
                                      <p:cBhvr>
                                        <p:cTn id="16" dur="1000" fill="hold">
                                          <p:stCondLst>
                                            <p:cond delay="0"/>
                                          </p:stCondLst>
                                        </p:cTn>
                                        <p:tgtEl>
                                          <p:spTgt spid="9"/>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Bells.wav"/>
                                        </p:tgtEl>
                                      </p:cMediaNode>
                                    </p:audio>
                                  </p:subTnLst>
                                </p:cTn>
                              </p:par>
                              <p:par>
                                <p:cTn id="17" presetID="54" presetClass="entr" presetSubtype="0" accel="100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strVal val="#ppt_w*0.05"/>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anim calcmode="lin" valueType="num">
                                      <p:cBhvr>
                                        <p:cTn id="21" dur="500" fill="hold"/>
                                        <p:tgtEl>
                                          <p:spTgt spid="8"/>
                                        </p:tgtEl>
                                        <p:attrNameLst>
                                          <p:attrName>ppt_x</p:attrName>
                                        </p:attrNameLst>
                                      </p:cBhvr>
                                      <p:tavLst>
                                        <p:tav tm="0">
                                          <p:val>
                                            <p:strVal val="#ppt_x-.2"/>
                                          </p:val>
                                        </p:tav>
                                        <p:tav tm="100000">
                                          <p:val>
                                            <p:strVal val="#ppt_x"/>
                                          </p:val>
                                        </p:tav>
                                      </p:tavLst>
                                    </p:anim>
                                    <p:anim calcmode="lin" valueType="num">
                                      <p:cBhvr>
                                        <p:cTn id="22" dur="500" fill="hold"/>
                                        <p:tgtEl>
                                          <p:spTgt spid="8"/>
                                        </p:tgtEl>
                                        <p:attrNameLst>
                                          <p:attrName>ppt_y</p:attrName>
                                        </p:attrNameLst>
                                      </p:cBhvr>
                                      <p:tavLst>
                                        <p:tav tm="0">
                                          <p:val>
                                            <p:strVal val="#ppt_y"/>
                                          </p:val>
                                        </p:tav>
                                        <p:tav tm="100000">
                                          <p:val>
                                            <p:strVal val="#ppt_y"/>
                                          </p:val>
                                        </p:tav>
                                      </p:tavLst>
                                    </p:anim>
                                    <p:animEffect transition="in" filter="fade">
                                      <p:cBhvr>
                                        <p:cTn id="23"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4" name="أفسر البيانات.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ماذا حدث لنقط الحب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مستطيل 7"/>
          <p:cNvSpPr/>
          <p:nvPr/>
        </p:nvSpPr>
        <p:spPr>
          <a:xfrm>
            <a:off x="4430864" y="714356"/>
            <a:ext cx="2988318" cy="830997"/>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algn="ctr" fontAlgn="auto">
              <a:spcBef>
                <a:spcPts val="0"/>
              </a:spcBef>
              <a:spcAft>
                <a:spcPts val="0"/>
              </a:spcAft>
              <a:defRPr/>
            </a:pPr>
            <a:r>
              <a:rPr lang="ar-EG" sz="4800" b="1" dirty="0" smtClean="0">
                <a:solidFill>
                  <a:srgbClr val="C00000"/>
                </a:solidFill>
                <a:latin typeface="+mn-lt"/>
                <a:cs typeface="+mn-cs"/>
              </a:rPr>
              <a:t>أُفَسِّرُ الْبَيَانَاتِ:</a:t>
            </a:r>
            <a:endParaRPr lang="ar-EG" sz="3600" b="1" dirty="0" smtClean="0">
              <a:solidFill>
                <a:srgbClr val="C00000"/>
              </a:solidFill>
              <a:latin typeface="Calibri" pitchFamily="34" charset="0"/>
            </a:endParaRPr>
          </a:p>
        </p:txBody>
      </p:sp>
      <p:sp>
        <p:nvSpPr>
          <p:cNvPr id="9" name="Oval 10"/>
          <p:cNvSpPr>
            <a:spLocks noChangeArrowheads="1"/>
          </p:cNvSpPr>
          <p:nvPr/>
        </p:nvSpPr>
        <p:spPr bwMode="auto">
          <a:xfrm>
            <a:off x="7701975" y="806186"/>
            <a:ext cx="656239" cy="648642"/>
          </a:xfrm>
          <a:prstGeom prst="ellipse">
            <a:avLst/>
          </a:prstGeom>
          <a:solidFill>
            <a:srgbClr val="92D050"/>
          </a:solidFill>
          <a:ln w="38100">
            <a:solidFill>
              <a:srgbClr val="00B050"/>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fontAlgn="auto">
              <a:spcBef>
                <a:spcPts val="0"/>
              </a:spcBef>
              <a:spcAft>
                <a:spcPts val="0"/>
              </a:spcAft>
              <a:defRPr/>
            </a:pPr>
            <a:r>
              <a:rPr lang="ar-EG" sz="6000" b="1" dirty="0">
                <a:latin typeface="+mn-lt"/>
                <a:cs typeface="+mj-cs"/>
              </a:rPr>
              <a:t>5</a:t>
            </a:r>
            <a:endParaRPr lang="en-US" sz="6000" b="1" dirty="0">
              <a:latin typeface="+mn-lt"/>
              <a:cs typeface="+mj-cs"/>
            </a:endParaRPr>
          </a:p>
        </p:txBody>
      </p:sp>
      <p:sp>
        <p:nvSpPr>
          <p:cNvPr id="10" name="Rectangle 7"/>
          <p:cNvSpPr>
            <a:spLocks noChangeArrowheads="1"/>
          </p:cNvSpPr>
          <p:nvPr/>
        </p:nvSpPr>
        <p:spPr bwMode="auto">
          <a:xfrm>
            <a:off x="571472" y="2748757"/>
            <a:ext cx="8001056" cy="3680639"/>
          </a:xfrm>
          <a:prstGeom prst="trapezoid">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ctr">
              <a:lnSpc>
                <a:spcPct val="150000"/>
              </a:lnSpc>
            </a:pPr>
            <a:r>
              <a:rPr lang="ar-EG" sz="3600" b="1" dirty="0">
                <a:solidFill>
                  <a:schemeClr val="tx1"/>
                </a:solidFill>
                <a:latin typeface="Calibri" pitchFamily="34" charset="0"/>
              </a:rPr>
              <a:t>تنفصل أصباغ </a:t>
            </a:r>
            <a:r>
              <a:rPr lang="ar-EG" sz="3600" b="1" dirty="0" smtClean="0">
                <a:solidFill>
                  <a:schemeClr val="tx1"/>
                </a:solidFill>
                <a:latin typeface="Calibri" pitchFamily="34" charset="0"/>
              </a:rPr>
              <a:t>الألوان، </a:t>
            </a:r>
            <a:br>
              <a:rPr lang="ar-EG" sz="3600" b="1" dirty="0" smtClean="0">
                <a:solidFill>
                  <a:schemeClr val="tx1"/>
                </a:solidFill>
                <a:latin typeface="Calibri" pitchFamily="34" charset="0"/>
              </a:rPr>
            </a:br>
            <a:r>
              <a:rPr lang="ar-EG" sz="3600" b="1" dirty="0" smtClean="0">
                <a:solidFill>
                  <a:schemeClr val="tx1"/>
                </a:solidFill>
                <a:latin typeface="Calibri" pitchFamily="34" charset="0"/>
              </a:rPr>
              <a:t>اعتمادًا </a:t>
            </a:r>
            <a:r>
              <a:rPr lang="ar-EG" sz="3600" b="1" dirty="0">
                <a:solidFill>
                  <a:schemeClr val="tx1"/>
                </a:solidFill>
                <a:latin typeface="Calibri" pitchFamily="34" charset="0"/>
              </a:rPr>
              <a:t>على </a:t>
            </a:r>
            <a:r>
              <a:rPr lang="ar-EG" sz="3600" b="1" dirty="0" smtClean="0">
                <a:solidFill>
                  <a:schemeClr val="tx1"/>
                </a:solidFill>
                <a:latin typeface="Calibri" pitchFamily="34" charset="0"/>
              </a:rPr>
              <a:t>كثافتها، </a:t>
            </a:r>
            <a:r>
              <a:rPr lang="ar-EG" sz="3600" b="1" dirty="0">
                <a:solidFill>
                  <a:schemeClr val="tx1"/>
                </a:solidFill>
                <a:latin typeface="Calibri" pitchFamily="34" charset="0"/>
              </a:rPr>
              <a:t>إلى </a:t>
            </a:r>
            <a:r>
              <a:rPr lang="ar-EG" sz="3600" b="1" dirty="0" err="1" smtClean="0">
                <a:solidFill>
                  <a:schemeClr val="tx1"/>
                </a:solidFill>
                <a:latin typeface="Calibri" pitchFamily="34" charset="0"/>
              </a:rPr>
              <a:t>صِبْغَاتٍ</a:t>
            </a:r>
            <a:r>
              <a:rPr lang="ar-EG" sz="3600" b="1" dirty="0" smtClean="0">
                <a:solidFill>
                  <a:schemeClr val="tx1"/>
                </a:solidFill>
                <a:latin typeface="Calibri" pitchFamily="34" charset="0"/>
              </a:rPr>
              <a:t> مُخْتَلِفَة، </a:t>
            </a:r>
            <a:br>
              <a:rPr lang="ar-EG" sz="3600" b="1" dirty="0" smtClean="0">
                <a:solidFill>
                  <a:schemeClr val="tx1"/>
                </a:solidFill>
                <a:latin typeface="Calibri" pitchFamily="34" charset="0"/>
              </a:rPr>
            </a:br>
            <a:r>
              <a:rPr lang="ar-EG" sz="3600" b="1" dirty="0" smtClean="0">
                <a:solidFill>
                  <a:schemeClr val="tx1"/>
                </a:solidFill>
                <a:latin typeface="Calibri" pitchFamily="34" charset="0"/>
              </a:rPr>
              <a:t>من </a:t>
            </a:r>
            <a:r>
              <a:rPr lang="ar-EG" sz="3600" b="1" dirty="0">
                <a:solidFill>
                  <a:schemeClr val="tx1"/>
                </a:solidFill>
                <a:latin typeface="Calibri" pitchFamily="34" charset="0"/>
              </a:rPr>
              <a:t>خلال الخاصية الشعرية </a:t>
            </a:r>
            <a:r>
              <a:rPr lang="ar-EG" sz="3600" b="1" dirty="0" smtClean="0">
                <a:solidFill>
                  <a:schemeClr val="tx1"/>
                </a:solidFill>
                <a:latin typeface="Calibri" pitchFamily="34" charset="0"/>
              </a:rPr>
              <a:t>للماء، </a:t>
            </a:r>
            <a:br>
              <a:rPr lang="ar-EG" sz="3600" b="1" dirty="0" smtClean="0">
                <a:solidFill>
                  <a:schemeClr val="tx1"/>
                </a:solidFill>
                <a:latin typeface="Calibri" pitchFamily="34" charset="0"/>
              </a:rPr>
            </a:br>
            <a:r>
              <a:rPr lang="ar-EG" sz="3600" b="1" dirty="0" smtClean="0">
                <a:solidFill>
                  <a:schemeClr val="tx1"/>
                </a:solidFill>
                <a:latin typeface="Calibri" pitchFamily="34" charset="0"/>
              </a:rPr>
              <a:t>والمسامات، </a:t>
            </a:r>
            <a:r>
              <a:rPr lang="ar-EG" sz="3600" b="1" dirty="0">
                <a:solidFill>
                  <a:schemeClr val="tx1"/>
                </a:solidFill>
                <a:latin typeface="Calibri" pitchFamily="34" charset="0"/>
              </a:rPr>
              <a:t>في ورقة </a:t>
            </a:r>
            <a:r>
              <a:rPr lang="ar-EG" sz="3600" b="1" dirty="0" smtClean="0">
                <a:solidFill>
                  <a:schemeClr val="tx1"/>
                </a:solidFill>
                <a:latin typeface="Calibri" pitchFamily="34" charset="0"/>
              </a:rPr>
              <a:t>الترشيح. </a:t>
            </a:r>
            <a:endParaRPr lang="en-US" sz="3600" b="1" dirty="0">
              <a:solidFill>
                <a:schemeClr val="tx1"/>
              </a:solidFill>
              <a:latin typeface="Calibri" pitchFamily="34" charset="0"/>
            </a:endParaRPr>
          </a:p>
        </p:txBody>
      </p:sp>
      <p:sp>
        <p:nvSpPr>
          <p:cNvPr id="11" name="مربع نص 10"/>
          <p:cNvSpPr txBox="1">
            <a:spLocks noChangeArrowheads="1"/>
          </p:cNvSpPr>
          <p:nvPr/>
        </p:nvSpPr>
        <p:spPr bwMode="auto">
          <a:xfrm rot="20470386">
            <a:off x="680713" y="921521"/>
            <a:ext cx="2857500" cy="708025"/>
          </a:xfrm>
          <a:prstGeom prst="rect">
            <a:avLst/>
          </a:prstGeom>
          <a:ln>
            <a:headEnd/>
            <a:tailEnd/>
          </a:ln>
          <a:effectLst>
            <a:glow rad="228600">
              <a:schemeClr val="accent2">
                <a:satMod val="175000"/>
                <a:alpha val="40000"/>
              </a:schemeClr>
            </a:glow>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a:spAutoFit/>
          </a:bodyPr>
          <a:lstStyle/>
          <a:p>
            <a:pPr algn="ctr" rtl="1"/>
            <a:r>
              <a:rPr lang="ar-EG" sz="4000" b="1" dirty="0" smtClean="0">
                <a:solidFill>
                  <a:schemeClr val="tx1"/>
                </a:solidFill>
                <a:latin typeface="Calibri" pitchFamily="34" charset="0"/>
              </a:rPr>
              <a:t>أَخْتَبِرُ فَرْضِيَّتِي:</a:t>
            </a:r>
            <a:endParaRPr lang="en-US" sz="4000" b="1" dirty="0">
              <a:solidFill>
                <a:schemeClr val="tx1"/>
              </a:solidFill>
              <a:latin typeface="Calibri"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
                                        </p:tgtEl>
                                        <p:attrNameLst>
                                          <p:attrName>ppt_x</p:attrName>
                                          <p:attrName>ppt_y</p:attrName>
                                        </p:attrNameLst>
                                      </p:cBhvr>
                                    </p:animMotion>
                                    <p:animEffect transition="in" filter="fade">
                                      <p:cBhvr>
                                        <p:cTn id="9" dur="1000"/>
                                        <p:tgtEl>
                                          <p:spTgt spid="11"/>
                                        </p:tgtEl>
                                      </p:cBhvr>
                                    </p:animEffect>
                                  </p:childTnLst>
                                </p:cTn>
                              </p:par>
                              <p:par>
                                <p:cTn id="10" presetID="56"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by="(-#ppt_w*2)" calcmode="lin" valueType="num">
                                      <p:cBhvr rctx="PPT">
                                        <p:cTn id="12" dur="500" autoRev="1" fill="hold">
                                          <p:stCondLst>
                                            <p:cond delay="0"/>
                                          </p:stCondLst>
                                        </p:cTn>
                                        <p:tgtEl>
                                          <p:spTgt spid="9"/>
                                        </p:tgtEl>
                                        <p:attrNameLst>
                                          <p:attrName>ppt_w</p:attrName>
                                        </p:attrNameLst>
                                      </p:cBhvr>
                                    </p:anim>
                                    <p:anim by="(#ppt_w*0.50)" calcmode="lin" valueType="num">
                                      <p:cBhvr>
                                        <p:cTn id="13" dur="500" decel="50000" autoRev="1" fill="hold">
                                          <p:stCondLst>
                                            <p:cond delay="0"/>
                                          </p:stCondLst>
                                        </p:cTn>
                                        <p:tgtEl>
                                          <p:spTgt spid="9"/>
                                        </p:tgtEl>
                                        <p:attrNameLst>
                                          <p:attrName>ppt_x</p:attrName>
                                        </p:attrNameLst>
                                      </p:cBhvr>
                                    </p:anim>
                                    <p:anim from="(-#ppt_h/2)" to="(#ppt_y)" calcmode="lin" valueType="num">
                                      <p:cBhvr>
                                        <p:cTn id="14" dur="1000" fill="hold">
                                          <p:stCondLst>
                                            <p:cond delay="0"/>
                                          </p:stCondLst>
                                        </p:cTn>
                                        <p:tgtEl>
                                          <p:spTgt spid="9"/>
                                        </p:tgtEl>
                                        <p:attrNameLst>
                                          <p:attrName>ppt_y</p:attrName>
                                        </p:attrNameLst>
                                      </p:cBhvr>
                                    </p:anim>
                                    <p:animRot by="21600000">
                                      <p:cBhvr>
                                        <p:cTn id="15" dur="1000" fill="hold">
                                          <p:stCondLst>
                                            <p:cond delay="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Bells.wav"/>
                                        </p:tgtEl>
                                      </p:cMediaNode>
                                    </p:audio>
                                  </p:subTnLst>
                                </p:cTn>
                              </p:par>
                              <p:par>
                                <p:cTn id="16" presetID="54" presetClass="entr" presetSubtype="0" accel="10000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strVal val="#ppt_w*0.05"/>
                                          </p:val>
                                        </p:tav>
                                        <p:tav tm="100000">
                                          <p:val>
                                            <p:strVal val="#ppt_w"/>
                                          </p:val>
                                        </p:tav>
                                      </p:tavLst>
                                    </p:anim>
                                    <p:anim calcmode="lin" valueType="num">
                                      <p:cBhvr>
                                        <p:cTn id="19" dur="500" fill="hold"/>
                                        <p:tgtEl>
                                          <p:spTgt spid="8"/>
                                        </p:tgtEl>
                                        <p:attrNameLst>
                                          <p:attrName>ppt_h</p:attrName>
                                        </p:attrNameLst>
                                      </p:cBhvr>
                                      <p:tavLst>
                                        <p:tav tm="0">
                                          <p:val>
                                            <p:strVal val="#ppt_h"/>
                                          </p:val>
                                        </p:tav>
                                        <p:tav tm="100000">
                                          <p:val>
                                            <p:strVal val="#ppt_h"/>
                                          </p:val>
                                        </p:tav>
                                      </p:tavLst>
                                    </p:anim>
                                    <p:anim calcmode="lin" valueType="num">
                                      <p:cBhvr>
                                        <p:cTn id="20" dur="500" fill="hold"/>
                                        <p:tgtEl>
                                          <p:spTgt spid="8"/>
                                        </p:tgtEl>
                                        <p:attrNameLst>
                                          <p:attrName>ppt_x</p:attrName>
                                        </p:attrNameLst>
                                      </p:cBhvr>
                                      <p:tavLst>
                                        <p:tav tm="0">
                                          <p:val>
                                            <p:strVal val="#ppt_x-.2"/>
                                          </p:val>
                                        </p:tav>
                                        <p:tav tm="100000">
                                          <p:val>
                                            <p:strVal val="#ppt_x"/>
                                          </p:val>
                                        </p:tav>
                                      </p:tavLst>
                                    </p:anim>
                                    <p:anim calcmode="lin" valueType="num">
                                      <p:cBhvr>
                                        <p:cTn id="21" dur="500" fill="hold"/>
                                        <p:tgtEl>
                                          <p:spTgt spid="8"/>
                                        </p:tgtEl>
                                        <p:attrNameLst>
                                          <p:attrName>ppt_y</p:attrName>
                                        </p:attrNameLst>
                                      </p:cBhvr>
                                      <p:tavLst>
                                        <p:tav tm="0">
                                          <p:val>
                                            <p:strVal val="#ppt_y"/>
                                          </p:val>
                                        </p:tav>
                                        <p:tav tm="100000">
                                          <p:val>
                                            <p:strVal val="#ppt_y"/>
                                          </p:val>
                                        </p:tav>
                                      </p:tavLst>
                                    </p:anim>
                                    <p:animEffect transition="in" filter="fade">
                                      <p:cBhvr>
                                        <p:cTn id="22" dur="500"/>
                                        <p:tgtEl>
                                          <p:spTgt spid="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4" name="تنفصل أصباغ الألو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مربع نص 2"/>
          <p:cNvSpPr txBox="1"/>
          <p:nvPr/>
        </p:nvSpPr>
        <p:spPr>
          <a:xfrm>
            <a:off x="6011863" y="0"/>
            <a:ext cx="2881312" cy="2554545"/>
          </a:xfrm>
          <a:prstGeom prst="rect">
            <a:avLst/>
          </a:prstGeom>
          <a:noFill/>
        </p:spPr>
        <p:txBody>
          <a:bodyPr rtlCol="1">
            <a:spAutoFit/>
          </a:bodyPr>
          <a:lstStyle/>
          <a:p>
            <a:pPr fontAlgn="auto">
              <a:spcBef>
                <a:spcPts val="0"/>
              </a:spcBef>
              <a:spcAft>
                <a:spcPts val="0"/>
              </a:spcAft>
              <a:defRPr/>
            </a:pPr>
            <a:r>
              <a:rPr lang="ar-EG" sz="8000" b="1" dirty="0" smtClean="0">
                <a:solidFill>
                  <a:srgbClr val="002060"/>
                </a:solidFill>
              </a:rPr>
              <a:t>الْفَصْلُ</a:t>
            </a:r>
          </a:p>
          <a:p>
            <a:pPr fontAlgn="auto">
              <a:spcBef>
                <a:spcPts val="0"/>
              </a:spcBef>
              <a:spcAft>
                <a:spcPts val="0"/>
              </a:spcAft>
              <a:defRPr/>
            </a:pPr>
            <a:endParaRPr lang="ar-EG" sz="8000" b="1" dirty="0">
              <a:solidFill>
                <a:srgbClr val="002060"/>
              </a:solidFill>
              <a:latin typeface="+mn-lt"/>
              <a:cs typeface="+mn-cs"/>
            </a:endParaRPr>
          </a:p>
        </p:txBody>
      </p:sp>
      <p:sp>
        <p:nvSpPr>
          <p:cNvPr id="4" name="شكل بيضاوي 3"/>
          <p:cNvSpPr/>
          <p:nvPr/>
        </p:nvSpPr>
        <p:spPr>
          <a:xfrm>
            <a:off x="6804248" y="1196752"/>
            <a:ext cx="1728192" cy="1368152"/>
          </a:xfrm>
          <a:prstGeom prst="ellipse">
            <a:avLst/>
          </a:prstGeom>
          <a:solidFill>
            <a:srgbClr val="FFFF99"/>
          </a:solidFill>
          <a:ln>
            <a:solidFill>
              <a:srgbClr val="FFC000"/>
            </a:solidFill>
          </a:ln>
          <a:effectLst>
            <a:glow rad="101600">
              <a:schemeClr val="accent6">
                <a:satMod val="175000"/>
                <a:alpha val="40000"/>
              </a:schemeClr>
            </a:glow>
            <a:outerShdw blurRad="63500" sx="102000" sy="102000" algn="ctr" rotWithShape="0">
              <a:prstClr val="black">
                <a:alpha val="40000"/>
              </a:prstClr>
            </a:outerShdw>
          </a:effectLst>
          <a:scene3d>
            <a:camera prst="orthographicFront">
              <a:rot lat="0" lon="0" rev="0"/>
            </a:camera>
            <a:lightRig rig="threePt" dir="t">
              <a:rot lat="0" lon="0" rev="1200000"/>
            </a:lightRig>
          </a:scene3d>
          <a:sp3d>
            <a:bevelT w="63500" h="25400" prst="cross"/>
          </a:sp3d>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8000" b="1" dirty="0">
                <a:solidFill>
                  <a:srgbClr val="7030A0"/>
                </a:solidFill>
              </a:rPr>
              <a:t>9</a:t>
            </a:r>
          </a:p>
        </p:txBody>
      </p:sp>
      <p:sp>
        <p:nvSpPr>
          <p:cNvPr id="7" name="Rectangle 4"/>
          <p:cNvSpPr>
            <a:spLocks noChangeArrowheads="1"/>
          </p:cNvSpPr>
          <p:nvPr/>
        </p:nvSpPr>
        <p:spPr bwMode="auto">
          <a:xfrm>
            <a:off x="1765300" y="3736977"/>
            <a:ext cx="5613399" cy="1570038"/>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none">
            <a:spAutoFit/>
          </a:bodyPr>
          <a:lstStyle/>
          <a:p>
            <a:pPr algn="ctr" fontAlgn="auto">
              <a:spcBef>
                <a:spcPts val="0"/>
              </a:spcBef>
              <a:spcAft>
                <a:spcPts val="0"/>
              </a:spcAft>
              <a:defRPr/>
            </a:pPr>
            <a:r>
              <a:rPr lang="ar-EG" sz="9600" b="1" dirty="0" smtClean="0">
                <a:solidFill>
                  <a:srgbClr val="FFFF00"/>
                </a:solidFill>
              </a:rPr>
              <a:t>تَصْنِيفُ الْمَادَّة</a:t>
            </a:r>
            <a:endParaRPr lang="ar-EG" sz="9600" b="1" dirty="0">
              <a:solidFill>
                <a:srgbClr val="FFFF00"/>
              </a:solidFill>
              <a:latin typeface="Calibri"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فصل التاسع.wav"/>
                                        </p:tgtEl>
                                      </p:cMediaNode>
                                    </p:audio>
                                  </p:sub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الفصل التاس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مستطيل 6"/>
          <p:cNvSpPr>
            <a:spLocks noChangeArrowheads="1"/>
          </p:cNvSpPr>
          <p:nvPr/>
        </p:nvSpPr>
        <p:spPr bwMode="auto">
          <a:xfrm>
            <a:off x="928662" y="2643182"/>
            <a:ext cx="6858021" cy="183960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pPr>
            <a:r>
              <a:rPr lang="ar-EG" sz="4000" b="1" dirty="0" smtClean="0">
                <a:solidFill>
                  <a:schemeClr val="tx1"/>
                </a:solidFill>
                <a:latin typeface="Calibri" pitchFamily="34" charset="0"/>
              </a:rPr>
              <a:t>لماذا أعتقدُ </a:t>
            </a:r>
            <a:r>
              <a:rPr lang="ar-EG" sz="4000" b="1" dirty="0">
                <a:solidFill>
                  <a:schemeClr val="tx1"/>
                </a:solidFill>
                <a:latin typeface="Calibri" pitchFamily="34" charset="0"/>
              </a:rPr>
              <a:t>أن </a:t>
            </a:r>
            <a:r>
              <a:rPr lang="ar-EG" sz="4000" b="1" dirty="0" smtClean="0">
                <a:solidFill>
                  <a:schemeClr val="tx1"/>
                </a:solidFill>
                <a:latin typeface="Calibri" pitchFamily="34" charset="0"/>
              </a:rPr>
              <a:t>بعضَ </a:t>
            </a:r>
            <a:r>
              <a:rPr lang="ar-EG" sz="4000" b="1" dirty="0">
                <a:solidFill>
                  <a:schemeClr val="tx1"/>
                </a:solidFill>
                <a:latin typeface="Calibri" pitchFamily="34" charset="0"/>
              </a:rPr>
              <a:t>الألوان </a:t>
            </a:r>
            <a:r>
              <a:rPr lang="ar-EG" sz="4000" b="1" dirty="0" smtClean="0">
                <a:solidFill>
                  <a:schemeClr val="tx1"/>
                </a:solidFill>
                <a:latin typeface="Calibri" pitchFamily="34" charset="0"/>
              </a:rPr>
              <a:t>انتقلَتْ عبْر ورقِ الترشيحِ مسافةً أكبرَ </a:t>
            </a:r>
            <a:r>
              <a:rPr lang="ar-EG" sz="4000" b="1" dirty="0">
                <a:solidFill>
                  <a:schemeClr val="tx1"/>
                </a:solidFill>
                <a:latin typeface="Calibri" pitchFamily="34" charset="0"/>
              </a:rPr>
              <a:t>من </a:t>
            </a:r>
            <a:r>
              <a:rPr lang="ar-EG" sz="4000" b="1" dirty="0" smtClean="0">
                <a:solidFill>
                  <a:schemeClr val="tx1"/>
                </a:solidFill>
                <a:latin typeface="Calibri" pitchFamily="34" charset="0"/>
              </a:rPr>
              <a:t>غيرِها؟ </a:t>
            </a:r>
            <a:endParaRPr lang="en-US" sz="4000" b="1" dirty="0">
              <a:solidFill>
                <a:schemeClr val="tx1"/>
              </a:solidFill>
              <a:latin typeface="Calibri" pitchFamily="34" charset="0"/>
            </a:endParaRPr>
          </a:p>
        </p:txBody>
      </p:sp>
      <p:sp>
        <p:nvSpPr>
          <p:cNvPr id="11" name="مستطيل 7"/>
          <p:cNvSpPr/>
          <p:nvPr/>
        </p:nvSpPr>
        <p:spPr>
          <a:xfrm>
            <a:off x="5849322" y="1357298"/>
            <a:ext cx="1707519" cy="830997"/>
          </a:xfrm>
          <a:prstGeom prst="rect">
            <a:avLst/>
          </a:prstGeom>
          <a:ln/>
        </p:spPr>
        <p:style>
          <a:lnRef idx="1">
            <a:schemeClr val="accent2"/>
          </a:lnRef>
          <a:fillRef idx="2">
            <a:schemeClr val="accent2"/>
          </a:fillRef>
          <a:effectRef idx="1">
            <a:schemeClr val="accent2"/>
          </a:effectRef>
          <a:fontRef idx="minor">
            <a:schemeClr val="dk1"/>
          </a:fontRef>
        </p:style>
        <p:txBody>
          <a:bodyPr wrap="none">
            <a:spAutoFit/>
          </a:bodyPr>
          <a:lstStyle/>
          <a:p>
            <a:pPr fontAlgn="auto">
              <a:spcBef>
                <a:spcPts val="0"/>
              </a:spcBef>
              <a:spcAft>
                <a:spcPts val="0"/>
              </a:spcAft>
              <a:defRPr/>
            </a:pPr>
            <a:r>
              <a:rPr lang="ar-EG" sz="4800" b="1" dirty="0">
                <a:solidFill>
                  <a:srgbClr val="C00000"/>
                </a:solidFill>
                <a:latin typeface="+mn-lt"/>
                <a:cs typeface="+mn-cs"/>
              </a:rPr>
              <a:t>أستنتج</a:t>
            </a:r>
            <a:r>
              <a:rPr lang="en-US" sz="4800" b="1" dirty="0">
                <a:solidFill>
                  <a:srgbClr val="C00000"/>
                </a:solidFill>
                <a:latin typeface="+mn-lt"/>
                <a:cs typeface="+mn-cs"/>
              </a:rPr>
              <a:t>:</a:t>
            </a:r>
            <a:endParaRPr lang="ar-EG" sz="4800" b="1" dirty="0">
              <a:solidFill>
                <a:srgbClr val="C00000"/>
              </a:solidFill>
              <a:latin typeface="+mn-lt"/>
              <a:cs typeface="+mn-cs"/>
            </a:endParaRPr>
          </a:p>
        </p:txBody>
      </p:sp>
      <p:sp>
        <p:nvSpPr>
          <p:cNvPr id="12" name="Oval 10"/>
          <p:cNvSpPr>
            <a:spLocks noChangeArrowheads="1"/>
          </p:cNvSpPr>
          <p:nvPr/>
        </p:nvSpPr>
        <p:spPr bwMode="auto">
          <a:xfrm>
            <a:off x="7701975" y="1448797"/>
            <a:ext cx="656239" cy="648642"/>
          </a:xfrm>
          <a:prstGeom prst="ellipse">
            <a:avLst/>
          </a:prstGeom>
          <a:solidFill>
            <a:srgbClr val="92D050"/>
          </a:solidFill>
          <a:ln w="38100">
            <a:solidFill>
              <a:srgbClr val="00B050"/>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fontAlgn="auto">
              <a:spcBef>
                <a:spcPts val="0"/>
              </a:spcBef>
              <a:spcAft>
                <a:spcPts val="0"/>
              </a:spcAft>
              <a:defRPr/>
            </a:pPr>
            <a:r>
              <a:rPr lang="ar-EG" sz="6000" b="1" dirty="0">
                <a:latin typeface="+mn-lt"/>
                <a:cs typeface="+mj-cs"/>
              </a:rPr>
              <a:t>6</a:t>
            </a:r>
            <a:endParaRPr lang="en-US" sz="6000" b="1" dirty="0">
              <a:latin typeface="+mn-lt"/>
              <a:cs typeface="+mj-cs"/>
            </a:endParaRPr>
          </a:p>
        </p:txBody>
      </p:sp>
      <p:sp>
        <p:nvSpPr>
          <p:cNvPr id="13" name="Down Arrow Callout 1"/>
          <p:cNvSpPr/>
          <p:nvPr/>
        </p:nvSpPr>
        <p:spPr>
          <a:xfrm>
            <a:off x="2371738" y="357166"/>
            <a:ext cx="3986212" cy="1071570"/>
          </a:xfrm>
          <a:prstGeom prst="downArrowCallout">
            <a:avLst>
              <a:gd name="adj1" fmla="val 60282"/>
              <a:gd name="adj2" fmla="val 43565"/>
              <a:gd name="adj3" fmla="val 13861"/>
              <a:gd name="adj4" fmla="val 72689"/>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r>
              <a:rPr lang="ar-EG" sz="4800" b="1" dirty="0" smtClean="0">
                <a:solidFill>
                  <a:schemeClr val="bg1"/>
                </a:solidFill>
              </a:rPr>
              <a:t>أَسْتَخْلِصُ النَّتَائِجَ</a:t>
            </a:r>
            <a:endParaRPr lang="en-US" sz="4800" b="1" dirty="0">
              <a:solidFill>
                <a:schemeClr val="bg1"/>
              </a:solidFill>
            </a:endParaRPr>
          </a:p>
        </p:txBody>
      </p:sp>
      <p:sp>
        <p:nvSpPr>
          <p:cNvPr id="8" name="Rectangle 7"/>
          <p:cNvSpPr>
            <a:spLocks noChangeArrowheads="1"/>
          </p:cNvSpPr>
          <p:nvPr/>
        </p:nvSpPr>
        <p:spPr bwMode="auto">
          <a:xfrm>
            <a:off x="642910" y="4857760"/>
            <a:ext cx="7858180" cy="1323439"/>
          </a:xfrm>
          <a:prstGeom prst="rect">
            <a:avLst/>
          </a:prstGeom>
          <a:noFill/>
          <a:ln w="9525">
            <a:noFill/>
            <a:miter lim="800000"/>
            <a:headEnd/>
            <a:tailEnd/>
          </a:ln>
        </p:spPr>
        <p:txBody>
          <a:bodyPr wrap="square" anchor="ctr">
            <a:spAutoFit/>
          </a:bodyPr>
          <a:lstStyle/>
          <a:p>
            <a:pPr algn="ctr"/>
            <a:r>
              <a:rPr lang="ar-EG" sz="4000" b="1" dirty="0">
                <a:latin typeface="+mn-lt"/>
                <a:cs typeface="+mn-cs"/>
              </a:rPr>
              <a:t>لأن بعض </a:t>
            </a:r>
            <a:r>
              <a:rPr lang="ar-EG" sz="4000" b="1" dirty="0" smtClean="0">
                <a:latin typeface="+mn-lt"/>
                <a:cs typeface="+mn-cs"/>
              </a:rPr>
              <a:t>مُكَوِّنَات الْحِبْر أثقلُ </a:t>
            </a:r>
            <a:r>
              <a:rPr lang="ar-EG" sz="4000" b="1" dirty="0">
                <a:latin typeface="+mn-lt"/>
                <a:cs typeface="+mn-cs"/>
              </a:rPr>
              <a:t>من </a:t>
            </a:r>
            <a:r>
              <a:rPr lang="ar-EG" sz="4000" b="1" dirty="0" smtClean="0">
                <a:latin typeface="+mn-lt"/>
                <a:cs typeface="+mn-cs"/>
              </a:rPr>
              <a:t>غيرِها، </a:t>
            </a:r>
            <a:r>
              <a:rPr lang="ar-EG" sz="4000" b="1" dirty="0">
                <a:latin typeface="+mn-lt"/>
                <a:cs typeface="+mn-cs"/>
              </a:rPr>
              <a:t>وتتحرك بسرعات </a:t>
            </a:r>
            <a:r>
              <a:rPr lang="ar-EG" sz="4000" b="1" dirty="0" smtClean="0">
                <a:latin typeface="+mn-lt"/>
                <a:cs typeface="+mn-cs"/>
              </a:rPr>
              <a:t>مُخْتَلِفَة، </a:t>
            </a:r>
            <a:r>
              <a:rPr lang="ar-EG" sz="4000" b="1" dirty="0">
                <a:latin typeface="+mn-lt"/>
                <a:cs typeface="+mn-cs"/>
              </a:rPr>
              <a:t>عبر ورقة </a:t>
            </a:r>
            <a:r>
              <a:rPr lang="ar-EG" sz="4000" b="1" dirty="0" smtClean="0">
                <a:latin typeface="+mn-lt"/>
                <a:cs typeface="+mn-cs"/>
              </a:rPr>
              <a:t>الترشيح. </a:t>
            </a:r>
            <a:endParaRPr lang="en-US" sz="4000" b="1" dirty="0">
              <a:latin typeface="+mn-lt"/>
              <a:cs typeface="+mn-cs"/>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أستخلص النتائج.wav"/>
                                        </p:tgtEl>
                                      </p:cMediaNode>
                                    </p:audio>
                                  </p:subTnLst>
                                </p:cTn>
                              </p:par>
                            </p:childTnLst>
                          </p:cTn>
                        </p:par>
                      </p:childTnLst>
                    </p:cTn>
                  </p:par>
                  <p:par>
                    <p:cTn id="9" fill="hold">
                      <p:stCondLst>
                        <p:cond delay="indefinite"/>
                      </p:stCondLst>
                      <p:childTnLst>
                        <p:par>
                          <p:cTn id="10" fill="hold">
                            <p:stCondLst>
                              <p:cond delay="0"/>
                            </p:stCondLst>
                            <p:childTnLst>
                              <p:par>
                                <p:cTn id="11" presetID="56"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by="(-#ppt_w*2)" calcmode="lin" valueType="num">
                                      <p:cBhvr rctx="PPT">
                                        <p:cTn id="13" dur="500" autoRev="1" fill="hold">
                                          <p:stCondLst>
                                            <p:cond delay="0"/>
                                          </p:stCondLst>
                                        </p:cTn>
                                        <p:tgtEl>
                                          <p:spTgt spid="12"/>
                                        </p:tgtEl>
                                        <p:attrNameLst>
                                          <p:attrName>ppt_w</p:attrName>
                                        </p:attrNameLst>
                                      </p:cBhvr>
                                    </p:anim>
                                    <p:anim by="(#ppt_w*0.50)" calcmode="lin" valueType="num">
                                      <p:cBhvr>
                                        <p:cTn id="14" dur="500" decel="50000" autoRev="1" fill="hold">
                                          <p:stCondLst>
                                            <p:cond delay="0"/>
                                          </p:stCondLst>
                                        </p:cTn>
                                        <p:tgtEl>
                                          <p:spTgt spid="12"/>
                                        </p:tgtEl>
                                        <p:attrNameLst>
                                          <p:attrName>ppt_x</p:attrName>
                                        </p:attrNameLst>
                                      </p:cBhvr>
                                    </p:anim>
                                    <p:anim from="(-#ppt_h/2)" to="(#ppt_y)" calcmode="lin" valueType="num">
                                      <p:cBhvr>
                                        <p:cTn id="15" dur="1000" fill="hold">
                                          <p:stCondLst>
                                            <p:cond delay="0"/>
                                          </p:stCondLst>
                                        </p:cTn>
                                        <p:tgtEl>
                                          <p:spTgt spid="12"/>
                                        </p:tgtEl>
                                        <p:attrNameLst>
                                          <p:attrName>ppt_y</p:attrName>
                                        </p:attrNameLst>
                                      </p:cBhvr>
                                    </p:anim>
                                    <p:animRot by="21600000">
                                      <p:cBhvr>
                                        <p:cTn id="16" dur="1000" fill="hold">
                                          <p:stCondLst>
                                            <p:cond delay="0"/>
                                          </p:stCondLst>
                                        </p:cTn>
                                        <p:tgtEl>
                                          <p:spTgt spid="12"/>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4" name="Bells.wav"/>
                                        </p:tgtEl>
                                      </p:cMediaNode>
                                    </p:audio>
                                  </p:subTnLst>
                                </p:cTn>
                              </p:par>
                              <p:par>
                                <p:cTn id="17" presetID="54" presetClass="entr" presetSubtype="0" accel="10000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strVal val="#ppt_w*0.05"/>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anim calcmode="lin" valueType="num">
                                      <p:cBhvr>
                                        <p:cTn id="21" dur="500" fill="hold"/>
                                        <p:tgtEl>
                                          <p:spTgt spid="11"/>
                                        </p:tgtEl>
                                        <p:attrNameLst>
                                          <p:attrName>ppt_x</p:attrName>
                                        </p:attrNameLst>
                                      </p:cBhvr>
                                      <p:tavLst>
                                        <p:tav tm="0">
                                          <p:val>
                                            <p:strVal val="#ppt_x-.2"/>
                                          </p:val>
                                        </p:tav>
                                        <p:tav tm="100000">
                                          <p:val>
                                            <p:strVal val="#ppt_x"/>
                                          </p:val>
                                        </p:tav>
                                      </p:tavLst>
                                    </p:anim>
                                    <p:anim calcmode="lin" valueType="num">
                                      <p:cBhvr>
                                        <p:cTn id="22" dur="500" fill="hold"/>
                                        <p:tgtEl>
                                          <p:spTgt spid="11"/>
                                        </p:tgtEl>
                                        <p:attrNameLst>
                                          <p:attrName>ppt_y</p:attrName>
                                        </p:attrNameLst>
                                      </p:cBhvr>
                                      <p:tavLst>
                                        <p:tav tm="0">
                                          <p:val>
                                            <p:strVal val="#ppt_y"/>
                                          </p:val>
                                        </p:tav>
                                        <p:tav tm="100000">
                                          <p:val>
                                            <p:strVal val="#ppt_y"/>
                                          </p:val>
                                        </p:tav>
                                      </p:tavLst>
                                    </p:anim>
                                    <p:animEffect transition="in" filter="fade">
                                      <p:cBhvr>
                                        <p:cTn id="23"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5" name="أستنتج.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6" name="لماذا أعتقد أن بعض الألوان.wav"/>
                                        </p:tgtEl>
                                      </p:cMediaNode>
                                    </p:audio>
                                  </p:sub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7" name="لأن بعض مكونات الحبر أثقل من غيره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Wave 3"/>
          <p:cNvSpPr/>
          <p:nvPr/>
        </p:nvSpPr>
        <p:spPr bwMode="auto">
          <a:xfrm>
            <a:off x="928662" y="2000240"/>
            <a:ext cx="7286676" cy="4429156"/>
          </a:xfrm>
          <a:prstGeom prst="roundRect">
            <a:avLst/>
          </a:prstGeom>
          <a:ln/>
        </p:spPr>
        <p:style>
          <a:lnRef idx="1">
            <a:schemeClr val="accent2"/>
          </a:lnRef>
          <a:fillRef idx="2">
            <a:schemeClr val="accent2"/>
          </a:fillRef>
          <a:effectRef idx="1">
            <a:schemeClr val="accent2"/>
          </a:effectRef>
          <a:fontRef idx="minor">
            <a:schemeClr val="dk1"/>
          </a:fontRef>
        </p:style>
        <p:txBody>
          <a:bodyPr rtlCol="1"/>
          <a:lstStyle/>
          <a:p>
            <a:pPr algn="ctr" fontAlgn="auto">
              <a:lnSpc>
                <a:spcPct val="150000"/>
              </a:lnSpc>
              <a:spcBef>
                <a:spcPts val="0"/>
              </a:spcBef>
              <a:spcAft>
                <a:spcPts val="0"/>
              </a:spcAft>
              <a:defRPr/>
            </a:pPr>
            <a:r>
              <a:rPr lang="ar-EG" sz="3600" b="1" dirty="0" smtClean="0">
                <a:solidFill>
                  <a:schemeClr val="tx1"/>
                </a:solidFill>
                <a:latin typeface="Calibri" pitchFamily="34" charset="0"/>
                <a:cs typeface="Arial" pitchFamily="34" charset="0"/>
              </a:rPr>
              <a:t>أغيِّر الموادَّ المستخدمةَ </a:t>
            </a:r>
            <a:r>
              <a:rPr lang="ar-EG" sz="3600" b="1" dirty="0">
                <a:solidFill>
                  <a:schemeClr val="tx1"/>
                </a:solidFill>
                <a:latin typeface="Calibri" pitchFamily="34" charset="0"/>
                <a:cs typeface="Arial" pitchFamily="34" charset="0"/>
              </a:rPr>
              <a:t>في </a:t>
            </a:r>
            <a:r>
              <a:rPr lang="ar-EG" sz="3600" b="1" dirty="0" smtClean="0">
                <a:solidFill>
                  <a:schemeClr val="tx1"/>
                </a:solidFill>
                <a:latin typeface="Calibri" pitchFamily="34" charset="0"/>
                <a:cs typeface="Arial" pitchFamily="34" charset="0"/>
              </a:rPr>
              <a:t>النشاط، وأستخدمُ الكحولَ </a:t>
            </a:r>
            <a:r>
              <a:rPr lang="ar-EG" sz="3600" b="1" dirty="0">
                <a:solidFill>
                  <a:schemeClr val="tx1"/>
                </a:solidFill>
                <a:latin typeface="Calibri" pitchFamily="34" charset="0"/>
                <a:cs typeface="Arial" pitchFamily="34" charset="0"/>
              </a:rPr>
              <a:t>الطبي </a:t>
            </a:r>
            <a:r>
              <a:rPr lang="ar-EG" sz="3600" b="1" dirty="0" smtClean="0">
                <a:solidFill>
                  <a:schemeClr val="tx1"/>
                </a:solidFill>
                <a:latin typeface="Calibri" pitchFamily="34" charset="0"/>
                <a:cs typeface="Arial" pitchFamily="34" charset="0"/>
              </a:rPr>
              <a:t>بدَلَ الْمَاءِ. هل </a:t>
            </a:r>
            <a:r>
              <a:rPr lang="ar-EG" sz="3600" b="1" dirty="0">
                <a:solidFill>
                  <a:schemeClr val="tx1"/>
                </a:solidFill>
                <a:latin typeface="Calibri" pitchFamily="34" charset="0"/>
                <a:cs typeface="Arial" pitchFamily="34" charset="0"/>
              </a:rPr>
              <a:t>يكون </a:t>
            </a:r>
            <a:r>
              <a:rPr lang="ar-EG" sz="3600" b="1" dirty="0" smtClean="0">
                <a:solidFill>
                  <a:schemeClr val="tx1"/>
                </a:solidFill>
                <a:latin typeface="Calibri" pitchFamily="34" charset="0"/>
                <a:cs typeface="Arial" pitchFamily="34" charset="0"/>
              </a:rPr>
              <a:t>نمطُ الْبُقَع هو نفسُه لكلِّ حِبْرِ قلمٍ </a:t>
            </a:r>
            <a:r>
              <a:rPr lang="ar-EG" sz="3600" b="1" dirty="0">
                <a:solidFill>
                  <a:schemeClr val="tx1"/>
                </a:solidFill>
                <a:latin typeface="Calibri" pitchFamily="34" charset="0"/>
                <a:cs typeface="Arial" pitchFamily="34" charset="0"/>
              </a:rPr>
              <a:t>في </a:t>
            </a:r>
            <a:r>
              <a:rPr lang="ar-EG" sz="3600" b="1" dirty="0" smtClean="0">
                <a:solidFill>
                  <a:schemeClr val="tx1"/>
                </a:solidFill>
                <a:latin typeface="Calibri" pitchFamily="34" charset="0"/>
                <a:cs typeface="Arial" pitchFamily="34" charset="0"/>
              </a:rPr>
              <a:t>كلِّ مرَّةٍ؟ </a:t>
            </a:r>
            <a:br>
              <a:rPr lang="ar-EG" sz="3600" b="1" dirty="0" smtClean="0">
                <a:solidFill>
                  <a:schemeClr val="tx1"/>
                </a:solidFill>
                <a:latin typeface="Calibri" pitchFamily="34" charset="0"/>
                <a:cs typeface="Arial" pitchFamily="34" charset="0"/>
              </a:rPr>
            </a:br>
            <a:r>
              <a:rPr lang="ar-EG" sz="3600" b="1" dirty="0" smtClean="0">
                <a:solidFill>
                  <a:schemeClr val="tx1"/>
                </a:solidFill>
                <a:latin typeface="Calibri" pitchFamily="34" charset="0"/>
                <a:cs typeface="Arial" pitchFamily="34" charset="0"/>
              </a:rPr>
              <a:t>هل يمكنُ استعمالُ </a:t>
            </a:r>
            <a:r>
              <a:rPr lang="ar-EG" sz="3600" b="1" dirty="0">
                <a:solidFill>
                  <a:schemeClr val="tx1"/>
                </a:solidFill>
                <a:latin typeface="Calibri" pitchFamily="34" charset="0"/>
                <a:cs typeface="Arial" pitchFamily="34" charset="0"/>
              </a:rPr>
              <a:t>هذه </a:t>
            </a:r>
            <a:r>
              <a:rPr lang="ar-EG" sz="3600" b="1" dirty="0" smtClean="0">
                <a:solidFill>
                  <a:schemeClr val="tx1"/>
                </a:solidFill>
                <a:latin typeface="Calibri" pitchFamily="34" charset="0"/>
                <a:cs typeface="Arial" pitchFamily="34" charset="0"/>
              </a:rPr>
              <a:t>الطريقةِ </a:t>
            </a:r>
            <a:r>
              <a:rPr lang="ar-EG" sz="3600" b="1" dirty="0">
                <a:solidFill>
                  <a:schemeClr val="tx1"/>
                </a:solidFill>
                <a:latin typeface="Calibri" pitchFamily="34" charset="0"/>
                <a:cs typeface="Arial" pitchFamily="34" charset="0"/>
              </a:rPr>
              <a:t>على أنها </a:t>
            </a:r>
            <a:r>
              <a:rPr lang="ar-EG" sz="3600" b="1" dirty="0" smtClean="0">
                <a:solidFill>
                  <a:schemeClr val="tx1"/>
                </a:solidFill>
                <a:latin typeface="Calibri" pitchFamily="34" charset="0"/>
                <a:cs typeface="Arial" pitchFamily="34" charset="0"/>
              </a:rPr>
              <a:t>طريقةٌ </a:t>
            </a:r>
            <a:r>
              <a:rPr lang="ar-EG" sz="3600" b="1" dirty="0">
                <a:solidFill>
                  <a:schemeClr val="tx1"/>
                </a:solidFill>
                <a:latin typeface="Calibri" pitchFamily="34" charset="0"/>
                <a:cs typeface="Arial" pitchFamily="34" charset="0"/>
              </a:rPr>
              <a:t>موثوقة لتحديد نوع </a:t>
            </a:r>
            <a:r>
              <a:rPr lang="ar-EG" sz="3600" b="1" dirty="0" smtClean="0">
                <a:solidFill>
                  <a:schemeClr val="tx1"/>
                </a:solidFill>
                <a:latin typeface="Calibri" pitchFamily="34" charset="0"/>
                <a:cs typeface="Arial" pitchFamily="34" charset="0"/>
              </a:rPr>
              <a:t>الْحِبْر؟</a:t>
            </a:r>
            <a:endParaRPr lang="en-US" sz="3600" b="1" dirty="0">
              <a:solidFill>
                <a:schemeClr val="tx1"/>
              </a:solidFill>
              <a:latin typeface="Calibri" pitchFamily="34" charset="0"/>
              <a:cs typeface="Arial" pitchFamily="34" charset="0"/>
            </a:endParaRPr>
          </a:p>
        </p:txBody>
      </p:sp>
      <p:grpSp>
        <p:nvGrpSpPr>
          <p:cNvPr id="5" name="مجموعة 7"/>
          <p:cNvGrpSpPr>
            <a:grpSpLocks/>
          </p:cNvGrpSpPr>
          <p:nvPr/>
        </p:nvGrpSpPr>
        <p:grpSpPr bwMode="auto">
          <a:xfrm>
            <a:off x="1928813" y="714375"/>
            <a:ext cx="6464300" cy="1285875"/>
            <a:chOff x="3211258" y="0"/>
            <a:chExt cx="5249174" cy="1916832"/>
          </a:xfrm>
        </p:grpSpPr>
        <p:sp>
          <p:nvSpPr>
            <p:cNvPr id="6" name="شارة رتبة 5"/>
            <p:cNvSpPr/>
            <p:nvPr/>
          </p:nvSpPr>
          <p:spPr>
            <a:xfrm>
              <a:off x="5795883" y="212981"/>
              <a:ext cx="2664549" cy="1249490"/>
            </a:xfrm>
            <a:prstGeom prst="chevron">
              <a:avLst>
                <a:gd name="adj" fmla="val 48174"/>
              </a:avLst>
            </a:prstGeom>
            <a:solidFill>
              <a:srgbClr val="FFC000"/>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5400" b="1" i="1" dirty="0" smtClean="0">
                  <a:solidFill>
                    <a:srgbClr val="C00000"/>
                  </a:solidFill>
                </a:rPr>
                <a:t>أَسْتَكْشِفُ</a:t>
              </a:r>
              <a:endParaRPr lang="ar-EG" sz="5400" b="1" i="1" dirty="0">
                <a:solidFill>
                  <a:srgbClr val="C00000"/>
                </a:solidFill>
              </a:endParaRPr>
            </a:p>
          </p:txBody>
        </p:sp>
        <p:sp>
          <p:nvSpPr>
            <p:cNvPr id="7" name="خماسي 6"/>
            <p:cNvSpPr/>
            <p:nvPr/>
          </p:nvSpPr>
          <p:spPr>
            <a:xfrm>
              <a:off x="3211258" y="212981"/>
              <a:ext cx="2664548" cy="1249490"/>
            </a:xfrm>
            <a:prstGeom prst="homePlate">
              <a:avLst>
                <a:gd name="adj" fmla="val 51927"/>
              </a:avLst>
            </a:prstGeom>
            <a:solidFill>
              <a:srgbClr val="00B0F0"/>
            </a:solidFill>
            <a:ln w="1016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5400" b="1" i="1" dirty="0">
                  <a:solidFill>
                    <a:schemeClr val="bg1"/>
                  </a:solidFill>
                </a:rPr>
                <a:t>أكثر</a:t>
              </a:r>
            </a:p>
          </p:txBody>
        </p:sp>
        <p:sp>
          <p:nvSpPr>
            <p:cNvPr id="8" name="برق 7"/>
            <p:cNvSpPr/>
            <p:nvPr/>
          </p:nvSpPr>
          <p:spPr>
            <a:xfrm>
              <a:off x="5219660" y="0"/>
              <a:ext cx="1369013" cy="1916832"/>
            </a:xfrm>
            <a:prstGeom prst="lightningBol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5400" b="1" i="1">
                <a:solidFill>
                  <a:schemeClr val="tx1"/>
                </a:solidFill>
              </a:endParaRPr>
            </a:p>
          </p:txBody>
        </p:sp>
      </p:gr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Right)">
                                      <p:cBhvr>
                                        <p:cTn id="7" dur="1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أستكشف أكثر.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أغير الموا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مجموعة 7"/>
          <p:cNvGrpSpPr>
            <a:grpSpLocks/>
          </p:cNvGrpSpPr>
          <p:nvPr/>
        </p:nvGrpSpPr>
        <p:grpSpPr bwMode="auto">
          <a:xfrm>
            <a:off x="1928813" y="714375"/>
            <a:ext cx="6464300" cy="1285875"/>
            <a:chOff x="3211258" y="0"/>
            <a:chExt cx="5249174" cy="1916832"/>
          </a:xfrm>
        </p:grpSpPr>
        <p:sp>
          <p:nvSpPr>
            <p:cNvPr id="6" name="شارة رتبة 5"/>
            <p:cNvSpPr/>
            <p:nvPr/>
          </p:nvSpPr>
          <p:spPr>
            <a:xfrm>
              <a:off x="5795883" y="212981"/>
              <a:ext cx="2664549" cy="1249490"/>
            </a:xfrm>
            <a:prstGeom prst="chevron">
              <a:avLst>
                <a:gd name="adj" fmla="val 48174"/>
              </a:avLst>
            </a:prstGeom>
            <a:solidFill>
              <a:srgbClr val="FFC000"/>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5400" b="1" i="1" dirty="0" smtClean="0">
                  <a:solidFill>
                    <a:srgbClr val="C00000"/>
                  </a:solidFill>
                </a:rPr>
                <a:t>أَسْتَكْشِفُ</a:t>
              </a:r>
              <a:endParaRPr lang="ar-EG" sz="5400" b="1" i="1" dirty="0">
                <a:solidFill>
                  <a:srgbClr val="C00000"/>
                </a:solidFill>
              </a:endParaRPr>
            </a:p>
          </p:txBody>
        </p:sp>
        <p:sp>
          <p:nvSpPr>
            <p:cNvPr id="7" name="خماسي 6"/>
            <p:cNvSpPr/>
            <p:nvPr/>
          </p:nvSpPr>
          <p:spPr>
            <a:xfrm>
              <a:off x="3211258" y="212981"/>
              <a:ext cx="2664548" cy="1249490"/>
            </a:xfrm>
            <a:prstGeom prst="homePlate">
              <a:avLst>
                <a:gd name="adj" fmla="val 51927"/>
              </a:avLst>
            </a:prstGeom>
            <a:solidFill>
              <a:srgbClr val="00B0F0"/>
            </a:solidFill>
            <a:ln w="1016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5400" b="1" i="1" dirty="0">
                  <a:solidFill>
                    <a:schemeClr val="bg1"/>
                  </a:solidFill>
                </a:rPr>
                <a:t>أكثر</a:t>
              </a:r>
            </a:p>
          </p:txBody>
        </p:sp>
        <p:sp>
          <p:nvSpPr>
            <p:cNvPr id="8" name="برق 7"/>
            <p:cNvSpPr/>
            <p:nvPr/>
          </p:nvSpPr>
          <p:spPr>
            <a:xfrm>
              <a:off x="5219660" y="0"/>
              <a:ext cx="1369013" cy="1916832"/>
            </a:xfrm>
            <a:prstGeom prst="lightningBolt">
              <a:avLst/>
            </a:prstGeom>
            <a:noFill/>
            <a:ln w="1016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sz="5400" b="1" i="1">
                <a:solidFill>
                  <a:schemeClr val="tx1"/>
                </a:solidFill>
              </a:endParaRPr>
            </a:p>
          </p:txBody>
        </p:sp>
      </p:grpSp>
      <p:sp>
        <p:nvSpPr>
          <p:cNvPr id="9" name="Rectangle 8"/>
          <p:cNvSpPr>
            <a:spLocks noChangeArrowheads="1"/>
          </p:cNvSpPr>
          <p:nvPr/>
        </p:nvSpPr>
        <p:spPr bwMode="auto">
          <a:xfrm>
            <a:off x="1571604" y="2186994"/>
            <a:ext cx="5961077" cy="4024967"/>
          </a:xfrm>
          <a:prstGeom prst="teardrop">
            <a:avLst/>
          </a:prstGeom>
          <a:ln>
            <a:headEnd/>
            <a:tailEnd/>
          </a:ln>
        </p:spPr>
        <p:style>
          <a:lnRef idx="3">
            <a:schemeClr val="lt1"/>
          </a:lnRef>
          <a:fillRef idx="1">
            <a:schemeClr val="accent2"/>
          </a:fillRef>
          <a:effectRef idx="1">
            <a:schemeClr val="accent2"/>
          </a:effectRef>
          <a:fontRef idx="minor">
            <a:schemeClr val="lt1"/>
          </a:fontRef>
        </p:style>
        <p:txBody>
          <a:bodyPr wrap="square" anchor="ctr">
            <a:spAutoFit/>
          </a:bodyPr>
          <a:lstStyle/>
          <a:p>
            <a:pPr algn="ctr">
              <a:lnSpc>
                <a:spcPct val="150000"/>
              </a:lnSpc>
            </a:pPr>
            <a:r>
              <a:rPr lang="ar-EG" sz="4000" b="1" dirty="0">
                <a:solidFill>
                  <a:schemeClr val="tx1"/>
                </a:solidFill>
              </a:rPr>
              <a:t>لا يكون نمط </a:t>
            </a:r>
            <a:r>
              <a:rPr lang="ar-EG" sz="4000" b="1" dirty="0" smtClean="0">
                <a:solidFill>
                  <a:schemeClr val="tx1"/>
                </a:solidFill>
              </a:rPr>
              <a:t>الْبُقَع </a:t>
            </a:r>
            <a:r>
              <a:rPr lang="ar-EG" sz="4000" b="1" dirty="0">
                <a:solidFill>
                  <a:schemeClr val="tx1"/>
                </a:solidFill>
              </a:rPr>
              <a:t>نفسه في كل </a:t>
            </a:r>
            <a:r>
              <a:rPr lang="ar-EG" sz="4000" b="1" dirty="0" smtClean="0">
                <a:solidFill>
                  <a:schemeClr val="tx1"/>
                </a:solidFill>
              </a:rPr>
              <a:t>مرة؛ </a:t>
            </a:r>
            <a:r>
              <a:rPr lang="ar-EG" sz="4000" b="1" dirty="0">
                <a:solidFill>
                  <a:schemeClr val="tx1"/>
                </a:solidFill>
              </a:rPr>
              <a:t>فقد تختلف في </a:t>
            </a:r>
            <a:r>
              <a:rPr lang="ar-EG" sz="4000" b="1" dirty="0" smtClean="0">
                <a:solidFill>
                  <a:schemeClr val="tx1"/>
                </a:solidFill>
              </a:rPr>
              <a:t>التركيب. </a:t>
            </a:r>
            <a:endParaRPr lang="en-US" sz="4000" b="1" dirty="0">
              <a:solidFill>
                <a:schemeClr val="tx1"/>
              </a:solidFill>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Right)">
                                      <p:cBhvr>
                                        <p:cTn id="7" dur="10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3" name="لا يكون نمط البقع نفسه في كل مرة فق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شكل بيضاوي 2"/>
          <p:cNvSpPr/>
          <p:nvPr/>
        </p:nvSpPr>
        <p:spPr>
          <a:xfrm>
            <a:off x="1606550" y="2060575"/>
            <a:ext cx="5930900" cy="2232025"/>
          </a:xfrm>
          <a:prstGeom prst="ellipse">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r>
              <a:rPr lang="ar-EG" sz="6000" b="1" dirty="0" smtClean="0">
                <a:solidFill>
                  <a:srgbClr val="C00000"/>
                </a:solidFill>
              </a:rPr>
              <a:t>الشَّرْحُ والتَّفْسِير</a:t>
            </a:r>
            <a:endParaRPr lang="en-US" sz="6000" b="1" dirty="0">
              <a:solidFill>
                <a:srgbClr val="C00000"/>
              </a:solidFill>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الشرح والتفس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مستطيل 15"/>
          <p:cNvSpPr/>
          <p:nvPr/>
        </p:nvSpPr>
        <p:spPr>
          <a:xfrm>
            <a:off x="4542296" y="1571612"/>
            <a:ext cx="2874505" cy="830997"/>
          </a:xfrm>
          <a:prstGeom prst="rect">
            <a:avLst/>
          </a:prstGeom>
          <a:solidFill>
            <a:srgbClr val="FFC000"/>
          </a:solidFill>
          <a:ln/>
          <a:effectLst>
            <a:glow rad="139700">
              <a:schemeClr val="accent2">
                <a:satMod val="175000"/>
                <a:alpha val="40000"/>
              </a:schemeClr>
            </a:glow>
            <a:outerShdw blurRad="40000" dist="20000" dir="5400000" rotWithShape="0">
              <a:srgbClr val="000000">
                <a:alpha val="38000"/>
              </a:srgbClr>
            </a:outerShdw>
            <a:softEdge rad="63500"/>
          </a:effectLst>
        </p:spPr>
        <p:style>
          <a:lnRef idx="1">
            <a:schemeClr val="accent2"/>
          </a:lnRef>
          <a:fillRef idx="2">
            <a:schemeClr val="accent2"/>
          </a:fillRef>
          <a:effectRef idx="1">
            <a:schemeClr val="accent2"/>
          </a:effectRef>
          <a:fontRef idx="minor">
            <a:schemeClr val="dk1"/>
          </a:fontRef>
        </p:style>
        <p:txBody>
          <a:bodyPr wrap="none">
            <a:spAutoFit/>
          </a:bodyPr>
          <a:lstStyle/>
          <a:p>
            <a:pPr fontAlgn="auto">
              <a:spcBef>
                <a:spcPts val="0"/>
              </a:spcBef>
              <a:spcAft>
                <a:spcPts val="0"/>
              </a:spcAft>
              <a:defRPr/>
            </a:pPr>
            <a:r>
              <a:rPr lang="ar-EG" sz="4000" b="1" dirty="0">
                <a:solidFill>
                  <a:srgbClr val="C00000"/>
                </a:solidFill>
                <a:latin typeface="Calibri" pitchFamily="34" charset="0"/>
              </a:rPr>
              <a:t>السؤال</a:t>
            </a:r>
            <a:r>
              <a:rPr lang="ar-EG" sz="4800" b="1" dirty="0">
                <a:solidFill>
                  <a:srgbClr val="C00000"/>
                </a:solidFill>
                <a:latin typeface="+mn-lt"/>
                <a:cs typeface="+mn-cs"/>
              </a:rPr>
              <a:t> </a:t>
            </a:r>
            <a:r>
              <a:rPr lang="ar-EG" sz="4000" b="1" dirty="0">
                <a:solidFill>
                  <a:srgbClr val="C00000"/>
                </a:solidFill>
                <a:latin typeface="Calibri" pitchFamily="34" charset="0"/>
              </a:rPr>
              <a:t>الأساسي</a:t>
            </a:r>
          </a:p>
        </p:txBody>
      </p:sp>
      <p:sp>
        <p:nvSpPr>
          <p:cNvPr id="17" name="Oval 10"/>
          <p:cNvSpPr>
            <a:spLocks noChangeArrowheads="1"/>
          </p:cNvSpPr>
          <p:nvPr/>
        </p:nvSpPr>
        <p:spPr bwMode="auto">
          <a:xfrm>
            <a:off x="7622556" y="1843314"/>
            <a:ext cx="360040" cy="288677"/>
          </a:xfrm>
          <a:prstGeom prst="chord">
            <a:avLst/>
          </a:prstGeom>
          <a:solidFill>
            <a:schemeClr val="accent2">
              <a:lumMod val="60000"/>
              <a:lumOff val="40000"/>
            </a:schemeClr>
          </a:solidFill>
          <a:ln w="38100">
            <a:solidFill>
              <a:srgbClr val="C00000"/>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fontAlgn="auto">
              <a:spcBef>
                <a:spcPts val="0"/>
              </a:spcBef>
              <a:spcAft>
                <a:spcPts val="0"/>
              </a:spcAft>
              <a:defRPr/>
            </a:pPr>
            <a:endParaRPr lang="en-US" sz="6000" b="1" dirty="0">
              <a:latin typeface="+mn-lt"/>
              <a:cs typeface="+mj-cs"/>
            </a:endParaRPr>
          </a:p>
        </p:txBody>
      </p:sp>
      <p:sp>
        <p:nvSpPr>
          <p:cNvPr id="18" name="مستطيل 17"/>
          <p:cNvSpPr>
            <a:spLocks noChangeArrowheads="1"/>
          </p:cNvSpPr>
          <p:nvPr/>
        </p:nvSpPr>
        <p:spPr bwMode="auto">
          <a:xfrm>
            <a:off x="2285984" y="3357562"/>
            <a:ext cx="4584708" cy="183960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pPr>
            <a:r>
              <a:rPr lang="ar-EG" sz="4000" b="1" dirty="0">
                <a:latin typeface="Calibri" pitchFamily="34" charset="0"/>
              </a:rPr>
              <a:t>كيف </a:t>
            </a:r>
            <a:r>
              <a:rPr lang="ar-EG" sz="4000" b="1" dirty="0" smtClean="0">
                <a:latin typeface="Calibri" pitchFamily="34" charset="0"/>
              </a:rPr>
              <a:t>نُـكَـوِّنُ </a:t>
            </a:r>
            <a:r>
              <a:rPr lang="ar-EG" sz="4000" b="1" dirty="0" err="1" smtClean="0">
                <a:latin typeface="Calibri" pitchFamily="34" charset="0"/>
              </a:rPr>
              <a:t>الْمَخَالِيطَ</a:t>
            </a:r>
            <a:r>
              <a:rPr lang="ar-EG" sz="4000" b="1" dirty="0" smtClean="0">
                <a:latin typeface="Calibri" pitchFamily="34" charset="0"/>
              </a:rPr>
              <a:t>؟ </a:t>
            </a:r>
            <a:br>
              <a:rPr lang="ar-EG" sz="4000" b="1" dirty="0" smtClean="0">
                <a:latin typeface="Calibri" pitchFamily="34" charset="0"/>
              </a:rPr>
            </a:br>
            <a:r>
              <a:rPr lang="ar-EG" sz="4000" b="1" dirty="0" smtClean="0">
                <a:latin typeface="Calibri" pitchFamily="34" charset="0"/>
              </a:rPr>
              <a:t>وكيف </a:t>
            </a:r>
            <a:r>
              <a:rPr lang="ar-EG" sz="4000" b="1" dirty="0">
                <a:latin typeface="Calibri" pitchFamily="34" charset="0"/>
              </a:rPr>
              <a:t>نفصل </a:t>
            </a:r>
            <a:r>
              <a:rPr lang="ar-EG" sz="4000" b="1" dirty="0" smtClean="0">
                <a:latin typeface="Calibri" pitchFamily="34" charset="0"/>
              </a:rPr>
              <a:t>مُكَوِّنَاتها</a:t>
            </a:r>
            <a:r>
              <a:rPr lang="ar-EG" sz="4000" b="1" dirty="0">
                <a:latin typeface="Calibri" pitchFamily="34" charset="0"/>
              </a:rPr>
              <a:t>؟</a:t>
            </a:r>
            <a:endParaRPr lang="en-US" sz="4000" b="1" dirty="0">
              <a:latin typeface="Calibri" pitchFamily="34" charset="0"/>
            </a:endParaRPr>
          </a:p>
        </p:txBody>
      </p:sp>
      <p:sp>
        <p:nvSpPr>
          <p:cNvPr id="24" name="مستطيل 23"/>
          <p:cNvSpPr>
            <a:spLocks noChangeArrowheads="1"/>
          </p:cNvSpPr>
          <p:nvPr/>
        </p:nvSpPr>
        <p:spPr bwMode="auto">
          <a:xfrm rot="20497819">
            <a:off x="1078893" y="1330865"/>
            <a:ext cx="2617899" cy="923330"/>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r>
              <a:rPr lang="ar-EG" sz="5400" b="1" dirty="0" smtClean="0">
                <a:solidFill>
                  <a:srgbClr val="7030A0"/>
                </a:solidFill>
                <a:latin typeface="+mn-lt"/>
                <a:cs typeface="+mn-cs"/>
              </a:rPr>
              <a:t>أَقْرَأُ وَأَتَعَلَّمُ</a:t>
            </a:r>
            <a:endParaRPr lang="en-US" sz="5400" b="1" dirty="0">
              <a:solidFill>
                <a:srgbClr val="7030A0"/>
              </a:solidFill>
              <a:latin typeface="+mn-lt"/>
              <a:cs typeface="+mn-cs"/>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05"/>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 calcmode="lin" valueType="num">
                                      <p:cBhvr>
                                        <p:cTn id="9" dur="1000" fill="hold"/>
                                        <p:tgtEl>
                                          <p:spTgt spid="24"/>
                                        </p:tgtEl>
                                        <p:attrNameLst>
                                          <p:attrName>ppt_x</p:attrName>
                                        </p:attrNameLst>
                                      </p:cBhvr>
                                      <p:tavLst>
                                        <p:tav tm="0">
                                          <p:val>
                                            <p:strVal val="#ppt_x-.2"/>
                                          </p:val>
                                        </p:tav>
                                        <p:tav tm="100000">
                                          <p:val>
                                            <p:strVal val="#ppt_x"/>
                                          </p:val>
                                        </p:tav>
                                      </p:tavLst>
                                    </p:anim>
                                    <p:anim calcmode="lin" valueType="num">
                                      <p:cBhvr>
                                        <p:cTn id="10" dur="1000" fill="hold"/>
                                        <p:tgtEl>
                                          <p:spTgt spid="24"/>
                                        </p:tgtEl>
                                        <p:attrNameLst>
                                          <p:attrName>ppt_y</p:attrName>
                                        </p:attrNameLst>
                                      </p:cBhvr>
                                      <p:tavLst>
                                        <p:tav tm="0">
                                          <p:val>
                                            <p:strVal val="#ppt_y"/>
                                          </p:val>
                                        </p:tav>
                                        <p:tav tm="100000">
                                          <p:val>
                                            <p:strVal val="#ppt_y"/>
                                          </p:val>
                                        </p:tav>
                                      </p:tavLst>
                                    </p:anim>
                                    <p:animEffect transition="in" filter="fade">
                                      <p:cBhvr>
                                        <p:cTn id="11"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أقرأ وأتعلم.wav"/>
                                        </p:tgtEl>
                                      </p:cMediaNode>
                                    </p:audio>
                                  </p:subTnLst>
                                </p:cTn>
                              </p:par>
                            </p:childTnLst>
                          </p:cTn>
                        </p:par>
                      </p:childTnLst>
                    </p:cTn>
                  </p:par>
                  <p:par>
                    <p:cTn id="12" fill="hold">
                      <p:stCondLst>
                        <p:cond delay="indefinite"/>
                      </p:stCondLst>
                      <p:childTnLst>
                        <p:par>
                          <p:cTn id="13" fill="hold">
                            <p:stCondLst>
                              <p:cond delay="0"/>
                            </p:stCondLst>
                            <p:childTnLst>
                              <p:par>
                                <p:cTn id="14" presetID="5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5" decel="100000"/>
                                        <p:tgtEl>
                                          <p:spTgt spid="17"/>
                                        </p:tgtEl>
                                      </p:cBhvr>
                                    </p:animEffect>
                                    <p:animScale>
                                      <p:cBhvr>
                                        <p:cTn id="17" dur="385" decel="100000"/>
                                        <p:tgtEl>
                                          <p:spTgt spid="17"/>
                                        </p:tgtEl>
                                      </p:cBhvr>
                                      <p:from x="10000" y="10000"/>
                                      <p:to x="200000" y="450000"/>
                                    </p:animScale>
                                    <p:animScale>
                                      <p:cBhvr>
                                        <p:cTn id="18" dur="615" accel="100000" fill="hold">
                                          <p:stCondLst>
                                            <p:cond delay="385"/>
                                          </p:stCondLst>
                                        </p:cTn>
                                        <p:tgtEl>
                                          <p:spTgt spid="17"/>
                                        </p:tgtEl>
                                      </p:cBhvr>
                                      <p:from x="200000" y="450000"/>
                                      <p:to x="100000" y="100000"/>
                                    </p:animScale>
                                    <p:set>
                                      <p:cBhvr>
                                        <p:cTn id="19" dur="385" fill="hold"/>
                                        <p:tgtEl>
                                          <p:spTgt spid="17"/>
                                        </p:tgtEl>
                                        <p:attrNameLst>
                                          <p:attrName>ppt_x</p:attrName>
                                        </p:attrNameLst>
                                      </p:cBhvr>
                                      <p:to>
                                        <p:strVal val="(0.5)"/>
                                      </p:to>
                                    </p:set>
                                    <p:anim from="(0.5)" to="(#ppt_x)" calcmode="lin" valueType="num">
                                      <p:cBhvr>
                                        <p:cTn id="20" dur="615" accel="100000" fill="hold">
                                          <p:stCondLst>
                                            <p:cond delay="385"/>
                                          </p:stCondLst>
                                        </p:cTn>
                                        <p:tgtEl>
                                          <p:spTgt spid="17"/>
                                        </p:tgtEl>
                                        <p:attrNameLst>
                                          <p:attrName>ppt_x</p:attrName>
                                        </p:attrNameLst>
                                      </p:cBhvr>
                                    </p:anim>
                                    <p:set>
                                      <p:cBhvr>
                                        <p:cTn id="21" dur="385" fill="hold"/>
                                        <p:tgtEl>
                                          <p:spTgt spid="17"/>
                                        </p:tgtEl>
                                        <p:attrNameLst>
                                          <p:attrName>ppt_y</p:attrName>
                                        </p:attrNameLst>
                                      </p:cBhvr>
                                      <p:to>
                                        <p:strVal val="(#ppt_y+0.4)"/>
                                      </p:to>
                                    </p:set>
                                    <p:anim from="(#ppt_y+0.4)" to="(#ppt_y)" calcmode="lin" valueType="num">
                                      <p:cBhvr>
                                        <p:cTn id="22" dur="615" accel="100000" fill="hold">
                                          <p:stCondLst>
                                            <p:cond delay="385"/>
                                          </p:stCondLst>
                                        </p:cTn>
                                        <p:tgtEl>
                                          <p:spTgt spid="17"/>
                                        </p:tgtEl>
                                        <p:attrNameLst>
                                          <p:attrName>ppt_y</p:attrName>
                                        </p:attrNameLst>
                                      </p:cBhvr>
                                    </p:anim>
                                  </p:childTnLst>
                                  <p:subTnLst>
                                    <p:audio>
                                      <p:cMediaNode>
                                        <p:cTn display="0" masterRel="sameClick">
                                          <p:stCondLst>
                                            <p:cond evt="begin" delay="0">
                                              <p:tn val="14"/>
                                            </p:cond>
                                          </p:stCondLst>
                                          <p:endCondLst>
                                            <p:cond evt="onStopAudio" delay="0">
                                              <p:tgtEl>
                                                <p:sldTgt/>
                                              </p:tgtEl>
                                            </p:cond>
                                          </p:endCondLst>
                                        </p:cTn>
                                        <p:tgtEl>
                                          <p:sndTgt r:embed="rId4" name="الفكره الرئيسه.wav"/>
                                        </p:tgtEl>
                                      </p:cMediaNode>
                                    </p:audio>
                                  </p:subTnLst>
                                </p:cTn>
                              </p:par>
                              <p:par>
                                <p:cTn id="23" presetID="5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385" decel="100000"/>
                                        <p:tgtEl>
                                          <p:spTgt spid="16"/>
                                        </p:tgtEl>
                                      </p:cBhvr>
                                    </p:animEffect>
                                    <p:animScale>
                                      <p:cBhvr>
                                        <p:cTn id="26" dur="385" decel="100000"/>
                                        <p:tgtEl>
                                          <p:spTgt spid="16"/>
                                        </p:tgtEl>
                                      </p:cBhvr>
                                      <p:from x="10000" y="10000"/>
                                      <p:to x="200000" y="450000"/>
                                    </p:animScale>
                                    <p:animScale>
                                      <p:cBhvr>
                                        <p:cTn id="27" dur="615" accel="100000" fill="hold">
                                          <p:stCondLst>
                                            <p:cond delay="385"/>
                                          </p:stCondLst>
                                        </p:cTn>
                                        <p:tgtEl>
                                          <p:spTgt spid="16"/>
                                        </p:tgtEl>
                                      </p:cBhvr>
                                      <p:from x="200000" y="450000"/>
                                      <p:to x="100000" y="100000"/>
                                    </p:animScale>
                                    <p:set>
                                      <p:cBhvr>
                                        <p:cTn id="28" dur="385" fill="hold"/>
                                        <p:tgtEl>
                                          <p:spTgt spid="16"/>
                                        </p:tgtEl>
                                        <p:attrNameLst>
                                          <p:attrName>ppt_x</p:attrName>
                                        </p:attrNameLst>
                                      </p:cBhvr>
                                      <p:to>
                                        <p:strVal val="(0.5)"/>
                                      </p:to>
                                    </p:set>
                                    <p:anim from="(0.5)" to="(#ppt_x)" calcmode="lin" valueType="num">
                                      <p:cBhvr>
                                        <p:cTn id="29" dur="615" accel="100000" fill="hold">
                                          <p:stCondLst>
                                            <p:cond delay="385"/>
                                          </p:stCondLst>
                                        </p:cTn>
                                        <p:tgtEl>
                                          <p:spTgt spid="16"/>
                                        </p:tgtEl>
                                        <p:attrNameLst>
                                          <p:attrName>ppt_x</p:attrName>
                                        </p:attrNameLst>
                                      </p:cBhvr>
                                    </p:anim>
                                    <p:set>
                                      <p:cBhvr>
                                        <p:cTn id="30" dur="385" fill="hold"/>
                                        <p:tgtEl>
                                          <p:spTgt spid="16"/>
                                        </p:tgtEl>
                                        <p:attrNameLst>
                                          <p:attrName>ppt_y</p:attrName>
                                        </p:attrNameLst>
                                      </p:cBhvr>
                                      <p:to>
                                        <p:strVal val="(#ppt_y+0.4)"/>
                                      </p:to>
                                    </p:set>
                                    <p:anim from="(#ppt_y+0.4)" to="(#ppt_y)" calcmode="lin" valueType="num">
                                      <p:cBhvr>
                                        <p:cTn id="31" dur="615" accel="100000" fill="hold">
                                          <p:stCondLst>
                                            <p:cond delay="385"/>
                                          </p:stCondLst>
                                        </p:cTn>
                                        <p:tgtEl>
                                          <p:spTgt spid="16"/>
                                        </p:tgtEl>
                                        <p:attrNameLst>
                                          <p:attrName>ppt_y</p:attrName>
                                        </p:attrNameLst>
                                      </p:cBhvr>
                                    </p:anim>
                                  </p:childTnLst>
                                  <p:subTnLst>
                                    <p:audio>
                                      <p:cMediaNode>
                                        <p:cTn display="0" masterRel="sameClick">
                                          <p:stCondLst>
                                            <p:cond evt="begin" delay="0">
                                              <p:tn val="23"/>
                                            </p:cond>
                                          </p:stCondLst>
                                          <p:endCondLst>
                                            <p:cond evt="onStopAudio" delay="0">
                                              <p:tgtEl>
                                                <p:sldTgt/>
                                              </p:tgtEl>
                                            </p:cond>
                                          </p:endCondLst>
                                        </p:cTn>
                                        <p:tgtEl>
                                          <p:sndTgt r:embed="rId5" name="السؤال الأساسي 17.wav"/>
                                        </p:tgtEl>
                                      </p:cMediaNode>
                                    </p:audio>
                                  </p:sub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6" name="كيف نكون المخاليط وكي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مستطيل 15"/>
          <p:cNvSpPr/>
          <p:nvPr/>
        </p:nvSpPr>
        <p:spPr>
          <a:xfrm>
            <a:off x="5608293" y="1285860"/>
            <a:ext cx="1808507" cy="830997"/>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fontAlgn="auto">
              <a:spcBef>
                <a:spcPts val="0"/>
              </a:spcBef>
              <a:spcAft>
                <a:spcPts val="0"/>
              </a:spcAft>
              <a:defRPr/>
            </a:pPr>
            <a:r>
              <a:rPr lang="ar-EG" sz="4000" b="1" dirty="0" smtClean="0">
                <a:solidFill>
                  <a:srgbClr val="C00000"/>
                </a:solidFill>
                <a:latin typeface="Calibri" pitchFamily="34" charset="0"/>
                <a:cs typeface="+mn-cs"/>
              </a:rPr>
              <a:t>الْمُفْرَدَاتُ</a:t>
            </a:r>
            <a:r>
              <a:rPr lang="ar-EG" sz="4800" b="1" dirty="0" smtClean="0">
                <a:solidFill>
                  <a:srgbClr val="C00000"/>
                </a:solidFill>
                <a:latin typeface="+mn-lt"/>
                <a:cs typeface="+mn-cs"/>
              </a:rPr>
              <a:t> </a:t>
            </a:r>
            <a:endParaRPr lang="en-US" sz="4800" b="1" dirty="0">
              <a:solidFill>
                <a:srgbClr val="C00000"/>
              </a:solidFill>
              <a:latin typeface="+mn-lt"/>
              <a:cs typeface="+mn-cs"/>
            </a:endParaRPr>
          </a:p>
        </p:txBody>
      </p:sp>
      <p:sp>
        <p:nvSpPr>
          <p:cNvPr id="17" name="Oval 10"/>
          <p:cNvSpPr>
            <a:spLocks noChangeArrowheads="1"/>
          </p:cNvSpPr>
          <p:nvPr/>
        </p:nvSpPr>
        <p:spPr bwMode="auto">
          <a:xfrm>
            <a:off x="7622556" y="1557014"/>
            <a:ext cx="360040" cy="288677"/>
          </a:xfrm>
          <a:prstGeom prst="chord">
            <a:avLst/>
          </a:prstGeom>
          <a:solidFill>
            <a:schemeClr val="accent2">
              <a:lumMod val="60000"/>
              <a:lumOff val="40000"/>
            </a:schemeClr>
          </a:solidFill>
          <a:ln w="38100">
            <a:solidFill>
              <a:srgbClr val="C00000"/>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fontAlgn="auto">
              <a:spcBef>
                <a:spcPts val="0"/>
              </a:spcBef>
              <a:spcAft>
                <a:spcPts val="0"/>
              </a:spcAft>
              <a:defRPr/>
            </a:pPr>
            <a:endParaRPr lang="en-US" sz="6000" b="1" dirty="0">
              <a:latin typeface="+mn-lt"/>
              <a:cs typeface="+mj-cs"/>
            </a:endParaRPr>
          </a:p>
        </p:txBody>
      </p:sp>
      <p:sp>
        <p:nvSpPr>
          <p:cNvPr id="18" name="مستطيل 17"/>
          <p:cNvSpPr/>
          <p:nvPr/>
        </p:nvSpPr>
        <p:spPr>
          <a:xfrm>
            <a:off x="5280025" y="2285992"/>
            <a:ext cx="2197100" cy="3785652"/>
          </a:xfrm>
          <a:prstGeom prst="rect">
            <a:avLst/>
          </a:prstGeom>
        </p:spPr>
        <p:txBody>
          <a:bodyPr>
            <a:spAutoFit/>
          </a:bodyPr>
          <a:lstStyle/>
          <a:p>
            <a:pPr algn="justLow" fontAlgn="auto">
              <a:lnSpc>
                <a:spcPct val="150000"/>
              </a:lnSpc>
              <a:spcBef>
                <a:spcPts val="0"/>
              </a:spcBef>
              <a:spcAft>
                <a:spcPts val="0"/>
              </a:spcAft>
              <a:buClr>
                <a:schemeClr val="accent6">
                  <a:lumMod val="75000"/>
                </a:schemeClr>
              </a:buClr>
              <a:buFont typeface="Wingdings" pitchFamily="2" charset="2"/>
              <a:buChar char="Ø"/>
              <a:defRPr/>
            </a:pPr>
            <a:r>
              <a:rPr lang="ar-EG" sz="4000" b="1" dirty="0" smtClean="0">
                <a:latin typeface="Calibri" pitchFamily="34" charset="0"/>
                <a:cs typeface="+mn-cs"/>
              </a:rPr>
              <a:t>المخلوطُ</a:t>
            </a:r>
            <a:r>
              <a:rPr lang="ar-EG" sz="4000" b="1" dirty="0" smtClean="0">
                <a:latin typeface="+mn-lt"/>
                <a:cs typeface="+mn-cs"/>
              </a:rPr>
              <a:t> </a:t>
            </a:r>
            <a:endParaRPr lang="en-US" sz="4000" b="1" dirty="0">
              <a:latin typeface="+mn-lt"/>
              <a:cs typeface="+mn-cs"/>
            </a:endParaRPr>
          </a:p>
          <a:p>
            <a:pPr algn="justLow" fontAlgn="auto">
              <a:lnSpc>
                <a:spcPct val="150000"/>
              </a:lnSpc>
              <a:spcBef>
                <a:spcPts val="0"/>
              </a:spcBef>
              <a:spcAft>
                <a:spcPts val="0"/>
              </a:spcAft>
              <a:buClr>
                <a:schemeClr val="accent6">
                  <a:lumMod val="75000"/>
                </a:schemeClr>
              </a:buClr>
              <a:buFont typeface="Wingdings" pitchFamily="2" charset="2"/>
              <a:buChar char="Ø"/>
              <a:defRPr/>
            </a:pPr>
            <a:r>
              <a:rPr lang="ar-EG" sz="4000" b="1" dirty="0" smtClean="0">
                <a:latin typeface="Calibri" pitchFamily="34" charset="0"/>
                <a:cs typeface="+mn-cs"/>
              </a:rPr>
              <a:t>الْمُعَلَّق</a:t>
            </a:r>
            <a:endParaRPr lang="en-US" sz="4000" b="1" dirty="0">
              <a:latin typeface="Calibri" pitchFamily="34" charset="0"/>
              <a:cs typeface="+mn-cs"/>
            </a:endParaRPr>
          </a:p>
          <a:p>
            <a:pPr algn="justLow" fontAlgn="auto">
              <a:lnSpc>
                <a:spcPct val="150000"/>
              </a:lnSpc>
              <a:spcBef>
                <a:spcPts val="0"/>
              </a:spcBef>
              <a:spcAft>
                <a:spcPts val="0"/>
              </a:spcAft>
              <a:buClr>
                <a:schemeClr val="accent6">
                  <a:lumMod val="75000"/>
                </a:schemeClr>
              </a:buClr>
              <a:buFont typeface="Wingdings" pitchFamily="2" charset="2"/>
              <a:buChar char="Ø"/>
              <a:defRPr/>
            </a:pPr>
            <a:r>
              <a:rPr lang="ar-EG" sz="4000" b="1" dirty="0" smtClean="0">
                <a:latin typeface="Calibri" pitchFamily="34" charset="0"/>
                <a:cs typeface="+mn-cs"/>
              </a:rPr>
              <a:t>الْمُسْتَحْلَب</a:t>
            </a:r>
            <a:endParaRPr lang="en-US" sz="4000" b="1" dirty="0">
              <a:latin typeface="Calibri" pitchFamily="34" charset="0"/>
              <a:cs typeface="+mn-cs"/>
            </a:endParaRPr>
          </a:p>
          <a:p>
            <a:pPr algn="justLow" fontAlgn="auto">
              <a:lnSpc>
                <a:spcPct val="150000"/>
              </a:lnSpc>
              <a:spcBef>
                <a:spcPts val="0"/>
              </a:spcBef>
              <a:spcAft>
                <a:spcPts val="0"/>
              </a:spcAft>
              <a:buClr>
                <a:schemeClr val="accent6">
                  <a:lumMod val="75000"/>
                </a:schemeClr>
              </a:buClr>
              <a:buFont typeface="Wingdings" pitchFamily="2" charset="2"/>
              <a:buChar char="Ø"/>
              <a:defRPr/>
            </a:pPr>
            <a:r>
              <a:rPr lang="ar-EG" sz="4000" b="1" dirty="0" smtClean="0">
                <a:latin typeface="Calibri" pitchFamily="34" charset="0"/>
                <a:cs typeface="+mn-cs"/>
              </a:rPr>
              <a:t>الغرويُّ</a:t>
            </a:r>
            <a:endParaRPr lang="en-US" sz="4000" b="1" dirty="0">
              <a:latin typeface="Calibri" pitchFamily="34" charset="0"/>
              <a:cs typeface="+mn-cs"/>
            </a:endParaRPr>
          </a:p>
        </p:txBody>
      </p:sp>
      <p:sp>
        <p:nvSpPr>
          <p:cNvPr id="19" name="مستطيل 18"/>
          <p:cNvSpPr/>
          <p:nvPr/>
        </p:nvSpPr>
        <p:spPr>
          <a:xfrm>
            <a:off x="1857375" y="2285992"/>
            <a:ext cx="3000375" cy="3785652"/>
          </a:xfrm>
          <a:prstGeom prst="rect">
            <a:avLst/>
          </a:prstGeom>
        </p:spPr>
        <p:txBody>
          <a:bodyPr>
            <a:spAutoFit/>
          </a:bodyPr>
          <a:lstStyle/>
          <a:p>
            <a:pPr algn="justLow" fontAlgn="auto">
              <a:lnSpc>
                <a:spcPct val="150000"/>
              </a:lnSpc>
              <a:spcBef>
                <a:spcPts val="0"/>
              </a:spcBef>
              <a:spcAft>
                <a:spcPts val="0"/>
              </a:spcAft>
              <a:buClr>
                <a:schemeClr val="accent6">
                  <a:lumMod val="75000"/>
                </a:schemeClr>
              </a:buClr>
              <a:buFont typeface="Wingdings" pitchFamily="2" charset="2"/>
              <a:buChar char="Ø"/>
              <a:defRPr/>
            </a:pPr>
            <a:r>
              <a:rPr lang="ar-EG" sz="4000" b="1" dirty="0" smtClean="0">
                <a:latin typeface="Calibri" pitchFamily="34" charset="0"/>
                <a:cs typeface="+mn-cs"/>
              </a:rPr>
              <a:t>المحلولُ</a:t>
            </a:r>
            <a:endParaRPr lang="en-US" sz="4000" b="1" dirty="0">
              <a:latin typeface="Calibri" pitchFamily="34" charset="0"/>
              <a:cs typeface="+mn-cs"/>
            </a:endParaRPr>
          </a:p>
          <a:p>
            <a:pPr algn="justLow" fontAlgn="auto">
              <a:lnSpc>
                <a:spcPct val="150000"/>
              </a:lnSpc>
              <a:spcBef>
                <a:spcPts val="0"/>
              </a:spcBef>
              <a:spcAft>
                <a:spcPts val="0"/>
              </a:spcAft>
              <a:buClr>
                <a:schemeClr val="accent6">
                  <a:lumMod val="75000"/>
                </a:schemeClr>
              </a:buClr>
              <a:buFont typeface="Wingdings" pitchFamily="2" charset="2"/>
              <a:buChar char="Ø"/>
              <a:defRPr/>
            </a:pPr>
            <a:r>
              <a:rPr lang="ar-EG" sz="4000" b="1" dirty="0" smtClean="0">
                <a:latin typeface="Calibri" pitchFamily="34" charset="0"/>
                <a:cs typeface="+mn-cs"/>
              </a:rPr>
              <a:t>السبيكةُ</a:t>
            </a:r>
            <a:endParaRPr lang="en-US" sz="4000" b="1" dirty="0">
              <a:latin typeface="Calibri" pitchFamily="34" charset="0"/>
              <a:cs typeface="+mn-cs"/>
            </a:endParaRPr>
          </a:p>
          <a:p>
            <a:pPr algn="justLow" fontAlgn="auto">
              <a:lnSpc>
                <a:spcPct val="150000"/>
              </a:lnSpc>
              <a:spcBef>
                <a:spcPts val="0"/>
              </a:spcBef>
              <a:spcAft>
                <a:spcPts val="0"/>
              </a:spcAft>
              <a:buClr>
                <a:schemeClr val="accent6">
                  <a:lumMod val="75000"/>
                </a:schemeClr>
              </a:buClr>
              <a:buFont typeface="Wingdings" pitchFamily="2" charset="2"/>
              <a:buChar char="Ø"/>
              <a:defRPr/>
            </a:pPr>
            <a:r>
              <a:rPr lang="ar-EG" sz="4000" b="1" dirty="0" err="1" smtClean="0">
                <a:latin typeface="Calibri" pitchFamily="34" charset="0"/>
                <a:cs typeface="+mn-cs"/>
              </a:rPr>
              <a:t>الذائبيَّةُ</a:t>
            </a:r>
            <a:endParaRPr lang="en-US" sz="4000" b="1" dirty="0">
              <a:latin typeface="Calibri" pitchFamily="34" charset="0"/>
              <a:cs typeface="+mn-cs"/>
            </a:endParaRPr>
          </a:p>
          <a:p>
            <a:pPr algn="justLow" fontAlgn="auto">
              <a:lnSpc>
                <a:spcPct val="150000"/>
              </a:lnSpc>
              <a:spcBef>
                <a:spcPts val="0"/>
              </a:spcBef>
              <a:spcAft>
                <a:spcPts val="0"/>
              </a:spcAft>
              <a:buClr>
                <a:schemeClr val="accent6">
                  <a:lumMod val="75000"/>
                </a:schemeClr>
              </a:buClr>
              <a:buFont typeface="Wingdings" pitchFamily="2" charset="2"/>
              <a:buChar char="Ø"/>
              <a:defRPr/>
            </a:pPr>
            <a:r>
              <a:rPr lang="ar-EG" sz="4000" b="1" dirty="0" smtClean="0">
                <a:latin typeface="Calibri" pitchFamily="34" charset="0"/>
                <a:cs typeface="+mn-cs"/>
              </a:rPr>
              <a:t>التقطيرُ</a:t>
            </a:r>
            <a:endParaRPr lang="en-US" sz="4000" b="1" dirty="0">
              <a:latin typeface="Calibri" pitchFamily="34" charset="0"/>
              <a:cs typeface="+mn-cs"/>
            </a:endParaRPr>
          </a:p>
        </p:txBody>
      </p:sp>
      <p:sp>
        <p:nvSpPr>
          <p:cNvPr id="20" name="مستطيل 19"/>
          <p:cNvSpPr>
            <a:spLocks noChangeArrowheads="1"/>
          </p:cNvSpPr>
          <p:nvPr/>
        </p:nvSpPr>
        <p:spPr bwMode="auto">
          <a:xfrm rot="20497819">
            <a:off x="1078893" y="1330865"/>
            <a:ext cx="2617899" cy="92333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r>
              <a:rPr lang="ar-EG" sz="5400" b="1" dirty="0" smtClean="0">
                <a:solidFill>
                  <a:srgbClr val="7030A0"/>
                </a:solidFill>
                <a:latin typeface="+mn-lt"/>
                <a:cs typeface="+mn-cs"/>
              </a:rPr>
              <a:t>أَقْرَأُ وَأَتَعَلَّمُ</a:t>
            </a:r>
            <a:endParaRPr lang="en-US" sz="5400" b="1" dirty="0">
              <a:solidFill>
                <a:srgbClr val="7030A0"/>
              </a:solidFill>
              <a:latin typeface="+mn-lt"/>
              <a:cs typeface="+mn-cs"/>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05"/>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 calcmode="lin" valueType="num">
                                      <p:cBhvr>
                                        <p:cTn id="9" dur="1000" fill="hold"/>
                                        <p:tgtEl>
                                          <p:spTgt spid="20"/>
                                        </p:tgtEl>
                                        <p:attrNameLst>
                                          <p:attrName>ppt_x</p:attrName>
                                        </p:attrNameLst>
                                      </p:cBhvr>
                                      <p:tavLst>
                                        <p:tav tm="0">
                                          <p:val>
                                            <p:strVal val="#ppt_x-.2"/>
                                          </p:val>
                                        </p:tav>
                                        <p:tav tm="100000">
                                          <p:val>
                                            <p:strVal val="#ppt_x"/>
                                          </p:val>
                                        </p:tav>
                                      </p:tavLst>
                                    </p:anim>
                                    <p:anim calcmode="lin" valueType="num">
                                      <p:cBhvr>
                                        <p:cTn id="10" dur="1000" fill="hold"/>
                                        <p:tgtEl>
                                          <p:spTgt spid="20"/>
                                        </p:tgtEl>
                                        <p:attrNameLst>
                                          <p:attrName>ppt_y</p:attrName>
                                        </p:attrNameLst>
                                      </p:cBhvr>
                                      <p:tavLst>
                                        <p:tav tm="0">
                                          <p:val>
                                            <p:strVal val="#ppt_y"/>
                                          </p:val>
                                        </p:tav>
                                        <p:tav tm="100000">
                                          <p:val>
                                            <p:strVal val="#ppt_y"/>
                                          </p:val>
                                        </p:tav>
                                      </p:tavLst>
                                    </p:anim>
                                    <p:animEffect transition="in" filter="fade">
                                      <p:cBhvr>
                                        <p:cTn id="11" dur="1000"/>
                                        <p:tgtEl>
                                          <p:spTgt spid="20"/>
                                        </p:tgtEl>
                                      </p:cBhvr>
                                    </p:animEffect>
                                  </p:childTnLst>
                                </p:cTn>
                              </p:par>
                              <p:par>
                                <p:cTn id="12" presetID="5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385" decel="100000"/>
                                        <p:tgtEl>
                                          <p:spTgt spid="17"/>
                                        </p:tgtEl>
                                      </p:cBhvr>
                                    </p:animEffect>
                                    <p:animScale>
                                      <p:cBhvr>
                                        <p:cTn id="15" dur="385" decel="100000"/>
                                        <p:tgtEl>
                                          <p:spTgt spid="17"/>
                                        </p:tgtEl>
                                      </p:cBhvr>
                                      <p:from x="10000" y="10000"/>
                                      <p:to x="200000" y="450000"/>
                                    </p:animScale>
                                    <p:animScale>
                                      <p:cBhvr>
                                        <p:cTn id="16" dur="615" accel="100000" fill="hold">
                                          <p:stCondLst>
                                            <p:cond delay="385"/>
                                          </p:stCondLst>
                                        </p:cTn>
                                        <p:tgtEl>
                                          <p:spTgt spid="17"/>
                                        </p:tgtEl>
                                      </p:cBhvr>
                                      <p:from x="200000" y="450000"/>
                                      <p:to x="100000" y="100000"/>
                                    </p:animScale>
                                    <p:set>
                                      <p:cBhvr>
                                        <p:cTn id="17" dur="385" fill="hold"/>
                                        <p:tgtEl>
                                          <p:spTgt spid="17"/>
                                        </p:tgtEl>
                                        <p:attrNameLst>
                                          <p:attrName>ppt_x</p:attrName>
                                        </p:attrNameLst>
                                      </p:cBhvr>
                                      <p:to>
                                        <p:strVal val="(0.5)"/>
                                      </p:to>
                                    </p:set>
                                    <p:anim from="(0.5)" to="(#ppt_x)" calcmode="lin" valueType="num">
                                      <p:cBhvr>
                                        <p:cTn id="18" dur="615" accel="100000" fill="hold">
                                          <p:stCondLst>
                                            <p:cond delay="385"/>
                                          </p:stCondLst>
                                        </p:cTn>
                                        <p:tgtEl>
                                          <p:spTgt spid="17"/>
                                        </p:tgtEl>
                                        <p:attrNameLst>
                                          <p:attrName>ppt_x</p:attrName>
                                        </p:attrNameLst>
                                      </p:cBhvr>
                                    </p:anim>
                                    <p:set>
                                      <p:cBhvr>
                                        <p:cTn id="19" dur="385" fill="hold"/>
                                        <p:tgtEl>
                                          <p:spTgt spid="17"/>
                                        </p:tgtEl>
                                        <p:attrNameLst>
                                          <p:attrName>ppt_y</p:attrName>
                                        </p:attrNameLst>
                                      </p:cBhvr>
                                      <p:to>
                                        <p:strVal val="(#ppt_y+0.4)"/>
                                      </p:to>
                                    </p:set>
                                    <p:anim from="(#ppt_y+0.4)" to="(#ppt_y)" calcmode="lin" valueType="num">
                                      <p:cBhvr>
                                        <p:cTn id="20" dur="615" accel="100000" fill="hold">
                                          <p:stCondLst>
                                            <p:cond delay="385"/>
                                          </p:stCondLst>
                                        </p:cTn>
                                        <p:tgtEl>
                                          <p:spTgt spid="17"/>
                                        </p:tgtEl>
                                        <p:attrNameLst>
                                          <p:attrName>ppt_y</p:attrName>
                                        </p:attrNameLst>
                                      </p:cBhvr>
                                    </p:anim>
                                  </p:childTnLst>
                                  <p:subTnLst>
                                    <p:audio>
                                      <p:cMediaNode>
                                        <p:cTn display="0" masterRel="sameClick">
                                          <p:stCondLst>
                                            <p:cond evt="begin" delay="0">
                                              <p:tn val="12"/>
                                            </p:cond>
                                          </p:stCondLst>
                                          <p:endCondLst>
                                            <p:cond evt="onStopAudio" delay="0">
                                              <p:tgtEl>
                                                <p:sldTgt/>
                                              </p:tgtEl>
                                            </p:cond>
                                          </p:endCondLst>
                                        </p:cTn>
                                        <p:tgtEl>
                                          <p:sndTgt r:embed="rId3" name="المفردات.wav"/>
                                        </p:tgtEl>
                                      </p:cMediaNode>
                                    </p:audio>
                                  </p:subTnLst>
                                </p:cTn>
                              </p:par>
                              <p:par>
                                <p:cTn id="21" presetID="5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385" decel="100000"/>
                                        <p:tgtEl>
                                          <p:spTgt spid="16"/>
                                        </p:tgtEl>
                                      </p:cBhvr>
                                    </p:animEffect>
                                    <p:animScale>
                                      <p:cBhvr>
                                        <p:cTn id="24" dur="385" decel="100000"/>
                                        <p:tgtEl>
                                          <p:spTgt spid="16"/>
                                        </p:tgtEl>
                                      </p:cBhvr>
                                      <p:from x="10000" y="10000"/>
                                      <p:to x="200000" y="450000"/>
                                    </p:animScale>
                                    <p:animScale>
                                      <p:cBhvr>
                                        <p:cTn id="25" dur="615" accel="100000" fill="hold">
                                          <p:stCondLst>
                                            <p:cond delay="385"/>
                                          </p:stCondLst>
                                        </p:cTn>
                                        <p:tgtEl>
                                          <p:spTgt spid="16"/>
                                        </p:tgtEl>
                                      </p:cBhvr>
                                      <p:from x="200000" y="450000"/>
                                      <p:to x="100000" y="100000"/>
                                    </p:animScale>
                                    <p:set>
                                      <p:cBhvr>
                                        <p:cTn id="26" dur="385" fill="hold"/>
                                        <p:tgtEl>
                                          <p:spTgt spid="16"/>
                                        </p:tgtEl>
                                        <p:attrNameLst>
                                          <p:attrName>ppt_x</p:attrName>
                                        </p:attrNameLst>
                                      </p:cBhvr>
                                      <p:to>
                                        <p:strVal val="(0.5)"/>
                                      </p:to>
                                    </p:set>
                                    <p:anim from="(0.5)" to="(#ppt_x)" calcmode="lin" valueType="num">
                                      <p:cBhvr>
                                        <p:cTn id="27" dur="615" accel="100000" fill="hold">
                                          <p:stCondLst>
                                            <p:cond delay="385"/>
                                          </p:stCondLst>
                                        </p:cTn>
                                        <p:tgtEl>
                                          <p:spTgt spid="16"/>
                                        </p:tgtEl>
                                        <p:attrNameLst>
                                          <p:attrName>ppt_x</p:attrName>
                                        </p:attrNameLst>
                                      </p:cBhvr>
                                    </p:anim>
                                    <p:set>
                                      <p:cBhvr>
                                        <p:cTn id="28" dur="385" fill="hold"/>
                                        <p:tgtEl>
                                          <p:spTgt spid="16"/>
                                        </p:tgtEl>
                                        <p:attrNameLst>
                                          <p:attrName>ppt_y</p:attrName>
                                        </p:attrNameLst>
                                      </p:cBhvr>
                                      <p:to>
                                        <p:strVal val="(#ppt_y+0.4)"/>
                                      </p:to>
                                    </p:set>
                                    <p:anim from="(#ppt_y+0.4)" to="(#ppt_y)" calcmode="lin" valueType="num">
                                      <p:cBhvr>
                                        <p:cTn id="29" dur="615" accel="100000" fill="hold">
                                          <p:stCondLst>
                                            <p:cond delay="385"/>
                                          </p:stCondLst>
                                        </p:cTn>
                                        <p:tgtEl>
                                          <p:spTgt spid="16"/>
                                        </p:tgtEl>
                                        <p:attrNameLst>
                                          <p:attrName>ppt_y</p:attrName>
                                        </p:attrNameLst>
                                      </p:cBhvr>
                                    </p:anim>
                                  </p:childTnLst>
                                  <p:subTnLst>
                                    <p:audio>
                                      <p:cMediaNode>
                                        <p:cTn display="0" masterRel="sameClick">
                                          <p:stCondLst>
                                            <p:cond evt="begin" delay="0">
                                              <p:tn val="21"/>
                                            </p:cond>
                                          </p:stCondLst>
                                          <p:endCondLst>
                                            <p:cond evt="onStopAudio" delay="0">
                                              <p:tgtEl>
                                                <p:sldTgt/>
                                              </p:tgtEl>
                                            </p:cond>
                                          </p:endCondLst>
                                        </p:cTn>
                                        <p:tgtEl>
                                          <p:sndTgt r:embed="rId3" name="المفردات.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fade">
                                      <p:cBhvr>
                                        <p:cTn id="34" dur="1000"/>
                                        <p:tgtEl>
                                          <p:spTgt spid="18">
                                            <p:txEl>
                                              <p:pRg st="0" end="0"/>
                                            </p:txEl>
                                          </p:spTgt>
                                        </p:tgtEl>
                                      </p:cBhvr>
                                    </p:animEffect>
                                    <p:anim calcmode="lin" valueType="num">
                                      <p:cBhvr>
                                        <p:cTn id="3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4" name="المخلوط.wav"/>
                                        </p:tgtEl>
                                      </p:cMediaNode>
                                    </p:audio>
                                  </p:sub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18">
                                            <p:txEl>
                                              <p:pRg st="1" end="1"/>
                                            </p:txEl>
                                          </p:spTgt>
                                        </p:tgtEl>
                                        <p:attrNameLst>
                                          <p:attrName>style.visibility</p:attrName>
                                        </p:attrNameLst>
                                      </p:cBhvr>
                                      <p:to>
                                        <p:strVal val="visible"/>
                                      </p:to>
                                    </p:set>
                                    <p:animEffect transition="in" filter="fade">
                                      <p:cBhvr>
                                        <p:cTn id="41" dur="1000"/>
                                        <p:tgtEl>
                                          <p:spTgt spid="18">
                                            <p:txEl>
                                              <p:pRg st="1" end="1"/>
                                            </p:txEl>
                                          </p:spTgt>
                                        </p:tgtEl>
                                      </p:cBhvr>
                                    </p:animEffect>
                                    <p:anim calcmode="lin" valueType="num">
                                      <p:cBhvr>
                                        <p:cTn id="42"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18">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5" name="المعلق.wav"/>
                                        </p:tgtEl>
                                      </p:cMediaNode>
                                    </p:audio>
                                  </p:sub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18">
                                            <p:txEl>
                                              <p:pRg st="2" end="2"/>
                                            </p:txEl>
                                          </p:spTgt>
                                        </p:tgtEl>
                                        <p:attrNameLst>
                                          <p:attrName>style.visibility</p:attrName>
                                        </p:attrNameLst>
                                      </p:cBhvr>
                                      <p:to>
                                        <p:strVal val="visible"/>
                                      </p:to>
                                    </p:set>
                                    <p:animEffect transition="in" filter="fade">
                                      <p:cBhvr>
                                        <p:cTn id="48" dur="1000"/>
                                        <p:tgtEl>
                                          <p:spTgt spid="18">
                                            <p:txEl>
                                              <p:pRg st="2" end="2"/>
                                            </p:txEl>
                                          </p:spTgt>
                                        </p:tgtEl>
                                      </p:cBhvr>
                                    </p:animEffect>
                                    <p:anim calcmode="lin" valueType="num">
                                      <p:cBhvr>
                                        <p:cTn id="49"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18">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6" name="المستحلب.wav"/>
                                        </p:tgtEl>
                                      </p:cMediaNode>
                                    </p:audio>
                                  </p:sub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18">
                                            <p:txEl>
                                              <p:pRg st="3" end="3"/>
                                            </p:txEl>
                                          </p:spTgt>
                                        </p:tgtEl>
                                        <p:attrNameLst>
                                          <p:attrName>style.visibility</p:attrName>
                                        </p:attrNameLst>
                                      </p:cBhvr>
                                      <p:to>
                                        <p:strVal val="visible"/>
                                      </p:to>
                                    </p:set>
                                    <p:animEffect transition="in" filter="fade">
                                      <p:cBhvr>
                                        <p:cTn id="55" dur="1000"/>
                                        <p:tgtEl>
                                          <p:spTgt spid="18">
                                            <p:txEl>
                                              <p:pRg st="3" end="3"/>
                                            </p:txEl>
                                          </p:spTgt>
                                        </p:tgtEl>
                                      </p:cBhvr>
                                    </p:animEffect>
                                    <p:anim calcmode="lin" valueType="num">
                                      <p:cBhvr>
                                        <p:cTn id="56"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57" dur="1000" fill="hold"/>
                                        <p:tgtEl>
                                          <p:spTgt spid="18">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7" name="الغروى.wav"/>
                                        </p:tgtEl>
                                      </p:cMediaNode>
                                    </p:audio>
                                  </p:sub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fade">
                                      <p:cBhvr>
                                        <p:cTn id="62" dur="1000"/>
                                        <p:tgtEl>
                                          <p:spTgt spid="19">
                                            <p:txEl>
                                              <p:pRg st="0" end="0"/>
                                            </p:txEl>
                                          </p:spTgt>
                                        </p:tgtEl>
                                      </p:cBhvr>
                                    </p:animEffect>
                                    <p:anim calcmode="lin" valueType="num">
                                      <p:cBhvr>
                                        <p:cTn id="63"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19">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8" name="المحلول.wav"/>
                                        </p:tgtEl>
                                      </p:cMediaNode>
                                    </p:audio>
                                  </p:sub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19">
                                            <p:txEl>
                                              <p:pRg st="1" end="1"/>
                                            </p:txEl>
                                          </p:spTgt>
                                        </p:tgtEl>
                                        <p:attrNameLst>
                                          <p:attrName>style.visibility</p:attrName>
                                        </p:attrNameLst>
                                      </p:cBhvr>
                                      <p:to>
                                        <p:strVal val="visible"/>
                                      </p:to>
                                    </p:set>
                                    <p:animEffect transition="in" filter="fade">
                                      <p:cBhvr>
                                        <p:cTn id="69" dur="1000"/>
                                        <p:tgtEl>
                                          <p:spTgt spid="19">
                                            <p:txEl>
                                              <p:pRg st="1" end="1"/>
                                            </p:txEl>
                                          </p:spTgt>
                                        </p:tgtEl>
                                      </p:cBhvr>
                                    </p:animEffect>
                                    <p:anim calcmode="lin" valueType="num">
                                      <p:cBhvr>
                                        <p:cTn id="70"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71" dur="1000" fill="hold"/>
                                        <p:tgtEl>
                                          <p:spTgt spid="19">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9" name="السبيكه.wav"/>
                                        </p:tgtEl>
                                      </p:cMediaNode>
                                    </p:audio>
                                  </p:sub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19">
                                            <p:txEl>
                                              <p:pRg st="2" end="2"/>
                                            </p:txEl>
                                          </p:spTgt>
                                        </p:tgtEl>
                                        <p:attrNameLst>
                                          <p:attrName>style.visibility</p:attrName>
                                        </p:attrNameLst>
                                      </p:cBhvr>
                                      <p:to>
                                        <p:strVal val="visible"/>
                                      </p:to>
                                    </p:set>
                                    <p:animEffect transition="in" filter="fade">
                                      <p:cBhvr>
                                        <p:cTn id="76" dur="1000"/>
                                        <p:tgtEl>
                                          <p:spTgt spid="19">
                                            <p:txEl>
                                              <p:pRg st="2" end="2"/>
                                            </p:txEl>
                                          </p:spTgt>
                                        </p:tgtEl>
                                      </p:cBhvr>
                                    </p:animEffect>
                                    <p:anim calcmode="lin" valueType="num">
                                      <p:cBhvr>
                                        <p:cTn id="77"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78" dur="1000" fill="hold"/>
                                        <p:tgtEl>
                                          <p:spTgt spid="19">
                                            <p:txEl>
                                              <p:pRg st="2" end="2"/>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10" name="الذائبيه.wav"/>
                                        </p:tgtEl>
                                      </p:cMediaNode>
                                    </p:audio>
                                  </p:sub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19">
                                            <p:txEl>
                                              <p:pRg st="3" end="3"/>
                                            </p:txEl>
                                          </p:spTgt>
                                        </p:tgtEl>
                                        <p:attrNameLst>
                                          <p:attrName>style.visibility</p:attrName>
                                        </p:attrNameLst>
                                      </p:cBhvr>
                                      <p:to>
                                        <p:strVal val="visible"/>
                                      </p:to>
                                    </p:set>
                                    <p:animEffect transition="in" filter="fade">
                                      <p:cBhvr>
                                        <p:cTn id="83" dur="1000"/>
                                        <p:tgtEl>
                                          <p:spTgt spid="19">
                                            <p:txEl>
                                              <p:pRg st="3" end="3"/>
                                            </p:txEl>
                                          </p:spTgt>
                                        </p:tgtEl>
                                      </p:cBhvr>
                                    </p:animEffect>
                                    <p:anim calcmode="lin" valueType="num">
                                      <p:cBhvr>
                                        <p:cTn id="84" dur="1000" fill="hold"/>
                                        <p:tgtEl>
                                          <p:spTgt spid="19">
                                            <p:txEl>
                                              <p:pRg st="3" end="3"/>
                                            </p:txEl>
                                          </p:spTgt>
                                        </p:tgtEl>
                                        <p:attrNameLst>
                                          <p:attrName>ppt_x</p:attrName>
                                        </p:attrNameLst>
                                      </p:cBhvr>
                                      <p:tavLst>
                                        <p:tav tm="0">
                                          <p:val>
                                            <p:strVal val="#ppt_x"/>
                                          </p:val>
                                        </p:tav>
                                        <p:tav tm="100000">
                                          <p:val>
                                            <p:strVal val="#ppt_x"/>
                                          </p:val>
                                        </p:tav>
                                      </p:tavLst>
                                    </p:anim>
                                    <p:anim calcmode="lin" valueType="num">
                                      <p:cBhvr>
                                        <p:cTn id="85" dur="1000" fill="hold"/>
                                        <p:tgtEl>
                                          <p:spTgt spid="19">
                                            <p:txEl>
                                              <p:pRg st="3" end="3"/>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11" name="التقط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bldLvl="5"/>
      <p:bldP spid="19" grpId="0" uiExpand="1" build="p" bldLvl="5"/>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مستطيل 15"/>
          <p:cNvSpPr/>
          <p:nvPr/>
        </p:nvSpPr>
        <p:spPr>
          <a:xfrm>
            <a:off x="4734602" y="1512592"/>
            <a:ext cx="2775119" cy="998671"/>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p>
            <a:pPr fontAlgn="auto">
              <a:lnSpc>
                <a:spcPct val="150000"/>
              </a:lnSpc>
              <a:spcBef>
                <a:spcPts val="0"/>
              </a:spcBef>
              <a:spcAft>
                <a:spcPts val="0"/>
              </a:spcAft>
              <a:defRPr/>
            </a:pPr>
            <a:r>
              <a:rPr lang="ar-EG" sz="4400" b="1" dirty="0" smtClean="0">
                <a:solidFill>
                  <a:srgbClr val="C00000"/>
                </a:solidFill>
                <a:latin typeface="Calibri" pitchFamily="34" charset="0"/>
                <a:cs typeface="+mn-cs"/>
              </a:rPr>
              <a:t>مَهَارَةُ الْقِـرَاءَةِ</a:t>
            </a:r>
            <a:endParaRPr lang="en-US" sz="4400" b="1" dirty="0">
              <a:solidFill>
                <a:srgbClr val="C00000"/>
              </a:solidFill>
              <a:latin typeface="Calibri" pitchFamily="34" charset="0"/>
              <a:cs typeface="+mn-cs"/>
            </a:endParaRPr>
          </a:p>
        </p:txBody>
      </p:sp>
      <p:sp>
        <p:nvSpPr>
          <p:cNvPr id="18" name="مستطيل 17"/>
          <p:cNvSpPr/>
          <p:nvPr/>
        </p:nvSpPr>
        <p:spPr>
          <a:xfrm>
            <a:off x="5643570" y="3429000"/>
            <a:ext cx="1857368" cy="70802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Low" fontAlgn="auto">
              <a:spcBef>
                <a:spcPts val="0"/>
              </a:spcBef>
              <a:spcAft>
                <a:spcPts val="0"/>
              </a:spcAft>
              <a:buClr>
                <a:schemeClr val="accent6">
                  <a:lumMod val="75000"/>
                </a:schemeClr>
              </a:buClr>
              <a:defRPr/>
            </a:pPr>
            <a:r>
              <a:rPr lang="ar-EG" sz="4000" b="1" dirty="0">
                <a:latin typeface="Calibri" pitchFamily="34" charset="0"/>
                <a:cs typeface="+mn-cs"/>
              </a:rPr>
              <a:t>المقارنة</a:t>
            </a:r>
            <a:endParaRPr lang="en-US" sz="4000" b="1" dirty="0">
              <a:latin typeface="Calibri" pitchFamily="34" charset="0"/>
              <a:cs typeface="+mn-cs"/>
            </a:endParaRPr>
          </a:p>
        </p:txBody>
      </p:sp>
      <p:pic>
        <p:nvPicPr>
          <p:cNvPr id="19" name="Picture 2"/>
          <p:cNvPicPr>
            <a:picLocks noChangeAspect="1" noChangeArrowheads="1"/>
          </p:cNvPicPr>
          <p:nvPr/>
        </p:nvPicPr>
        <p:blipFill>
          <a:blip r:embed="rId9" cstate="print"/>
          <a:stretch>
            <a:fillRect/>
          </a:stretch>
        </p:blipFill>
        <p:spPr bwMode="auto">
          <a:xfrm>
            <a:off x="1187624" y="3501008"/>
            <a:ext cx="3643338" cy="2165121"/>
          </a:xfrm>
          <a:prstGeom prst="roundRect">
            <a:avLst>
              <a:gd name="adj" fmla="val 4167"/>
            </a:avLst>
          </a:prstGeom>
          <a:solidFill>
            <a:srgbClr val="FFFFFF"/>
          </a:solidFill>
          <a:ln w="76200" cap="sq">
            <a:solidFill>
              <a:srgbClr val="FF0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0488" name="مربع نص 29"/>
          <p:cNvSpPr txBox="1">
            <a:spLocks noChangeArrowheads="1"/>
          </p:cNvSpPr>
          <p:nvPr/>
        </p:nvSpPr>
        <p:spPr bwMode="auto">
          <a:xfrm>
            <a:off x="1331913" y="3644900"/>
            <a:ext cx="1008062" cy="369888"/>
          </a:xfrm>
          <a:prstGeom prst="rect">
            <a:avLst/>
          </a:prstGeom>
          <a:noFill/>
          <a:ln w="9525">
            <a:noFill/>
            <a:miter lim="800000"/>
            <a:headEnd/>
            <a:tailEnd/>
          </a:ln>
        </p:spPr>
        <p:txBody>
          <a:bodyPr>
            <a:spAutoFit/>
          </a:bodyPr>
          <a:lstStyle/>
          <a:p>
            <a:endParaRPr lang="en-US" b="1"/>
          </a:p>
        </p:txBody>
      </p:sp>
      <p:sp>
        <p:nvSpPr>
          <p:cNvPr id="28" name="مربع نص 27"/>
          <p:cNvSpPr>
            <a:spLocks noChangeArrowheads="1"/>
          </p:cNvSpPr>
          <p:nvPr/>
        </p:nvSpPr>
        <p:spPr bwMode="auto">
          <a:xfrm>
            <a:off x="3492500" y="3500438"/>
            <a:ext cx="1223963" cy="520700"/>
          </a:xfrm>
          <a:prstGeom prst="ellipse">
            <a:avLst/>
          </a:prstGeom>
          <a:noFill/>
          <a:ln w="38100">
            <a:solidFill>
              <a:schemeClr val="tx1"/>
            </a:solidFill>
            <a:round/>
            <a:headEnd/>
            <a:tailEnd/>
          </a:ln>
        </p:spPr>
        <p:txBody>
          <a:bodyPr>
            <a:spAutoFit/>
          </a:bodyPr>
          <a:lstStyle/>
          <a:p>
            <a:endParaRPr lang="en-US" b="1"/>
          </a:p>
        </p:txBody>
      </p:sp>
      <p:sp>
        <p:nvSpPr>
          <p:cNvPr id="29" name="مربع نص 28"/>
          <p:cNvSpPr>
            <a:spLocks noChangeArrowheads="1"/>
          </p:cNvSpPr>
          <p:nvPr/>
        </p:nvSpPr>
        <p:spPr bwMode="auto">
          <a:xfrm>
            <a:off x="2403475" y="3563938"/>
            <a:ext cx="1231900" cy="519112"/>
          </a:xfrm>
          <a:prstGeom prst="ellipse">
            <a:avLst/>
          </a:prstGeom>
          <a:noFill/>
          <a:ln w="38100">
            <a:solidFill>
              <a:schemeClr val="tx1"/>
            </a:solidFill>
            <a:round/>
            <a:headEnd/>
            <a:tailEnd/>
          </a:ln>
        </p:spPr>
        <p:txBody>
          <a:bodyPr>
            <a:spAutoFit/>
          </a:bodyPr>
          <a:lstStyle/>
          <a:p>
            <a:endParaRPr lang="en-US" b="1"/>
          </a:p>
        </p:txBody>
      </p:sp>
      <p:sp>
        <p:nvSpPr>
          <p:cNvPr id="24" name="مربع نص 23"/>
          <p:cNvSpPr>
            <a:spLocks noChangeArrowheads="1"/>
          </p:cNvSpPr>
          <p:nvPr/>
        </p:nvSpPr>
        <p:spPr bwMode="auto">
          <a:xfrm>
            <a:off x="1211263" y="3500438"/>
            <a:ext cx="1344612" cy="520700"/>
          </a:xfrm>
          <a:prstGeom prst="ellipse">
            <a:avLst/>
          </a:prstGeom>
          <a:noFill/>
          <a:ln w="38100">
            <a:solidFill>
              <a:schemeClr val="tx1"/>
            </a:solidFill>
            <a:round/>
            <a:headEnd/>
            <a:tailEnd/>
          </a:ln>
        </p:spPr>
        <p:txBody>
          <a:bodyPr>
            <a:spAutoFit/>
          </a:bodyPr>
          <a:lstStyle/>
          <a:p>
            <a:endParaRPr lang="en-US" b="1"/>
          </a:p>
        </p:txBody>
      </p:sp>
      <p:sp>
        <p:nvSpPr>
          <p:cNvPr id="20" name="مستطيل 19"/>
          <p:cNvSpPr>
            <a:spLocks noChangeArrowheads="1"/>
          </p:cNvSpPr>
          <p:nvPr/>
        </p:nvSpPr>
        <p:spPr bwMode="auto">
          <a:xfrm rot="20497819">
            <a:off x="1078893" y="1330865"/>
            <a:ext cx="2617899" cy="923330"/>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r>
              <a:rPr lang="ar-EG" sz="5400" b="1" dirty="0" smtClean="0">
                <a:solidFill>
                  <a:srgbClr val="7030A0"/>
                </a:solidFill>
                <a:latin typeface="+mn-lt"/>
                <a:cs typeface="+mn-cs"/>
              </a:rPr>
              <a:t>أَقْرَأُ وَأَتَعَلَّمُ</a:t>
            </a:r>
            <a:endParaRPr lang="en-US" sz="5400" b="1" dirty="0">
              <a:solidFill>
                <a:srgbClr val="7030A0"/>
              </a:solidFill>
              <a:latin typeface="+mn-lt"/>
              <a:cs typeface="+mn-cs"/>
            </a:endParaRPr>
          </a:p>
        </p:txBody>
      </p:sp>
      <p:sp>
        <p:nvSpPr>
          <p:cNvPr id="21" name="Oval 10"/>
          <p:cNvSpPr>
            <a:spLocks noChangeArrowheads="1"/>
          </p:cNvSpPr>
          <p:nvPr/>
        </p:nvSpPr>
        <p:spPr bwMode="auto">
          <a:xfrm>
            <a:off x="7712422" y="1925877"/>
            <a:ext cx="360040" cy="288677"/>
          </a:xfrm>
          <a:prstGeom prst="chord">
            <a:avLst/>
          </a:prstGeom>
          <a:solidFill>
            <a:schemeClr val="accent2">
              <a:lumMod val="60000"/>
              <a:lumOff val="40000"/>
            </a:schemeClr>
          </a:solidFill>
          <a:ln w="38100">
            <a:solidFill>
              <a:srgbClr val="C00000"/>
            </a:solid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fontAlgn="auto">
              <a:spcBef>
                <a:spcPts val="0"/>
              </a:spcBef>
              <a:spcAft>
                <a:spcPts val="0"/>
              </a:spcAft>
              <a:defRPr/>
            </a:pPr>
            <a:endParaRPr lang="en-US" sz="6000" b="1" dirty="0">
              <a:latin typeface="+mn-lt"/>
              <a:cs typeface="+mj-cs"/>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05"/>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 calcmode="lin" valueType="num">
                                      <p:cBhvr>
                                        <p:cTn id="9" dur="1000" fill="hold"/>
                                        <p:tgtEl>
                                          <p:spTgt spid="20"/>
                                        </p:tgtEl>
                                        <p:attrNameLst>
                                          <p:attrName>ppt_x</p:attrName>
                                        </p:attrNameLst>
                                      </p:cBhvr>
                                      <p:tavLst>
                                        <p:tav tm="0">
                                          <p:val>
                                            <p:strVal val="#ppt_x-.2"/>
                                          </p:val>
                                        </p:tav>
                                        <p:tav tm="100000">
                                          <p:val>
                                            <p:strVal val="#ppt_x"/>
                                          </p:val>
                                        </p:tav>
                                      </p:tavLst>
                                    </p:anim>
                                    <p:anim calcmode="lin" valueType="num">
                                      <p:cBhvr>
                                        <p:cTn id="10" dur="1000" fill="hold"/>
                                        <p:tgtEl>
                                          <p:spTgt spid="20"/>
                                        </p:tgtEl>
                                        <p:attrNameLst>
                                          <p:attrName>ppt_y</p:attrName>
                                        </p:attrNameLst>
                                      </p:cBhvr>
                                      <p:tavLst>
                                        <p:tav tm="0">
                                          <p:val>
                                            <p:strVal val="#ppt_y"/>
                                          </p:val>
                                        </p:tav>
                                        <p:tav tm="100000">
                                          <p:val>
                                            <p:strVal val="#ppt_y"/>
                                          </p:val>
                                        </p:tav>
                                      </p:tavLst>
                                    </p:anim>
                                    <p:animEffect transition="in" filter="fade">
                                      <p:cBhvr>
                                        <p:cTn id="11" dur="1000"/>
                                        <p:tgtEl>
                                          <p:spTgt spid="20"/>
                                        </p:tgtEl>
                                      </p:cBhvr>
                                    </p:animEffect>
                                  </p:childTnLst>
                                </p:cTn>
                              </p:par>
                            </p:childTnLst>
                          </p:cTn>
                        </p:par>
                        <p:par>
                          <p:cTn id="12" fill="hold">
                            <p:stCondLst>
                              <p:cond delay="1000"/>
                            </p:stCondLst>
                            <p:childTnLst>
                              <p:par>
                                <p:cTn id="13" presetID="51"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385" decel="100000"/>
                                        <p:tgtEl>
                                          <p:spTgt spid="21"/>
                                        </p:tgtEl>
                                      </p:cBhvr>
                                    </p:animEffect>
                                    <p:animScale>
                                      <p:cBhvr>
                                        <p:cTn id="16" dur="385" decel="100000"/>
                                        <p:tgtEl>
                                          <p:spTgt spid="21"/>
                                        </p:tgtEl>
                                      </p:cBhvr>
                                      <p:from x="10000" y="10000"/>
                                      <p:to x="200000" y="450000"/>
                                    </p:animScale>
                                    <p:animScale>
                                      <p:cBhvr>
                                        <p:cTn id="17" dur="615" accel="100000" fill="hold">
                                          <p:stCondLst>
                                            <p:cond delay="385"/>
                                          </p:stCondLst>
                                        </p:cTn>
                                        <p:tgtEl>
                                          <p:spTgt spid="21"/>
                                        </p:tgtEl>
                                      </p:cBhvr>
                                      <p:from x="200000" y="450000"/>
                                      <p:to x="100000" y="100000"/>
                                    </p:animScale>
                                    <p:set>
                                      <p:cBhvr>
                                        <p:cTn id="18" dur="385" fill="hold"/>
                                        <p:tgtEl>
                                          <p:spTgt spid="21"/>
                                        </p:tgtEl>
                                        <p:attrNameLst>
                                          <p:attrName>ppt_x</p:attrName>
                                        </p:attrNameLst>
                                      </p:cBhvr>
                                      <p:to>
                                        <p:strVal val="(0.5)"/>
                                      </p:to>
                                    </p:set>
                                    <p:anim from="(0.5)" to="(#ppt_x)" calcmode="lin" valueType="num">
                                      <p:cBhvr>
                                        <p:cTn id="19" dur="615" accel="100000" fill="hold">
                                          <p:stCondLst>
                                            <p:cond delay="385"/>
                                          </p:stCondLst>
                                        </p:cTn>
                                        <p:tgtEl>
                                          <p:spTgt spid="21"/>
                                        </p:tgtEl>
                                        <p:attrNameLst>
                                          <p:attrName>ppt_x</p:attrName>
                                        </p:attrNameLst>
                                      </p:cBhvr>
                                    </p:anim>
                                    <p:set>
                                      <p:cBhvr>
                                        <p:cTn id="20" dur="385" fill="hold"/>
                                        <p:tgtEl>
                                          <p:spTgt spid="21"/>
                                        </p:tgtEl>
                                        <p:attrNameLst>
                                          <p:attrName>ppt_y</p:attrName>
                                        </p:attrNameLst>
                                      </p:cBhvr>
                                      <p:to>
                                        <p:strVal val="(#ppt_y+0.4)"/>
                                      </p:to>
                                    </p:set>
                                    <p:anim from="(#ppt_y+0.4)" to="(#ppt_y)" calcmode="lin" valueType="num">
                                      <p:cBhvr>
                                        <p:cTn id="21" dur="615" accel="100000" fill="hold">
                                          <p:stCondLst>
                                            <p:cond delay="385"/>
                                          </p:stCondLst>
                                        </p:cTn>
                                        <p:tgtEl>
                                          <p:spTgt spid="21"/>
                                        </p:tgtEl>
                                        <p:attrNameLst>
                                          <p:attrName>ppt_y</p:attrName>
                                        </p:attrNameLst>
                                      </p:cBhvr>
                                    </p:anim>
                                  </p:childTnLst>
                                  <p:subTnLst>
                                    <p:audio>
                                      <p:cMediaNode>
                                        <p:cTn display="0" masterRel="sameClick">
                                          <p:stCondLst>
                                            <p:cond evt="begin" delay="0">
                                              <p:tn val="13"/>
                                            </p:cond>
                                          </p:stCondLst>
                                          <p:endCondLst>
                                            <p:cond evt="onStopAudio" delay="0">
                                              <p:tgtEl>
                                                <p:sldTgt/>
                                              </p:tgtEl>
                                            </p:cond>
                                          </p:endCondLst>
                                        </p:cTn>
                                        <p:tgtEl>
                                          <p:sndTgt r:embed="rId3" name="المفردات.wav"/>
                                        </p:tgtEl>
                                      </p:cMediaNode>
                                    </p:audio>
                                  </p:subTnLst>
                                </p:cTn>
                              </p:par>
                              <p:par>
                                <p:cTn id="22" presetID="5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92" decel="100000"/>
                                        <p:tgtEl>
                                          <p:spTgt spid="16"/>
                                        </p:tgtEl>
                                      </p:cBhvr>
                                    </p:animEffect>
                                    <p:animScale>
                                      <p:cBhvr>
                                        <p:cTn id="25" dur="192" decel="100000"/>
                                        <p:tgtEl>
                                          <p:spTgt spid="16"/>
                                        </p:tgtEl>
                                      </p:cBhvr>
                                      <p:from x="10000" y="10000"/>
                                      <p:to x="200000" y="450000"/>
                                    </p:animScale>
                                    <p:animScale>
                                      <p:cBhvr>
                                        <p:cTn id="26" dur="308" accel="100000" fill="hold">
                                          <p:stCondLst>
                                            <p:cond delay="192"/>
                                          </p:stCondLst>
                                        </p:cTn>
                                        <p:tgtEl>
                                          <p:spTgt spid="16"/>
                                        </p:tgtEl>
                                      </p:cBhvr>
                                      <p:from x="200000" y="450000"/>
                                      <p:to x="100000" y="100000"/>
                                    </p:animScale>
                                    <p:set>
                                      <p:cBhvr>
                                        <p:cTn id="27" dur="192" fill="hold"/>
                                        <p:tgtEl>
                                          <p:spTgt spid="16"/>
                                        </p:tgtEl>
                                        <p:attrNameLst>
                                          <p:attrName>ppt_x</p:attrName>
                                        </p:attrNameLst>
                                      </p:cBhvr>
                                      <p:to>
                                        <p:strVal val="(0.5)"/>
                                      </p:to>
                                    </p:set>
                                    <p:anim from="(0.5)" to="(#ppt_x)" calcmode="lin" valueType="num">
                                      <p:cBhvr>
                                        <p:cTn id="28" dur="308" accel="100000" fill="hold">
                                          <p:stCondLst>
                                            <p:cond delay="192"/>
                                          </p:stCondLst>
                                        </p:cTn>
                                        <p:tgtEl>
                                          <p:spTgt spid="16"/>
                                        </p:tgtEl>
                                        <p:attrNameLst>
                                          <p:attrName>ppt_x</p:attrName>
                                        </p:attrNameLst>
                                      </p:cBhvr>
                                    </p:anim>
                                    <p:set>
                                      <p:cBhvr>
                                        <p:cTn id="29" dur="192" fill="hold"/>
                                        <p:tgtEl>
                                          <p:spTgt spid="16"/>
                                        </p:tgtEl>
                                        <p:attrNameLst>
                                          <p:attrName>ppt_y</p:attrName>
                                        </p:attrNameLst>
                                      </p:cBhvr>
                                      <p:to>
                                        <p:strVal val="(#ppt_y+0.4)"/>
                                      </p:to>
                                    </p:set>
                                    <p:anim from="(#ppt_y+0.4)" to="(#ppt_y)" calcmode="lin" valueType="num">
                                      <p:cBhvr>
                                        <p:cTn id="30" dur="308" accel="100000" fill="hold">
                                          <p:stCondLst>
                                            <p:cond delay="192"/>
                                          </p:stCondLst>
                                        </p:cTn>
                                        <p:tgtEl>
                                          <p:spTgt spid="16"/>
                                        </p:tgtEl>
                                        <p:attrNameLst>
                                          <p:attrName>ppt_y</p:attrName>
                                        </p:attrNameLst>
                                      </p:cBhvr>
                                    </p:anim>
                                  </p:childTnLst>
                                  <p:subTnLst>
                                    <p:audio>
                                      <p:cMediaNode>
                                        <p:cTn display="0" masterRel="sameClick">
                                          <p:stCondLst>
                                            <p:cond evt="begin" delay="0">
                                              <p:tn val="22"/>
                                            </p:cond>
                                          </p:stCondLst>
                                          <p:endCondLst>
                                            <p:cond evt="onStopAudio" delay="0">
                                              <p:tgtEl>
                                                <p:sldTgt/>
                                              </p:tgtEl>
                                            </p:cond>
                                          </p:endCondLst>
                                        </p:cTn>
                                        <p:tgtEl>
                                          <p:sndTgt r:embed="rId4" name="مهالرة القراءه.wav"/>
                                        </p:tgtEl>
                                      </p:cMediaNode>
                                    </p:audio>
                                  </p:sub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8">
                                            <p:bg/>
                                          </p:spTgt>
                                        </p:tgtEl>
                                        <p:attrNameLst>
                                          <p:attrName>style.visibility</p:attrName>
                                        </p:attrNameLst>
                                      </p:cBhvr>
                                      <p:to>
                                        <p:strVal val="visible"/>
                                      </p:to>
                                    </p:set>
                                    <p:animEffect transition="in" filter="fade">
                                      <p:cBhvr>
                                        <p:cTn id="35" dur="1000"/>
                                        <p:tgtEl>
                                          <p:spTgt spid="18">
                                            <p:bg/>
                                          </p:spTgt>
                                        </p:tgtEl>
                                      </p:cBhvr>
                                    </p:animEffect>
                                    <p:anim calcmode="lin" valueType="num">
                                      <p:cBhvr>
                                        <p:cTn id="36" dur="1000" fill="hold"/>
                                        <p:tgtEl>
                                          <p:spTgt spid="18">
                                            <p:bg/>
                                          </p:spTgt>
                                        </p:tgtEl>
                                        <p:attrNameLst>
                                          <p:attrName>ppt_x</p:attrName>
                                        </p:attrNameLst>
                                      </p:cBhvr>
                                      <p:tavLst>
                                        <p:tav tm="0">
                                          <p:val>
                                            <p:strVal val="#ppt_x"/>
                                          </p:val>
                                        </p:tav>
                                        <p:tav tm="100000">
                                          <p:val>
                                            <p:strVal val="#ppt_x"/>
                                          </p:val>
                                        </p:tav>
                                      </p:tavLst>
                                    </p:anim>
                                    <p:anim calcmode="lin" valueType="num">
                                      <p:cBhvr>
                                        <p:cTn id="37" dur="1000" fill="hold"/>
                                        <p:tgtEl>
                                          <p:spTgt spid="18">
                                            <p:bg/>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5" name="المقارنه.wav"/>
                                        </p:tgtEl>
                                      </p:cMediaNode>
                                    </p:audio>
                                  </p:sub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fade">
                                      <p:cBhvr>
                                        <p:cTn id="42" dur="1000"/>
                                        <p:tgtEl>
                                          <p:spTgt spid="18">
                                            <p:txEl>
                                              <p:pRg st="0" end="0"/>
                                            </p:txEl>
                                          </p:spTgt>
                                        </p:tgtEl>
                                      </p:cBhvr>
                                    </p:animEffect>
                                    <p:anim calcmode="lin" valueType="num">
                                      <p:cBhvr>
                                        <p:cTn id="43"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8">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5" name="المقارنه.wav"/>
                                        </p:tgtEl>
                                      </p:cMediaNode>
                                    </p:audio>
                                  </p:subTnLst>
                                </p:cTn>
                              </p:par>
                            </p:childTnLst>
                          </p:cTn>
                        </p:par>
                      </p:childTnLst>
                    </p:cTn>
                  </p:par>
                  <p:par>
                    <p:cTn id="45" fill="hold">
                      <p:stCondLst>
                        <p:cond delay="indefinite"/>
                      </p:stCondLst>
                      <p:childTnLst>
                        <p:par>
                          <p:cTn id="46" fill="hold">
                            <p:stCondLst>
                              <p:cond delay="0"/>
                            </p:stCondLst>
                            <p:childTnLst>
                              <p:par>
                                <p:cTn id="47" presetID="4"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ox(in)">
                                      <p:cBhvr>
                                        <p:cTn id="49" dur="500"/>
                                        <p:tgtEl>
                                          <p:spTgt spid="19"/>
                                        </p:tgtEl>
                                      </p:cBhvr>
                                    </p:animEffect>
                                  </p:childTnLst>
                                  <p:subTnLst>
                                    <p:audio>
                                      <p:cMediaNode>
                                        <p:cTn display="0" masterRel="sameClick">
                                          <p:stCondLst>
                                            <p:cond evt="begin" delay="0">
                                              <p:tn val="47"/>
                                            </p:cond>
                                          </p:stCondLst>
                                          <p:endCondLst>
                                            <p:cond evt="onStopAudio" delay="0">
                                              <p:tgtEl>
                                                <p:sldTgt/>
                                              </p:tgtEl>
                                            </p:cond>
                                          </p:endCondLst>
                                        </p:cTn>
                                        <p:tgtEl>
                                          <p:sndTgt r:embed="rId6" name="voltage.wav"/>
                                        </p:tgtEl>
                                      </p:cMediaNode>
                                    </p:audio>
                                  </p:subTnLst>
                                </p:cTn>
                              </p:par>
                              <p:par>
                                <p:cTn id="50" presetID="24" presetClass="entr" presetSubtype="0"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 to="" calcmode="lin" valueType="num">
                                      <p:cBhvr>
                                        <p:cTn id="52" dur="1" fill="hold"/>
                                        <p:tgtEl>
                                          <p:spTgt spid="28"/>
                                        </p:tgtEl>
                                        <p:attrNameLst>
                                          <p:attrName/>
                                        </p:attrNameLst>
                                      </p:cBhvr>
                                    </p:anim>
                                  </p:childTnLst>
                                  <p:subTnLst>
                                    <p:audio>
                                      <p:cMediaNode>
                                        <p:cTn display="0" masterRel="sameClick">
                                          <p:stCondLst>
                                            <p:cond evt="begin" delay="0">
                                              <p:tn val="50"/>
                                            </p:cond>
                                          </p:stCondLst>
                                          <p:endCondLst>
                                            <p:cond evt="onStopAudio" delay="0">
                                              <p:tgtEl>
                                                <p:sldTgt/>
                                              </p:tgtEl>
                                            </p:cond>
                                          </p:endCondLst>
                                        </p:cTn>
                                        <p:tgtEl>
                                          <p:sndTgt r:embed="rId7" name="الاختلاف.wav"/>
                                        </p:tgtEl>
                                      </p:cMediaNode>
                                    </p:audio>
                                  </p:sub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 to="" calcmode="lin" valueType="num">
                                      <p:cBhvr>
                                        <p:cTn id="57" dur="1" fill="hold"/>
                                        <p:tgtEl>
                                          <p:spTgt spid="29"/>
                                        </p:tgtEl>
                                        <p:attrNameLst>
                                          <p:attrName/>
                                        </p:attrNameLst>
                                      </p:cBhvr>
                                    </p:anim>
                                  </p:childTnLst>
                                  <p:subTnLst>
                                    <p:audio>
                                      <p:cMediaNode>
                                        <p:cTn display="0" masterRel="sameClick">
                                          <p:stCondLst>
                                            <p:cond evt="begin" delay="0">
                                              <p:tn val="55"/>
                                            </p:cond>
                                          </p:stCondLst>
                                          <p:endCondLst>
                                            <p:cond evt="onStopAudio" delay="0">
                                              <p:tgtEl>
                                                <p:sldTgt/>
                                              </p:tgtEl>
                                            </p:cond>
                                          </p:endCondLst>
                                        </p:cTn>
                                        <p:tgtEl>
                                          <p:sndTgt r:embed="rId8" name="التشابه.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ppt_x"/>
                                          </p:val>
                                        </p:tav>
                                        <p:tav tm="100000">
                                          <p:val>
                                            <p:strVal val="#ppt_x"/>
                                          </p:val>
                                        </p:tav>
                                      </p:tavLst>
                                    </p:anim>
                                    <p:anim calcmode="lin" valueType="num">
                                      <p:cBhvr additive="base">
                                        <p:cTn id="63"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7" name="الاختلا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bldLvl="5" animBg="1"/>
      <p:bldP spid="28" grpId="0" animBg="1"/>
      <p:bldP spid="29" grpId="0" animBg="1"/>
      <p:bldP spid="24"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مجموعة 10"/>
          <p:cNvGrpSpPr>
            <a:grpSpLocks/>
          </p:cNvGrpSpPr>
          <p:nvPr/>
        </p:nvGrpSpPr>
        <p:grpSpPr bwMode="auto">
          <a:xfrm>
            <a:off x="571500" y="1571625"/>
            <a:ext cx="8001000" cy="4786313"/>
            <a:chOff x="714348" y="1142984"/>
            <a:chExt cx="7500990" cy="4286280"/>
          </a:xfrm>
        </p:grpSpPr>
        <p:sp>
          <p:nvSpPr>
            <p:cNvPr id="3" name="Round Same Side Corner Rectangle 4"/>
            <p:cNvSpPr/>
            <p:nvPr/>
          </p:nvSpPr>
          <p:spPr bwMode="auto">
            <a:xfrm>
              <a:off x="714348" y="1142984"/>
              <a:ext cx="7500990" cy="4286280"/>
            </a:xfrm>
            <a:prstGeom prst="round2SameRect">
              <a:avLst>
                <a:gd name="adj1" fmla="val 33492"/>
                <a:gd name="adj2" fmla="val 0"/>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sz="4000" b="1">
                <a:solidFill>
                  <a:schemeClr val="tx1"/>
                </a:solidFill>
              </a:endParaRPr>
            </a:p>
          </p:txBody>
        </p:sp>
        <p:sp>
          <p:nvSpPr>
            <p:cNvPr id="4" name="Round Same Side Corner Rectangle 4"/>
            <p:cNvSpPr/>
            <p:nvPr/>
          </p:nvSpPr>
          <p:spPr bwMode="auto">
            <a:xfrm>
              <a:off x="837877" y="1376135"/>
              <a:ext cx="7253934" cy="3920915"/>
            </a:xfrm>
            <a:prstGeom prst="round2SameRect">
              <a:avLst>
                <a:gd name="adj1" fmla="val 36555"/>
                <a:gd name="adj2" fmla="val 0"/>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sz="4000" b="1">
                <a:solidFill>
                  <a:schemeClr val="tx1"/>
                </a:solidFill>
              </a:endParaRPr>
            </a:p>
          </p:txBody>
        </p:sp>
      </p:grpSp>
      <p:sp>
        <p:nvSpPr>
          <p:cNvPr id="5" name="TextBox 2"/>
          <p:cNvSpPr txBox="1">
            <a:spLocks noChangeArrowheads="1"/>
          </p:cNvSpPr>
          <p:nvPr/>
        </p:nvSpPr>
        <p:spPr bwMode="auto">
          <a:xfrm>
            <a:off x="1071563" y="2071678"/>
            <a:ext cx="6989762" cy="4157870"/>
          </a:xfrm>
          <a:prstGeom prst="rect">
            <a:avLst/>
          </a:prstGeom>
          <a:noFill/>
          <a:ln w="9525">
            <a:noFill/>
            <a:miter lim="800000"/>
            <a:headEnd/>
            <a:tailEnd/>
          </a:ln>
        </p:spPr>
        <p:txBody>
          <a:bodyPr>
            <a:spAutoFit/>
          </a:bodyPr>
          <a:lstStyle/>
          <a:p>
            <a:pPr algn="justLow">
              <a:lnSpc>
                <a:spcPct val="150000"/>
              </a:lnSpc>
            </a:pPr>
            <a:r>
              <a:rPr lang="ar-EG" sz="3600" b="1" dirty="0">
                <a:latin typeface="Calibri" pitchFamily="34" charset="0"/>
              </a:rPr>
              <a:t>للوهلة الأولى لا يبدو أن هناك </a:t>
            </a:r>
            <a:r>
              <a:rPr lang="ar-EG" sz="3600" b="1" dirty="0" smtClean="0">
                <a:latin typeface="Calibri" pitchFamily="34" charset="0"/>
              </a:rPr>
              <a:t>شيئًا مشتركًا </a:t>
            </a:r>
            <a:r>
              <a:rPr lang="ar-EG" sz="3600" b="1" dirty="0">
                <a:latin typeface="Calibri" pitchFamily="34" charset="0"/>
              </a:rPr>
              <a:t>بين </a:t>
            </a:r>
            <a:r>
              <a:rPr lang="ar-EG" sz="3600" b="1" dirty="0" smtClean="0">
                <a:latin typeface="Calibri" pitchFamily="34" charset="0"/>
              </a:rPr>
              <a:t>السَّلَطَةِ وقِطْعَةِ العُمْلَةِ الفِضِّيَّةِ والضَّبَابِ، ومع </a:t>
            </a:r>
            <a:r>
              <a:rPr lang="ar-EG" sz="3600" b="1" dirty="0">
                <a:latin typeface="Calibri" pitchFamily="34" charset="0"/>
              </a:rPr>
              <a:t>ذلك </a:t>
            </a:r>
            <a:r>
              <a:rPr lang="ar-EG" sz="3600" b="1" dirty="0" smtClean="0">
                <a:latin typeface="Calibri" pitchFamily="34" charset="0"/>
              </a:rPr>
              <a:t>فإنَّ كلًا منْ </a:t>
            </a:r>
            <a:r>
              <a:rPr lang="ar-EG" sz="3600" b="1" dirty="0">
                <a:latin typeface="Calibri" pitchFamily="34" charset="0"/>
              </a:rPr>
              <a:t>هذه </a:t>
            </a:r>
            <a:r>
              <a:rPr lang="ar-EG" sz="3600" b="1" dirty="0" smtClean="0">
                <a:latin typeface="Calibri" pitchFamily="34" charset="0"/>
              </a:rPr>
              <a:t>الأشياءِ مخلوطٌ. والمخلوطُ مادتان، </a:t>
            </a:r>
            <a:r>
              <a:rPr lang="ar-EG" sz="3600" b="1" dirty="0">
                <a:latin typeface="Calibri" pitchFamily="34" charset="0"/>
              </a:rPr>
              <a:t>أو </a:t>
            </a:r>
            <a:r>
              <a:rPr lang="ar-EG" sz="3600" b="1" dirty="0" smtClean="0">
                <a:latin typeface="Calibri" pitchFamily="34" charset="0"/>
              </a:rPr>
              <a:t>أكثرَ، </a:t>
            </a:r>
            <a:r>
              <a:rPr lang="ar-EG" sz="3600" b="1" dirty="0">
                <a:latin typeface="Calibri" pitchFamily="34" charset="0"/>
              </a:rPr>
              <a:t>تمتزجان </a:t>
            </a:r>
            <a:r>
              <a:rPr lang="ar-EG" sz="3600" b="1" dirty="0" smtClean="0">
                <a:latin typeface="Calibri" pitchFamily="34" charset="0"/>
              </a:rPr>
              <a:t>معًا، ولا تُـكَـوِّنَانِ مادَّةً جديدةً. </a:t>
            </a:r>
            <a:endParaRPr lang="en-US" sz="3600" b="1" dirty="0">
              <a:latin typeface="Calibri" pitchFamily="34" charset="0"/>
            </a:endParaRPr>
          </a:p>
        </p:txBody>
      </p:sp>
      <p:sp>
        <p:nvSpPr>
          <p:cNvPr id="6" name="AutoShape 10"/>
          <p:cNvSpPr>
            <a:spLocks noChangeArrowheads="1"/>
          </p:cNvSpPr>
          <p:nvPr/>
        </p:nvSpPr>
        <p:spPr bwMode="auto">
          <a:xfrm>
            <a:off x="5143504" y="285728"/>
            <a:ext cx="3196661" cy="1857388"/>
          </a:xfrm>
          <a:prstGeom prst="horizontalScroll">
            <a:avLst>
              <a:gd name="adj" fmla="val 18243"/>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auto">
              <a:spcBef>
                <a:spcPts val="0"/>
              </a:spcBef>
              <a:spcAft>
                <a:spcPts val="0"/>
              </a:spcAft>
              <a:defRPr/>
            </a:pPr>
            <a:r>
              <a:rPr lang="ar-EG" sz="4400" b="1" dirty="0">
                <a:solidFill>
                  <a:srgbClr val="C00000"/>
                </a:solidFill>
              </a:rPr>
              <a:t>ما المخاليط؟</a:t>
            </a:r>
            <a:endParaRPr lang="en-US" sz="4400" b="1" dirty="0">
              <a:solidFill>
                <a:srgbClr val="C00000"/>
              </a:solidFill>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ما المخاليط.wav"/>
                                        </p:tgtEl>
                                      </p:cMediaNode>
                                    </p:audio>
                                  </p:sub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للوهلة الأولى لا يبدو أن هناك شيئاً مشتركاً.wav"/>
                                        </p:tgtEl>
                                      </p:cMediaNode>
                                    </p:audio>
                                  </p:subTnLst>
                                </p:cTn>
                              </p:par>
                              <p:par>
                                <p:cTn id="18" presetID="26"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90">
                                          <p:stCondLst>
                                            <p:cond delay="0"/>
                                          </p:stCondLst>
                                        </p:cTn>
                                        <p:tgtEl>
                                          <p:spTgt spid="5"/>
                                        </p:tgtEl>
                                      </p:cBhvr>
                                    </p:animEffect>
                                    <p:anim calcmode="lin" valueType="num">
                                      <p:cBhvr>
                                        <p:cTn id="21"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4"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5"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6" dur="13">
                                          <p:stCondLst>
                                            <p:cond delay="325"/>
                                          </p:stCondLst>
                                        </p:cTn>
                                        <p:tgtEl>
                                          <p:spTgt spid="5"/>
                                        </p:tgtEl>
                                      </p:cBhvr>
                                      <p:to x="100000" y="60000"/>
                                    </p:animScale>
                                    <p:animScale>
                                      <p:cBhvr>
                                        <p:cTn id="27" dur="83" decel="50000">
                                          <p:stCondLst>
                                            <p:cond delay="338"/>
                                          </p:stCondLst>
                                        </p:cTn>
                                        <p:tgtEl>
                                          <p:spTgt spid="5"/>
                                        </p:tgtEl>
                                      </p:cBhvr>
                                      <p:to x="100000" y="100000"/>
                                    </p:animScale>
                                    <p:animScale>
                                      <p:cBhvr>
                                        <p:cTn id="28" dur="13">
                                          <p:stCondLst>
                                            <p:cond delay="656"/>
                                          </p:stCondLst>
                                        </p:cTn>
                                        <p:tgtEl>
                                          <p:spTgt spid="5"/>
                                        </p:tgtEl>
                                      </p:cBhvr>
                                      <p:to x="100000" y="80000"/>
                                    </p:animScale>
                                    <p:animScale>
                                      <p:cBhvr>
                                        <p:cTn id="29" dur="83" decel="50000">
                                          <p:stCondLst>
                                            <p:cond delay="669"/>
                                          </p:stCondLst>
                                        </p:cTn>
                                        <p:tgtEl>
                                          <p:spTgt spid="5"/>
                                        </p:tgtEl>
                                      </p:cBhvr>
                                      <p:to x="100000" y="100000"/>
                                    </p:animScale>
                                    <p:animScale>
                                      <p:cBhvr>
                                        <p:cTn id="30" dur="13">
                                          <p:stCondLst>
                                            <p:cond delay="821"/>
                                          </p:stCondLst>
                                        </p:cTn>
                                        <p:tgtEl>
                                          <p:spTgt spid="5"/>
                                        </p:tgtEl>
                                      </p:cBhvr>
                                      <p:to x="100000" y="90000"/>
                                    </p:animScale>
                                    <p:animScale>
                                      <p:cBhvr>
                                        <p:cTn id="31" dur="83" decel="50000">
                                          <p:stCondLst>
                                            <p:cond delay="834"/>
                                          </p:stCondLst>
                                        </p:cTn>
                                        <p:tgtEl>
                                          <p:spTgt spid="5"/>
                                        </p:tgtEl>
                                      </p:cBhvr>
                                      <p:to x="100000" y="100000"/>
                                    </p:animScale>
                                    <p:animScale>
                                      <p:cBhvr>
                                        <p:cTn id="32" dur="13">
                                          <p:stCondLst>
                                            <p:cond delay="904"/>
                                          </p:stCondLst>
                                        </p:cTn>
                                        <p:tgtEl>
                                          <p:spTgt spid="5"/>
                                        </p:tgtEl>
                                      </p:cBhvr>
                                      <p:to x="100000" y="95000"/>
                                    </p:animScale>
                                    <p:animScale>
                                      <p:cBhvr>
                                        <p:cTn id="33" dur="83" decel="50000">
                                          <p:stCondLst>
                                            <p:cond delay="917"/>
                                          </p:stCondLst>
                                        </p:cTn>
                                        <p:tgtEl>
                                          <p:spTgt spid="5"/>
                                        </p:tgtEl>
                                      </p:cBhvr>
                                      <p:to x="100000" y="100000"/>
                                    </p:animScale>
                                  </p:childTnLst>
                                  <p:subTnLst>
                                    <p:audio>
                                      <p:cMediaNode>
                                        <p:cTn display="0" masterRel="sameClick">
                                          <p:stCondLst>
                                            <p:cond evt="begin" delay="0">
                                              <p:tn val="18"/>
                                            </p:cond>
                                          </p:stCondLst>
                                          <p:endCondLst>
                                            <p:cond evt="onStopAudio" delay="0">
                                              <p:tgtEl>
                                                <p:sldTgt/>
                                              </p:tgtEl>
                                            </p:cond>
                                          </p:endCondLst>
                                        </p:cTn>
                                        <p:tgtEl>
                                          <p:sndTgt r:embed="rId4" name="للوهلة الأولى لا يبدو أن هناك شيئاً مشتركاً.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2"/>
          <p:cNvSpPr txBox="1">
            <a:spLocks noChangeArrowheads="1"/>
          </p:cNvSpPr>
          <p:nvPr/>
        </p:nvSpPr>
        <p:spPr bwMode="auto">
          <a:xfrm>
            <a:off x="500062" y="1928835"/>
            <a:ext cx="8143932" cy="424731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pPr>
            <a:r>
              <a:rPr lang="ar-EG" sz="3600" b="1" dirty="0">
                <a:latin typeface="Calibri" pitchFamily="34" charset="0"/>
              </a:rPr>
              <a:t>وخصائص المواد في المخلوط لا تتغير</a:t>
            </a:r>
          </a:p>
          <a:p>
            <a:pPr algn="justLow">
              <a:lnSpc>
                <a:spcPct val="150000"/>
              </a:lnSpc>
            </a:pPr>
            <a:r>
              <a:rPr lang="ar-EG" sz="3600" b="1" dirty="0">
                <a:latin typeface="Calibri" pitchFamily="34" charset="0"/>
              </a:rPr>
              <a:t> عندما </a:t>
            </a:r>
            <a:r>
              <a:rPr lang="ar-EG" sz="3600" b="1" dirty="0" smtClean="0">
                <a:latin typeface="Calibri" pitchFamily="34" charset="0"/>
              </a:rPr>
              <a:t>تُمزَجُ موادُّه معًا، ومثالُ </a:t>
            </a:r>
            <a:r>
              <a:rPr lang="ar-EG" sz="3600" b="1" dirty="0">
                <a:latin typeface="Calibri" pitchFamily="34" charset="0"/>
              </a:rPr>
              <a:t>ذلك السلطة التي يمكن أن </a:t>
            </a:r>
            <a:r>
              <a:rPr lang="ar-EG" sz="3600" b="1" dirty="0" smtClean="0">
                <a:latin typeface="Calibri" pitchFamily="34" charset="0"/>
              </a:rPr>
              <a:t>تحتويَ </a:t>
            </a:r>
            <a:r>
              <a:rPr lang="ar-EG" sz="3600" b="1" dirty="0">
                <a:latin typeface="Calibri" pitchFamily="34" charset="0"/>
              </a:rPr>
              <a:t>على </a:t>
            </a:r>
            <a:r>
              <a:rPr lang="ar-EG" sz="3600" b="1" dirty="0" smtClean="0">
                <a:latin typeface="Calibri" pitchFamily="34" charset="0"/>
              </a:rPr>
              <a:t>طماطمَ وخيارٍ، </a:t>
            </a:r>
            <a:r>
              <a:rPr lang="ar-EG" sz="3600" b="1" dirty="0">
                <a:latin typeface="Calibri" pitchFamily="34" charset="0"/>
              </a:rPr>
              <a:t>وغير ذلك من </a:t>
            </a:r>
            <a:r>
              <a:rPr lang="ar-EG" sz="3600" b="1" dirty="0" smtClean="0">
                <a:latin typeface="Calibri" pitchFamily="34" charset="0"/>
              </a:rPr>
              <a:t>الخضراوات، وعندما تُخلطُ قطعُ </a:t>
            </a:r>
            <a:r>
              <a:rPr lang="ar-EG" sz="3600" b="1" dirty="0">
                <a:latin typeface="Calibri" pitchFamily="34" charset="0"/>
              </a:rPr>
              <a:t>هذه </a:t>
            </a:r>
            <a:r>
              <a:rPr lang="ar-EG" sz="3600" b="1" dirty="0" smtClean="0">
                <a:latin typeface="Calibri" pitchFamily="34" charset="0"/>
              </a:rPr>
              <a:t>الخضراوات تبقَى قطعُ الطماطمِ محافظةً </a:t>
            </a:r>
            <a:r>
              <a:rPr lang="ar-EG" sz="3600" b="1" dirty="0">
                <a:latin typeface="Calibri" pitchFamily="34" charset="0"/>
              </a:rPr>
              <a:t>على </a:t>
            </a:r>
            <a:r>
              <a:rPr lang="ar-EG" sz="3600" b="1" dirty="0" smtClean="0">
                <a:latin typeface="Calibri" pitchFamily="34" charset="0"/>
              </a:rPr>
              <a:t>لونِها وشكلِها وطعمِها. </a:t>
            </a:r>
            <a:endParaRPr lang="en-US" sz="3600" b="1" dirty="0">
              <a:latin typeface="Calibri" pitchFamily="34" charset="0"/>
            </a:endParaRPr>
          </a:p>
        </p:txBody>
      </p:sp>
      <p:sp>
        <p:nvSpPr>
          <p:cNvPr id="6" name="AutoShape 10"/>
          <p:cNvSpPr>
            <a:spLocks noChangeArrowheads="1"/>
          </p:cNvSpPr>
          <p:nvPr/>
        </p:nvSpPr>
        <p:spPr bwMode="auto">
          <a:xfrm>
            <a:off x="6000760" y="71414"/>
            <a:ext cx="2553719" cy="1214446"/>
          </a:xfrm>
          <a:prstGeom prst="horizontalScroll">
            <a:avLst>
              <a:gd name="adj" fmla="val 18243"/>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auto">
              <a:spcBef>
                <a:spcPts val="0"/>
              </a:spcBef>
              <a:spcAft>
                <a:spcPts val="0"/>
              </a:spcAft>
              <a:defRPr/>
            </a:pPr>
            <a:r>
              <a:rPr lang="ar-EG" sz="4400" b="1" dirty="0">
                <a:solidFill>
                  <a:srgbClr val="C00000"/>
                </a:solidFill>
              </a:rPr>
              <a:t>ما المخاليط؟</a:t>
            </a:r>
            <a:endParaRPr lang="en-US" sz="4400" b="1" dirty="0">
              <a:solidFill>
                <a:srgbClr val="C00000"/>
              </a:solidFill>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وخصائص.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مجموعة 10"/>
          <p:cNvGrpSpPr>
            <a:grpSpLocks/>
          </p:cNvGrpSpPr>
          <p:nvPr/>
        </p:nvGrpSpPr>
        <p:grpSpPr bwMode="auto">
          <a:xfrm>
            <a:off x="571500" y="2571744"/>
            <a:ext cx="8001000" cy="3786194"/>
            <a:chOff x="714348" y="1142984"/>
            <a:chExt cx="7500990" cy="4286280"/>
          </a:xfrm>
        </p:grpSpPr>
        <p:sp>
          <p:nvSpPr>
            <p:cNvPr id="3" name="Round Same Side Corner Rectangle 4"/>
            <p:cNvSpPr/>
            <p:nvPr/>
          </p:nvSpPr>
          <p:spPr bwMode="auto">
            <a:xfrm>
              <a:off x="714348" y="1142984"/>
              <a:ext cx="7500990" cy="4286280"/>
            </a:xfrm>
            <a:prstGeom prst="round2SameRect">
              <a:avLst>
                <a:gd name="adj1" fmla="val 33492"/>
                <a:gd name="adj2" fmla="val 0"/>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sz="4000" b="1">
                <a:solidFill>
                  <a:schemeClr val="tx1"/>
                </a:solidFill>
              </a:endParaRPr>
            </a:p>
          </p:txBody>
        </p:sp>
        <p:sp>
          <p:nvSpPr>
            <p:cNvPr id="4" name="Round Same Side Corner Rectangle 4"/>
            <p:cNvSpPr/>
            <p:nvPr/>
          </p:nvSpPr>
          <p:spPr bwMode="auto">
            <a:xfrm>
              <a:off x="837877" y="1377028"/>
              <a:ext cx="7253934" cy="3918885"/>
            </a:xfrm>
            <a:prstGeom prst="round2SameRect">
              <a:avLst>
                <a:gd name="adj1" fmla="val 36555"/>
                <a:gd name="adj2" fmla="val 0"/>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sz="4000" b="1">
                <a:solidFill>
                  <a:schemeClr val="tx1"/>
                </a:solidFill>
              </a:endParaRPr>
            </a:p>
          </p:txBody>
        </p:sp>
      </p:grpSp>
      <p:sp>
        <p:nvSpPr>
          <p:cNvPr id="5" name="TextBox 2"/>
          <p:cNvSpPr txBox="1">
            <a:spLocks noChangeArrowheads="1"/>
          </p:cNvSpPr>
          <p:nvPr/>
        </p:nvSpPr>
        <p:spPr bwMode="auto">
          <a:xfrm>
            <a:off x="963613" y="3286124"/>
            <a:ext cx="7216775" cy="2762936"/>
          </a:xfrm>
          <a:prstGeom prst="rect">
            <a:avLst/>
          </a:prstGeom>
          <a:noFill/>
          <a:ln w="9525">
            <a:noFill/>
            <a:miter lim="800000"/>
            <a:headEnd/>
            <a:tailEnd/>
          </a:ln>
        </p:spPr>
        <p:txBody>
          <a:bodyPr>
            <a:spAutoFit/>
          </a:bodyPr>
          <a:lstStyle/>
          <a:p>
            <a:pPr algn="ctr">
              <a:lnSpc>
                <a:spcPct val="150000"/>
              </a:lnSpc>
            </a:pPr>
            <a:r>
              <a:rPr lang="ar-EG" sz="4000" b="1" dirty="0" smtClean="0">
                <a:latin typeface="Calibri" pitchFamily="34" charset="0"/>
              </a:rPr>
              <a:t>وعادةً يمكنُ </a:t>
            </a:r>
            <a:r>
              <a:rPr lang="ar-EG" sz="4000" b="1" dirty="0">
                <a:latin typeface="Calibri" pitchFamily="34" charset="0"/>
              </a:rPr>
              <a:t>فصل المخلوط إلى </a:t>
            </a:r>
            <a:r>
              <a:rPr lang="ar-EG" sz="4000" b="1" dirty="0" smtClean="0">
                <a:latin typeface="Calibri" pitchFamily="34" charset="0"/>
              </a:rPr>
              <a:t>مُكَوِّنَاتِه، فكما حدثَ </a:t>
            </a:r>
            <a:r>
              <a:rPr lang="ar-EG" sz="4000" b="1" dirty="0">
                <a:latin typeface="Calibri" pitchFamily="34" charset="0"/>
              </a:rPr>
              <a:t>في إعداد </a:t>
            </a:r>
            <a:r>
              <a:rPr lang="ar-EG" sz="4000" b="1" dirty="0" smtClean="0">
                <a:latin typeface="Calibri" pitchFamily="34" charset="0"/>
              </a:rPr>
              <a:t>السلطة، </a:t>
            </a:r>
            <a:br>
              <a:rPr lang="ar-EG" sz="4000" b="1" dirty="0" smtClean="0">
                <a:latin typeface="Calibri" pitchFamily="34" charset="0"/>
              </a:rPr>
            </a:br>
            <a:r>
              <a:rPr lang="ar-EG" sz="4000" b="1" dirty="0" smtClean="0">
                <a:latin typeface="Calibri" pitchFamily="34" charset="0"/>
              </a:rPr>
              <a:t>فإنه </a:t>
            </a:r>
            <a:r>
              <a:rPr lang="ar-EG" sz="4000" b="1" dirty="0">
                <a:latin typeface="Calibri" pitchFamily="34" charset="0"/>
              </a:rPr>
              <a:t>يمكن فصل </a:t>
            </a:r>
            <a:r>
              <a:rPr lang="ar-EG" sz="4000" b="1" dirty="0" smtClean="0">
                <a:latin typeface="Calibri" pitchFamily="34" charset="0"/>
              </a:rPr>
              <a:t>مُكَوِّنَاتها. </a:t>
            </a:r>
            <a:endParaRPr lang="en-US" sz="4000" b="1" dirty="0">
              <a:latin typeface="Calibri" pitchFamily="34" charset="0"/>
            </a:endParaRPr>
          </a:p>
        </p:txBody>
      </p:sp>
      <p:sp>
        <p:nvSpPr>
          <p:cNvPr id="6" name="AutoShape 10"/>
          <p:cNvSpPr>
            <a:spLocks noChangeArrowheads="1"/>
          </p:cNvSpPr>
          <p:nvPr/>
        </p:nvSpPr>
        <p:spPr bwMode="auto">
          <a:xfrm>
            <a:off x="6000760" y="71414"/>
            <a:ext cx="2553719" cy="1214446"/>
          </a:xfrm>
          <a:prstGeom prst="horizontalScroll">
            <a:avLst>
              <a:gd name="adj" fmla="val 18243"/>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fontAlgn="auto">
              <a:spcBef>
                <a:spcPts val="0"/>
              </a:spcBef>
              <a:spcAft>
                <a:spcPts val="0"/>
              </a:spcAft>
              <a:defRPr/>
            </a:pPr>
            <a:r>
              <a:rPr lang="ar-EG" sz="4400" b="1" dirty="0">
                <a:solidFill>
                  <a:srgbClr val="C00000"/>
                </a:solidFill>
              </a:rPr>
              <a:t>ما المخاليط؟</a:t>
            </a:r>
            <a:endParaRPr lang="en-US" sz="4400" b="1" dirty="0">
              <a:solidFill>
                <a:srgbClr val="C00000"/>
              </a:solidFill>
            </a:endParaRPr>
          </a:p>
        </p:txBody>
      </p:sp>
    </p:spTree>
  </p:cSld>
  <p:clrMapOvr>
    <a:masterClrMapping/>
  </p:clrMapOvr>
  <p:transition>
    <p:comb/>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13" presetID="26"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290">
                                          <p:stCondLst>
                                            <p:cond delay="0"/>
                                          </p:stCondLst>
                                        </p:cTn>
                                        <p:tgtEl>
                                          <p:spTgt spid="5"/>
                                        </p:tgtEl>
                                      </p:cBhvr>
                                    </p:animEffect>
                                    <p:anim calcmode="lin" valueType="num">
                                      <p:cBhvr>
                                        <p:cTn id="16"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9"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0"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1" dur="13">
                                          <p:stCondLst>
                                            <p:cond delay="325"/>
                                          </p:stCondLst>
                                        </p:cTn>
                                        <p:tgtEl>
                                          <p:spTgt spid="5"/>
                                        </p:tgtEl>
                                      </p:cBhvr>
                                      <p:to x="100000" y="60000"/>
                                    </p:animScale>
                                    <p:animScale>
                                      <p:cBhvr>
                                        <p:cTn id="22" dur="83" decel="50000">
                                          <p:stCondLst>
                                            <p:cond delay="338"/>
                                          </p:stCondLst>
                                        </p:cTn>
                                        <p:tgtEl>
                                          <p:spTgt spid="5"/>
                                        </p:tgtEl>
                                      </p:cBhvr>
                                      <p:to x="100000" y="100000"/>
                                    </p:animScale>
                                    <p:animScale>
                                      <p:cBhvr>
                                        <p:cTn id="23" dur="13">
                                          <p:stCondLst>
                                            <p:cond delay="656"/>
                                          </p:stCondLst>
                                        </p:cTn>
                                        <p:tgtEl>
                                          <p:spTgt spid="5"/>
                                        </p:tgtEl>
                                      </p:cBhvr>
                                      <p:to x="100000" y="80000"/>
                                    </p:animScale>
                                    <p:animScale>
                                      <p:cBhvr>
                                        <p:cTn id="24" dur="83" decel="50000">
                                          <p:stCondLst>
                                            <p:cond delay="669"/>
                                          </p:stCondLst>
                                        </p:cTn>
                                        <p:tgtEl>
                                          <p:spTgt spid="5"/>
                                        </p:tgtEl>
                                      </p:cBhvr>
                                      <p:to x="100000" y="100000"/>
                                    </p:animScale>
                                    <p:animScale>
                                      <p:cBhvr>
                                        <p:cTn id="25" dur="13">
                                          <p:stCondLst>
                                            <p:cond delay="821"/>
                                          </p:stCondLst>
                                        </p:cTn>
                                        <p:tgtEl>
                                          <p:spTgt spid="5"/>
                                        </p:tgtEl>
                                      </p:cBhvr>
                                      <p:to x="100000" y="90000"/>
                                    </p:animScale>
                                    <p:animScale>
                                      <p:cBhvr>
                                        <p:cTn id="26" dur="83" decel="50000">
                                          <p:stCondLst>
                                            <p:cond delay="834"/>
                                          </p:stCondLst>
                                        </p:cTn>
                                        <p:tgtEl>
                                          <p:spTgt spid="5"/>
                                        </p:tgtEl>
                                      </p:cBhvr>
                                      <p:to x="100000" y="100000"/>
                                    </p:animScale>
                                    <p:animScale>
                                      <p:cBhvr>
                                        <p:cTn id="27" dur="13">
                                          <p:stCondLst>
                                            <p:cond delay="904"/>
                                          </p:stCondLst>
                                        </p:cTn>
                                        <p:tgtEl>
                                          <p:spTgt spid="5"/>
                                        </p:tgtEl>
                                      </p:cBhvr>
                                      <p:to x="100000" y="95000"/>
                                    </p:animScale>
                                    <p:animScale>
                                      <p:cBhvr>
                                        <p:cTn id="28" dur="83" decel="50000">
                                          <p:stCondLst>
                                            <p:cond delay="917"/>
                                          </p:stCondLst>
                                        </p:cTn>
                                        <p:tgtEl>
                                          <p:spTgt spid="5"/>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4" name="وعادة يمك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3"/>
          <p:cNvSpPr>
            <a:spLocks noChangeArrowheads="1"/>
          </p:cNvSpPr>
          <p:nvPr/>
        </p:nvSpPr>
        <p:spPr bwMode="auto">
          <a:xfrm rot="5400000">
            <a:off x="3269908" y="1018617"/>
            <a:ext cx="2241506" cy="7563478"/>
          </a:xfrm>
          <a:prstGeom prst="flowChartDelay">
            <a:avLst/>
          </a:prstGeom>
          <a:ln>
            <a:headEnd/>
            <a:tailEnd/>
          </a:ln>
        </p:spPr>
        <p:style>
          <a:lnRef idx="1">
            <a:schemeClr val="accent2"/>
          </a:lnRef>
          <a:fillRef idx="2">
            <a:schemeClr val="accent2"/>
          </a:fillRef>
          <a:effectRef idx="1">
            <a:schemeClr val="accent2"/>
          </a:effectRef>
          <a:fontRef idx="minor">
            <a:schemeClr val="dk1"/>
          </a:fontRef>
        </p:style>
        <p:txBody>
          <a:bodyPr rot="10800000" vert="eaVert" wrap="square" anchor="ctr">
            <a:spAutoFit/>
          </a:bodyPr>
          <a:lstStyle/>
          <a:p>
            <a:pPr algn="ctr" fontAlgn="auto">
              <a:lnSpc>
                <a:spcPct val="200000"/>
              </a:lnSpc>
              <a:spcBef>
                <a:spcPts val="0"/>
              </a:spcBef>
              <a:spcAft>
                <a:spcPts val="0"/>
              </a:spcAft>
              <a:defRPr/>
            </a:pPr>
            <a:r>
              <a:rPr lang="ar-EG" sz="6600" b="1" dirty="0" smtClean="0">
                <a:solidFill>
                  <a:srgbClr val="002060"/>
                </a:solidFill>
                <a:latin typeface="+mn-lt"/>
                <a:cs typeface="+mn-cs"/>
              </a:rPr>
              <a:t>الْمَاءُ </a:t>
            </a:r>
            <a:r>
              <a:rPr lang="ar-EG" sz="6600" b="1" dirty="0" err="1" smtClean="0">
                <a:solidFill>
                  <a:srgbClr val="002060"/>
                </a:solidFill>
                <a:latin typeface="+mn-lt"/>
                <a:cs typeface="+mn-cs"/>
              </a:rPr>
              <a:t>وَالْمَخَالِيطُ</a:t>
            </a:r>
            <a:endParaRPr lang="en-US" sz="6600" b="1" dirty="0">
              <a:solidFill>
                <a:srgbClr val="002060"/>
              </a:solidFill>
              <a:latin typeface="+mn-lt"/>
              <a:cs typeface="+mn-cs"/>
            </a:endParaRPr>
          </a:p>
        </p:txBody>
      </p:sp>
      <p:sp>
        <p:nvSpPr>
          <p:cNvPr id="3" name="AutoShape 4"/>
          <p:cNvSpPr>
            <a:spLocks noChangeArrowheads="1"/>
          </p:cNvSpPr>
          <p:nvPr/>
        </p:nvSpPr>
        <p:spPr bwMode="auto">
          <a:xfrm rot="5400000" flipH="1" flipV="1">
            <a:off x="5657634" y="301599"/>
            <a:ext cx="1839933" cy="3543328"/>
          </a:xfrm>
          <a:prstGeom prst="flowChartDelay">
            <a:avLst/>
          </a:prstGeom>
          <a:ln>
            <a:headEnd/>
            <a:tailEnd/>
          </a:ln>
        </p:spPr>
        <p:style>
          <a:lnRef idx="3">
            <a:schemeClr val="lt1"/>
          </a:lnRef>
          <a:fillRef idx="1">
            <a:schemeClr val="accent2"/>
          </a:fillRef>
          <a:effectRef idx="1">
            <a:schemeClr val="accent2"/>
          </a:effectRef>
          <a:fontRef idx="minor">
            <a:schemeClr val="lt1"/>
          </a:fontRef>
        </p:style>
        <p:txBody>
          <a:bodyPr vert="eaVert" wrap="none" anchor="ctr"/>
          <a:lstStyle/>
          <a:p>
            <a:pPr algn="ctr" fontAlgn="auto">
              <a:spcBef>
                <a:spcPts val="0"/>
              </a:spcBef>
              <a:spcAft>
                <a:spcPts val="0"/>
              </a:spcAft>
              <a:defRPr/>
            </a:pPr>
            <a:r>
              <a:rPr lang="ar-EG" sz="4800" b="1" dirty="0" smtClean="0">
                <a:solidFill>
                  <a:srgbClr val="C00000"/>
                </a:solidFill>
                <a:latin typeface="+mn-lt"/>
                <a:cs typeface="+mn-cs"/>
              </a:rPr>
              <a:t>الدَّرْسُ الثَّانِي</a:t>
            </a:r>
            <a:endParaRPr lang="en-US" sz="4800" b="1" dirty="0">
              <a:solidFill>
                <a:srgbClr val="C00000"/>
              </a:solidFill>
              <a:latin typeface="+mn-lt"/>
              <a:cs typeface="+mn-cs"/>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درس الثانى.wav"/>
                                        </p:tgtEl>
                                      </p:cMediaNode>
                                    </p:audio>
                                  </p:sub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800" decel="100000"/>
                                        <p:tgtEl>
                                          <p:spTgt spid="2"/>
                                        </p:tgtEl>
                                      </p:cBhvr>
                                    </p:animEffect>
                                    <p:anim calcmode="lin" valueType="num">
                                      <p:cBhvr>
                                        <p:cTn id="16" dur="800" decel="100000" fill="hold"/>
                                        <p:tgtEl>
                                          <p:spTgt spid="2"/>
                                        </p:tgtEl>
                                        <p:attrNameLst>
                                          <p:attrName>style.rotation</p:attrName>
                                        </p:attrNameLst>
                                      </p:cBhvr>
                                      <p:tavLst>
                                        <p:tav tm="0">
                                          <p:val>
                                            <p:fltVal val="-90"/>
                                          </p:val>
                                        </p:tav>
                                        <p:tav tm="100000">
                                          <p:val>
                                            <p:fltVal val="0"/>
                                          </p:val>
                                        </p:tav>
                                      </p:tavLst>
                                    </p:anim>
                                    <p:anim calcmode="lin" valueType="num">
                                      <p:cBhvr>
                                        <p:cTn id="17" dur="800" decel="100000" fill="hold"/>
                                        <p:tgtEl>
                                          <p:spTgt spid="2"/>
                                        </p:tgtEl>
                                        <p:attrNameLst>
                                          <p:attrName>ppt_x</p:attrName>
                                        </p:attrNameLst>
                                      </p:cBhvr>
                                      <p:tavLst>
                                        <p:tav tm="0">
                                          <p:val>
                                            <p:strVal val="#ppt_x+0.4"/>
                                          </p:val>
                                        </p:tav>
                                        <p:tav tm="100000">
                                          <p:val>
                                            <p:strVal val="#ppt_x-0.05"/>
                                          </p:val>
                                        </p:tav>
                                      </p:tavLst>
                                    </p:anim>
                                    <p:anim calcmode="lin" valueType="num">
                                      <p:cBhvr>
                                        <p:cTn id="18" dur="800" decel="100000" fill="hold"/>
                                        <p:tgtEl>
                                          <p:spTgt spid="2"/>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الماء والمخاليط.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5">
            <a:lum bright="-4000" contrast="48000"/>
          </a:blip>
          <a:srcRect/>
          <a:stretch>
            <a:fillRect/>
          </a:stretch>
        </p:blipFill>
        <p:spPr bwMode="auto">
          <a:xfrm>
            <a:off x="0" y="0"/>
            <a:ext cx="9143999" cy="6858000"/>
          </a:xfrm>
          <a:prstGeom prst="rect">
            <a:avLst/>
          </a:prstGeom>
          <a:ln>
            <a:noFill/>
          </a:ln>
          <a:effectLst>
            <a:outerShdw blurRad="292100" dist="139700" dir="2700000" algn="tl" rotWithShape="0">
              <a:srgbClr val="333333">
                <a:alpha val="65000"/>
              </a:srgbClr>
            </a:outerShdw>
          </a:effectLst>
        </p:spPr>
      </p:pic>
      <p:sp>
        <p:nvSpPr>
          <p:cNvPr id="20" name="مستطيل 17"/>
          <p:cNvSpPr/>
          <p:nvPr/>
        </p:nvSpPr>
        <p:spPr>
          <a:xfrm>
            <a:off x="1000100" y="2214554"/>
            <a:ext cx="7240616" cy="2188997"/>
          </a:xfrm>
          <a:prstGeom prst="rect">
            <a:avLst/>
          </a:prstGeom>
        </p:spPr>
        <p:txBody>
          <a:bodyPr wrap="square">
            <a:spAutoFit/>
          </a:bodyPr>
          <a:lstStyle/>
          <a:p>
            <a:pPr algn="ctr" fontAlgn="auto">
              <a:lnSpc>
                <a:spcPct val="150000"/>
              </a:lnSpc>
              <a:spcBef>
                <a:spcPts val="0"/>
              </a:spcBef>
              <a:spcAft>
                <a:spcPts val="0"/>
              </a:spcAft>
              <a:buClr>
                <a:schemeClr val="accent6">
                  <a:lumMod val="75000"/>
                </a:schemeClr>
              </a:buClr>
              <a:defRPr/>
            </a:pPr>
            <a:r>
              <a:rPr lang="ar-EG" sz="4800" b="1" dirty="0">
                <a:solidFill>
                  <a:schemeClr val="bg1"/>
                </a:solidFill>
                <a:latin typeface="+mn-lt"/>
                <a:cs typeface="+mn-cs"/>
              </a:rPr>
              <a:t>الضباب فوق جبال </a:t>
            </a:r>
            <a:r>
              <a:rPr lang="ar-EG" sz="4800" b="1" dirty="0" err="1" smtClean="0">
                <a:solidFill>
                  <a:schemeClr val="bg1"/>
                </a:solidFill>
                <a:latin typeface="+mn-lt"/>
                <a:cs typeface="+mn-cs"/>
              </a:rPr>
              <a:t>السروات</a:t>
            </a:r>
            <a:r>
              <a:rPr lang="ar-EG" sz="4800" b="1" dirty="0" smtClean="0">
                <a:solidFill>
                  <a:schemeClr val="bg1"/>
                </a:solidFill>
                <a:latin typeface="+mn-lt"/>
                <a:cs typeface="+mn-cs"/>
              </a:rPr>
              <a:t>، الضباب </a:t>
            </a:r>
            <a:r>
              <a:rPr lang="ar-EG" sz="4800" b="1" dirty="0">
                <a:solidFill>
                  <a:schemeClr val="bg1"/>
                </a:solidFill>
                <a:latin typeface="+mn-lt"/>
                <a:cs typeface="+mn-cs"/>
              </a:rPr>
              <a:t>مخلوط من </a:t>
            </a:r>
            <a:r>
              <a:rPr lang="ar-EG" sz="4800" b="1" dirty="0" smtClean="0">
                <a:solidFill>
                  <a:schemeClr val="bg1"/>
                </a:solidFill>
                <a:latin typeface="+mn-lt"/>
                <a:cs typeface="+mn-cs"/>
              </a:rPr>
              <a:t>الْمَاء والهواء. </a:t>
            </a:r>
            <a:endParaRPr lang="en-US" sz="4800" b="1" dirty="0">
              <a:solidFill>
                <a:schemeClr val="bg1"/>
              </a:solidFill>
              <a:latin typeface="+mn-lt"/>
              <a:cs typeface="+mn-cs"/>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77.wav"/>
                                        </p:tgtEl>
                                      </p:cMediaNode>
                                    </p:audio>
                                  </p:subTnLst>
                                </p:cTn>
                              </p:par>
                              <p:par>
                                <p:cTn id="10" presetID="9" presetClass="entr" presetSubtype="0" fill="hold" nodeType="withEffect">
                                  <p:stCondLst>
                                    <p:cond delay="0"/>
                                  </p:stCondLst>
                                  <p:childTnLst>
                                    <p:set>
                                      <p:cBhvr>
                                        <p:cTn id="11" dur="1" fill="hold">
                                          <p:stCondLst>
                                            <p:cond delay="0"/>
                                          </p:stCondLst>
                                        </p:cTn>
                                        <p:tgtEl>
                                          <p:spTgt spid="64514"/>
                                        </p:tgtEl>
                                        <p:attrNameLst>
                                          <p:attrName>style.visibility</p:attrName>
                                        </p:attrNameLst>
                                      </p:cBhvr>
                                      <p:to>
                                        <p:strVal val="visible"/>
                                      </p:to>
                                    </p:set>
                                    <p:animEffect transition="in" filter="dissolve">
                                      <p:cBhvr>
                                        <p:cTn id="12" dur="500"/>
                                        <p:tgtEl>
                                          <p:spTgt spid="64514"/>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ضباب فوق جبال السروات، الضباب.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bldLvl="5"/>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84" name="TextBox 3"/>
          <p:cNvSpPr>
            <a:spLocks noChangeArrowheads="1"/>
          </p:cNvSpPr>
          <p:nvPr/>
        </p:nvSpPr>
        <p:spPr bwMode="auto">
          <a:xfrm>
            <a:off x="1237910" y="1785927"/>
            <a:ext cx="6572930" cy="4157870"/>
          </a:xfrm>
          <a:prstGeom prst="plaque">
            <a:avLst>
              <a:gd name="adj" fmla="val 0"/>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justLow">
              <a:lnSpc>
                <a:spcPct val="150000"/>
              </a:lnSpc>
            </a:pPr>
            <a:r>
              <a:rPr lang="ar-EG" sz="3600" b="1" dirty="0">
                <a:latin typeface="Calibri" pitchFamily="34" charset="0"/>
              </a:rPr>
              <a:t>عند مزج برادة الحديد والكبريت فإن </a:t>
            </a:r>
            <a:r>
              <a:rPr lang="ar-EG" sz="3600" b="1" dirty="0" smtClean="0">
                <a:latin typeface="Calibri" pitchFamily="34" charset="0"/>
              </a:rPr>
              <a:t>كلًا </a:t>
            </a:r>
            <a:r>
              <a:rPr lang="ar-EG" sz="3600" b="1" dirty="0">
                <a:latin typeface="Calibri" pitchFamily="34" charset="0"/>
              </a:rPr>
              <a:t>منهما يحتفظ </a:t>
            </a:r>
            <a:r>
              <a:rPr lang="ar-EG" sz="3600" b="1" dirty="0" smtClean="0">
                <a:latin typeface="Calibri" pitchFamily="34" charset="0"/>
              </a:rPr>
              <a:t>بخصائصه. برادة </a:t>
            </a:r>
            <a:r>
              <a:rPr lang="ar-EG" sz="3600" b="1" dirty="0">
                <a:latin typeface="Calibri" pitchFamily="34" charset="0"/>
              </a:rPr>
              <a:t>الحديد مادة </a:t>
            </a:r>
            <a:r>
              <a:rPr lang="ar-EG" sz="3600" b="1" dirty="0" smtClean="0">
                <a:latin typeface="Calibri" pitchFamily="34" charset="0"/>
              </a:rPr>
              <a:t>مغناطيسية، والكبريت </a:t>
            </a:r>
            <a:r>
              <a:rPr lang="ar-EG" sz="3600" b="1" dirty="0">
                <a:latin typeface="Calibri" pitchFamily="34" charset="0"/>
              </a:rPr>
              <a:t>مسحوق أصفر؛ لذا يمكن فصل برادة الحديد عن مسحوق الكبريت باستعمال </a:t>
            </a:r>
            <a:r>
              <a:rPr lang="ar-EG" sz="3600" b="1" dirty="0" smtClean="0">
                <a:latin typeface="Calibri" pitchFamily="34" charset="0"/>
              </a:rPr>
              <a:t>المغناطيس. </a:t>
            </a:r>
            <a:endParaRPr lang="en-US" sz="3600" b="1" dirty="0">
              <a:latin typeface="Calibri" pitchFamily="34" charset="0"/>
            </a:endParaRPr>
          </a:p>
        </p:txBody>
      </p:sp>
      <p:sp>
        <p:nvSpPr>
          <p:cNvPr id="10" name="Oval 4"/>
          <p:cNvSpPr/>
          <p:nvPr/>
        </p:nvSpPr>
        <p:spPr bwMode="auto">
          <a:xfrm>
            <a:off x="1697037" y="428625"/>
            <a:ext cx="5799138" cy="949325"/>
          </a:xfrm>
          <a:prstGeom prst="ellipse">
            <a:avLst/>
          </a:prstGeom>
          <a:ln/>
        </p:spPr>
        <p:style>
          <a:lnRef idx="3">
            <a:schemeClr val="lt1"/>
          </a:lnRef>
          <a:fillRef idx="1">
            <a:schemeClr val="accent2"/>
          </a:fillRef>
          <a:effectRef idx="1">
            <a:schemeClr val="accent2"/>
          </a:effectRef>
          <a:fontRef idx="minor">
            <a:schemeClr val="lt1"/>
          </a:fontRef>
        </p:style>
        <p:txBody>
          <a:bodyPr anchor="ctr"/>
          <a:lstStyle/>
          <a:p>
            <a:pPr algn="ctr" fontAlgn="auto">
              <a:spcBef>
                <a:spcPts val="0"/>
              </a:spcBef>
              <a:spcAft>
                <a:spcPts val="0"/>
              </a:spcAft>
              <a:defRPr/>
            </a:pPr>
            <a:r>
              <a:rPr lang="ar-EG" sz="4800" b="1" dirty="0">
                <a:solidFill>
                  <a:schemeClr val="bg1"/>
                </a:solidFill>
              </a:rPr>
              <a:t>المخاليط والمركبات</a:t>
            </a:r>
            <a:endParaRPr lang="en-US" sz="4800" b="1" dirty="0">
              <a:solidFill>
                <a:schemeClr val="bg1"/>
              </a:solidFill>
            </a:endParaRPr>
          </a:p>
        </p:txBody>
      </p:sp>
    </p:spTree>
  </p:cSld>
  <p:clrMapOvr>
    <a:masterClrMapping/>
  </p:clrMapOvr>
  <p:transition>
    <p:wheel spokes="8"/>
    <p:sndAc>
      <p:stSnd>
        <p:snd r:embed="rId2" name="type.wav"/>
      </p:stSnd>
    </p:sndAc>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2" name="TextBox 3"/>
          <p:cNvSpPr>
            <a:spLocks noChangeArrowheads="1"/>
          </p:cNvSpPr>
          <p:nvPr/>
        </p:nvSpPr>
        <p:spPr bwMode="auto">
          <a:xfrm>
            <a:off x="928662" y="922455"/>
            <a:ext cx="7143800" cy="5078313"/>
          </a:xfrm>
          <a:prstGeom prst="plaque">
            <a:avLst>
              <a:gd name="adj" fmla="val 0"/>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justLow">
              <a:lnSpc>
                <a:spcPct val="150000"/>
              </a:lnSpc>
            </a:pPr>
            <a:r>
              <a:rPr lang="ar-EG" sz="3600" b="1" dirty="0">
                <a:solidFill>
                  <a:schemeClr val="tx1"/>
                </a:solidFill>
                <a:latin typeface="Calibri" pitchFamily="34" charset="0"/>
              </a:rPr>
              <a:t>ومع ذلك فإن الحديد والكبريت يمكن أن يتحدا </a:t>
            </a:r>
            <a:r>
              <a:rPr lang="ar-EG" sz="3600" b="1" dirty="0" smtClean="0">
                <a:solidFill>
                  <a:schemeClr val="tx1"/>
                </a:solidFill>
                <a:latin typeface="Calibri" pitchFamily="34" charset="0"/>
              </a:rPr>
              <a:t>كيميائيًا </a:t>
            </a:r>
            <a:r>
              <a:rPr lang="ar-EG" sz="3600" b="1" dirty="0">
                <a:solidFill>
                  <a:schemeClr val="tx1"/>
                </a:solidFill>
                <a:latin typeface="Calibri" pitchFamily="34" charset="0"/>
              </a:rPr>
              <a:t>لتكوين مركب </a:t>
            </a:r>
            <a:r>
              <a:rPr lang="ar-EG" sz="3600" b="1" dirty="0" err="1">
                <a:solidFill>
                  <a:schemeClr val="tx1"/>
                </a:solidFill>
                <a:latin typeface="Calibri" pitchFamily="34" charset="0"/>
              </a:rPr>
              <a:t>كبريتيد</a:t>
            </a:r>
            <a:r>
              <a:rPr lang="ar-EG" sz="3600" b="1" dirty="0">
                <a:solidFill>
                  <a:schemeClr val="tx1"/>
                </a:solidFill>
                <a:latin typeface="Calibri" pitchFamily="34" charset="0"/>
              </a:rPr>
              <a:t> </a:t>
            </a:r>
            <a:r>
              <a:rPr lang="ar-EG" sz="3600" b="1" dirty="0" smtClean="0">
                <a:solidFill>
                  <a:schemeClr val="tx1"/>
                </a:solidFill>
                <a:latin typeface="Calibri" pitchFamily="34" charset="0"/>
              </a:rPr>
              <a:t>الحديد، ولهذا </a:t>
            </a:r>
            <a:r>
              <a:rPr lang="ar-EG" sz="3600" b="1" dirty="0">
                <a:solidFill>
                  <a:schemeClr val="tx1"/>
                </a:solidFill>
                <a:latin typeface="Calibri" pitchFamily="34" charset="0"/>
              </a:rPr>
              <a:t>المركب خصائص فيزيائية تختلف عن كل من الحديد </a:t>
            </a:r>
            <a:r>
              <a:rPr lang="ar-EG" sz="3600" b="1" dirty="0" smtClean="0">
                <a:solidFill>
                  <a:schemeClr val="tx1"/>
                </a:solidFill>
                <a:latin typeface="Calibri" pitchFamily="34" charset="0"/>
              </a:rPr>
              <a:t>والكبريت، فلا </a:t>
            </a:r>
            <a:r>
              <a:rPr lang="ar-EG" sz="3600" b="1" dirty="0">
                <a:solidFill>
                  <a:schemeClr val="tx1"/>
                </a:solidFill>
                <a:latin typeface="Calibri" pitchFamily="34" charset="0"/>
              </a:rPr>
              <a:t>ينجذب نحو </a:t>
            </a:r>
            <a:r>
              <a:rPr lang="ar-EG" sz="3600" b="1" dirty="0" smtClean="0">
                <a:solidFill>
                  <a:schemeClr val="tx1"/>
                </a:solidFill>
                <a:latin typeface="Calibri" pitchFamily="34" charset="0"/>
              </a:rPr>
              <a:t>المغناطيس، ولونُه </a:t>
            </a:r>
            <a:r>
              <a:rPr lang="ar-EG" sz="3600" b="1" dirty="0">
                <a:solidFill>
                  <a:schemeClr val="tx1"/>
                </a:solidFill>
                <a:latin typeface="Calibri" pitchFamily="34" charset="0"/>
              </a:rPr>
              <a:t>ليس </a:t>
            </a:r>
            <a:r>
              <a:rPr lang="ar-EG" sz="3600" b="1" dirty="0" smtClean="0">
                <a:solidFill>
                  <a:schemeClr val="tx1"/>
                </a:solidFill>
                <a:latin typeface="Calibri" pitchFamily="34" charset="0"/>
              </a:rPr>
              <a:t>لونَ مسحوقِ </a:t>
            </a:r>
            <a:r>
              <a:rPr lang="ar-EG" sz="3600" b="1" dirty="0">
                <a:solidFill>
                  <a:schemeClr val="tx1"/>
                </a:solidFill>
                <a:latin typeface="Calibri" pitchFamily="34" charset="0"/>
              </a:rPr>
              <a:t>الكبريت </a:t>
            </a:r>
            <a:r>
              <a:rPr lang="ar-EG" sz="3600" b="1" dirty="0" smtClean="0">
                <a:solidFill>
                  <a:schemeClr val="tx1"/>
                </a:solidFill>
                <a:latin typeface="Calibri" pitchFamily="34" charset="0"/>
              </a:rPr>
              <a:t>المصفرِّ، إنه معدنٌ بألوانٍ ناصعةٍ </a:t>
            </a:r>
            <a:r>
              <a:rPr lang="ar-EG" sz="3600" b="1" dirty="0">
                <a:solidFill>
                  <a:schemeClr val="tx1"/>
                </a:solidFill>
                <a:latin typeface="Calibri" pitchFamily="34" charset="0"/>
              </a:rPr>
              <a:t>تشبه </a:t>
            </a:r>
            <a:r>
              <a:rPr lang="ar-EG" sz="3600" b="1" dirty="0" smtClean="0">
                <a:solidFill>
                  <a:schemeClr val="tx1"/>
                </a:solidFill>
                <a:latin typeface="Calibri" pitchFamily="34" charset="0"/>
              </a:rPr>
              <a:t>كثيرًا </a:t>
            </a:r>
            <a:r>
              <a:rPr lang="ar-EG" sz="3600" b="1" dirty="0">
                <a:solidFill>
                  <a:schemeClr val="tx1"/>
                </a:solidFill>
                <a:latin typeface="Calibri" pitchFamily="34" charset="0"/>
              </a:rPr>
              <a:t>لون </a:t>
            </a:r>
            <a:r>
              <a:rPr lang="ar-EG" sz="3600" b="1" dirty="0" smtClean="0">
                <a:solidFill>
                  <a:schemeClr val="tx1"/>
                </a:solidFill>
                <a:latin typeface="Calibri" pitchFamily="34" charset="0"/>
              </a:rPr>
              <a:t>الذهب. </a:t>
            </a:r>
            <a:endParaRPr lang="en-US" sz="3600" b="1" dirty="0">
              <a:solidFill>
                <a:schemeClr val="tx1"/>
              </a:solidFill>
              <a:latin typeface="Calibri"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wedge">
                                      <p:cBhvr>
                                        <p:cTn id="7" dur="2000"/>
                                        <p:tgtEl>
                                          <p:spTgt spid="27652"/>
                                        </p:tgtEl>
                                      </p:cBhvr>
                                    </p:animEffect>
                                  </p:childTnLst>
                                  <p:subTnLst>
                                    <p:audio>
                                      <p:cMediaNode>
                                        <p:cTn display="0" masterRel="sameClick">
                                          <p:stCondLst>
                                            <p:cond evt="begin" delay="0">
                                              <p:tn val="5"/>
                                            </p:cond>
                                          </p:stCondLst>
                                          <p:endCondLst>
                                            <p:cond evt="onStopAudio" delay="0">
                                              <p:tgtEl>
                                                <p:sldTgt/>
                                              </p:tgtEl>
                                            </p:cond>
                                          </p:endCondLst>
                                        </p:cTn>
                                        <p:tgtEl>
                                          <p:sndTgt r:embed="rId3" name="ومع ذلك فإن الحدي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30" name="Picture 6"/>
          <p:cNvPicPr>
            <a:picLocks noChangeAspect="1" noChangeArrowheads="1"/>
          </p:cNvPicPr>
          <p:nvPr/>
        </p:nvPicPr>
        <p:blipFill>
          <a:blip r:embed="rId6"/>
          <a:srcRect/>
          <a:stretch>
            <a:fillRect/>
          </a:stretch>
        </p:blipFill>
        <p:spPr bwMode="auto">
          <a:xfrm>
            <a:off x="857250" y="642938"/>
            <a:ext cx="7429500" cy="5643562"/>
          </a:xfrm>
          <a:prstGeom prst="rect">
            <a:avLst/>
          </a:prstGeom>
          <a:noFill/>
          <a:ln w="9525">
            <a:noFill/>
            <a:miter lim="800000"/>
            <a:headEnd/>
            <a:tailEnd/>
          </a:ln>
        </p:spPr>
      </p:pic>
      <p:sp>
        <p:nvSpPr>
          <p:cNvPr id="3" name="Rectangle 1"/>
          <p:cNvSpPr>
            <a:spLocks noChangeArrowheads="1"/>
          </p:cNvSpPr>
          <p:nvPr/>
        </p:nvSpPr>
        <p:spPr bwMode="auto">
          <a:xfrm>
            <a:off x="5715000" y="4000500"/>
            <a:ext cx="1214438" cy="1065133"/>
          </a:xfrm>
          <a:prstGeom prst="wave">
            <a:avLst>
              <a:gd name="adj1" fmla="val 9963"/>
              <a:gd name="adj2" fmla="val 0"/>
            </a:avLst>
          </a:prstGeom>
          <a:ln w="76200">
            <a:headEnd/>
            <a:tailEnd/>
          </a:ln>
        </p:spPr>
        <p:style>
          <a:lnRef idx="1">
            <a:schemeClr val="accent6"/>
          </a:lnRef>
          <a:fillRef idx="2">
            <a:schemeClr val="accent6"/>
          </a:fillRef>
          <a:effectRef idx="1">
            <a:schemeClr val="accent6"/>
          </a:effectRef>
          <a:fontRef idx="minor">
            <a:schemeClr val="dk1"/>
          </a:fontRef>
        </p:style>
        <p:txBody>
          <a:bodyPr anchor="ctr">
            <a:spAutoFit/>
          </a:bodyPr>
          <a:lstStyle/>
          <a:p>
            <a:pPr algn="ctr">
              <a:defRPr/>
            </a:pPr>
            <a:r>
              <a:rPr lang="ar-EG" sz="3600" b="1" dirty="0" smtClean="0">
                <a:solidFill>
                  <a:schemeClr val="tx1"/>
                </a:solidFill>
                <a:latin typeface="Calibri" pitchFamily="34" charset="0"/>
                <a:cs typeface="Arial" pitchFamily="34" charset="0"/>
              </a:rPr>
              <a:t>الحديد</a:t>
            </a:r>
            <a:endParaRPr lang="en-US" sz="3600" b="1" dirty="0">
              <a:solidFill>
                <a:schemeClr val="tx1"/>
              </a:solidFill>
              <a:latin typeface="Calibri" pitchFamily="34" charset="0"/>
              <a:cs typeface="Arial" pitchFamily="34" charset="0"/>
            </a:endParaRPr>
          </a:p>
        </p:txBody>
      </p:sp>
      <p:sp>
        <p:nvSpPr>
          <p:cNvPr id="5" name="Rectangle 1"/>
          <p:cNvSpPr>
            <a:spLocks noChangeArrowheads="1"/>
          </p:cNvSpPr>
          <p:nvPr/>
        </p:nvSpPr>
        <p:spPr bwMode="auto">
          <a:xfrm>
            <a:off x="3214678" y="3929066"/>
            <a:ext cx="1428760" cy="1065133"/>
          </a:xfrm>
          <a:prstGeom prst="wave">
            <a:avLst>
              <a:gd name="adj1" fmla="val 9963"/>
              <a:gd name="adj2" fmla="val 0"/>
            </a:avLst>
          </a:prstGeom>
          <a:ln w="76200">
            <a:headEnd/>
            <a:tailEnd/>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ctr">
              <a:defRPr/>
            </a:pPr>
            <a:r>
              <a:rPr lang="ar-EG" sz="3600" b="1" dirty="0">
                <a:solidFill>
                  <a:schemeClr val="tx1"/>
                </a:solidFill>
                <a:latin typeface="Calibri" pitchFamily="34" charset="0"/>
                <a:cs typeface="Arial" pitchFamily="34" charset="0"/>
              </a:rPr>
              <a:t>الكبريت</a:t>
            </a:r>
            <a:endParaRPr lang="en-US" sz="3600" b="1" dirty="0">
              <a:solidFill>
                <a:schemeClr val="tx1"/>
              </a:solidFill>
              <a:latin typeface="Calibri" pitchFamily="34" charset="0"/>
              <a:cs typeface="Arial" pitchFamily="34" charset="0"/>
            </a:endParaRPr>
          </a:p>
        </p:txBody>
      </p:sp>
      <p:sp>
        <p:nvSpPr>
          <p:cNvPr id="6" name="Rectangle 1"/>
          <p:cNvSpPr>
            <a:spLocks noChangeArrowheads="1"/>
          </p:cNvSpPr>
          <p:nvPr/>
        </p:nvSpPr>
        <p:spPr bwMode="auto">
          <a:xfrm>
            <a:off x="3714744" y="5572140"/>
            <a:ext cx="2571768" cy="1065133"/>
          </a:xfrm>
          <a:prstGeom prst="wave">
            <a:avLst>
              <a:gd name="adj1" fmla="val 9963"/>
              <a:gd name="adj2" fmla="val 0"/>
            </a:avLst>
          </a:prstGeom>
          <a:ln w="76200">
            <a:headEnd/>
            <a:tailEnd/>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ctr">
              <a:defRPr/>
            </a:pPr>
            <a:r>
              <a:rPr lang="ar-EG" sz="3600" b="1" dirty="0" err="1">
                <a:solidFill>
                  <a:schemeClr val="tx1"/>
                </a:solidFill>
                <a:latin typeface="Calibri" pitchFamily="34" charset="0"/>
                <a:cs typeface="Arial" pitchFamily="34" charset="0"/>
              </a:rPr>
              <a:t>مخاليط</a:t>
            </a:r>
            <a:endParaRPr lang="en-US" sz="3600" b="1" dirty="0">
              <a:solidFill>
                <a:schemeClr val="tx1"/>
              </a:solidFill>
              <a:latin typeface="Calibri" pitchFamily="34" charset="0"/>
              <a:cs typeface="Arial"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ppt_x"/>
                                          </p:val>
                                        </p:tav>
                                        <p:tav tm="100000">
                                          <p:val>
                                            <p:strVal val="#ppt_x"/>
                                          </p:val>
                                        </p:tav>
                                      </p:tavLst>
                                    </p:anim>
                                    <p:anim calcmode="lin" valueType="num">
                                      <p:cBhvr additive="base">
                                        <p:cTn id="8" dur="500" fill="hold"/>
                                        <p:tgtEl>
                                          <p:spTgt spid="26630"/>
                                        </p:tgtEl>
                                        <p:attrNameLst>
                                          <p:attrName>ppt_y</p:attrName>
                                        </p:attrNameLst>
                                      </p:cBhvr>
                                      <p:tavLst>
                                        <p:tav tm="0">
                                          <p:val>
                                            <p:strVal val="1+#ppt_h/2"/>
                                          </p:val>
                                        </p:tav>
                                        <p:tav tm="100000">
                                          <p:val>
                                            <p:strVal val="#ppt_y"/>
                                          </p:val>
                                        </p:tav>
                                      </p:tavLst>
                                    </p:anim>
                                  </p:childTnLst>
                                </p:cTn>
                              </p:par>
                              <p:par>
                                <p:cTn id="9" presetID="30"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800" decel="100000"/>
                                        <p:tgtEl>
                                          <p:spTgt spid="5"/>
                                        </p:tgtEl>
                                      </p:cBhvr>
                                    </p:animEffect>
                                    <p:anim calcmode="lin" valueType="num">
                                      <p:cBhvr>
                                        <p:cTn id="12" dur="800" decel="100000" fill="hold"/>
                                        <p:tgtEl>
                                          <p:spTgt spid="5"/>
                                        </p:tgtEl>
                                        <p:attrNameLst>
                                          <p:attrName>style.rotation</p:attrName>
                                        </p:attrNameLst>
                                      </p:cBhvr>
                                      <p:tavLst>
                                        <p:tav tm="0">
                                          <p:val>
                                            <p:fltVal val="-90"/>
                                          </p:val>
                                        </p:tav>
                                        <p:tav tm="100000">
                                          <p:val>
                                            <p:fltVal val="0"/>
                                          </p:val>
                                        </p:tav>
                                      </p:tavLst>
                                    </p:anim>
                                    <p:anim calcmode="lin" valueType="num">
                                      <p:cBhvr>
                                        <p:cTn id="13" dur="800" decel="100000" fill="hold"/>
                                        <p:tgtEl>
                                          <p:spTgt spid="5"/>
                                        </p:tgtEl>
                                        <p:attrNameLst>
                                          <p:attrName>ppt_x</p:attrName>
                                        </p:attrNameLst>
                                      </p:cBhvr>
                                      <p:tavLst>
                                        <p:tav tm="0">
                                          <p:val>
                                            <p:strVal val="#ppt_x+0.4"/>
                                          </p:val>
                                        </p:tav>
                                        <p:tav tm="100000">
                                          <p:val>
                                            <p:strVal val="#ppt_x-0.05"/>
                                          </p:val>
                                        </p:tav>
                                      </p:tavLst>
                                    </p:anim>
                                    <p:anim calcmode="lin" valueType="num">
                                      <p:cBhvr>
                                        <p:cTn id="14" dur="800" decel="100000" fill="hold"/>
                                        <p:tgtEl>
                                          <p:spTgt spid="5"/>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الكبريت.wav"/>
                                        </p:tgtEl>
                                      </p:cMediaNode>
                                    </p:audio>
                                  </p:subTnLst>
                                </p:cTn>
                              </p:par>
                            </p:childTnLst>
                          </p:cTn>
                        </p:par>
                      </p:childTnLst>
                    </p:cTn>
                  </p:par>
                  <p:par>
                    <p:cTn id="17" fill="hold">
                      <p:stCondLst>
                        <p:cond delay="indefinite"/>
                      </p:stCondLst>
                      <p:childTnLst>
                        <p:par>
                          <p:cTn id="18" fill="hold">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800" decel="100000"/>
                                        <p:tgtEl>
                                          <p:spTgt spid="3"/>
                                        </p:tgtEl>
                                      </p:cBhvr>
                                    </p:animEffect>
                                    <p:anim calcmode="lin" valueType="num">
                                      <p:cBhvr>
                                        <p:cTn id="22" dur="800" decel="100000" fill="hold"/>
                                        <p:tgtEl>
                                          <p:spTgt spid="3"/>
                                        </p:tgtEl>
                                        <p:attrNameLst>
                                          <p:attrName>style.rotation</p:attrName>
                                        </p:attrNameLst>
                                      </p:cBhvr>
                                      <p:tavLst>
                                        <p:tav tm="0">
                                          <p:val>
                                            <p:fltVal val="-90"/>
                                          </p:val>
                                        </p:tav>
                                        <p:tav tm="100000">
                                          <p:val>
                                            <p:fltVal val="0"/>
                                          </p:val>
                                        </p:tav>
                                      </p:tavLst>
                                    </p:anim>
                                    <p:anim calcmode="lin" valueType="num">
                                      <p:cBhvr>
                                        <p:cTn id="23" dur="800" decel="100000" fill="hold"/>
                                        <p:tgtEl>
                                          <p:spTgt spid="3"/>
                                        </p:tgtEl>
                                        <p:attrNameLst>
                                          <p:attrName>ppt_x</p:attrName>
                                        </p:attrNameLst>
                                      </p:cBhvr>
                                      <p:tavLst>
                                        <p:tav tm="0">
                                          <p:val>
                                            <p:strVal val="#ppt_x+0.4"/>
                                          </p:val>
                                        </p:tav>
                                        <p:tav tm="100000">
                                          <p:val>
                                            <p:strVal val="#ppt_x-0.05"/>
                                          </p:val>
                                        </p:tav>
                                      </p:tavLst>
                                    </p:anim>
                                    <p:anim calcmode="lin" valueType="num">
                                      <p:cBhvr>
                                        <p:cTn id="24" dur="800" decel="100000" fill="hold"/>
                                        <p:tgtEl>
                                          <p:spTgt spid="3"/>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الحديد.wav"/>
                                        </p:tgtEl>
                                      </p:cMediaNode>
                                    </p:audio>
                                  </p:subTnLst>
                                </p:cTn>
                              </p:par>
                            </p:childTnLst>
                          </p:cTn>
                        </p:par>
                      </p:childTnLst>
                    </p:cTn>
                  </p:par>
                  <p:par>
                    <p:cTn id="27" fill="hold">
                      <p:stCondLst>
                        <p:cond delay="indefinite"/>
                      </p:stCondLst>
                      <p:childTnLst>
                        <p:par>
                          <p:cTn id="28" fill="hold">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800" decel="100000"/>
                                        <p:tgtEl>
                                          <p:spTgt spid="6"/>
                                        </p:tgtEl>
                                      </p:cBhvr>
                                    </p:animEffect>
                                    <p:anim calcmode="lin" valueType="num">
                                      <p:cBhvr>
                                        <p:cTn id="32" dur="800" decel="100000" fill="hold"/>
                                        <p:tgtEl>
                                          <p:spTgt spid="6"/>
                                        </p:tgtEl>
                                        <p:attrNameLst>
                                          <p:attrName>style.rotation</p:attrName>
                                        </p:attrNameLst>
                                      </p:cBhvr>
                                      <p:tavLst>
                                        <p:tav tm="0">
                                          <p:val>
                                            <p:fltVal val="-90"/>
                                          </p:val>
                                        </p:tav>
                                        <p:tav tm="100000">
                                          <p:val>
                                            <p:fltVal val="0"/>
                                          </p:val>
                                        </p:tav>
                                      </p:tavLst>
                                    </p:anim>
                                    <p:anim calcmode="lin" valueType="num">
                                      <p:cBhvr>
                                        <p:cTn id="33" dur="800" decel="100000" fill="hold"/>
                                        <p:tgtEl>
                                          <p:spTgt spid="6"/>
                                        </p:tgtEl>
                                        <p:attrNameLst>
                                          <p:attrName>ppt_x</p:attrName>
                                        </p:attrNameLst>
                                      </p:cBhvr>
                                      <p:tavLst>
                                        <p:tav tm="0">
                                          <p:val>
                                            <p:strVal val="#ppt_x+0.4"/>
                                          </p:val>
                                        </p:tav>
                                        <p:tav tm="100000">
                                          <p:val>
                                            <p:strVal val="#ppt_x-0.05"/>
                                          </p:val>
                                        </p:tav>
                                      </p:tavLst>
                                    </p:anim>
                                    <p:anim calcmode="lin" valueType="num">
                                      <p:cBhvr>
                                        <p:cTn id="34" dur="800" decel="100000" fill="hold"/>
                                        <p:tgtEl>
                                          <p:spTgt spid="6"/>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مخاليط.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5" name="Picture 5"/>
          <p:cNvPicPr>
            <a:picLocks noChangeAspect="1" noChangeArrowheads="1"/>
          </p:cNvPicPr>
          <p:nvPr/>
        </p:nvPicPr>
        <p:blipFill>
          <a:blip r:embed="rId5"/>
          <a:srcRect/>
          <a:stretch>
            <a:fillRect/>
          </a:stretch>
        </p:blipFill>
        <p:spPr bwMode="auto">
          <a:xfrm>
            <a:off x="1000125" y="857250"/>
            <a:ext cx="7286625" cy="5286375"/>
          </a:xfrm>
          <a:prstGeom prst="rect">
            <a:avLst/>
          </a:prstGeom>
          <a:noFill/>
          <a:ln w="9525">
            <a:noFill/>
            <a:miter lim="800000"/>
            <a:headEnd/>
            <a:tailEnd/>
          </a:ln>
        </p:spPr>
      </p:pic>
      <p:sp>
        <p:nvSpPr>
          <p:cNvPr id="3" name="Rectangle 1"/>
          <p:cNvSpPr>
            <a:spLocks noChangeArrowheads="1"/>
          </p:cNvSpPr>
          <p:nvPr/>
        </p:nvSpPr>
        <p:spPr bwMode="auto">
          <a:xfrm>
            <a:off x="2285984" y="1857364"/>
            <a:ext cx="2428891" cy="1065133"/>
          </a:xfrm>
          <a:prstGeom prst="wave">
            <a:avLst>
              <a:gd name="adj1" fmla="val 9963"/>
              <a:gd name="adj2" fmla="val 0"/>
            </a:avLst>
          </a:prstGeom>
          <a:ln w="76200">
            <a:headEnd/>
            <a:tailEnd/>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ctr">
              <a:defRPr/>
            </a:pPr>
            <a:r>
              <a:rPr lang="ar-EG" sz="3600" b="1" dirty="0">
                <a:solidFill>
                  <a:schemeClr val="tx1"/>
                </a:solidFill>
                <a:latin typeface="Calibri" pitchFamily="34" charset="0"/>
                <a:cs typeface="Arial" pitchFamily="34" charset="0"/>
              </a:rPr>
              <a:t>كبريتيد</a:t>
            </a:r>
            <a:r>
              <a:rPr lang="ar-EG" sz="2800" b="1" dirty="0">
                <a:solidFill>
                  <a:schemeClr val="tx1"/>
                </a:solidFill>
                <a:latin typeface="Times New Roman" pitchFamily="18" charset="0"/>
                <a:ea typeface="Times New Roman" pitchFamily="18" charset="0"/>
                <a:cs typeface="Times New Roman" pitchFamily="18" charset="0"/>
              </a:rPr>
              <a:t> </a:t>
            </a:r>
            <a:r>
              <a:rPr lang="ar-EG" sz="3600" b="1" dirty="0">
                <a:solidFill>
                  <a:schemeClr val="tx1"/>
                </a:solidFill>
                <a:latin typeface="Calibri" pitchFamily="34" charset="0"/>
                <a:cs typeface="Arial" pitchFamily="34" charset="0"/>
              </a:rPr>
              <a:t>الحديد</a:t>
            </a:r>
            <a:endParaRPr lang="en-US" sz="3600" b="1" dirty="0">
              <a:solidFill>
                <a:schemeClr val="tx1"/>
              </a:solidFill>
              <a:latin typeface="Calibri" pitchFamily="34" charset="0"/>
              <a:cs typeface="Arial" pitchFamily="34" charset="0"/>
            </a:endParaRPr>
          </a:p>
        </p:txBody>
      </p:sp>
      <p:sp>
        <p:nvSpPr>
          <p:cNvPr id="5" name="Rectangle 1"/>
          <p:cNvSpPr>
            <a:spLocks noChangeArrowheads="1"/>
          </p:cNvSpPr>
          <p:nvPr/>
        </p:nvSpPr>
        <p:spPr bwMode="auto">
          <a:xfrm>
            <a:off x="3071802" y="5500702"/>
            <a:ext cx="3071834" cy="1065133"/>
          </a:xfrm>
          <a:prstGeom prst="wave">
            <a:avLst>
              <a:gd name="adj1" fmla="val 9963"/>
              <a:gd name="adj2" fmla="val 0"/>
            </a:avLst>
          </a:prstGeom>
          <a:ln w="76200">
            <a:headEnd/>
            <a:tailEnd/>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ctr">
              <a:defRPr/>
            </a:pPr>
            <a:r>
              <a:rPr lang="ar-EG" sz="3600" b="1" dirty="0">
                <a:solidFill>
                  <a:schemeClr val="tx1"/>
                </a:solidFill>
                <a:latin typeface="Calibri" pitchFamily="34" charset="0"/>
                <a:cs typeface="Arial" pitchFamily="34" charset="0"/>
              </a:rPr>
              <a:t>مركبات</a:t>
            </a:r>
            <a:endParaRPr lang="en-US" sz="3600" b="1" dirty="0">
              <a:solidFill>
                <a:schemeClr val="tx1"/>
              </a:solidFill>
              <a:latin typeface="Calibri" pitchFamily="34" charset="0"/>
              <a:cs typeface="Arial"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additive="base">
                                        <p:cTn id="7" dur="500" fill="hold"/>
                                        <p:tgtEl>
                                          <p:spTgt spid="25605"/>
                                        </p:tgtEl>
                                        <p:attrNameLst>
                                          <p:attrName>ppt_x</p:attrName>
                                        </p:attrNameLst>
                                      </p:cBhvr>
                                      <p:tavLst>
                                        <p:tav tm="0">
                                          <p:val>
                                            <p:strVal val="#ppt_x"/>
                                          </p:val>
                                        </p:tav>
                                        <p:tav tm="100000">
                                          <p:val>
                                            <p:strVal val="#ppt_x"/>
                                          </p:val>
                                        </p:tav>
                                      </p:tavLst>
                                    </p:anim>
                                    <p:anim calcmode="lin" valueType="num">
                                      <p:cBhvr additive="base">
                                        <p:cTn id="8" dur="500" fill="hold"/>
                                        <p:tgtEl>
                                          <p:spTgt spid="25605"/>
                                        </p:tgtEl>
                                        <p:attrNameLst>
                                          <p:attrName>ppt_y</p:attrName>
                                        </p:attrNameLst>
                                      </p:cBhvr>
                                      <p:tavLst>
                                        <p:tav tm="0">
                                          <p:val>
                                            <p:strVal val="1+#ppt_h/2"/>
                                          </p:val>
                                        </p:tav>
                                        <p:tav tm="100000">
                                          <p:val>
                                            <p:strVal val="#ppt_y"/>
                                          </p:val>
                                        </p:tav>
                                      </p:tavLst>
                                    </p:anim>
                                  </p:childTnLst>
                                </p:cTn>
                              </p:par>
                              <p:par>
                                <p:cTn id="9" presetID="3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800" decel="100000"/>
                                        <p:tgtEl>
                                          <p:spTgt spid="3"/>
                                        </p:tgtEl>
                                      </p:cBhvr>
                                    </p:animEffect>
                                    <p:anim calcmode="lin" valueType="num">
                                      <p:cBhvr>
                                        <p:cTn id="12" dur="800" decel="100000" fill="hold"/>
                                        <p:tgtEl>
                                          <p:spTgt spid="3"/>
                                        </p:tgtEl>
                                        <p:attrNameLst>
                                          <p:attrName>style.rotation</p:attrName>
                                        </p:attrNameLst>
                                      </p:cBhvr>
                                      <p:tavLst>
                                        <p:tav tm="0">
                                          <p:val>
                                            <p:fltVal val="-90"/>
                                          </p:val>
                                        </p:tav>
                                        <p:tav tm="100000">
                                          <p:val>
                                            <p:fltVal val="0"/>
                                          </p:val>
                                        </p:tav>
                                      </p:tavLst>
                                    </p:anim>
                                    <p:anim calcmode="lin" valueType="num">
                                      <p:cBhvr>
                                        <p:cTn id="13" dur="800" decel="100000" fill="hold"/>
                                        <p:tgtEl>
                                          <p:spTgt spid="3"/>
                                        </p:tgtEl>
                                        <p:attrNameLst>
                                          <p:attrName>ppt_x</p:attrName>
                                        </p:attrNameLst>
                                      </p:cBhvr>
                                      <p:tavLst>
                                        <p:tav tm="0">
                                          <p:val>
                                            <p:strVal val="#ppt_x+0.4"/>
                                          </p:val>
                                        </p:tav>
                                        <p:tav tm="100000">
                                          <p:val>
                                            <p:strVal val="#ppt_x-0.05"/>
                                          </p:val>
                                        </p:tav>
                                      </p:tavLst>
                                    </p:anim>
                                    <p:anim calcmode="lin" valueType="num">
                                      <p:cBhvr>
                                        <p:cTn id="14" dur="800" decel="100000" fill="hold"/>
                                        <p:tgtEl>
                                          <p:spTgt spid="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كبريتيد الحديد.wav"/>
                                        </p:tgtEl>
                                      </p:cMediaNode>
                                    </p:audio>
                                  </p:subTnLst>
                                </p:cTn>
                              </p:par>
                            </p:childTnLst>
                          </p:cTn>
                        </p:par>
                      </p:childTnLst>
                    </p:cTn>
                  </p:par>
                  <p:par>
                    <p:cTn id="17" fill="hold">
                      <p:stCondLst>
                        <p:cond delay="indefinite"/>
                      </p:stCondLst>
                      <p:childTnLst>
                        <p:par>
                          <p:cTn id="18" fill="hold">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800" decel="100000"/>
                                        <p:tgtEl>
                                          <p:spTgt spid="5"/>
                                        </p:tgtEl>
                                      </p:cBhvr>
                                    </p:animEffect>
                                    <p:anim calcmode="lin" valueType="num">
                                      <p:cBhvr>
                                        <p:cTn id="22" dur="800" decel="100000" fill="hold"/>
                                        <p:tgtEl>
                                          <p:spTgt spid="5"/>
                                        </p:tgtEl>
                                        <p:attrNameLst>
                                          <p:attrName>style.rotation</p:attrName>
                                        </p:attrNameLst>
                                      </p:cBhvr>
                                      <p:tavLst>
                                        <p:tav tm="0">
                                          <p:val>
                                            <p:fltVal val="-90"/>
                                          </p:val>
                                        </p:tav>
                                        <p:tav tm="100000">
                                          <p:val>
                                            <p:fltVal val="0"/>
                                          </p:val>
                                        </p:tav>
                                      </p:tavLst>
                                    </p:anim>
                                    <p:anim calcmode="lin" valueType="num">
                                      <p:cBhvr>
                                        <p:cTn id="23" dur="800" decel="100000" fill="hold"/>
                                        <p:tgtEl>
                                          <p:spTgt spid="5"/>
                                        </p:tgtEl>
                                        <p:attrNameLst>
                                          <p:attrName>ppt_x</p:attrName>
                                        </p:attrNameLst>
                                      </p:cBhvr>
                                      <p:tavLst>
                                        <p:tav tm="0">
                                          <p:val>
                                            <p:strVal val="#ppt_x+0.4"/>
                                          </p:val>
                                        </p:tav>
                                        <p:tav tm="100000">
                                          <p:val>
                                            <p:strVal val="#ppt_x-0.05"/>
                                          </p:val>
                                        </p:tav>
                                      </p:tavLst>
                                    </p:anim>
                                    <p:anim calcmode="lin" valueType="num">
                                      <p:cBhvr>
                                        <p:cTn id="24" dur="800" decel="100000" fill="hold"/>
                                        <p:tgtEl>
                                          <p:spTgt spid="5"/>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4" name="مركب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749425" y="714375"/>
            <a:ext cx="5645150" cy="809625"/>
            <a:chOff x="2350452" y="-229869"/>
            <a:chExt cx="6293514" cy="1824204"/>
          </a:xfrm>
        </p:grpSpPr>
        <p:sp>
          <p:nvSpPr>
            <p:cNvPr id="3" name="Snip Diagonal Corner Rectangle 3"/>
            <p:cNvSpPr/>
            <p:nvPr/>
          </p:nvSpPr>
          <p:spPr>
            <a:xfrm>
              <a:off x="2350452" y="-229869"/>
              <a:ext cx="6293514" cy="1770420"/>
            </a:xfrm>
            <a:prstGeom prst="snip2DiagRect">
              <a:avLst/>
            </a:prstGeom>
            <a:solidFill>
              <a:srgbClr val="FFFFCC"/>
            </a:solidFill>
            <a:ln w="76200" cmpd="dbl">
              <a:solidFill>
                <a:schemeClr val="accent1">
                  <a:lumMod val="60000"/>
                  <a:lumOff val="40000"/>
                </a:schemeClr>
              </a:solidFill>
            </a:ln>
            <a:effectLst>
              <a:innerShdw blurRad="584200">
                <a:schemeClr val="accent4">
                  <a:lumMod val="60000"/>
                  <a:lumOff val="40000"/>
                </a:schemeClr>
              </a:innerShdw>
            </a:effectLst>
            <a:scene3d>
              <a:camera prst="orthographicFront"/>
              <a:lightRig rig="threePt" dir="t"/>
            </a:scene3d>
            <a:sp3d extrusionH="215900" contourW="38100">
              <a:extrusionClr>
                <a:srgbClr val="FF0000"/>
              </a:extrusionClr>
              <a:contourClr>
                <a:srgbClr val="FF0000"/>
              </a:contourClr>
            </a:sp3d>
          </p:spPr>
          <p:style>
            <a:lnRef idx="2">
              <a:schemeClr val="accent1">
                <a:shade val="50000"/>
              </a:schemeClr>
            </a:lnRef>
            <a:fillRef idx="1003">
              <a:schemeClr val="lt2"/>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b="1">
                <a:solidFill>
                  <a:schemeClr val="tx1"/>
                </a:solidFill>
              </a:endParaRPr>
            </a:p>
          </p:txBody>
        </p:sp>
        <p:sp>
          <p:nvSpPr>
            <p:cNvPr id="25607" name="Rectangle 1"/>
            <p:cNvSpPr>
              <a:spLocks noChangeArrowheads="1"/>
            </p:cNvSpPr>
            <p:nvPr/>
          </p:nvSpPr>
          <p:spPr bwMode="auto">
            <a:xfrm>
              <a:off x="2594688" y="-140446"/>
              <a:ext cx="5805041" cy="1734781"/>
            </a:xfrm>
            <a:prstGeom prst="rect">
              <a:avLst/>
            </a:prstGeom>
            <a:noFill/>
            <a:ln w="9525">
              <a:noFill/>
              <a:miter lim="800000"/>
              <a:headEnd/>
              <a:tailEnd/>
            </a:ln>
          </p:spPr>
          <p:txBody>
            <a:bodyPr>
              <a:spAutoFit/>
            </a:bodyPr>
            <a:lstStyle/>
            <a:p>
              <a:pPr algn="ctr">
                <a:defRPr/>
              </a:pPr>
              <a:r>
                <a:rPr lang="ar-EG" sz="4400" b="1" dirty="0">
                  <a:solidFill>
                    <a:srgbClr val="C00000"/>
                  </a:solidFill>
                  <a:latin typeface="Calibri" pitchFamily="34" charset="0"/>
                  <a:cs typeface="Arial" charset="0"/>
                </a:rPr>
                <a:t>المخاليط غير المتجانسة</a:t>
              </a:r>
              <a:endParaRPr lang="en-US" sz="4400" b="1" dirty="0">
                <a:solidFill>
                  <a:srgbClr val="C00000"/>
                </a:solidFill>
                <a:latin typeface="Calibri" pitchFamily="34" charset="0"/>
                <a:cs typeface="Arial" charset="0"/>
              </a:endParaRPr>
            </a:p>
          </p:txBody>
        </p:sp>
      </p:grpSp>
      <p:sp>
        <p:nvSpPr>
          <p:cNvPr id="6" name="مربع نص 5"/>
          <p:cNvSpPr txBox="1">
            <a:spLocks noChangeArrowheads="1"/>
          </p:cNvSpPr>
          <p:nvPr/>
        </p:nvSpPr>
        <p:spPr bwMode="auto">
          <a:xfrm>
            <a:off x="500034" y="1690688"/>
            <a:ext cx="8072493" cy="452431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ar-EG" sz="3600" b="1" dirty="0" smtClean="0">
                <a:latin typeface="Calibri" pitchFamily="34" charset="0"/>
                <a:cs typeface="Arial" charset="0"/>
              </a:rPr>
              <a:t>السَّلَطَة مخلوطٌ غيرُ متجانسٍ، أو مخلوطٌ </a:t>
            </a:r>
            <a:r>
              <a:rPr lang="ar-EG" sz="3600" b="1" dirty="0">
                <a:latin typeface="Calibri" pitchFamily="34" charset="0"/>
                <a:cs typeface="Arial" charset="0"/>
              </a:rPr>
              <a:t>يحتوي على مواد يمكن تمييز بعضها من </a:t>
            </a:r>
            <a:r>
              <a:rPr lang="ar-EG" sz="3600" b="1" dirty="0" smtClean="0">
                <a:latin typeface="Calibri" pitchFamily="34" charset="0"/>
                <a:cs typeface="Arial" charset="0"/>
              </a:rPr>
              <a:t>بعض. وقد </a:t>
            </a:r>
            <a:r>
              <a:rPr lang="ar-EG" sz="3600" b="1" dirty="0">
                <a:latin typeface="Calibri" pitchFamily="34" charset="0"/>
                <a:cs typeface="Arial" charset="0"/>
              </a:rPr>
              <a:t>يحتوي المخلوط على </a:t>
            </a:r>
            <a:r>
              <a:rPr lang="ar-EG" sz="3600" b="1" dirty="0" smtClean="0">
                <a:latin typeface="Calibri" pitchFamily="34" charset="0"/>
                <a:cs typeface="Arial" charset="0"/>
              </a:rPr>
              <a:t>مُكَوِّنَاتٍ مُخْتَلِفَةٍ بمقاديرَ مُخْتَلِفَةٍ. فمخلوط السَّلَطَة مثلًا </a:t>
            </a:r>
            <a:r>
              <a:rPr lang="ar-EG" sz="3600" b="1" dirty="0">
                <a:latin typeface="Calibri" pitchFamily="34" charset="0"/>
                <a:cs typeface="Arial" charset="0"/>
              </a:rPr>
              <a:t>قد يحتوي على طماطم بكميات كبيرة أو </a:t>
            </a:r>
            <a:r>
              <a:rPr lang="ar-EG" sz="3600" b="1" dirty="0" smtClean="0">
                <a:latin typeface="Calibri" pitchFamily="34" charset="0"/>
                <a:cs typeface="Arial" charset="0"/>
              </a:rPr>
              <a:t>قليلة، ولا </a:t>
            </a:r>
            <a:r>
              <a:rPr lang="ar-EG" sz="3600" b="1" dirty="0">
                <a:latin typeface="Calibri" pitchFamily="34" charset="0"/>
                <a:cs typeface="Arial" charset="0"/>
              </a:rPr>
              <a:t>توجد </a:t>
            </a:r>
            <a:r>
              <a:rPr lang="ar-EG" sz="3600" b="1" dirty="0" smtClean="0">
                <a:latin typeface="Calibri" pitchFamily="34" charset="0"/>
                <a:cs typeface="Arial" charset="0"/>
              </a:rPr>
              <a:t>قواعدُ </a:t>
            </a:r>
            <a:r>
              <a:rPr lang="ar-EG" sz="3600" b="1" dirty="0">
                <a:latin typeface="Calibri" pitchFamily="34" charset="0"/>
                <a:cs typeface="Arial" charset="0"/>
              </a:rPr>
              <a:t>لخلط </a:t>
            </a:r>
            <a:r>
              <a:rPr lang="ar-EG" sz="3600" b="1" dirty="0" smtClean="0">
                <a:latin typeface="Calibri" pitchFamily="34" charset="0"/>
                <a:cs typeface="Arial" charset="0"/>
              </a:rPr>
              <a:t>المواد، وقد </a:t>
            </a:r>
            <a:r>
              <a:rPr lang="ar-EG" sz="3600" b="1" dirty="0">
                <a:latin typeface="Calibri" pitchFamily="34" charset="0"/>
                <a:cs typeface="Arial" charset="0"/>
              </a:rPr>
              <a:t>يكون أحد </a:t>
            </a:r>
            <a:r>
              <a:rPr lang="ar-EG" sz="3600" b="1" dirty="0" smtClean="0">
                <a:latin typeface="Calibri" pitchFamily="34" charset="0"/>
                <a:cs typeface="Arial" charset="0"/>
              </a:rPr>
              <a:t>مُكَوِّنَات </a:t>
            </a:r>
            <a:r>
              <a:rPr lang="ar-EG" sz="3600" b="1" dirty="0">
                <a:latin typeface="Calibri" pitchFamily="34" charset="0"/>
                <a:cs typeface="Arial" charset="0"/>
              </a:rPr>
              <a:t>المخلوط في جزء منه أكثر مما في الأجزاء </a:t>
            </a:r>
            <a:r>
              <a:rPr lang="ar-EG" sz="3600" b="1" dirty="0" smtClean="0">
                <a:latin typeface="Calibri" pitchFamily="34" charset="0"/>
                <a:cs typeface="Arial" charset="0"/>
              </a:rPr>
              <a:t>الأخرى.</a:t>
            </a:r>
            <a:br>
              <a:rPr lang="ar-EG" sz="3600" b="1" dirty="0" smtClean="0">
                <a:latin typeface="Calibri" pitchFamily="34" charset="0"/>
                <a:cs typeface="Arial" charset="0"/>
              </a:rPr>
            </a:br>
            <a:r>
              <a:rPr lang="ar-EG" sz="3600" b="1" dirty="0" smtClean="0">
                <a:latin typeface="Calibri" pitchFamily="34" charset="0"/>
                <a:cs typeface="Arial" charset="0"/>
              </a:rPr>
              <a:t> ويشكل الكبريتُ </a:t>
            </a:r>
            <a:r>
              <a:rPr lang="ar-EG" sz="3600" b="1" dirty="0">
                <a:latin typeface="Calibri" pitchFamily="34" charset="0"/>
                <a:cs typeface="Arial" charset="0"/>
              </a:rPr>
              <a:t>وبرادة الحديد </a:t>
            </a:r>
            <a:r>
              <a:rPr lang="ar-EG" sz="3600" b="1" dirty="0" smtClean="0">
                <a:latin typeface="Calibri" pitchFamily="34" charset="0"/>
                <a:cs typeface="Arial" charset="0"/>
              </a:rPr>
              <a:t>مخلوطًا </a:t>
            </a:r>
            <a:r>
              <a:rPr lang="ar-EG" sz="3600" b="1" dirty="0">
                <a:latin typeface="Calibri" pitchFamily="34" charset="0"/>
                <a:cs typeface="Arial" charset="0"/>
              </a:rPr>
              <a:t>غير </a:t>
            </a:r>
            <a:r>
              <a:rPr lang="ar-EG" sz="3600" b="1" dirty="0" smtClean="0">
                <a:latin typeface="Calibri" pitchFamily="34" charset="0"/>
                <a:cs typeface="Arial" charset="0"/>
              </a:rPr>
              <a:t>متجانس. </a:t>
            </a:r>
            <a:endParaRPr lang="en-US" sz="3600" b="1" dirty="0">
              <a:latin typeface="Calibri" pitchFamily="34" charset="0"/>
              <a:cs typeface="Arial"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in)">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خاليط غير المتجانسة.wav"/>
                                        </p:tgtEl>
                                      </p:cMediaNode>
                                    </p:audio>
                                  </p:sub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6">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سلطة مخلوط غير متجانس،أو مخلوط يحتو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698" name="Group 4"/>
          <p:cNvGrpSpPr>
            <a:grpSpLocks/>
          </p:cNvGrpSpPr>
          <p:nvPr/>
        </p:nvGrpSpPr>
        <p:grpSpPr bwMode="auto">
          <a:xfrm>
            <a:off x="1749425" y="714375"/>
            <a:ext cx="5645150" cy="809625"/>
            <a:chOff x="2350452" y="-229869"/>
            <a:chExt cx="6293514" cy="1824204"/>
          </a:xfrm>
        </p:grpSpPr>
        <p:sp>
          <p:nvSpPr>
            <p:cNvPr id="3" name="Snip Diagonal Corner Rectangle 3"/>
            <p:cNvSpPr/>
            <p:nvPr/>
          </p:nvSpPr>
          <p:spPr>
            <a:xfrm>
              <a:off x="2350452" y="-229869"/>
              <a:ext cx="6293514" cy="1770420"/>
            </a:xfrm>
            <a:prstGeom prst="snip2DiagRect">
              <a:avLst/>
            </a:prstGeom>
            <a:solidFill>
              <a:srgbClr val="FFFFCC"/>
            </a:solidFill>
            <a:ln w="76200" cmpd="dbl">
              <a:solidFill>
                <a:schemeClr val="accent1">
                  <a:lumMod val="60000"/>
                  <a:lumOff val="40000"/>
                </a:schemeClr>
              </a:solidFill>
            </a:ln>
            <a:effectLst>
              <a:innerShdw blurRad="584200">
                <a:schemeClr val="accent4">
                  <a:lumMod val="60000"/>
                  <a:lumOff val="40000"/>
                </a:schemeClr>
              </a:innerShdw>
            </a:effectLst>
            <a:scene3d>
              <a:camera prst="orthographicFront"/>
              <a:lightRig rig="threePt" dir="t"/>
            </a:scene3d>
            <a:sp3d extrusionH="215900" contourW="38100">
              <a:extrusionClr>
                <a:srgbClr val="FF0000"/>
              </a:extrusionClr>
              <a:contourClr>
                <a:srgbClr val="FF0000"/>
              </a:contourClr>
            </a:sp3d>
          </p:spPr>
          <p:style>
            <a:lnRef idx="2">
              <a:schemeClr val="accent1">
                <a:shade val="50000"/>
              </a:schemeClr>
            </a:lnRef>
            <a:fillRef idx="1003">
              <a:schemeClr val="lt2"/>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b="1">
                <a:solidFill>
                  <a:schemeClr val="tx1"/>
                </a:solidFill>
              </a:endParaRPr>
            </a:p>
          </p:txBody>
        </p:sp>
        <p:sp>
          <p:nvSpPr>
            <p:cNvPr id="26631" name="Rectangle 1"/>
            <p:cNvSpPr>
              <a:spLocks noChangeArrowheads="1"/>
            </p:cNvSpPr>
            <p:nvPr/>
          </p:nvSpPr>
          <p:spPr bwMode="auto">
            <a:xfrm>
              <a:off x="2594688" y="-140446"/>
              <a:ext cx="5805041" cy="1734781"/>
            </a:xfrm>
            <a:prstGeom prst="rect">
              <a:avLst/>
            </a:prstGeom>
            <a:noFill/>
            <a:ln w="9525">
              <a:noFill/>
              <a:miter lim="800000"/>
              <a:headEnd/>
              <a:tailEnd/>
            </a:ln>
          </p:spPr>
          <p:txBody>
            <a:bodyPr>
              <a:spAutoFit/>
            </a:bodyPr>
            <a:lstStyle/>
            <a:p>
              <a:pPr algn="ctr">
                <a:defRPr/>
              </a:pPr>
              <a:r>
                <a:rPr lang="ar-EG" sz="4400" b="1" dirty="0" err="1" smtClean="0">
                  <a:solidFill>
                    <a:srgbClr val="C00000"/>
                  </a:solidFill>
                  <a:latin typeface="Calibri" pitchFamily="34" charset="0"/>
                  <a:cs typeface="Arial" charset="0"/>
                </a:rPr>
                <a:t>المخاليط</a:t>
              </a:r>
              <a:r>
                <a:rPr lang="ar-EG" sz="4400" b="1" dirty="0" smtClean="0">
                  <a:solidFill>
                    <a:srgbClr val="C00000"/>
                  </a:solidFill>
                  <a:latin typeface="Calibri" pitchFamily="34" charset="0"/>
                  <a:cs typeface="Arial" charset="0"/>
                </a:rPr>
                <a:t> غير المتجانسة</a:t>
              </a:r>
              <a:endParaRPr lang="en-US" sz="4400" b="1" dirty="0">
                <a:solidFill>
                  <a:srgbClr val="C00000"/>
                </a:solidFill>
                <a:latin typeface="Calibri" pitchFamily="34" charset="0"/>
                <a:cs typeface="Arial" charset="0"/>
              </a:endParaRPr>
            </a:p>
          </p:txBody>
        </p:sp>
      </p:grpSp>
      <p:sp>
        <p:nvSpPr>
          <p:cNvPr id="6" name="مربع نص 5"/>
          <p:cNvSpPr txBox="1">
            <a:spLocks noChangeArrowheads="1"/>
          </p:cNvSpPr>
          <p:nvPr/>
        </p:nvSpPr>
        <p:spPr bwMode="auto">
          <a:xfrm>
            <a:off x="820738" y="1959515"/>
            <a:ext cx="7466038" cy="341632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pPr>
            <a:r>
              <a:rPr lang="ar-EG" sz="3600" b="1" dirty="0">
                <a:latin typeface="Calibri" pitchFamily="34" charset="0"/>
                <a:cs typeface="Arial" charset="0"/>
              </a:rPr>
              <a:t>وعند تفحص مخلوط من الملح والرمل الأبيض قد يبدوان متشابهين لأول </a:t>
            </a:r>
            <a:r>
              <a:rPr lang="ar-EG" sz="3600" b="1" dirty="0" smtClean="0">
                <a:latin typeface="Calibri" pitchFamily="34" charset="0"/>
                <a:cs typeface="Arial" charset="0"/>
              </a:rPr>
              <a:t>وهلة، لكن </a:t>
            </a:r>
            <a:r>
              <a:rPr lang="ar-EG" sz="3600" b="1" dirty="0">
                <a:latin typeface="Calibri" pitchFamily="34" charset="0"/>
                <a:cs typeface="Arial" charset="0"/>
              </a:rPr>
              <a:t>باستخدام العدسة المكبرة يمكن ملاحظة أنهما </a:t>
            </a:r>
            <a:r>
              <a:rPr lang="ar-EG" sz="3600" b="1" dirty="0" smtClean="0">
                <a:latin typeface="Calibri" pitchFamily="34" charset="0"/>
                <a:cs typeface="Arial" charset="0"/>
              </a:rPr>
              <a:t>مختلفان. </a:t>
            </a:r>
            <a:br>
              <a:rPr lang="ar-EG" sz="3600" b="1" dirty="0" smtClean="0">
                <a:latin typeface="Calibri" pitchFamily="34" charset="0"/>
                <a:cs typeface="Arial" charset="0"/>
              </a:rPr>
            </a:br>
            <a:r>
              <a:rPr lang="ar-EG" sz="3600" b="1" dirty="0" smtClean="0">
                <a:latin typeface="Calibri" pitchFamily="34" charset="0"/>
                <a:cs typeface="Arial" charset="0"/>
              </a:rPr>
              <a:t>أفكر </a:t>
            </a:r>
            <a:r>
              <a:rPr lang="ar-EG" sz="3600" b="1" dirty="0">
                <a:latin typeface="Calibri" pitchFamily="34" charset="0"/>
                <a:cs typeface="Arial" charset="0"/>
              </a:rPr>
              <a:t>في طريقة </a:t>
            </a:r>
            <a:r>
              <a:rPr lang="ar-EG" sz="3600" b="1" dirty="0" smtClean="0">
                <a:latin typeface="Calibri" pitchFamily="34" charset="0"/>
                <a:cs typeface="Arial" charset="0"/>
              </a:rPr>
              <a:t>لفصْلِ المِلحِ </a:t>
            </a:r>
            <a:r>
              <a:rPr lang="ar-EG" sz="3600" b="1" dirty="0">
                <a:latin typeface="Calibri" pitchFamily="34" charset="0"/>
                <a:cs typeface="Arial" charset="0"/>
              </a:rPr>
              <a:t>عن </a:t>
            </a:r>
            <a:r>
              <a:rPr lang="ar-EG" sz="3600" b="1" dirty="0" smtClean="0">
                <a:latin typeface="Calibri" pitchFamily="34" charset="0"/>
                <a:cs typeface="Arial" charset="0"/>
              </a:rPr>
              <a:t>الرَّملِ الأبيض.</a:t>
            </a:r>
            <a:endParaRPr lang="en-US" sz="3600" b="1" dirty="0">
              <a:latin typeface="Calibri" pitchFamily="34" charset="0"/>
              <a:cs typeface="Arial"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وعند تفحص.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749425" y="714375"/>
            <a:ext cx="5645150" cy="809625"/>
            <a:chOff x="2350452" y="-229869"/>
            <a:chExt cx="6293514" cy="1824204"/>
          </a:xfrm>
        </p:grpSpPr>
        <p:sp>
          <p:nvSpPr>
            <p:cNvPr id="3" name="Snip Diagonal Corner Rectangle 3"/>
            <p:cNvSpPr/>
            <p:nvPr/>
          </p:nvSpPr>
          <p:spPr>
            <a:xfrm>
              <a:off x="2350452" y="-229869"/>
              <a:ext cx="6293514" cy="1770420"/>
            </a:xfrm>
            <a:prstGeom prst="snip2DiagRect">
              <a:avLst/>
            </a:prstGeom>
            <a:solidFill>
              <a:srgbClr val="FFFFCC"/>
            </a:solidFill>
            <a:ln w="76200" cmpd="dbl">
              <a:solidFill>
                <a:schemeClr val="accent1">
                  <a:lumMod val="60000"/>
                  <a:lumOff val="40000"/>
                </a:schemeClr>
              </a:solidFill>
            </a:ln>
            <a:effectLst>
              <a:innerShdw blurRad="584200">
                <a:schemeClr val="accent4">
                  <a:lumMod val="60000"/>
                  <a:lumOff val="40000"/>
                </a:schemeClr>
              </a:innerShdw>
            </a:effectLst>
            <a:scene3d>
              <a:camera prst="orthographicFront"/>
              <a:lightRig rig="threePt" dir="t"/>
            </a:scene3d>
            <a:sp3d extrusionH="215900" contourW="38100">
              <a:extrusionClr>
                <a:srgbClr val="FF0000"/>
              </a:extrusionClr>
              <a:contourClr>
                <a:srgbClr val="FF0000"/>
              </a:contourClr>
            </a:sp3d>
          </p:spPr>
          <p:style>
            <a:lnRef idx="2">
              <a:schemeClr val="accent1">
                <a:shade val="50000"/>
              </a:schemeClr>
            </a:lnRef>
            <a:fillRef idx="1003">
              <a:schemeClr val="lt2"/>
            </a:fillRef>
            <a:effectRef idx="0">
              <a:schemeClr val="accent1"/>
            </a:effectRef>
            <a:fontRef idx="minor">
              <a:schemeClr val="lt1"/>
            </a:fontRef>
          </p:style>
          <p:txBody>
            <a:bodyPr rtlCol="1" anchor="ctr"/>
            <a:lstStyle/>
            <a:p>
              <a:pPr algn="ctr" fontAlgn="auto">
                <a:spcBef>
                  <a:spcPts val="0"/>
                </a:spcBef>
                <a:spcAft>
                  <a:spcPts val="0"/>
                </a:spcAft>
                <a:defRPr/>
              </a:pPr>
              <a:endParaRPr lang="ar-EG" sz="1600" b="1">
                <a:solidFill>
                  <a:schemeClr val="tx1"/>
                </a:solidFill>
              </a:endParaRPr>
            </a:p>
          </p:txBody>
        </p:sp>
        <p:sp>
          <p:nvSpPr>
            <p:cNvPr id="4" name="Rectangle 1"/>
            <p:cNvSpPr>
              <a:spLocks noChangeArrowheads="1"/>
            </p:cNvSpPr>
            <p:nvPr/>
          </p:nvSpPr>
          <p:spPr bwMode="auto">
            <a:xfrm>
              <a:off x="2594688" y="-140446"/>
              <a:ext cx="5805041" cy="1734781"/>
            </a:xfrm>
            <a:prstGeom prst="rect">
              <a:avLst/>
            </a:prstGeom>
            <a:noFill/>
            <a:ln w="9525">
              <a:noFill/>
              <a:miter lim="800000"/>
              <a:headEnd/>
              <a:tailEnd/>
            </a:ln>
          </p:spPr>
          <p:txBody>
            <a:bodyPr>
              <a:spAutoFit/>
            </a:bodyPr>
            <a:lstStyle/>
            <a:p>
              <a:pPr algn="ctr">
                <a:defRPr/>
              </a:pPr>
              <a:r>
                <a:rPr lang="ar-EG" sz="4400" b="1" dirty="0" err="1" smtClean="0">
                  <a:solidFill>
                    <a:srgbClr val="C00000"/>
                  </a:solidFill>
                  <a:latin typeface="Calibri" pitchFamily="34" charset="0"/>
                  <a:cs typeface="Arial" charset="0"/>
                </a:rPr>
                <a:t>المخاليط</a:t>
              </a:r>
              <a:r>
                <a:rPr lang="ar-EG" sz="4400" b="1" dirty="0" smtClean="0">
                  <a:solidFill>
                    <a:srgbClr val="C00000"/>
                  </a:solidFill>
                  <a:latin typeface="Calibri" pitchFamily="34" charset="0"/>
                  <a:cs typeface="Arial" charset="0"/>
                </a:rPr>
                <a:t> غير المتجانسة</a:t>
              </a:r>
              <a:endParaRPr lang="en-US" sz="4400" b="1" dirty="0">
                <a:solidFill>
                  <a:srgbClr val="C00000"/>
                </a:solidFill>
                <a:latin typeface="Calibri" pitchFamily="34" charset="0"/>
                <a:cs typeface="Arial" charset="0"/>
              </a:endParaRPr>
            </a:p>
          </p:txBody>
        </p:sp>
      </p:grpSp>
      <p:sp>
        <p:nvSpPr>
          <p:cNvPr id="5" name="مربع نص 4"/>
          <p:cNvSpPr txBox="1">
            <a:spLocks noChangeArrowheads="1"/>
          </p:cNvSpPr>
          <p:nvPr/>
        </p:nvSpPr>
        <p:spPr bwMode="auto">
          <a:xfrm>
            <a:off x="571472" y="1857364"/>
            <a:ext cx="8001056" cy="401648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pPr>
            <a:r>
              <a:rPr lang="ar-EG" sz="3400" b="1" dirty="0" smtClean="0">
                <a:latin typeface="Calibri" pitchFamily="34" charset="0"/>
                <a:cs typeface="Arial" charset="0"/>
              </a:rPr>
              <a:t>السوائل </a:t>
            </a:r>
            <a:r>
              <a:rPr lang="ar-EG" sz="3400" b="1" dirty="0">
                <a:latin typeface="Calibri" pitchFamily="34" charset="0"/>
                <a:cs typeface="Arial" charset="0"/>
              </a:rPr>
              <a:t>والغازات </a:t>
            </a:r>
            <a:r>
              <a:rPr lang="ar-EG" sz="3400" b="1" dirty="0" smtClean="0">
                <a:latin typeface="Calibri" pitchFamily="34" charset="0"/>
                <a:cs typeface="Arial" charset="0"/>
              </a:rPr>
              <a:t>أيضًا </a:t>
            </a:r>
            <a:r>
              <a:rPr lang="ar-EG" sz="3400" b="1" dirty="0">
                <a:latin typeface="Calibri" pitchFamily="34" charset="0"/>
                <a:cs typeface="Arial" charset="0"/>
              </a:rPr>
              <a:t>تشكل </a:t>
            </a:r>
            <a:r>
              <a:rPr lang="ar-EG" sz="3400" b="1" dirty="0" err="1">
                <a:latin typeface="Calibri" pitchFamily="34" charset="0"/>
                <a:cs typeface="Arial" charset="0"/>
              </a:rPr>
              <a:t>مخاليط</a:t>
            </a:r>
            <a:r>
              <a:rPr lang="ar-EG" sz="3400" b="1" dirty="0">
                <a:latin typeface="Calibri" pitchFamily="34" charset="0"/>
                <a:cs typeface="Arial" charset="0"/>
              </a:rPr>
              <a:t> غير </a:t>
            </a:r>
            <a:r>
              <a:rPr lang="ar-EG" sz="3400" b="1" dirty="0" smtClean="0">
                <a:latin typeface="Calibri" pitchFamily="34" charset="0"/>
                <a:cs typeface="Arial" charset="0"/>
              </a:rPr>
              <a:t>متجانسة. ومن </a:t>
            </a:r>
            <a:r>
              <a:rPr lang="ar-EG" sz="3400" b="1" dirty="0">
                <a:latin typeface="Calibri" pitchFamily="34" charset="0"/>
                <a:cs typeface="Arial" charset="0"/>
              </a:rPr>
              <a:t>ذك الحليب </a:t>
            </a:r>
            <a:r>
              <a:rPr lang="ar-EG" sz="3400" b="1" dirty="0" smtClean="0">
                <a:latin typeface="Calibri" pitchFamily="34" charset="0"/>
                <a:cs typeface="Arial" charset="0"/>
              </a:rPr>
              <a:t>الطازج، حيث تتكوَّن </a:t>
            </a:r>
            <a:r>
              <a:rPr lang="ar-EG" sz="3400" b="1" dirty="0">
                <a:latin typeface="Calibri" pitchFamily="34" charset="0"/>
                <a:cs typeface="Arial" charset="0"/>
              </a:rPr>
              <a:t>على </a:t>
            </a:r>
            <a:r>
              <a:rPr lang="ar-EG" sz="3400" b="1" dirty="0" smtClean="0">
                <a:latin typeface="Calibri" pitchFamily="34" charset="0"/>
                <a:cs typeface="Arial" charset="0"/>
              </a:rPr>
              <a:t>سطحِه طبقةٌ </a:t>
            </a:r>
            <a:r>
              <a:rPr lang="ar-EG" sz="3400" b="1" dirty="0">
                <a:latin typeface="Calibri" pitchFamily="34" charset="0"/>
                <a:cs typeface="Arial" charset="0"/>
              </a:rPr>
              <a:t>من </a:t>
            </a:r>
            <a:r>
              <a:rPr lang="ar-EG" sz="3400" b="1" dirty="0" smtClean="0">
                <a:latin typeface="Calibri" pitchFamily="34" charset="0"/>
                <a:cs typeface="Arial" charset="0"/>
              </a:rPr>
              <a:t>الدهونِ. ويحتوي الغِلافُ </a:t>
            </a:r>
            <a:r>
              <a:rPr lang="ar-EG" sz="3400" b="1" dirty="0">
                <a:latin typeface="Calibri" pitchFamily="34" charset="0"/>
                <a:cs typeface="Arial" charset="0"/>
              </a:rPr>
              <a:t>الجوي في يوم غائم على </a:t>
            </a:r>
            <a:r>
              <a:rPr lang="ar-EG" sz="3400" b="1" dirty="0" smtClean="0">
                <a:latin typeface="Calibri" pitchFamily="34" charset="0"/>
                <a:cs typeface="Arial" charset="0"/>
              </a:rPr>
              <a:t>مخلوطٍ </a:t>
            </a:r>
            <a:r>
              <a:rPr lang="ar-EG" sz="3400" b="1" dirty="0">
                <a:latin typeface="Calibri" pitchFamily="34" charset="0"/>
                <a:cs typeface="Arial" charset="0"/>
              </a:rPr>
              <a:t>غير متجانس من </a:t>
            </a:r>
            <a:r>
              <a:rPr lang="ar-EG" sz="3400" b="1" dirty="0" smtClean="0">
                <a:latin typeface="Calibri" pitchFamily="34" charset="0"/>
                <a:cs typeface="Arial" charset="0"/>
              </a:rPr>
              <a:t>الغيومِ والهواء. وفي </a:t>
            </a:r>
            <a:r>
              <a:rPr lang="ar-EG" sz="3400" b="1" dirty="0">
                <a:latin typeface="Calibri" pitchFamily="34" charset="0"/>
                <a:cs typeface="Arial" charset="0"/>
              </a:rPr>
              <a:t>الحقيقة فإن الهواء نفسه مخلوط من غازات </a:t>
            </a:r>
            <a:r>
              <a:rPr lang="ar-EG" sz="3400" b="1" dirty="0" smtClean="0">
                <a:latin typeface="Calibri" pitchFamily="34" charset="0"/>
                <a:cs typeface="Arial" charset="0"/>
              </a:rPr>
              <a:t>مُخْتَلِفَة. </a:t>
            </a:r>
            <a:endParaRPr lang="en-US" sz="3400" b="1" dirty="0">
              <a:latin typeface="Calibri" pitchFamily="34" charset="0"/>
              <a:cs typeface="Arial" charset="0"/>
            </a:endParaRPr>
          </a:p>
        </p:txBody>
      </p:sp>
    </p:spTree>
  </p:cSld>
  <p:clrMapOvr>
    <a:masterClrMapping/>
  </p:clrMapOvr>
  <p:transition>
    <p:comb/>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سوائل والغازات أيضًا تشك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مستطيل 2"/>
          <p:cNvSpPr>
            <a:spLocks noChangeArrowheads="1"/>
          </p:cNvSpPr>
          <p:nvPr/>
        </p:nvSpPr>
        <p:spPr bwMode="auto">
          <a:xfrm>
            <a:off x="5127625" y="798513"/>
            <a:ext cx="2781300" cy="831850"/>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a:buClr>
                <a:srgbClr val="C00000"/>
              </a:buClr>
              <a:buFont typeface="Wingdings" pitchFamily="2" charset="2"/>
              <a:buChar char="§"/>
            </a:pPr>
            <a:r>
              <a:rPr lang="ar-EG" sz="4800" b="1" dirty="0">
                <a:solidFill>
                  <a:srgbClr val="002060"/>
                </a:solidFill>
                <a:latin typeface="Calibri" pitchFamily="34" charset="0"/>
              </a:rPr>
              <a:t> حفظ الكتلة</a:t>
            </a:r>
            <a:endParaRPr lang="en-US" sz="4800" b="1" dirty="0">
              <a:solidFill>
                <a:srgbClr val="002060"/>
              </a:solidFill>
              <a:latin typeface="Calibri" pitchFamily="34" charset="0"/>
            </a:endParaRPr>
          </a:p>
        </p:txBody>
      </p:sp>
      <p:sp>
        <p:nvSpPr>
          <p:cNvPr id="4" name="Rectangle 8"/>
          <p:cNvSpPr>
            <a:spLocks noChangeArrowheads="1"/>
          </p:cNvSpPr>
          <p:nvPr/>
        </p:nvSpPr>
        <p:spPr bwMode="auto">
          <a:xfrm>
            <a:off x="798513" y="1928813"/>
            <a:ext cx="7618412" cy="424731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lgn="justLow">
              <a:lnSpc>
                <a:spcPct val="150000"/>
              </a:lnSpc>
              <a:buFontTx/>
              <a:buBlip>
                <a:blip r:embed="rId5"/>
              </a:buBlip>
            </a:pPr>
            <a:r>
              <a:rPr lang="ar-EG" sz="3600" b="1" dirty="0">
                <a:solidFill>
                  <a:srgbClr val="002060"/>
                </a:solidFill>
                <a:latin typeface="Calibri" pitchFamily="34" charset="0"/>
              </a:rPr>
              <a:t> إذا </a:t>
            </a:r>
            <a:r>
              <a:rPr lang="ar-EG" sz="3600" b="1" dirty="0" smtClean="0">
                <a:solidFill>
                  <a:srgbClr val="002060"/>
                </a:solidFill>
                <a:latin typeface="Calibri" pitchFamily="34" charset="0"/>
              </a:rPr>
              <a:t>أضفتُ 100جم </a:t>
            </a:r>
            <a:r>
              <a:rPr lang="ar-EG" sz="3600" b="1" dirty="0">
                <a:solidFill>
                  <a:srgbClr val="002060"/>
                </a:solidFill>
                <a:latin typeface="Calibri" pitchFamily="34" charset="0"/>
              </a:rPr>
              <a:t>من </a:t>
            </a:r>
            <a:r>
              <a:rPr lang="ar-EG" sz="3600" b="1" dirty="0" smtClean="0">
                <a:solidFill>
                  <a:srgbClr val="002060"/>
                </a:solidFill>
                <a:latin typeface="Calibri" pitchFamily="34" charset="0"/>
              </a:rPr>
              <a:t>الملحِ </a:t>
            </a:r>
            <a:r>
              <a:rPr lang="ar-EG" sz="3600" b="1" dirty="0">
                <a:solidFill>
                  <a:srgbClr val="002060"/>
                </a:solidFill>
                <a:latin typeface="Calibri" pitchFamily="34" charset="0"/>
              </a:rPr>
              <a:t>إلى100جم من </a:t>
            </a:r>
            <a:r>
              <a:rPr lang="ar-EG" sz="3600" b="1" dirty="0" smtClean="0">
                <a:solidFill>
                  <a:srgbClr val="002060"/>
                </a:solidFill>
                <a:latin typeface="Calibri" pitchFamily="34" charset="0"/>
              </a:rPr>
              <a:t>الرملِ فإنَّ الكتلةَ </a:t>
            </a:r>
            <a:r>
              <a:rPr lang="ar-EG" sz="3600" b="1" dirty="0">
                <a:solidFill>
                  <a:srgbClr val="002060"/>
                </a:solidFill>
                <a:latin typeface="Calibri" pitchFamily="34" charset="0"/>
              </a:rPr>
              <a:t>الكلية </a:t>
            </a:r>
            <a:r>
              <a:rPr lang="ar-EG" sz="3600" b="1" dirty="0" smtClean="0">
                <a:solidFill>
                  <a:srgbClr val="002060"/>
                </a:solidFill>
                <a:latin typeface="Calibri" pitchFamily="34" charset="0"/>
              </a:rPr>
              <a:t>لهما200جم. إن </a:t>
            </a:r>
            <a:r>
              <a:rPr lang="ar-EG" sz="3600" b="1" dirty="0">
                <a:solidFill>
                  <a:srgbClr val="002060"/>
                </a:solidFill>
                <a:latin typeface="Calibri" pitchFamily="34" charset="0"/>
              </a:rPr>
              <a:t>كتلة أي جزء يضاف إلى المخلوط </a:t>
            </a:r>
            <a:r>
              <a:rPr lang="ar-EG" sz="3600" b="1" dirty="0" smtClean="0">
                <a:solidFill>
                  <a:srgbClr val="002060"/>
                </a:solidFill>
                <a:latin typeface="Calibri" pitchFamily="34" charset="0"/>
              </a:rPr>
              <a:t>تُضافُ </a:t>
            </a:r>
            <a:r>
              <a:rPr lang="ar-EG" sz="3600" b="1" dirty="0">
                <a:solidFill>
                  <a:srgbClr val="002060"/>
                </a:solidFill>
                <a:latin typeface="Calibri" pitchFamily="34" charset="0"/>
              </a:rPr>
              <a:t>إلى الكتلة </a:t>
            </a:r>
            <a:r>
              <a:rPr lang="ar-EG" sz="3600" b="1" dirty="0" smtClean="0">
                <a:solidFill>
                  <a:srgbClr val="002060"/>
                </a:solidFill>
                <a:latin typeface="Calibri" pitchFamily="34" charset="0"/>
              </a:rPr>
              <a:t>الكلية. وهذا </a:t>
            </a:r>
            <a:r>
              <a:rPr lang="ar-EG" sz="3600" b="1" dirty="0">
                <a:solidFill>
                  <a:srgbClr val="002060"/>
                </a:solidFill>
                <a:latin typeface="Calibri" pitchFamily="34" charset="0"/>
              </a:rPr>
              <a:t>يحقق قانون حفظ </a:t>
            </a:r>
            <a:r>
              <a:rPr lang="ar-EG" sz="3600" b="1" dirty="0" smtClean="0">
                <a:solidFill>
                  <a:srgbClr val="002060"/>
                </a:solidFill>
                <a:latin typeface="Calibri" pitchFamily="34" charset="0"/>
              </a:rPr>
              <a:t>الكتلة. أي </a:t>
            </a:r>
            <a:r>
              <a:rPr lang="ar-EG" sz="3600" b="1" dirty="0">
                <a:solidFill>
                  <a:srgbClr val="002060"/>
                </a:solidFill>
                <a:latin typeface="Calibri" pitchFamily="34" charset="0"/>
              </a:rPr>
              <a:t>أن الكتلة لا تزيد ولا تنقص في عملية إعداد </a:t>
            </a:r>
            <a:r>
              <a:rPr lang="ar-EG" sz="3600" b="1" dirty="0" err="1" smtClean="0">
                <a:solidFill>
                  <a:srgbClr val="002060"/>
                </a:solidFill>
                <a:latin typeface="Calibri" pitchFamily="34" charset="0"/>
              </a:rPr>
              <a:t>المخاليط</a:t>
            </a:r>
            <a:r>
              <a:rPr lang="ar-EG" sz="3600" b="1" dirty="0" smtClean="0">
                <a:solidFill>
                  <a:srgbClr val="002060"/>
                </a:solidFill>
                <a:latin typeface="Calibri" pitchFamily="34" charset="0"/>
              </a:rPr>
              <a:t>. </a:t>
            </a:r>
            <a:endParaRPr lang="en-US" sz="3600" b="1" dirty="0">
              <a:solidFill>
                <a:srgbClr val="002060"/>
              </a:solidFill>
              <a:latin typeface="Calibri"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حفظ الكتلة.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إذا أضف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مجموعة 1"/>
          <p:cNvGrpSpPr>
            <a:grpSpLocks/>
          </p:cNvGrpSpPr>
          <p:nvPr/>
        </p:nvGrpSpPr>
        <p:grpSpPr bwMode="auto">
          <a:xfrm>
            <a:off x="3319463" y="571500"/>
            <a:ext cx="5253037" cy="1108075"/>
            <a:chOff x="3638995" y="500042"/>
            <a:chExt cx="5252848" cy="1108254"/>
          </a:xfrm>
        </p:grpSpPr>
        <p:sp>
          <p:nvSpPr>
            <p:cNvPr id="3" name="مستطيل ذو زاويتين مستديرتين في نفس الجانب 2"/>
            <p:cNvSpPr/>
            <p:nvPr/>
          </p:nvSpPr>
          <p:spPr>
            <a:xfrm flipH="1" flipV="1">
              <a:off x="3638995" y="500042"/>
              <a:ext cx="5252848" cy="1108254"/>
            </a:xfrm>
            <a:prstGeom prst="round2SameRect">
              <a:avLst>
                <a:gd name="adj1" fmla="val 50000"/>
                <a:gd name="adj2" fmla="val 50000"/>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4" name="مستطيل ذو زاويتين مستديرتين في نفس الجانب 3"/>
            <p:cNvSpPr/>
            <p:nvPr/>
          </p:nvSpPr>
          <p:spPr>
            <a:xfrm flipV="1">
              <a:off x="3716496" y="598554"/>
              <a:ext cx="5097847" cy="911231"/>
            </a:xfrm>
            <a:prstGeom prst="round2SameRect">
              <a:avLst>
                <a:gd name="adj1" fmla="val 50000"/>
                <a:gd name="adj2" fmla="val 50000"/>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grpSp>
          <p:nvGrpSpPr>
            <p:cNvPr id="31759" name="مجموعة 3"/>
            <p:cNvGrpSpPr>
              <a:grpSpLocks/>
            </p:cNvGrpSpPr>
            <p:nvPr/>
          </p:nvGrpSpPr>
          <p:grpSpPr bwMode="auto">
            <a:xfrm>
              <a:off x="3781871" y="555949"/>
              <a:ext cx="4790657" cy="1015663"/>
              <a:chOff x="2853177" y="423891"/>
              <a:chExt cx="4790657" cy="1105775"/>
            </a:xfrm>
          </p:grpSpPr>
          <p:sp>
            <p:nvSpPr>
              <p:cNvPr id="6" name="مستطيل مستدير الزوايا 4"/>
              <p:cNvSpPr/>
              <p:nvPr/>
            </p:nvSpPr>
            <p:spPr>
              <a:xfrm rot="16200000" flipH="1">
                <a:off x="6625138" y="518576"/>
                <a:ext cx="900000" cy="900000"/>
              </a:xfrm>
              <a:prstGeom prst="roundRect">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dirty="0">
                  <a:solidFill>
                    <a:schemeClr val="tx1"/>
                  </a:solidFill>
                </a:endParaRPr>
              </a:p>
            </p:txBody>
          </p:sp>
          <p:sp>
            <p:nvSpPr>
              <p:cNvPr id="7" name="مستطيل مستدير الزوايا 6"/>
              <p:cNvSpPr/>
              <p:nvPr/>
            </p:nvSpPr>
            <p:spPr>
              <a:xfrm flipH="1" flipV="1">
                <a:off x="6715138" y="608576"/>
                <a:ext cx="720000" cy="720000"/>
              </a:xfrm>
              <a:prstGeom prst="roundRect">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dirty="0">
                  <a:solidFill>
                    <a:schemeClr val="tx1"/>
                  </a:solidFill>
                </a:endParaRPr>
              </a:p>
            </p:txBody>
          </p:sp>
          <p:sp>
            <p:nvSpPr>
              <p:cNvPr id="31766" name="مربع نص 7"/>
              <p:cNvSpPr txBox="1">
                <a:spLocks noChangeArrowheads="1"/>
              </p:cNvSpPr>
              <p:nvPr/>
            </p:nvSpPr>
            <p:spPr bwMode="auto">
              <a:xfrm>
                <a:off x="6786578" y="928670"/>
                <a:ext cx="857256" cy="569733"/>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buClr>
                    <a:srgbClr val="FFFF00"/>
                  </a:buClr>
                  <a:buSzPct val="300000"/>
                  <a:buFont typeface="Wingdings" pitchFamily="2" charset="2"/>
                  <a:buChar char="ü"/>
                </a:pPr>
                <a:r>
                  <a:rPr lang="ar-EG" sz="2800" b="1">
                    <a:latin typeface="Calibri" pitchFamily="34" charset="0"/>
                  </a:rPr>
                  <a:t> </a:t>
                </a:r>
              </a:p>
            </p:txBody>
          </p:sp>
          <p:sp>
            <p:nvSpPr>
              <p:cNvPr id="31767" name="Rectangle 1"/>
              <p:cNvSpPr>
                <a:spLocks noChangeArrowheads="1"/>
              </p:cNvSpPr>
              <p:nvPr/>
            </p:nvSpPr>
            <p:spPr bwMode="auto">
              <a:xfrm>
                <a:off x="2853177" y="423891"/>
                <a:ext cx="3538274" cy="110577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nchor="ctr">
                <a:spAutoFit/>
              </a:bodyPr>
              <a:lstStyle/>
              <a:p>
                <a:r>
                  <a:rPr lang="ar-EG" sz="6000" b="1" dirty="0">
                    <a:solidFill>
                      <a:schemeClr val="bg1"/>
                    </a:solidFill>
                    <a:cs typeface="Times New Roman" pitchFamily="18" charset="0"/>
                  </a:rPr>
                  <a:t>أختبر نفسي</a:t>
                </a:r>
                <a:endParaRPr lang="en-US" sz="6000" b="1" dirty="0">
                  <a:solidFill>
                    <a:schemeClr val="bg1"/>
                  </a:solidFill>
                  <a:cs typeface="Times New Roman" pitchFamily="18" charset="0"/>
                </a:endParaRPr>
              </a:p>
            </p:txBody>
          </p:sp>
        </p:grpSp>
      </p:grpSp>
      <p:sp>
        <p:nvSpPr>
          <p:cNvPr id="10" name="مستطيل 9"/>
          <p:cNvSpPr>
            <a:spLocks noChangeArrowheads="1"/>
          </p:cNvSpPr>
          <p:nvPr/>
        </p:nvSpPr>
        <p:spPr bwMode="auto">
          <a:xfrm>
            <a:off x="1071538" y="3429000"/>
            <a:ext cx="6680220" cy="2762936"/>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pPr>
            <a:r>
              <a:rPr lang="ar-EG" sz="4000" b="1" dirty="0">
                <a:solidFill>
                  <a:schemeClr val="tx1"/>
                </a:solidFill>
                <a:latin typeface="Calibri" pitchFamily="34" charset="0"/>
              </a:rPr>
              <a:t>فيم يشبه </a:t>
            </a:r>
            <a:r>
              <a:rPr lang="ar-EG" sz="4000" b="1" dirty="0" smtClean="0">
                <a:solidFill>
                  <a:schemeClr val="tx1"/>
                </a:solidFill>
                <a:latin typeface="Calibri" pitchFamily="34" charset="0"/>
              </a:rPr>
              <a:t>مخلوطُ </a:t>
            </a:r>
            <a:r>
              <a:rPr lang="ar-EG" sz="4000" b="1" dirty="0">
                <a:solidFill>
                  <a:schemeClr val="tx1"/>
                </a:solidFill>
                <a:latin typeface="Calibri" pitchFamily="34" charset="0"/>
              </a:rPr>
              <a:t>الكبريت </a:t>
            </a:r>
            <a:r>
              <a:rPr lang="ar-EG" sz="4000" b="1" dirty="0" smtClean="0">
                <a:solidFill>
                  <a:schemeClr val="tx1"/>
                </a:solidFill>
                <a:latin typeface="Calibri" pitchFamily="34" charset="0"/>
              </a:rPr>
              <a:t>وبرادةُ </a:t>
            </a:r>
            <a:r>
              <a:rPr lang="ar-EG" sz="4000" b="1" dirty="0">
                <a:solidFill>
                  <a:schemeClr val="tx1"/>
                </a:solidFill>
                <a:latin typeface="Calibri" pitchFamily="34" charset="0"/>
              </a:rPr>
              <a:t>الحديد </a:t>
            </a:r>
            <a:r>
              <a:rPr lang="ar-EG" sz="4000" b="1" dirty="0" err="1" smtClean="0">
                <a:solidFill>
                  <a:schemeClr val="tx1"/>
                </a:solidFill>
                <a:latin typeface="Calibri" pitchFamily="34" charset="0"/>
              </a:rPr>
              <a:t>كبريتيدَ</a:t>
            </a:r>
            <a:r>
              <a:rPr lang="ar-EG" sz="4000" b="1" dirty="0" smtClean="0">
                <a:solidFill>
                  <a:schemeClr val="tx1"/>
                </a:solidFill>
                <a:latin typeface="Calibri" pitchFamily="34" charset="0"/>
              </a:rPr>
              <a:t> </a:t>
            </a:r>
            <a:r>
              <a:rPr lang="ar-EG" sz="4000" b="1" dirty="0">
                <a:solidFill>
                  <a:schemeClr val="tx1"/>
                </a:solidFill>
                <a:latin typeface="Calibri" pitchFamily="34" charset="0"/>
              </a:rPr>
              <a:t>الحديد</a:t>
            </a:r>
            <a:r>
              <a:rPr lang="ar-EG" sz="4000" b="1" dirty="0" smtClean="0">
                <a:solidFill>
                  <a:schemeClr val="tx1"/>
                </a:solidFill>
                <a:latin typeface="Calibri" pitchFamily="34" charset="0"/>
              </a:rPr>
              <a:t>؟ </a:t>
            </a:r>
            <a:br>
              <a:rPr lang="ar-EG" sz="4000" b="1" dirty="0" smtClean="0">
                <a:solidFill>
                  <a:schemeClr val="tx1"/>
                </a:solidFill>
                <a:latin typeface="Calibri" pitchFamily="34" charset="0"/>
              </a:rPr>
            </a:br>
            <a:r>
              <a:rPr lang="ar-EG" sz="4000" b="1" dirty="0" smtClean="0">
                <a:solidFill>
                  <a:schemeClr val="tx1"/>
                </a:solidFill>
                <a:latin typeface="Calibri" pitchFamily="34" charset="0"/>
              </a:rPr>
              <a:t>وفيم </a:t>
            </a:r>
            <a:r>
              <a:rPr lang="ar-EG" sz="4000" b="1" dirty="0">
                <a:solidFill>
                  <a:schemeClr val="tx1"/>
                </a:solidFill>
                <a:latin typeface="Calibri" pitchFamily="34" charset="0"/>
              </a:rPr>
              <a:t>يختلفان؟</a:t>
            </a:r>
            <a:endParaRPr lang="en-US" sz="4000" b="1" dirty="0">
              <a:solidFill>
                <a:schemeClr val="tx1"/>
              </a:solidFill>
              <a:latin typeface="Calibri" pitchFamily="34" charset="0"/>
            </a:endParaRPr>
          </a:p>
        </p:txBody>
      </p:sp>
      <p:grpSp>
        <p:nvGrpSpPr>
          <p:cNvPr id="8" name="مجموعة 10"/>
          <p:cNvGrpSpPr>
            <a:grpSpLocks/>
          </p:cNvGrpSpPr>
          <p:nvPr/>
        </p:nvGrpSpPr>
        <p:grpSpPr bwMode="auto">
          <a:xfrm>
            <a:off x="6156325" y="1935162"/>
            <a:ext cx="2000250" cy="1422400"/>
            <a:chOff x="5594115" y="1149478"/>
            <a:chExt cx="2000264" cy="1422266"/>
          </a:xfrm>
        </p:grpSpPr>
        <p:sp>
          <p:nvSpPr>
            <p:cNvPr id="31749" name="مستطيل 11"/>
            <p:cNvSpPr>
              <a:spLocks noChangeArrowheads="1"/>
            </p:cNvSpPr>
            <p:nvPr/>
          </p:nvSpPr>
          <p:spPr bwMode="auto">
            <a:xfrm>
              <a:off x="5901589" y="1149478"/>
              <a:ext cx="1385316" cy="707886"/>
            </a:xfrm>
            <a:prstGeom prst="rect">
              <a:avLst/>
            </a:prstGeom>
            <a:noFill/>
            <a:ln w="9525">
              <a:noFill/>
              <a:miter lim="800000"/>
              <a:headEnd/>
              <a:tailEnd/>
            </a:ln>
          </p:spPr>
          <p:txBody>
            <a:bodyPr wrap="none">
              <a:spAutoFit/>
            </a:bodyPr>
            <a:lstStyle/>
            <a:p>
              <a:pPr algn="ctr"/>
              <a:r>
                <a:rPr lang="ar-EG" sz="4000" b="1" dirty="0">
                  <a:solidFill>
                    <a:srgbClr val="C00000"/>
                  </a:solidFill>
                  <a:latin typeface="Calibri" pitchFamily="34" charset="0"/>
                </a:rPr>
                <a:t>أقارن: </a:t>
              </a:r>
            </a:p>
          </p:txBody>
        </p:sp>
        <p:sp>
          <p:nvSpPr>
            <p:cNvPr id="13" name="مثلث متساوي الساقين 12"/>
            <p:cNvSpPr/>
            <p:nvPr/>
          </p:nvSpPr>
          <p:spPr>
            <a:xfrm flipV="1">
              <a:off x="5594115" y="1928802"/>
              <a:ext cx="2000264" cy="642942"/>
            </a:xfrm>
            <a:prstGeom prst="triangle">
              <a:avLst/>
            </a:prstGeom>
          </p:spPr>
          <p:style>
            <a:lnRef idx="0">
              <a:schemeClr val="accent1"/>
            </a:lnRef>
            <a:fillRef idx="3">
              <a:schemeClr val="accent1"/>
            </a:fillRef>
            <a:effectRef idx="3">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gr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أختبر نفسى؟.wav"/>
                                        </p:tgtEl>
                                      </p:cMediaNode>
                                    </p:audio>
                                  </p:subTnLst>
                                </p:cTn>
                              </p:par>
                            </p:childTnLst>
                          </p:cTn>
                        </p:par>
                      </p:childTnLst>
                    </p:cTn>
                  </p:par>
                  <p:par>
                    <p:cTn id="9" fill="hold">
                      <p:stCondLst>
                        <p:cond delay="indefinite"/>
                      </p:stCondLst>
                      <p:childTnLst>
                        <p:par>
                          <p:cTn id="10" fill="hold">
                            <p:stCondLst>
                              <p:cond delay="0"/>
                            </p:stCondLst>
                            <p:childTnLst>
                              <p:par>
                                <p:cTn id="11" presetID="54" presetClass="entr" presetSubtype="0" accel="10000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0.05"/>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 calcmode="lin" valueType="num">
                                      <p:cBhvr>
                                        <p:cTn id="15" dur="1000" fill="hold"/>
                                        <p:tgtEl>
                                          <p:spTgt spid="8"/>
                                        </p:tgtEl>
                                        <p:attrNameLst>
                                          <p:attrName>ppt_x</p:attrName>
                                        </p:attrNameLst>
                                      </p:cBhvr>
                                      <p:tavLst>
                                        <p:tav tm="0">
                                          <p:val>
                                            <p:strVal val="#ppt_x-.2"/>
                                          </p:val>
                                        </p:tav>
                                        <p:tav tm="100000">
                                          <p:val>
                                            <p:strVal val="#ppt_x"/>
                                          </p:val>
                                        </p:tav>
                                      </p:tavLst>
                                    </p:anim>
                                    <p:anim calcmode="lin" valueType="num">
                                      <p:cBhvr>
                                        <p:cTn id="16" dur="1000" fill="hold"/>
                                        <p:tgtEl>
                                          <p:spTgt spid="8"/>
                                        </p:tgtEl>
                                        <p:attrNameLst>
                                          <p:attrName>ppt_y</p:attrName>
                                        </p:attrNameLst>
                                      </p:cBhvr>
                                      <p:tavLst>
                                        <p:tav tm="0">
                                          <p:val>
                                            <p:strVal val="#ppt_y"/>
                                          </p:val>
                                        </p:tav>
                                        <p:tav tm="100000">
                                          <p:val>
                                            <p:strVal val="#ppt_y"/>
                                          </p:val>
                                        </p:tav>
                                      </p:tavLst>
                                    </p:anim>
                                    <p:animEffect transition="in" filter="fade">
                                      <p:cBhvr>
                                        <p:cTn id="17" dur="10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أقارن.wav"/>
                                        </p:tgtEl>
                                      </p:cMediaNode>
                                    </p:audio>
                                  </p:sub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5" name="فيم يشبه مخلوط الكبريت وبرادة الحديد كبريتي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utoShape 3"/>
          <p:cNvSpPr>
            <a:spLocks noChangeArrowheads="1"/>
          </p:cNvSpPr>
          <p:nvPr/>
        </p:nvSpPr>
        <p:spPr bwMode="auto">
          <a:xfrm rot="5400000">
            <a:off x="3725811" y="1080299"/>
            <a:ext cx="1397675" cy="7563478"/>
          </a:xfrm>
          <a:prstGeom prst="flowChartDelay">
            <a:avLst/>
          </a:prstGeom>
          <a:ln>
            <a:headEnd/>
            <a:tailEnd/>
          </a:ln>
        </p:spPr>
        <p:style>
          <a:lnRef idx="1">
            <a:schemeClr val="accent2"/>
          </a:lnRef>
          <a:fillRef idx="2">
            <a:schemeClr val="accent2"/>
          </a:fillRef>
          <a:effectRef idx="1">
            <a:schemeClr val="accent2"/>
          </a:effectRef>
          <a:fontRef idx="minor">
            <a:schemeClr val="dk1"/>
          </a:fontRef>
        </p:style>
        <p:txBody>
          <a:bodyPr rot="10800000" vert="eaVert" wrap="square" anchor="ctr">
            <a:spAutoFit/>
          </a:bodyPr>
          <a:lstStyle/>
          <a:p>
            <a:pPr algn="ctr" fontAlgn="auto">
              <a:spcBef>
                <a:spcPts val="0"/>
              </a:spcBef>
              <a:spcAft>
                <a:spcPts val="0"/>
              </a:spcAft>
              <a:defRPr/>
            </a:pPr>
            <a:r>
              <a:rPr lang="ar-EG" sz="6600" b="1" dirty="0" smtClean="0">
                <a:solidFill>
                  <a:srgbClr val="C00000"/>
                </a:solidFill>
              </a:rPr>
              <a:t>التَّـهْـيِـئَـة  </a:t>
            </a:r>
            <a:endParaRPr lang="ar-EG" sz="6600" b="1" dirty="0">
              <a:solidFill>
                <a:srgbClr val="C00000"/>
              </a:solidFill>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لتهيئ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 Diagonal Corner Rectangle 9"/>
          <p:cNvSpPr/>
          <p:nvPr/>
        </p:nvSpPr>
        <p:spPr bwMode="auto">
          <a:xfrm>
            <a:off x="1142976" y="1285860"/>
            <a:ext cx="6531068" cy="4333754"/>
          </a:xfrm>
          <a:prstGeom prst="wave">
            <a:avLst>
              <a:gd name="adj1" fmla="val 10413"/>
              <a:gd name="adj2" fmla="val 0"/>
            </a:avLst>
          </a:prstGeom>
          <a:ln/>
          <a:scene3d>
            <a:camera prst="orthographicFront"/>
            <a:lightRig rig="threePt" dir="t"/>
          </a:scene3d>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b="1">
              <a:solidFill>
                <a:schemeClr val="tx1"/>
              </a:solidFill>
            </a:endParaRPr>
          </a:p>
        </p:txBody>
      </p:sp>
      <p:sp>
        <p:nvSpPr>
          <p:cNvPr id="6" name="مستطيل 21"/>
          <p:cNvSpPr>
            <a:spLocks noChangeArrowheads="1"/>
          </p:cNvSpPr>
          <p:nvPr/>
        </p:nvSpPr>
        <p:spPr bwMode="auto">
          <a:xfrm rot="10800000" flipV="1">
            <a:off x="928662" y="2082970"/>
            <a:ext cx="7358088" cy="2762936"/>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fontAlgn="auto">
              <a:lnSpc>
                <a:spcPct val="150000"/>
              </a:lnSpc>
              <a:spcBef>
                <a:spcPts val="0"/>
              </a:spcBef>
              <a:spcAft>
                <a:spcPts val="0"/>
              </a:spcAft>
              <a:defRPr/>
            </a:pPr>
            <a:r>
              <a:rPr lang="ar-EG" sz="4000" b="1" dirty="0">
                <a:solidFill>
                  <a:srgbClr val="C00000"/>
                </a:solidFill>
                <a:latin typeface="Calibri" pitchFamily="34" charset="0"/>
                <a:cs typeface="Arial" pitchFamily="34" charset="0"/>
              </a:rPr>
              <a:t>أوجه التشابه</a:t>
            </a:r>
            <a:r>
              <a:rPr lang="ar-EG" sz="4000" b="1" dirty="0" smtClean="0">
                <a:solidFill>
                  <a:srgbClr val="C00000"/>
                </a:solidFill>
                <a:latin typeface="Calibri" pitchFamily="34" charset="0"/>
                <a:cs typeface="Arial" pitchFamily="34" charset="0"/>
              </a:rPr>
              <a:t>:</a:t>
            </a:r>
            <a:r>
              <a:rPr lang="ar-EG" sz="4000" b="1" dirty="0" smtClean="0">
                <a:solidFill>
                  <a:schemeClr val="tx1"/>
                </a:solidFill>
                <a:latin typeface="Calibri" pitchFamily="34" charset="0"/>
                <a:cs typeface="Arial" pitchFamily="34" charset="0"/>
              </a:rPr>
              <a:t/>
            </a:r>
            <a:br>
              <a:rPr lang="ar-EG" sz="4000" b="1" dirty="0" smtClean="0">
                <a:solidFill>
                  <a:schemeClr val="tx1"/>
                </a:solidFill>
                <a:latin typeface="Calibri" pitchFamily="34" charset="0"/>
                <a:cs typeface="Arial" pitchFamily="34" charset="0"/>
              </a:rPr>
            </a:br>
            <a:r>
              <a:rPr lang="ar-EG" sz="4000" b="1" dirty="0" smtClean="0">
                <a:solidFill>
                  <a:schemeClr val="tx1"/>
                </a:solidFill>
                <a:latin typeface="Calibri" pitchFamily="34" charset="0"/>
                <a:cs typeface="Arial" pitchFamily="34" charset="0"/>
              </a:rPr>
              <a:t> </a:t>
            </a:r>
            <a:r>
              <a:rPr lang="ar-EG" sz="4000" b="1" dirty="0">
                <a:solidFill>
                  <a:schemeClr val="tx1"/>
                </a:solidFill>
                <a:latin typeface="Calibri" pitchFamily="34" charset="0"/>
                <a:cs typeface="Arial" pitchFamily="34" charset="0"/>
              </a:rPr>
              <a:t>أن </a:t>
            </a:r>
            <a:r>
              <a:rPr lang="ar-EG" sz="4000" b="1" dirty="0" smtClean="0">
                <a:solidFill>
                  <a:schemeClr val="tx1"/>
                </a:solidFill>
                <a:latin typeface="Calibri" pitchFamily="34" charset="0"/>
                <a:cs typeface="Arial" pitchFamily="34" charset="0"/>
              </a:rPr>
              <a:t>كلًّا </a:t>
            </a:r>
            <a:r>
              <a:rPr lang="ar-EG" sz="4000" b="1" dirty="0">
                <a:solidFill>
                  <a:schemeClr val="tx1"/>
                </a:solidFill>
                <a:latin typeface="Calibri" pitchFamily="34" charset="0"/>
                <a:cs typeface="Arial" pitchFamily="34" charset="0"/>
              </a:rPr>
              <a:t>منهما يحتوي على </a:t>
            </a:r>
            <a:r>
              <a:rPr lang="ar-EG" sz="4000" b="1" dirty="0" smtClean="0">
                <a:solidFill>
                  <a:schemeClr val="tx1"/>
                </a:solidFill>
                <a:latin typeface="Calibri" pitchFamily="34" charset="0"/>
                <a:cs typeface="Arial" pitchFamily="34" charset="0"/>
              </a:rPr>
              <a:t>عنصرَيِ</a:t>
            </a:r>
            <a:br>
              <a:rPr lang="ar-EG" sz="4000" b="1" dirty="0" smtClean="0">
                <a:solidFill>
                  <a:schemeClr val="tx1"/>
                </a:solidFill>
                <a:latin typeface="Calibri" pitchFamily="34" charset="0"/>
                <a:cs typeface="Arial" pitchFamily="34" charset="0"/>
              </a:rPr>
            </a:br>
            <a:r>
              <a:rPr lang="ar-EG" sz="4000" b="1" dirty="0" smtClean="0">
                <a:solidFill>
                  <a:schemeClr val="tx1"/>
                </a:solidFill>
                <a:latin typeface="Calibri" pitchFamily="34" charset="0"/>
                <a:cs typeface="Arial" pitchFamily="34" charset="0"/>
              </a:rPr>
              <a:t> </a:t>
            </a:r>
            <a:r>
              <a:rPr lang="ar-EG" sz="4000" b="1" dirty="0">
                <a:solidFill>
                  <a:schemeClr val="tx1"/>
                </a:solidFill>
                <a:latin typeface="Calibri" pitchFamily="34" charset="0"/>
                <a:cs typeface="Arial" pitchFamily="34" charset="0"/>
              </a:rPr>
              <a:t>الكبريت </a:t>
            </a:r>
            <a:r>
              <a:rPr lang="ar-EG" sz="4000" b="1" dirty="0" smtClean="0">
                <a:solidFill>
                  <a:schemeClr val="tx1"/>
                </a:solidFill>
                <a:latin typeface="Calibri" pitchFamily="34" charset="0"/>
                <a:cs typeface="Arial" pitchFamily="34" charset="0"/>
              </a:rPr>
              <a:t>والحديد. </a:t>
            </a:r>
            <a:endParaRPr lang="en-US" sz="4000" b="1" dirty="0">
              <a:solidFill>
                <a:schemeClr val="tx1"/>
              </a:solidFill>
              <a:latin typeface="Calibri" pitchFamily="34" charset="0"/>
              <a:cs typeface="Arial"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1000"/>
                                        <p:tgtEl>
                                          <p:spTgt spid="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أوجه التشاب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 Diagonal Corner Rectangle 9"/>
          <p:cNvSpPr/>
          <p:nvPr/>
        </p:nvSpPr>
        <p:spPr bwMode="auto">
          <a:xfrm>
            <a:off x="928662" y="928670"/>
            <a:ext cx="7286676" cy="5072098"/>
          </a:xfrm>
          <a:prstGeom prst="wave">
            <a:avLst>
              <a:gd name="adj1" fmla="val 10413"/>
              <a:gd name="adj2" fmla="val 0"/>
            </a:avLst>
          </a:prstGeom>
          <a:ln/>
          <a:scene3d>
            <a:camera prst="orthographicFront"/>
            <a:lightRig rig="threePt" dir="t"/>
          </a:scene3d>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b="1">
              <a:solidFill>
                <a:schemeClr val="tx1"/>
              </a:solidFill>
            </a:endParaRPr>
          </a:p>
        </p:txBody>
      </p:sp>
      <p:sp>
        <p:nvSpPr>
          <p:cNvPr id="6" name="مستطيل 21"/>
          <p:cNvSpPr>
            <a:spLocks noChangeArrowheads="1"/>
          </p:cNvSpPr>
          <p:nvPr/>
        </p:nvSpPr>
        <p:spPr bwMode="auto">
          <a:xfrm rot="10800000" flipV="1">
            <a:off x="1214440" y="1879388"/>
            <a:ext cx="6786584" cy="3170099"/>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fontAlgn="auto">
              <a:spcBef>
                <a:spcPts val="0"/>
              </a:spcBef>
              <a:spcAft>
                <a:spcPts val="0"/>
              </a:spcAft>
              <a:defRPr/>
            </a:pPr>
            <a:r>
              <a:rPr lang="ar-EG" sz="4000" b="1" dirty="0" smtClean="0">
                <a:solidFill>
                  <a:srgbClr val="C00000"/>
                </a:solidFill>
                <a:latin typeface="Calibri" pitchFamily="34" charset="0"/>
                <a:cs typeface="Arial" pitchFamily="34" charset="0"/>
              </a:rPr>
              <a:t>أوجه </a:t>
            </a:r>
            <a:r>
              <a:rPr lang="ar-EG" sz="4000" b="1" dirty="0">
                <a:solidFill>
                  <a:srgbClr val="C00000"/>
                </a:solidFill>
                <a:latin typeface="Calibri" pitchFamily="34" charset="0"/>
                <a:cs typeface="Arial" pitchFamily="34" charset="0"/>
              </a:rPr>
              <a:t>الاختلاف</a:t>
            </a:r>
            <a:r>
              <a:rPr lang="ar-EG" sz="4000" b="1" dirty="0" smtClean="0">
                <a:solidFill>
                  <a:srgbClr val="C00000"/>
                </a:solidFill>
                <a:latin typeface="Calibri" pitchFamily="34" charset="0"/>
                <a:cs typeface="Arial" pitchFamily="34" charset="0"/>
              </a:rPr>
              <a:t>:</a:t>
            </a:r>
            <a:r>
              <a:rPr lang="ar-EG" sz="4000" b="1" dirty="0" smtClean="0">
                <a:solidFill>
                  <a:schemeClr val="tx1"/>
                </a:solidFill>
                <a:latin typeface="Calibri" pitchFamily="34" charset="0"/>
                <a:cs typeface="Arial" pitchFamily="34" charset="0"/>
              </a:rPr>
              <a:t/>
            </a:r>
            <a:br>
              <a:rPr lang="ar-EG" sz="4000" b="1" dirty="0" smtClean="0">
                <a:solidFill>
                  <a:schemeClr val="tx1"/>
                </a:solidFill>
                <a:latin typeface="Calibri" pitchFamily="34" charset="0"/>
                <a:cs typeface="Arial" pitchFamily="34" charset="0"/>
              </a:rPr>
            </a:br>
            <a:r>
              <a:rPr lang="ar-EG" sz="4000" b="1" dirty="0" smtClean="0">
                <a:solidFill>
                  <a:schemeClr val="tx1"/>
                </a:solidFill>
                <a:latin typeface="Calibri" pitchFamily="34" charset="0"/>
                <a:cs typeface="Arial" pitchFamily="34" charset="0"/>
              </a:rPr>
              <a:t> </a:t>
            </a:r>
            <a:r>
              <a:rPr lang="ar-EG" sz="4000" b="1" dirty="0">
                <a:solidFill>
                  <a:schemeClr val="tx1"/>
                </a:solidFill>
                <a:latin typeface="Calibri" pitchFamily="34" charset="0"/>
                <a:cs typeface="Arial" pitchFamily="34" charset="0"/>
              </a:rPr>
              <a:t>أن في مخلوط الحديد والكبريت </a:t>
            </a:r>
            <a:r>
              <a:rPr lang="ar-EG" sz="4000" b="1" dirty="0" smtClean="0">
                <a:solidFill>
                  <a:schemeClr val="tx1"/>
                </a:solidFill>
                <a:latin typeface="Calibri" pitchFamily="34" charset="0"/>
                <a:cs typeface="Arial" pitchFamily="34" charset="0"/>
              </a:rPr>
              <a:t/>
            </a:r>
            <a:br>
              <a:rPr lang="ar-EG" sz="4000" b="1" dirty="0" smtClean="0">
                <a:solidFill>
                  <a:schemeClr val="tx1"/>
                </a:solidFill>
                <a:latin typeface="Calibri" pitchFamily="34" charset="0"/>
                <a:cs typeface="Arial" pitchFamily="34" charset="0"/>
              </a:rPr>
            </a:br>
            <a:r>
              <a:rPr lang="ar-EG" sz="4000" b="1" dirty="0" smtClean="0">
                <a:solidFill>
                  <a:schemeClr val="tx1"/>
                </a:solidFill>
                <a:latin typeface="Calibri" pitchFamily="34" charset="0"/>
                <a:cs typeface="Arial" pitchFamily="34" charset="0"/>
              </a:rPr>
              <a:t>يحتفظ كلٌّ منَ </a:t>
            </a:r>
            <a:r>
              <a:rPr lang="ar-EG" sz="4000" b="1" dirty="0">
                <a:solidFill>
                  <a:schemeClr val="tx1"/>
                </a:solidFill>
                <a:latin typeface="Calibri" pitchFamily="34" charset="0"/>
                <a:cs typeface="Arial" pitchFamily="34" charset="0"/>
              </a:rPr>
              <a:t>الحديد والكبريت </a:t>
            </a:r>
            <a:r>
              <a:rPr lang="ar-EG" sz="4000" b="1" dirty="0" smtClean="0">
                <a:solidFill>
                  <a:schemeClr val="tx1"/>
                </a:solidFill>
                <a:latin typeface="Calibri" pitchFamily="34" charset="0"/>
                <a:cs typeface="Arial" pitchFamily="34" charset="0"/>
              </a:rPr>
              <a:t>بخواصِّه. </a:t>
            </a:r>
            <a:br>
              <a:rPr lang="ar-EG" sz="4000" b="1" dirty="0" smtClean="0">
                <a:solidFill>
                  <a:schemeClr val="tx1"/>
                </a:solidFill>
                <a:latin typeface="Calibri" pitchFamily="34" charset="0"/>
                <a:cs typeface="Arial" pitchFamily="34" charset="0"/>
              </a:rPr>
            </a:br>
            <a:r>
              <a:rPr lang="ar-EG" sz="4000" b="1" dirty="0" smtClean="0">
                <a:solidFill>
                  <a:schemeClr val="tx1"/>
                </a:solidFill>
                <a:latin typeface="Calibri" pitchFamily="34" charset="0"/>
                <a:cs typeface="Arial" pitchFamily="34" charset="0"/>
              </a:rPr>
              <a:t>أمَّا </a:t>
            </a:r>
            <a:r>
              <a:rPr lang="ar-EG" sz="4000" b="1" dirty="0">
                <a:solidFill>
                  <a:schemeClr val="tx1"/>
                </a:solidFill>
                <a:latin typeface="Calibri" pitchFamily="34" charset="0"/>
                <a:cs typeface="Arial" pitchFamily="34" charset="0"/>
              </a:rPr>
              <a:t>في </a:t>
            </a:r>
            <a:r>
              <a:rPr lang="ar-EG" sz="4000" b="1" dirty="0" err="1" smtClean="0">
                <a:solidFill>
                  <a:schemeClr val="tx1"/>
                </a:solidFill>
                <a:latin typeface="Calibri" pitchFamily="34" charset="0"/>
                <a:cs typeface="Arial" pitchFamily="34" charset="0"/>
              </a:rPr>
              <a:t>كبريتيدِ</a:t>
            </a:r>
            <a:r>
              <a:rPr lang="ar-EG" sz="4000" b="1" dirty="0" smtClean="0">
                <a:solidFill>
                  <a:schemeClr val="tx1"/>
                </a:solidFill>
                <a:latin typeface="Calibri" pitchFamily="34" charset="0"/>
                <a:cs typeface="Arial" pitchFamily="34" charset="0"/>
              </a:rPr>
              <a:t> الحديدِ، </a:t>
            </a:r>
            <a:br>
              <a:rPr lang="ar-EG" sz="4000" b="1" dirty="0" smtClean="0">
                <a:solidFill>
                  <a:schemeClr val="tx1"/>
                </a:solidFill>
                <a:latin typeface="Calibri" pitchFamily="34" charset="0"/>
                <a:cs typeface="Arial" pitchFamily="34" charset="0"/>
              </a:rPr>
            </a:br>
            <a:r>
              <a:rPr lang="ar-EG" sz="4000" b="1" dirty="0" smtClean="0">
                <a:solidFill>
                  <a:schemeClr val="tx1"/>
                </a:solidFill>
                <a:latin typeface="Calibri" pitchFamily="34" charset="0"/>
                <a:cs typeface="Arial" pitchFamily="34" charset="0"/>
              </a:rPr>
              <a:t>فتتغير خواصُّ كلٍّ منَ الحديدِ والكبريتِ. </a:t>
            </a:r>
            <a:endParaRPr lang="en-US" sz="4000" b="1" dirty="0">
              <a:solidFill>
                <a:schemeClr val="tx1"/>
              </a:solidFill>
              <a:latin typeface="Calibri" pitchFamily="34" charset="0"/>
              <a:cs typeface="Arial"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1000"/>
                                        <p:tgtEl>
                                          <p:spTgt spid="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أوجه الاختلا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3"/>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3794" name="مجموعة 1"/>
          <p:cNvGrpSpPr>
            <a:grpSpLocks/>
          </p:cNvGrpSpPr>
          <p:nvPr/>
        </p:nvGrpSpPr>
        <p:grpSpPr bwMode="auto">
          <a:xfrm>
            <a:off x="3319463" y="571500"/>
            <a:ext cx="5253037" cy="1108075"/>
            <a:chOff x="3638995" y="500042"/>
            <a:chExt cx="5252848" cy="1108254"/>
          </a:xfrm>
        </p:grpSpPr>
        <p:sp>
          <p:nvSpPr>
            <p:cNvPr id="3" name="مستطيل ذو زاويتين مستديرتين في نفس الجانب 2"/>
            <p:cNvSpPr/>
            <p:nvPr/>
          </p:nvSpPr>
          <p:spPr>
            <a:xfrm flipH="1" flipV="1">
              <a:off x="3638995" y="500042"/>
              <a:ext cx="5252848" cy="1108254"/>
            </a:xfrm>
            <a:prstGeom prst="round2SameRect">
              <a:avLst>
                <a:gd name="adj1" fmla="val 50000"/>
                <a:gd name="adj2" fmla="val 50000"/>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4" name="مستطيل ذو زاويتين مستديرتين في نفس الجانب 3"/>
            <p:cNvSpPr/>
            <p:nvPr/>
          </p:nvSpPr>
          <p:spPr>
            <a:xfrm flipV="1">
              <a:off x="3716496" y="598554"/>
              <a:ext cx="5097847" cy="911231"/>
            </a:xfrm>
            <a:prstGeom prst="round2SameRect">
              <a:avLst>
                <a:gd name="adj1" fmla="val 50000"/>
                <a:gd name="adj2" fmla="val 50000"/>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grpSp>
          <p:nvGrpSpPr>
            <p:cNvPr id="33807" name="مجموعة 3"/>
            <p:cNvGrpSpPr>
              <a:grpSpLocks/>
            </p:cNvGrpSpPr>
            <p:nvPr/>
          </p:nvGrpSpPr>
          <p:grpSpPr bwMode="auto">
            <a:xfrm>
              <a:off x="3781871" y="555949"/>
              <a:ext cx="4790657" cy="1015663"/>
              <a:chOff x="2853177" y="423891"/>
              <a:chExt cx="4790657" cy="1105775"/>
            </a:xfrm>
          </p:grpSpPr>
          <p:sp>
            <p:nvSpPr>
              <p:cNvPr id="6" name="مستطيل مستدير الزوايا 4"/>
              <p:cNvSpPr/>
              <p:nvPr/>
            </p:nvSpPr>
            <p:spPr>
              <a:xfrm rot="16200000" flipH="1">
                <a:off x="6625138" y="518576"/>
                <a:ext cx="900000" cy="900000"/>
              </a:xfrm>
              <a:prstGeom prst="roundRect">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dirty="0">
                  <a:solidFill>
                    <a:schemeClr val="tx1"/>
                  </a:solidFill>
                </a:endParaRPr>
              </a:p>
            </p:txBody>
          </p:sp>
          <p:sp>
            <p:nvSpPr>
              <p:cNvPr id="7" name="مستطيل مستدير الزوايا 6"/>
              <p:cNvSpPr/>
              <p:nvPr/>
            </p:nvSpPr>
            <p:spPr>
              <a:xfrm flipH="1" flipV="1">
                <a:off x="6715138" y="608576"/>
                <a:ext cx="720000" cy="720000"/>
              </a:xfrm>
              <a:prstGeom prst="roundRect">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dirty="0">
                  <a:solidFill>
                    <a:schemeClr val="tx1"/>
                  </a:solidFill>
                </a:endParaRPr>
              </a:p>
            </p:txBody>
          </p:sp>
          <p:sp>
            <p:nvSpPr>
              <p:cNvPr id="33814" name="مربع نص 7"/>
              <p:cNvSpPr txBox="1">
                <a:spLocks noChangeArrowheads="1"/>
              </p:cNvSpPr>
              <p:nvPr/>
            </p:nvSpPr>
            <p:spPr bwMode="auto">
              <a:xfrm>
                <a:off x="6786578" y="928670"/>
                <a:ext cx="857256" cy="569733"/>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buClr>
                    <a:srgbClr val="FFFF00"/>
                  </a:buClr>
                  <a:buSzPct val="300000"/>
                  <a:buFont typeface="Wingdings" pitchFamily="2" charset="2"/>
                  <a:buChar char="ü"/>
                </a:pPr>
                <a:r>
                  <a:rPr lang="ar-EG" sz="2800" b="1">
                    <a:latin typeface="Calibri" pitchFamily="34" charset="0"/>
                  </a:rPr>
                  <a:t> </a:t>
                </a:r>
              </a:p>
            </p:txBody>
          </p:sp>
          <p:sp>
            <p:nvSpPr>
              <p:cNvPr id="33815" name="Rectangle 1"/>
              <p:cNvSpPr>
                <a:spLocks noChangeArrowheads="1"/>
              </p:cNvSpPr>
              <p:nvPr/>
            </p:nvSpPr>
            <p:spPr bwMode="auto">
              <a:xfrm>
                <a:off x="2853177" y="423891"/>
                <a:ext cx="3538274" cy="110577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nchor="ctr">
                <a:spAutoFit/>
              </a:bodyPr>
              <a:lstStyle/>
              <a:p>
                <a:r>
                  <a:rPr lang="ar-EG" sz="6000" b="1" dirty="0">
                    <a:solidFill>
                      <a:schemeClr val="bg1"/>
                    </a:solidFill>
                    <a:cs typeface="Times New Roman" pitchFamily="18" charset="0"/>
                  </a:rPr>
                  <a:t>أختبر نفسي</a:t>
                </a:r>
                <a:endParaRPr lang="en-US" sz="6000" b="1" dirty="0">
                  <a:solidFill>
                    <a:schemeClr val="bg1"/>
                  </a:solidFill>
                  <a:cs typeface="Times New Roman" pitchFamily="18" charset="0"/>
                </a:endParaRPr>
              </a:p>
            </p:txBody>
          </p:sp>
        </p:grpSp>
      </p:grpSp>
      <p:sp>
        <p:nvSpPr>
          <p:cNvPr id="14" name="مستطيل 13"/>
          <p:cNvSpPr>
            <a:spLocks noChangeArrowheads="1"/>
          </p:cNvSpPr>
          <p:nvPr/>
        </p:nvSpPr>
        <p:spPr bwMode="auto">
          <a:xfrm>
            <a:off x="1214453" y="3335353"/>
            <a:ext cx="6286505" cy="258532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pPr>
            <a:r>
              <a:rPr lang="ar-EG" sz="3600" b="1" dirty="0">
                <a:solidFill>
                  <a:schemeClr val="tx1"/>
                </a:solidFill>
                <a:latin typeface="Calibri" pitchFamily="34" charset="0"/>
              </a:rPr>
              <a:t>أكتب ثلاثة أمثلة </a:t>
            </a:r>
            <a:r>
              <a:rPr lang="ar-EG" sz="3600" b="1" dirty="0" err="1" smtClean="0">
                <a:solidFill>
                  <a:schemeClr val="tx1"/>
                </a:solidFill>
                <a:latin typeface="Calibri" pitchFamily="34" charset="0"/>
              </a:rPr>
              <a:t>لمخاليطَ</a:t>
            </a:r>
            <a:r>
              <a:rPr lang="ar-EG" sz="3600" b="1" dirty="0" smtClean="0">
                <a:solidFill>
                  <a:schemeClr val="tx1"/>
                </a:solidFill>
                <a:latin typeface="Calibri" pitchFamily="34" charset="0"/>
              </a:rPr>
              <a:t> </a:t>
            </a:r>
            <a:r>
              <a:rPr lang="ar-EG" sz="3600" b="1" dirty="0">
                <a:solidFill>
                  <a:schemeClr val="tx1"/>
                </a:solidFill>
                <a:latin typeface="Calibri" pitchFamily="34" charset="0"/>
              </a:rPr>
              <a:t>غير متجانسة توجد في مدرستي أو </a:t>
            </a:r>
            <a:r>
              <a:rPr lang="ar-EG" sz="3600" b="1" dirty="0" smtClean="0">
                <a:solidFill>
                  <a:schemeClr val="tx1"/>
                </a:solidFill>
                <a:latin typeface="Calibri" pitchFamily="34" charset="0"/>
              </a:rPr>
              <a:t>صفي. </a:t>
            </a:r>
            <a:br>
              <a:rPr lang="ar-EG" sz="3600" b="1" dirty="0" smtClean="0">
                <a:solidFill>
                  <a:schemeClr val="tx1"/>
                </a:solidFill>
                <a:latin typeface="Calibri" pitchFamily="34" charset="0"/>
              </a:rPr>
            </a:br>
            <a:r>
              <a:rPr lang="ar-EG" sz="3600" b="1" dirty="0" smtClean="0">
                <a:solidFill>
                  <a:schemeClr val="tx1"/>
                </a:solidFill>
                <a:latin typeface="Calibri" pitchFamily="34" charset="0"/>
              </a:rPr>
              <a:t>وأوضح </a:t>
            </a:r>
            <a:r>
              <a:rPr lang="ar-EG" sz="3600" b="1" dirty="0">
                <a:solidFill>
                  <a:schemeClr val="tx1"/>
                </a:solidFill>
                <a:latin typeface="Calibri" pitchFamily="34" charset="0"/>
              </a:rPr>
              <a:t>لماذا هي </a:t>
            </a:r>
            <a:r>
              <a:rPr lang="ar-EG" sz="3600" b="1" dirty="0" err="1">
                <a:solidFill>
                  <a:schemeClr val="tx1"/>
                </a:solidFill>
                <a:latin typeface="Calibri" pitchFamily="34" charset="0"/>
              </a:rPr>
              <a:t>مخاليط</a:t>
            </a:r>
            <a:r>
              <a:rPr lang="ar-EG" sz="3600" b="1" dirty="0">
                <a:solidFill>
                  <a:schemeClr val="tx1"/>
                </a:solidFill>
                <a:latin typeface="Calibri" pitchFamily="34" charset="0"/>
              </a:rPr>
              <a:t> غير متجانسة؟</a:t>
            </a:r>
            <a:endParaRPr lang="en-US" sz="3600" b="1" dirty="0">
              <a:solidFill>
                <a:schemeClr val="tx1"/>
              </a:solidFill>
              <a:latin typeface="Calibri" pitchFamily="34" charset="0"/>
            </a:endParaRPr>
          </a:p>
        </p:txBody>
      </p:sp>
      <p:grpSp>
        <p:nvGrpSpPr>
          <p:cNvPr id="8" name="مجموعة 14"/>
          <p:cNvGrpSpPr>
            <a:grpSpLocks/>
          </p:cNvGrpSpPr>
          <p:nvPr/>
        </p:nvGrpSpPr>
        <p:grpSpPr bwMode="auto">
          <a:xfrm>
            <a:off x="5881687" y="1906588"/>
            <a:ext cx="2547493" cy="1422400"/>
            <a:chOff x="5687337" y="1149478"/>
            <a:chExt cx="2547048" cy="1422266"/>
          </a:xfrm>
        </p:grpSpPr>
        <p:sp>
          <p:nvSpPr>
            <p:cNvPr id="33797" name="مستطيل 15"/>
            <p:cNvSpPr>
              <a:spLocks noChangeArrowheads="1"/>
            </p:cNvSpPr>
            <p:nvPr/>
          </p:nvSpPr>
          <p:spPr bwMode="auto">
            <a:xfrm>
              <a:off x="5687337" y="1149478"/>
              <a:ext cx="2547048" cy="707819"/>
            </a:xfrm>
            <a:prstGeom prst="rect">
              <a:avLst/>
            </a:prstGeom>
            <a:noFill/>
            <a:ln w="9525">
              <a:noFill/>
              <a:miter lim="800000"/>
              <a:headEnd/>
              <a:tailEnd/>
            </a:ln>
          </p:spPr>
          <p:txBody>
            <a:bodyPr wrap="none">
              <a:spAutoFit/>
            </a:bodyPr>
            <a:lstStyle/>
            <a:p>
              <a:pPr algn="ctr"/>
              <a:r>
                <a:rPr lang="ar-EG" sz="4000" b="1" dirty="0">
                  <a:solidFill>
                    <a:srgbClr val="C00000"/>
                  </a:solidFill>
                  <a:latin typeface="Calibri" pitchFamily="34" charset="0"/>
                </a:rPr>
                <a:t>التفكير الناقد: </a:t>
              </a:r>
            </a:p>
          </p:txBody>
        </p:sp>
        <p:sp>
          <p:nvSpPr>
            <p:cNvPr id="17" name="مثلث متساوي الساقين 16"/>
            <p:cNvSpPr/>
            <p:nvPr/>
          </p:nvSpPr>
          <p:spPr>
            <a:xfrm flipV="1">
              <a:off x="5960952" y="1928802"/>
              <a:ext cx="2000264" cy="642942"/>
            </a:xfrm>
            <a:prstGeom prst="triangle">
              <a:avLst/>
            </a:prstGeom>
          </p:spPr>
          <p:style>
            <a:lnRef idx="0">
              <a:schemeClr val="accent1"/>
            </a:lnRef>
            <a:fillRef idx="3">
              <a:schemeClr val="accent1"/>
            </a:fillRef>
            <a:effectRef idx="3">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gr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05"/>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 calcmode="lin" valueType="num">
                                      <p:cBhvr>
                                        <p:cTn id="9" dur="1000" fill="hold"/>
                                        <p:tgtEl>
                                          <p:spTgt spid="8"/>
                                        </p:tgtEl>
                                        <p:attrNameLst>
                                          <p:attrName>ppt_x</p:attrName>
                                        </p:attrNameLst>
                                      </p:cBhvr>
                                      <p:tavLst>
                                        <p:tav tm="0">
                                          <p:val>
                                            <p:strVal val="#ppt_x-.2"/>
                                          </p:val>
                                        </p:tav>
                                        <p:tav tm="100000">
                                          <p:val>
                                            <p:strVal val="#ppt_x"/>
                                          </p:val>
                                        </p:tav>
                                      </p:tavLst>
                                    </p:anim>
                                    <p:anim calcmode="lin" valueType="num">
                                      <p:cBhvr>
                                        <p:cTn id="10" dur="1000" fill="hold"/>
                                        <p:tgtEl>
                                          <p:spTgt spid="8"/>
                                        </p:tgtEl>
                                        <p:attrNameLst>
                                          <p:attrName>ppt_y</p:attrName>
                                        </p:attrNameLst>
                                      </p:cBhvr>
                                      <p:tavLst>
                                        <p:tav tm="0">
                                          <p:val>
                                            <p:strVal val="#ppt_y"/>
                                          </p:val>
                                        </p:tav>
                                        <p:tav tm="100000">
                                          <p:val>
                                            <p:strVal val="#ppt_y"/>
                                          </p:val>
                                        </p:tav>
                                      </p:tavLst>
                                    </p:anim>
                                    <p:animEffect transition="in" filter="fade">
                                      <p:cBhvr>
                                        <p:cTn id="11"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فكير الناقد.wav"/>
                                        </p:tgtEl>
                                      </p:cMediaNode>
                                    </p:audio>
                                  </p:subTnLst>
                                </p:cTn>
                              </p:par>
                            </p:childTnLst>
                          </p:cTn>
                        </p:par>
                      </p:childTnLst>
                    </p:cTn>
                  </p:par>
                  <p:par>
                    <p:cTn id="12" fill="hold">
                      <p:stCondLst>
                        <p:cond delay="indefinite"/>
                      </p:stCondLst>
                      <p:childTnLst>
                        <p:par>
                          <p:cTn id="13" fill="hold">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4" name="أكتب ثلاث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ound Diagonal Corner Rectangle 9"/>
          <p:cNvSpPr/>
          <p:nvPr/>
        </p:nvSpPr>
        <p:spPr bwMode="auto">
          <a:xfrm>
            <a:off x="642910" y="1000107"/>
            <a:ext cx="8143932" cy="5393556"/>
          </a:xfrm>
          <a:prstGeom prst="wave">
            <a:avLst>
              <a:gd name="adj1" fmla="val 10413"/>
              <a:gd name="adj2" fmla="val 0"/>
            </a:avLst>
          </a:prstGeom>
          <a:ln/>
          <a:scene3d>
            <a:camera prst="orthographicFront"/>
            <a:lightRig rig="threePt" dir="t"/>
          </a:scene3d>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b="1">
              <a:solidFill>
                <a:schemeClr val="tx1"/>
              </a:solidFill>
            </a:endParaRPr>
          </a:p>
        </p:txBody>
      </p:sp>
      <p:sp>
        <p:nvSpPr>
          <p:cNvPr id="6" name="مستطيل 21"/>
          <p:cNvSpPr>
            <a:spLocks noChangeArrowheads="1"/>
          </p:cNvSpPr>
          <p:nvPr/>
        </p:nvSpPr>
        <p:spPr bwMode="auto">
          <a:xfrm rot="10800000" flipV="1">
            <a:off x="857250" y="2084381"/>
            <a:ext cx="7715278" cy="3416320"/>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justLow" fontAlgn="auto">
              <a:lnSpc>
                <a:spcPct val="150000"/>
              </a:lnSpc>
              <a:spcBef>
                <a:spcPts val="0"/>
              </a:spcBef>
              <a:spcAft>
                <a:spcPts val="0"/>
              </a:spcAft>
              <a:defRPr/>
            </a:pPr>
            <a:r>
              <a:rPr lang="ar-EG" sz="3600" b="1" dirty="0">
                <a:solidFill>
                  <a:schemeClr val="tx1"/>
                </a:solidFill>
                <a:latin typeface="Calibri" pitchFamily="34" charset="0"/>
                <a:cs typeface="Arial" pitchFamily="34" charset="0"/>
              </a:rPr>
              <a:t>محتويات سلة </a:t>
            </a:r>
            <a:r>
              <a:rPr lang="ar-EG" sz="3600" b="1" dirty="0" smtClean="0">
                <a:solidFill>
                  <a:schemeClr val="tx1"/>
                </a:solidFill>
                <a:latin typeface="Calibri" pitchFamily="34" charset="0"/>
                <a:cs typeface="Arial" pitchFamily="34" charset="0"/>
              </a:rPr>
              <a:t>المهملات، </a:t>
            </a:r>
            <a:r>
              <a:rPr lang="ar-EG" sz="3600" b="1" dirty="0">
                <a:solidFill>
                  <a:schemeClr val="tx1"/>
                </a:solidFill>
                <a:latin typeface="Calibri" pitchFamily="34" charset="0"/>
                <a:cs typeface="Arial" pitchFamily="34" charset="0"/>
              </a:rPr>
              <a:t>محتويات أصيص النباتات من التربة </a:t>
            </a:r>
            <a:r>
              <a:rPr lang="ar-EG" sz="3600" b="1" dirty="0" smtClean="0">
                <a:solidFill>
                  <a:schemeClr val="tx1"/>
                </a:solidFill>
                <a:latin typeface="Calibri" pitchFamily="34" charset="0"/>
                <a:cs typeface="Arial" pitchFamily="34" charset="0"/>
              </a:rPr>
              <a:t>والصخور، بقايا بَرْيِ قلمٍ </a:t>
            </a:r>
            <a:r>
              <a:rPr lang="ar-EG" sz="3600" b="1" dirty="0">
                <a:solidFill>
                  <a:schemeClr val="tx1"/>
                </a:solidFill>
                <a:latin typeface="Calibri" pitchFamily="34" charset="0"/>
                <a:cs typeface="Arial" pitchFamily="34" charset="0"/>
              </a:rPr>
              <a:t>رصاص في </a:t>
            </a:r>
            <a:r>
              <a:rPr lang="ar-EG" sz="3600" b="1" dirty="0" smtClean="0">
                <a:solidFill>
                  <a:schemeClr val="tx1"/>
                </a:solidFill>
                <a:latin typeface="Calibri" pitchFamily="34" charset="0"/>
                <a:cs typeface="Arial" pitchFamily="34" charset="0"/>
              </a:rPr>
              <a:t>المبراةِ، وجميعُها </a:t>
            </a:r>
            <a:r>
              <a:rPr lang="ar-EG" sz="3600" b="1" dirty="0" err="1" smtClean="0">
                <a:solidFill>
                  <a:schemeClr val="tx1"/>
                </a:solidFill>
                <a:latin typeface="Calibri" pitchFamily="34" charset="0"/>
                <a:cs typeface="Arial" pitchFamily="34" charset="0"/>
              </a:rPr>
              <a:t>مخاليطُ</a:t>
            </a:r>
            <a:r>
              <a:rPr lang="ar-EG" sz="3600" b="1" dirty="0" smtClean="0">
                <a:solidFill>
                  <a:schemeClr val="tx1"/>
                </a:solidFill>
                <a:latin typeface="Calibri" pitchFamily="34" charset="0"/>
                <a:cs typeface="Arial" pitchFamily="34" charset="0"/>
              </a:rPr>
              <a:t> غيرُ متجانسةٍ؛ </a:t>
            </a:r>
            <a:r>
              <a:rPr lang="ar-EG" sz="3600" b="1" dirty="0">
                <a:solidFill>
                  <a:schemeClr val="tx1"/>
                </a:solidFill>
                <a:latin typeface="Calibri" pitchFamily="34" charset="0"/>
                <a:cs typeface="Arial" pitchFamily="34" charset="0"/>
              </a:rPr>
              <a:t>لأنها </a:t>
            </a:r>
            <a:r>
              <a:rPr lang="ar-EG" sz="3600" b="1" dirty="0" smtClean="0">
                <a:solidFill>
                  <a:schemeClr val="tx1"/>
                </a:solidFill>
                <a:latin typeface="Calibri" pitchFamily="34" charset="0"/>
                <a:cs typeface="Arial" pitchFamily="34" charset="0"/>
              </a:rPr>
              <a:t>تحتوِي </a:t>
            </a:r>
            <a:r>
              <a:rPr lang="ar-EG" sz="3600" b="1" dirty="0">
                <a:solidFill>
                  <a:schemeClr val="tx1"/>
                </a:solidFill>
                <a:latin typeface="Calibri" pitchFamily="34" charset="0"/>
                <a:cs typeface="Arial" pitchFamily="34" charset="0"/>
              </a:rPr>
              <a:t>على </a:t>
            </a:r>
            <a:r>
              <a:rPr lang="ar-EG" sz="3600" b="1" dirty="0" smtClean="0">
                <a:solidFill>
                  <a:schemeClr val="tx1"/>
                </a:solidFill>
                <a:latin typeface="Calibri" pitchFamily="34" charset="0"/>
                <a:cs typeface="Arial" pitchFamily="34" charset="0"/>
              </a:rPr>
              <a:t>موادَّ يمكنُ </a:t>
            </a:r>
            <a:r>
              <a:rPr lang="ar-EG" sz="3600" b="1" dirty="0">
                <a:solidFill>
                  <a:schemeClr val="tx1"/>
                </a:solidFill>
                <a:latin typeface="Calibri" pitchFamily="34" charset="0"/>
                <a:cs typeface="Arial" pitchFamily="34" charset="0"/>
              </a:rPr>
              <a:t>تمييز </a:t>
            </a:r>
            <a:r>
              <a:rPr lang="ar-EG" sz="3600" b="1" dirty="0" smtClean="0">
                <a:solidFill>
                  <a:schemeClr val="tx1"/>
                </a:solidFill>
                <a:latin typeface="Calibri" pitchFamily="34" charset="0"/>
                <a:cs typeface="Arial" pitchFamily="34" charset="0"/>
              </a:rPr>
              <a:t>بعضِها </a:t>
            </a:r>
            <a:r>
              <a:rPr lang="ar-EG" sz="3600" b="1" dirty="0">
                <a:solidFill>
                  <a:schemeClr val="tx1"/>
                </a:solidFill>
                <a:latin typeface="Calibri" pitchFamily="34" charset="0"/>
                <a:cs typeface="Arial" pitchFamily="34" charset="0"/>
              </a:rPr>
              <a:t>عن </a:t>
            </a:r>
            <a:r>
              <a:rPr lang="ar-EG" sz="3600" b="1" dirty="0" smtClean="0">
                <a:solidFill>
                  <a:schemeClr val="tx1"/>
                </a:solidFill>
                <a:latin typeface="Calibri" pitchFamily="34" charset="0"/>
                <a:cs typeface="Arial" pitchFamily="34" charset="0"/>
              </a:rPr>
              <a:t>بعضٍ. </a:t>
            </a:r>
            <a:endParaRPr lang="en-US" sz="3600" b="1" dirty="0">
              <a:solidFill>
                <a:schemeClr val="tx1"/>
              </a:solidFill>
              <a:latin typeface="Calibri" pitchFamily="34" charset="0"/>
              <a:cs typeface="Arial"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محتويات سلة المهملات – محتويات أصيص.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مخطط انسيابي: مستند 1"/>
          <p:cNvSpPr/>
          <p:nvPr/>
        </p:nvSpPr>
        <p:spPr>
          <a:xfrm>
            <a:off x="2071670" y="642918"/>
            <a:ext cx="6286214" cy="1143008"/>
          </a:xfrm>
          <a:prstGeom prst="flowChartDocumen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lnSpc>
                <a:spcPct val="150000"/>
              </a:lnSpc>
              <a:spcBef>
                <a:spcPts val="0"/>
              </a:spcBef>
              <a:spcAft>
                <a:spcPts val="0"/>
              </a:spcAft>
              <a:defRPr/>
            </a:pPr>
            <a:endParaRPr lang="ar-EG" sz="1400" b="1" dirty="0">
              <a:solidFill>
                <a:schemeClr val="tx1"/>
              </a:solidFill>
            </a:endParaRPr>
          </a:p>
        </p:txBody>
      </p:sp>
      <p:sp>
        <p:nvSpPr>
          <p:cNvPr id="4" name="مستطيل 3"/>
          <p:cNvSpPr>
            <a:spLocks noChangeArrowheads="1"/>
          </p:cNvSpPr>
          <p:nvPr/>
        </p:nvSpPr>
        <p:spPr bwMode="auto">
          <a:xfrm>
            <a:off x="2000250" y="500042"/>
            <a:ext cx="5715000" cy="1081002"/>
          </a:xfrm>
          <a:prstGeom prst="rect">
            <a:avLst/>
          </a:prstGeom>
          <a:noFill/>
          <a:ln w="9525">
            <a:noFill/>
            <a:miter lim="800000"/>
            <a:headEnd/>
            <a:tailEnd/>
          </a:ln>
        </p:spPr>
        <p:txBody>
          <a:bodyPr>
            <a:spAutoFit/>
          </a:bodyPr>
          <a:lstStyle/>
          <a:p>
            <a:pPr algn="ctr">
              <a:lnSpc>
                <a:spcPct val="150000"/>
              </a:lnSpc>
            </a:pPr>
            <a:r>
              <a:rPr lang="ar-EG" sz="4800" b="1" dirty="0">
                <a:solidFill>
                  <a:srgbClr val="C00000"/>
                </a:solidFill>
                <a:latin typeface="Calibri" pitchFamily="34" charset="0"/>
              </a:rPr>
              <a:t>ما بعض أنواع </a:t>
            </a:r>
            <a:r>
              <a:rPr lang="ar-EG" sz="4800" b="1" dirty="0" err="1">
                <a:solidFill>
                  <a:srgbClr val="C00000"/>
                </a:solidFill>
                <a:latin typeface="Calibri" pitchFamily="34" charset="0"/>
              </a:rPr>
              <a:t>المخاليط</a:t>
            </a:r>
            <a:r>
              <a:rPr lang="ar-EG" sz="4800" b="1" dirty="0">
                <a:solidFill>
                  <a:srgbClr val="C00000"/>
                </a:solidFill>
                <a:latin typeface="Calibri" pitchFamily="34" charset="0"/>
              </a:rPr>
              <a:t>؟</a:t>
            </a:r>
            <a:endParaRPr lang="en-US" sz="4800" b="1" dirty="0">
              <a:solidFill>
                <a:srgbClr val="C00000"/>
              </a:solidFill>
              <a:latin typeface="Calibri" pitchFamily="34" charset="0"/>
            </a:endParaRPr>
          </a:p>
        </p:txBody>
      </p:sp>
      <p:sp>
        <p:nvSpPr>
          <p:cNvPr id="5" name="AutoShape 3"/>
          <p:cNvSpPr>
            <a:spLocks noChangeArrowheads="1"/>
          </p:cNvSpPr>
          <p:nvPr/>
        </p:nvSpPr>
        <p:spPr bwMode="auto">
          <a:xfrm>
            <a:off x="1000100" y="3000372"/>
            <a:ext cx="7286676" cy="2571768"/>
          </a:xfrm>
          <a:prstGeom prst="snip2DiagRect">
            <a:avLst>
              <a:gd name="adj1" fmla="val 0"/>
              <a:gd name="adj2" fmla="val 0"/>
            </a:avLst>
          </a:prstGeom>
          <a:noFill/>
          <a:ln w="38100">
            <a:noFill/>
            <a:round/>
            <a:headEnd/>
            <a:tailEnd/>
          </a:ln>
          <a:effectLst/>
        </p:spPr>
        <p:txBody>
          <a:bodyPr anchor="ctr"/>
          <a:lstStyle/>
          <a:p>
            <a:pPr algn="ctr">
              <a:lnSpc>
                <a:spcPct val="150000"/>
              </a:lnSpc>
              <a:spcAft>
                <a:spcPts val="1000"/>
              </a:spcAft>
              <a:buClr>
                <a:srgbClr val="C00000"/>
              </a:buClr>
              <a:buSzPct val="110000"/>
              <a:buFont typeface="Wingdings" pitchFamily="2" charset="2"/>
              <a:buChar char="q"/>
              <a:defRPr/>
            </a:pPr>
            <a:r>
              <a:rPr lang="en-US" sz="4000" b="1" dirty="0">
                <a:latin typeface="+mn-lt"/>
                <a:cs typeface="+mn-cs"/>
              </a:rPr>
              <a:t> </a:t>
            </a:r>
            <a:r>
              <a:rPr lang="ar-EG" sz="4000" b="1" dirty="0">
                <a:latin typeface="Calibri" pitchFamily="34" charset="0"/>
              </a:rPr>
              <a:t>هناك أنواع متعددة من </a:t>
            </a:r>
            <a:r>
              <a:rPr lang="ar-EG" sz="4000" b="1" dirty="0" err="1" smtClean="0">
                <a:latin typeface="Calibri" pitchFamily="34" charset="0"/>
              </a:rPr>
              <a:t>المخاليط</a:t>
            </a:r>
            <a:r>
              <a:rPr lang="ar-EG" sz="4000" b="1" dirty="0" smtClean="0">
                <a:latin typeface="Calibri" pitchFamily="34" charset="0"/>
              </a:rPr>
              <a:t>، </a:t>
            </a:r>
            <a:br>
              <a:rPr lang="ar-EG" sz="4000" b="1" dirty="0" smtClean="0">
                <a:latin typeface="Calibri" pitchFamily="34" charset="0"/>
              </a:rPr>
            </a:br>
            <a:r>
              <a:rPr lang="ar-EG" sz="4000" b="1" dirty="0" smtClean="0">
                <a:latin typeface="Calibri" pitchFamily="34" charset="0"/>
              </a:rPr>
              <a:t>بعضُها </a:t>
            </a:r>
            <a:r>
              <a:rPr lang="ar-EG" sz="4000" b="1" dirty="0">
                <a:latin typeface="Calibri" pitchFamily="34" charset="0"/>
              </a:rPr>
              <a:t>لا يمكن </a:t>
            </a:r>
            <a:r>
              <a:rPr lang="ar-EG" sz="4000" b="1" dirty="0" smtClean="0">
                <a:latin typeface="Calibri" pitchFamily="34" charset="0"/>
              </a:rPr>
              <a:t>تمييزُ مُكَوِّنَاتِه، </a:t>
            </a:r>
            <a:br>
              <a:rPr lang="ar-EG" sz="4000" b="1" dirty="0" smtClean="0">
                <a:latin typeface="Calibri" pitchFamily="34" charset="0"/>
              </a:rPr>
            </a:br>
            <a:r>
              <a:rPr lang="ar-EG" sz="4000" b="1" dirty="0" smtClean="0">
                <a:latin typeface="Calibri" pitchFamily="34" charset="0"/>
              </a:rPr>
              <a:t>حتى </a:t>
            </a:r>
            <a:r>
              <a:rPr lang="ar-EG" sz="4000" b="1" dirty="0">
                <a:latin typeface="Calibri" pitchFamily="34" charset="0"/>
              </a:rPr>
              <a:t>لو </a:t>
            </a:r>
            <a:r>
              <a:rPr lang="ar-EG" sz="4000" b="1" dirty="0" smtClean="0">
                <a:latin typeface="Calibri" pitchFamily="34" charset="0"/>
              </a:rPr>
              <a:t>احتفظَتْ تلكَ المُكَوِّنَاتُ بخصائصِها. </a:t>
            </a:r>
            <a:endParaRPr lang="en-US" sz="4000" b="1" dirty="0">
              <a:latin typeface="+mn-lt"/>
              <a:cs typeface="+mn-cs"/>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ما بعض أنواع المخاليط.wav"/>
                                        </p:tgtEl>
                                      </p:cMediaNode>
                                    </p:audio>
                                  </p:sub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1000" fill="hold"/>
                                        <p:tgtEl>
                                          <p:spTgt spid="5"/>
                                        </p:tgtEl>
                                        <p:attrNameLst>
                                          <p:attrName>ppt_w</p:attrName>
                                        </p:attrNameLst>
                                      </p:cBhvr>
                                      <p:tavLst>
                                        <p:tav tm="0">
                                          <p:val>
                                            <p:fltVal val="0"/>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4" name="هناك أنواع.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مخطط انسيابي: مستند 1"/>
          <p:cNvSpPr/>
          <p:nvPr/>
        </p:nvSpPr>
        <p:spPr>
          <a:xfrm>
            <a:off x="2071670" y="642918"/>
            <a:ext cx="6286214" cy="1143008"/>
          </a:xfrm>
          <a:prstGeom prst="flowChartDocumen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sz="1400" b="1" dirty="0">
              <a:solidFill>
                <a:schemeClr val="tx1"/>
              </a:solidFill>
            </a:endParaRPr>
          </a:p>
        </p:txBody>
      </p:sp>
      <p:sp>
        <p:nvSpPr>
          <p:cNvPr id="3" name="Oval 10"/>
          <p:cNvSpPr>
            <a:spLocks noChangeArrowheads="1"/>
          </p:cNvSpPr>
          <p:nvPr/>
        </p:nvSpPr>
        <p:spPr bwMode="auto">
          <a:xfrm>
            <a:off x="7643813" y="928688"/>
            <a:ext cx="520700" cy="466725"/>
          </a:xfrm>
          <a:prstGeom prst="star12">
            <a:avLst>
              <a:gd name="adj" fmla="val 28591"/>
            </a:avLst>
          </a:prstGeom>
          <a:solidFill>
            <a:srgbClr val="FF0000"/>
          </a:solidFill>
          <a:ln w="38100">
            <a:solidFill>
              <a:srgbClr val="C00000"/>
            </a:solidFill>
            <a:headEnd/>
            <a:tailEnd/>
          </a:ln>
        </p:spPr>
        <p:style>
          <a:lnRef idx="1">
            <a:schemeClr val="accent4"/>
          </a:lnRef>
          <a:fillRef idx="2">
            <a:schemeClr val="accent4"/>
          </a:fillRef>
          <a:effectRef idx="1">
            <a:schemeClr val="accent4"/>
          </a:effectRef>
          <a:fontRef idx="minor">
            <a:schemeClr val="dk1"/>
          </a:fontRef>
        </p:style>
        <p:txBody>
          <a:bodyPr wrap="none" anchor="ctr"/>
          <a:lstStyle/>
          <a:p>
            <a:pPr algn="ctr" fontAlgn="auto">
              <a:spcBef>
                <a:spcPts val="0"/>
              </a:spcBef>
              <a:spcAft>
                <a:spcPts val="0"/>
              </a:spcAft>
              <a:defRPr/>
            </a:pPr>
            <a:endParaRPr lang="en-US" sz="4400" b="1" dirty="0">
              <a:solidFill>
                <a:schemeClr val="tx1"/>
              </a:solidFill>
              <a:cs typeface="+mj-cs"/>
            </a:endParaRPr>
          </a:p>
        </p:txBody>
      </p:sp>
      <p:sp>
        <p:nvSpPr>
          <p:cNvPr id="4" name="مستطيل 3"/>
          <p:cNvSpPr>
            <a:spLocks noChangeArrowheads="1"/>
          </p:cNvSpPr>
          <p:nvPr/>
        </p:nvSpPr>
        <p:spPr bwMode="auto">
          <a:xfrm>
            <a:off x="2000250" y="750888"/>
            <a:ext cx="5715000" cy="831850"/>
          </a:xfrm>
          <a:prstGeom prst="rect">
            <a:avLst/>
          </a:prstGeom>
          <a:noFill/>
          <a:ln w="9525">
            <a:noFill/>
            <a:miter lim="800000"/>
            <a:headEnd/>
            <a:tailEnd/>
          </a:ln>
        </p:spPr>
        <p:txBody>
          <a:bodyPr>
            <a:spAutoFit/>
          </a:bodyPr>
          <a:lstStyle/>
          <a:p>
            <a:pPr algn="ctr"/>
            <a:r>
              <a:rPr lang="ar-EG" sz="4800" b="1" dirty="0">
                <a:solidFill>
                  <a:srgbClr val="C00000"/>
                </a:solidFill>
                <a:latin typeface="Calibri" pitchFamily="34" charset="0"/>
              </a:rPr>
              <a:t>ما بعض أنواع </a:t>
            </a:r>
            <a:r>
              <a:rPr lang="ar-EG" sz="4800" b="1" dirty="0" err="1">
                <a:solidFill>
                  <a:srgbClr val="C00000"/>
                </a:solidFill>
                <a:latin typeface="Calibri" pitchFamily="34" charset="0"/>
              </a:rPr>
              <a:t>المخاليط</a:t>
            </a:r>
            <a:r>
              <a:rPr lang="ar-EG" sz="4800" b="1" dirty="0">
                <a:solidFill>
                  <a:srgbClr val="C00000"/>
                </a:solidFill>
                <a:latin typeface="Calibri" pitchFamily="34" charset="0"/>
              </a:rPr>
              <a:t>؟</a:t>
            </a:r>
            <a:endParaRPr lang="en-US" sz="4800" b="1" dirty="0">
              <a:solidFill>
                <a:srgbClr val="C00000"/>
              </a:solidFill>
              <a:latin typeface="Calibri" pitchFamily="34" charset="0"/>
            </a:endParaRPr>
          </a:p>
        </p:txBody>
      </p:sp>
      <p:sp>
        <p:nvSpPr>
          <p:cNvPr id="5" name="AutoShape 3"/>
          <p:cNvSpPr>
            <a:spLocks noChangeArrowheads="1"/>
          </p:cNvSpPr>
          <p:nvPr/>
        </p:nvSpPr>
        <p:spPr bwMode="auto">
          <a:xfrm>
            <a:off x="642938" y="2214554"/>
            <a:ext cx="7786687" cy="4143384"/>
          </a:xfrm>
          <a:prstGeom prst="snip2DiagRect">
            <a:avLst>
              <a:gd name="adj1" fmla="val 0"/>
              <a:gd name="adj2" fmla="val 0"/>
            </a:avLst>
          </a:prstGeom>
          <a:noFill/>
          <a:ln w="38100">
            <a:noFill/>
            <a:round/>
            <a:headEnd/>
            <a:tailEnd/>
          </a:ln>
          <a:effectLst/>
        </p:spPr>
        <p:txBody>
          <a:bodyPr anchor="ctr"/>
          <a:lstStyle/>
          <a:p>
            <a:pPr algn="justLow">
              <a:spcAft>
                <a:spcPts val="1000"/>
              </a:spcAft>
              <a:buClr>
                <a:srgbClr val="C00000"/>
              </a:buClr>
              <a:buSzPct val="110000"/>
              <a:buFont typeface="Wingdings" pitchFamily="2" charset="2"/>
              <a:buChar char="q"/>
              <a:defRPr/>
            </a:pPr>
            <a:r>
              <a:rPr lang="ar-EG" sz="4000" b="1" dirty="0" smtClean="0">
                <a:latin typeface="Calibri" pitchFamily="34" charset="0"/>
              </a:rPr>
              <a:t>ومن </a:t>
            </a:r>
            <a:r>
              <a:rPr lang="ar-EG" sz="4000" b="1" dirty="0">
                <a:latin typeface="Calibri" pitchFamily="34" charset="0"/>
              </a:rPr>
              <a:t>ذلك العطور والروائح في الهواء</a:t>
            </a:r>
            <a:r>
              <a:rPr lang="ar-EG" sz="4000" b="1" dirty="0" smtClean="0">
                <a:latin typeface="Calibri" pitchFamily="34" charset="0"/>
              </a:rPr>
              <a:t>؛ فإذا فُصلتْ الموادُّ </a:t>
            </a:r>
            <a:r>
              <a:rPr lang="ar-EG" sz="4000" b="1" dirty="0">
                <a:latin typeface="Calibri" pitchFamily="34" charset="0"/>
              </a:rPr>
              <a:t>الموجودة في </a:t>
            </a:r>
            <a:r>
              <a:rPr lang="ar-EG" sz="4000" b="1" dirty="0" smtClean="0">
                <a:latin typeface="Calibri" pitchFamily="34" charset="0"/>
              </a:rPr>
              <a:t>العطر، فقد </a:t>
            </a:r>
            <a:r>
              <a:rPr lang="ar-EG" sz="4000" b="1" dirty="0">
                <a:latin typeface="Calibri" pitchFamily="34" charset="0"/>
              </a:rPr>
              <a:t>نجد أن بعضها له رائحة </a:t>
            </a:r>
            <a:r>
              <a:rPr lang="ar-EG" sz="4000" b="1" dirty="0" smtClean="0">
                <a:latin typeface="Calibri" pitchFamily="34" charset="0"/>
              </a:rPr>
              <a:t>غيرُ مستحبة. وعندما تُمزَجُ معًا تُـكوِّنُ العطورَ وتعطِي رائحةً مستحبةً. وهذا </a:t>
            </a:r>
            <a:r>
              <a:rPr lang="ar-EG" sz="4000" b="1" dirty="0">
                <a:latin typeface="Calibri" pitchFamily="34" charset="0"/>
              </a:rPr>
              <a:t>يعني أن </a:t>
            </a:r>
            <a:r>
              <a:rPr lang="ar-EG" sz="4000" b="1" dirty="0" smtClean="0">
                <a:latin typeface="Calibri" pitchFamily="34" charset="0"/>
              </a:rPr>
              <a:t>المخلوطَ متجانسٌ </a:t>
            </a:r>
            <a:r>
              <a:rPr lang="ar-EG" sz="4000" b="1" dirty="0">
                <a:latin typeface="Calibri" pitchFamily="34" charset="0"/>
              </a:rPr>
              <a:t>في كل </a:t>
            </a:r>
            <a:r>
              <a:rPr lang="ar-EG" sz="4000" b="1" dirty="0" smtClean="0">
                <a:latin typeface="Calibri" pitchFamily="34" charset="0"/>
              </a:rPr>
              <a:t>أجزائه. العديدُ </a:t>
            </a:r>
            <a:r>
              <a:rPr lang="ar-EG" sz="4000" b="1" dirty="0">
                <a:latin typeface="Calibri" pitchFamily="34" charset="0"/>
              </a:rPr>
              <a:t>من </a:t>
            </a:r>
            <a:r>
              <a:rPr lang="ar-EG" sz="4000" b="1" dirty="0" smtClean="0">
                <a:latin typeface="Calibri" pitchFamily="34" charset="0"/>
              </a:rPr>
              <a:t>المنتجاتِ الغذائيةِ تُعالَجُ لتكونَ متجانسةً </a:t>
            </a:r>
            <a:r>
              <a:rPr lang="ar-EG" sz="4000" b="1" dirty="0">
                <a:latin typeface="Calibri" pitchFamily="34" charset="0"/>
              </a:rPr>
              <a:t>في </a:t>
            </a:r>
            <a:r>
              <a:rPr lang="ar-EG" sz="4000" b="1" dirty="0" smtClean="0">
                <a:latin typeface="Calibri" pitchFamily="34" charset="0"/>
              </a:rPr>
              <a:t>تركيبِها</a:t>
            </a:r>
            <a:r>
              <a:rPr lang="ar-EG" sz="4000" b="1" dirty="0" smtClean="0">
                <a:latin typeface="+mn-lt"/>
                <a:cs typeface="+mn-cs"/>
              </a:rPr>
              <a:t>. </a:t>
            </a:r>
            <a:endParaRPr lang="en-US" sz="4000" b="1" dirty="0">
              <a:latin typeface="+mn-lt"/>
              <a:cs typeface="+mn-cs"/>
            </a:endParaRPr>
          </a:p>
        </p:txBody>
      </p:sp>
    </p:spTree>
  </p:cSld>
  <p:clrMapOvr>
    <a:masterClrMapping/>
  </p:clrMapOvr>
  <p:transition>
    <p:comb/>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Bells.wav"/>
                                        </p:tgtEl>
                                      </p:cMediaNode>
                                    </p:audio>
                                  </p:subTnLst>
                                </p:cTn>
                              </p:par>
                              <p:par>
                                <p:cTn id="11" presetID="25"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
                                        </p:tgtEl>
                                      </p:cBhvr>
                                    </p:animEffect>
                                  </p:childTnLst>
                                </p:cTn>
                              </p:par>
                              <p:par>
                                <p:cTn id="21" presetID="25"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4"/>
                                        </p:tgtEl>
                                      </p:cBhvr>
                                    </p:animEffect>
                                  </p:childTnLst>
                                </p:cTn>
                              </p:par>
                            </p:childTnLst>
                          </p:cTn>
                        </p:par>
                        <p:par>
                          <p:cTn id="31" fill="hold">
                            <p:stCondLst>
                              <p:cond delay="1000"/>
                            </p:stCondLst>
                            <p:childTnLst>
                              <p:par>
                                <p:cTn id="32" presetID="17" presetClass="entr" presetSubtype="1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1000" fill="hold"/>
                                        <p:tgtEl>
                                          <p:spTgt spid="5"/>
                                        </p:tgtEl>
                                        <p:attrNameLst>
                                          <p:attrName>ppt_w</p:attrName>
                                        </p:attrNameLst>
                                      </p:cBhvr>
                                      <p:tavLst>
                                        <p:tav tm="0">
                                          <p:val>
                                            <p:fltVal val="0"/>
                                          </p:val>
                                        </p:tav>
                                        <p:tav tm="100000">
                                          <p:val>
                                            <p:strVal val="#ppt_w"/>
                                          </p:val>
                                        </p:tav>
                                      </p:tavLst>
                                    </p:anim>
                                    <p:anim calcmode="lin" valueType="num">
                                      <p:cBhvr>
                                        <p:cTn id="35" dur="1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ومن ذلك العطو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286375" y="1446213"/>
            <a:ext cx="3071813" cy="3965575"/>
          </a:xfrm>
          <a:prstGeom prst="wave">
            <a:avLst>
              <a:gd name="adj1" fmla="val 7409"/>
              <a:gd name="adj2" fmla="val 0"/>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lgn="ctr">
              <a:defRPr/>
            </a:pPr>
            <a:r>
              <a:rPr lang="ar-EG" sz="4400" b="1" dirty="0">
                <a:solidFill>
                  <a:srgbClr val="002060"/>
                </a:solidFill>
              </a:rPr>
              <a:t>(</a:t>
            </a:r>
            <a:r>
              <a:rPr lang="ar-EG" sz="4400" b="1" dirty="0" smtClean="0">
                <a:solidFill>
                  <a:srgbClr val="002060"/>
                </a:solidFill>
              </a:rPr>
              <a:t>عُولِجَ </a:t>
            </a:r>
            <a:r>
              <a:rPr lang="ar-EG" sz="4400" b="1" dirty="0">
                <a:solidFill>
                  <a:srgbClr val="002060"/>
                </a:solidFill>
              </a:rPr>
              <a:t>هذا </a:t>
            </a:r>
            <a:r>
              <a:rPr lang="ar-EG" sz="4400" b="1" dirty="0" smtClean="0">
                <a:solidFill>
                  <a:srgbClr val="002060"/>
                </a:solidFill>
              </a:rPr>
              <a:t>الحليبُ ليصبحَ متجانسًا </a:t>
            </a:r>
            <a:r>
              <a:rPr lang="ar-EG" sz="4400" b="1" dirty="0">
                <a:solidFill>
                  <a:srgbClr val="002060"/>
                </a:solidFill>
              </a:rPr>
              <a:t>في جميع أجزائه)</a:t>
            </a:r>
            <a:endParaRPr lang="en-US" sz="4000" b="1" dirty="0">
              <a:solidFill>
                <a:srgbClr val="002060"/>
              </a:solidFill>
              <a:latin typeface="Times New Roman" pitchFamily="18" charset="0"/>
              <a:ea typeface="Times New Roman" pitchFamily="18" charset="0"/>
              <a:cs typeface="Times New Roman" pitchFamily="18" charset="0"/>
            </a:endParaRPr>
          </a:p>
        </p:txBody>
      </p:sp>
      <p:pic>
        <p:nvPicPr>
          <p:cNvPr id="38916" name="Picture 4"/>
          <p:cNvPicPr>
            <a:picLocks noChangeAspect="1" noChangeArrowheads="1"/>
          </p:cNvPicPr>
          <p:nvPr/>
        </p:nvPicPr>
        <p:blipFill>
          <a:blip r:embed="rId4">
            <a:lum bright="-22000" contrast="34000"/>
          </a:blip>
          <a:srcRect/>
          <a:stretch>
            <a:fillRect/>
          </a:stretch>
        </p:blipFill>
        <p:spPr bwMode="auto">
          <a:xfrm>
            <a:off x="1000125" y="785813"/>
            <a:ext cx="3914775" cy="5143500"/>
          </a:xfrm>
          <a:prstGeom prst="rect">
            <a:avLst/>
          </a:prstGeom>
          <a:noFill/>
          <a:ln w="9525">
            <a:noFill/>
            <a:miter lim="800000"/>
            <a:headEnd/>
            <a:tailEnd/>
          </a:ln>
        </p:spPr>
      </p:pic>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ppt_x"/>
                                          </p:val>
                                        </p:tav>
                                        <p:tav tm="100000">
                                          <p:val>
                                            <p:strVal val="#ppt_x"/>
                                          </p:val>
                                        </p:tav>
                                      </p:tavLst>
                                    </p:anim>
                                    <p:anim calcmode="lin" valueType="num">
                                      <p:cBhvr additive="base">
                                        <p:cTn id="8" dur="500" fill="hold"/>
                                        <p:tgtEl>
                                          <p:spTgt spid="38916"/>
                                        </p:tgtEl>
                                        <p:attrNameLst>
                                          <p:attrName>ppt_y</p:attrName>
                                        </p:attrNameLst>
                                      </p:cBhvr>
                                      <p:tavLst>
                                        <p:tav tm="0">
                                          <p:val>
                                            <p:strVal val="1+#ppt_h/2"/>
                                          </p:val>
                                        </p:tav>
                                        <p:tav tm="100000">
                                          <p:val>
                                            <p:strVal val="#ppt_y"/>
                                          </p:val>
                                        </p:tav>
                                      </p:tavLst>
                                    </p:anim>
                                  </p:childTnLst>
                                </p:cTn>
                              </p:par>
                              <p:par>
                                <p:cTn id="9" presetID="3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800" decel="100000"/>
                                        <p:tgtEl>
                                          <p:spTgt spid="2"/>
                                        </p:tgtEl>
                                      </p:cBhvr>
                                    </p:animEffect>
                                    <p:anim calcmode="lin" valueType="num">
                                      <p:cBhvr>
                                        <p:cTn id="12" dur="800" decel="100000" fill="hold"/>
                                        <p:tgtEl>
                                          <p:spTgt spid="2"/>
                                        </p:tgtEl>
                                        <p:attrNameLst>
                                          <p:attrName>style.rotation</p:attrName>
                                        </p:attrNameLst>
                                      </p:cBhvr>
                                      <p:tavLst>
                                        <p:tav tm="0">
                                          <p:val>
                                            <p:fltVal val="-90"/>
                                          </p:val>
                                        </p:tav>
                                        <p:tav tm="100000">
                                          <p:val>
                                            <p:fltVal val="0"/>
                                          </p:val>
                                        </p:tav>
                                      </p:tavLst>
                                    </p:anim>
                                    <p:anim calcmode="lin" valueType="num">
                                      <p:cBhvr>
                                        <p:cTn id="13" dur="800" decel="100000" fill="hold"/>
                                        <p:tgtEl>
                                          <p:spTgt spid="2"/>
                                        </p:tgtEl>
                                        <p:attrNameLst>
                                          <p:attrName>ppt_x</p:attrName>
                                        </p:attrNameLst>
                                      </p:cBhvr>
                                      <p:tavLst>
                                        <p:tav tm="0">
                                          <p:val>
                                            <p:strVal val="#ppt_x+0.4"/>
                                          </p:val>
                                        </p:tav>
                                        <p:tav tm="100000">
                                          <p:val>
                                            <p:strVal val="#ppt_x-0.05"/>
                                          </p:val>
                                        </p:tav>
                                      </p:tavLst>
                                    </p:anim>
                                    <p:anim calcmode="lin" valueType="num">
                                      <p:cBhvr>
                                        <p:cTn id="14" dur="800" decel="100000" fill="hold"/>
                                        <p:tgtEl>
                                          <p:spTgt spid="2"/>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عولج هذا الحليب ليصبح متجانساً في جميع أجزائ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60" name="Picture 20"/>
          <p:cNvPicPr>
            <a:picLocks noChangeAspect="1" noChangeArrowheads="1"/>
          </p:cNvPicPr>
          <p:nvPr/>
        </p:nvPicPr>
        <p:blipFill>
          <a:blip r:embed="rId5"/>
          <a:srcRect/>
          <a:stretch>
            <a:fillRect/>
          </a:stretch>
        </p:blipFill>
        <p:spPr bwMode="auto">
          <a:xfrm>
            <a:off x="714375" y="1500174"/>
            <a:ext cx="7696200" cy="47149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مستطيل مستدير الزوايا 1"/>
          <p:cNvSpPr/>
          <p:nvPr/>
        </p:nvSpPr>
        <p:spPr>
          <a:xfrm>
            <a:off x="3714750" y="500063"/>
            <a:ext cx="4714875" cy="928673"/>
          </a:xfrm>
          <a:prstGeom prst="roundRect">
            <a:avLst>
              <a:gd name="adj" fmla="val 19315"/>
            </a:avLst>
          </a:prstGeom>
          <a:ln>
            <a:headEnd/>
            <a:tailEnd/>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dirty="0">
              <a:solidFill>
                <a:srgbClr val="C00000"/>
              </a:solidFill>
            </a:endParaRPr>
          </a:p>
        </p:txBody>
      </p:sp>
      <p:sp>
        <p:nvSpPr>
          <p:cNvPr id="3" name="مستطيل 2"/>
          <p:cNvSpPr>
            <a:spLocks noChangeArrowheads="1"/>
          </p:cNvSpPr>
          <p:nvPr/>
        </p:nvSpPr>
        <p:spPr bwMode="auto">
          <a:xfrm>
            <a:off x="3786188" y="571480"/>
            <a:ext cx="3643312" cy="830263"/>
          </a:xfrm>
          <a:prstGeom prst="rect">
            <a:avLst/>
          </a:prstGeom>
          <a:noFill/>
          <a:ln w="9525">
            <a:noFill/>
            <a:miter lim="800000"/>
            <a:headEnd/>
            <a:tailEnd/>
          </a:ln>
        </p:spPr>
        <p:txBody>
          <a:bodyPr>
            <a:spAutoFit/>
          </a:bodyPr>
          <a:lstStyle/>
          <a:p>
            <a:pPr algn="justLow"/>
            <a:r>
              <a:rPr lang="ar-EG" sz="4800" b="1" dirty="0" err="1">
                <a:solidFill>
                  <a:srgbClr val="C00000"/>
                </a:solidFill>
                <a:latin typeface="Calibri" pitchFamily="34" charset="0"/>
              </a:rPr>
              <a:t>مخاليط</a:t>
            </a:r>
            <a:r>
              <a:rPr lang="ar-EG" sz="4800" b="1" dirty="0">
                <a:solidFill>
                  <a:srgbClr val="C00000"/>
                </a:solidFill>
                <a:latin typeface="Calibri" pitchFamily="34" charset="0"/>
              </a:rPr>
              <a:t> في </a:t>
            </a:r>
            <a:r>
              <a:rPr lang="ar-EG" sz="4800" b="1" dirty="0" smtClean="0">
                <a:solidFill>
                  <a:srgbClr val="C00000"/>
                </a:solidFill>
                <a:latin typeface="Calibri" pitchFamily="34" charset="0"/>
              </a:rPr>
              <a:t>الْمَاء</a:t>
            </a:r>
            <a:endParaRPr lang="en-US" sz="4800" b="1" dirty="0">
              <a:solidFill>
                <a:srgbClr val="C00000"/>
              </a:solidFill>
              <a:latin typeface="Calibri" pitchFamily="34" charset="0"/>
            </a:endParaRPr>
          </a:p>
        </p:txBody>
      </p:sp>
      <p:sp>
        <p:nvSpPr>
          <p:cNvPr id="4" name="Oval 10"/>
          <p:cNvSpPr>
            <a:spLocks noChangeArrowheads="1"/>
          </p:cNvSpPr>
          <p:nvPr/>
        </p:nvSpPr>
        <p:spPr bwMode="auto">
          <a:xfrm rot="16200000">
            <a:off x="7559565" y="701525"/>
            <a:ext cx="628670" cy="540000"/>
          </a:xfrm>
          <a:prstGeom prst="flowChartExtract">
            <a:avLst/>
          </a:prstGeom>
          <a:solidFill>
            <a:srgbClr val="FFC000"/>
          </a:solidFill>
          <a:ln w="76200">
            <a:solidFill>
              <a:srgbClr val="CC0000"/>
            </a:solidFill>
            <a:headEnd/>
            <a:tailEnd/>
          </a:ln>
          <a:effectLst>
            <a:glow rad="63500">
              <a:schemeClr val="bg1">
                <a:lumMod val="95000"/>
                <a:lumOff val="5000"/>
                <a:alpha val="40000"/>
              </a:schemeClr>
            </a:glow>
            <a:outerShdw blurRad="63500" dist="25400" dir="14700000" algn="t"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wrap="none" anchor="ctr"/>
          <a:lstStyle/>
          <a:p>
            <a:pPr algn="ctr" fontAlgn="auto">
              <a:spcBef>
                <a:spcPts val="0"/>
              </a:spcBef>
              <a:spcAft>
                <a:spcPts val="0"/>
              </a:spcAft>
              <a:defRPr/>
            </a:pPr>
            <a:endParaRPr lang="en-US" sz="4400" b="1" dirty="0">
              <a:solidFill>
                <a:srgbClr val="C00000"/>
              </a:solidFill>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Bells.wav"/>
                                        </p:tgtEl>
                                      </p:cMediaNode>
                                    </p:audio>
                                  </p:subTnLst>
                                </p:cTn>
                              </p:par>
                              <p:par>
                                <p:cTn id="11" presetID="25"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
                                        </p:tgtEl>
                                      </p:cBhvr>
                                    </p:animEffect>
                                  </p:childTnLst>
                                </p:cTn>
                              </p:par>
                              <p:par>
                                <p:cTn id="21" presetID="25"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6" dur="1000" fill="hold"/>
                                        <p:tgtEl>
                                          <p:spTgt spid="3"/>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3"/>
                                        </p:tgtEl>
                                      </p:cBhvr>
                                    </p:animEffect>
                                  </p:childTnLst>
                                  <p:subTnLst>
                                    <p:audio>
                                      <p:cMediaNode>
                                        <p:cTn display="0" masterRel="sameClick">
                                          <p:stCondLst>
                                            <p:cond evt="begin" delay="0">
                                              <p:tn val="21"/>
                                            </p:cond>
                                          </p:stCondLst>
                                          <p:endCondLst>
                                            <p:cond evt="onStopAudio" delay="0">
                                              <p:tgtEl>
                                                <p:sldTgt/>
                                              </p:tgtEl>
                                            </p:cond>
                                          </p:endCondLst>
                                        </p:cTn>
                                        <p:tgtEl>
                                          <p:sndTgt r:embed="rId4" name="مخاليط في الماء.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5860"/>
                                        </p:tgtEl>
                                        <p:attrNameLst>
                                          <p:attrName>style.visibility</p:attrName>
                                        </p:attrNameLst>
                                      </p:cBhvr>
                                      <p:to>
                                        <p:strVal val="visible"/>
                                      </p:to>
                                    </p:set>
                                    <p:anim calcmode="lin" valueType="num">
                                      <p:cBhvr additive="base">
                                        <p:cTn id="35" dur="500" fill="hold"/>
                                        <p:tgtEl>
                                          <p:spTgt spid="35860"/>
                                        </p:tgtEl>
                                        <p:attrNameLst>
                                          <p:attrName>ppt_x</p:attrName>
                                        </p:attrNameLst>
                                      </p:cBhvr>
                                      <p:tavLst>
                                        <p:tav tm="0">
                                          <p:val>
                                            <p:strVal val="#ppt_x"/>
                                          </p:val>
                                        </p:tav>
                                        <p:tav tm="100000">
                                          <p:val>
                                            <p:strVal val="#ppt_x"/>
                                          </p:val>
                                        </p:tav>
                                      </p:tavLst>
                                    </p:anim>
                                    <p:anim calcmode="lin" valueType="num">
                                      <p:cBhvr additive="base">
                                        <p:cTn id="36" dur="500" fill="hold"/>
                                        <p:tgtEl>
                                          <p:spTgt spid="358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AutoShape 6"/>
          <p:cNvSpPr>
            <a:spLocks noChangeArrowheads="1"/>
          </p:cNvSpPr>
          <p:nvPr/>
        </p:nvSpPr>
        <p:spPr bwMode="auto">
          <a:xfrm>
            <a:off x="5388002" y="422265"/>
            <a:ext cx="3113088" cy="1649413"/>
          </a:xfrm>
          <a:prstGeom prst="wave">
            <a:avLst>
              <a:gd name="adj1" fmla="val 13005"/>
              <a:gd name="adj2" fmla="val 0"/>
            </a:avLst>
          </a:prstGeom>
          <a:ln>
            <a:headEnd/>
            <a:tailEnd/>
          </a:ln>
        </p:spPr>
        <p:style>
          <a:lnRef idx="3">
            <a:schemeClr val="lt1"/>
          </a:lnRef>
          <a:fillRef idx="1">
            <a:schemeClr val="accent2"/>
          </a:fillRef>
          <a:effectRef idx="1">
            <a:schemeClr val="accent2"/>
          </a:effectRef>
          <a:fontRef idx="minor">
            <a:schemeClr val="lt1"/>
          </a:fontRef>
        </p:style>
        <p:txBody>
          <a:bodyPr wrap="none" anchor="b"/>
          <a:lstStyle/>
          <a:p>
            <a:pPr fontAlgn="auto">
              <a:spcBef>
                <a:spcPts val="0"/>
              </a:spcBef>
              <a:spcAft>
                <a:spcPts val="0"/>
              </a:spcAft>
              <a:defRPr/>
            </a:pPr>
            <a:r>
              <a:rPr lang="ar-EG" sz="4000" b="1" dirty="0">
                <a:solidFill>
                  <a:srgbClr val="C00000"/>
                </a:solidFill>
              </a:rPr>
              <a:t> أقرأ الصورة</a:t>
            </a:r>
            <a:endParaRPr lang="en-US" sz="4000" b="1" dirty="0">
              <a:solidFill>
                <a:srgbClr val="C00000"/>
              </a:solidFill>
            </a:endParaRPr>
          </a:p>
        </p:txBody>
      </p:sp>
      <p:sp>
        <p:nvSpPr>
          <p:cNvPr id="13" name="Text Box 13"/>
          <p:cNvSpPr txBox="1">
            <a:spLocks noChangeArrowheads="1"/>
          </p:cNvSpPr>
          <p:nvPr/>
        </p:nvSpPr>
        <p:spPr bwMode="auto">
          <a:xfrm rot="-279763">
            <a:off x="2422543" y="2255846"/>
            <a:ext cx="3949700" cy="175418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r>
              <a:rPr lang="ar-EG" sz="3600" b="1" dirty="0">
                <a:solidFill>
                  <a:srgbClr val="7030A0"/>
                </a:solidFill>
                <a:latin typeface="Calibri" pitchFamily="34" charset="0"/>
              </a:rPr>
              <a:t>ما الذي اختلط مع </a:t>
            </a:r>
            <a:r>
              <a:rPr lang="ar-EG" sz="3600" b="1" dirty="0" smtClean="0">
                <a:solidFill>
                  <a:srgbClr val="7030A0"/>
                </a:solidFill>
                <a:latin typeface="Calibri" pitchFamily="34" charset="0"/>
              </a:rPr>
              <a:t>الْمَاء </a:t>
            </a:r>
            <a:r>
              <a:rPr lang="ar-EG" sz="3600" b="1" dirty="0">
                <a:solidFill>
                  <a:srgbClr val="7030A0"/>
                </a:solidFill>
                <a:latin typeface="Calibri" pitchFamily="34" charset="0"/>
              </a:rPr>
              <a:t>وجعل لونه يتحول إلى البني في الصورة اليمنى؟ </a:t>
            </a:r>
            <a:endParaRPr lang="en-US" sz="3600" b="1" dirty="0">
              <a:solidFill>
                <a:srgbClr val="7030A0"/>
              </a:solidFill>
              <a:latin typeface="Calibri" pitchFamily="34" charset="0"/>
            </a:endParaRPr>
          </a:p>
        </p:txBody>
      </p:sp>
      <p:sp>
        <p:nvSpPr>
          <p:cNvPr id="15" name="Round Diagonal Corner Rectangle 9"/>
          <p:cNvSpPr/>
          <p:nvPr/>
        </p:nvSpPr>
        <p:spPr bwMode="auto">
          <a:xfrm>
            <a:off x="1643043" y="4857760"/>
            <a:ext cx="5777548" cy="1332614"/>
          </a:xfrm>
          <a:prstGeom prst="wave">
            <a:avLst>
              <a:gd name="adj1" fmla="val 10413"/>
              <a:gd name="adj2" fmla="val 0"/>
            </a:avLst>
          </a:prstGeom>
          <a:ln/>
          <a:scene3d>
            <a:camera prst="orthographicFront"/>
            <a:lightRig rig="threePt" dir="t"/>
          </a:scene3d>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endParaRPr lang="ar-EG" b="1">
              <a:solidFill>
                <a:schemeClr val="tx1"/>
              </a:solidFill>
            </a:endParaRPr>
          </a:p>
        </p:txBody>
      </p:sp>
      <p:sp>
        <p:nvSpPr>
          <p:cNvPr id="17" name="مستطيل 16"/>
          <p:cNvSpPr>
            <a:spLocks noChangeArrowheads="1"/>
          </p:cNvSpPr>
          <p:nvPr/>
        </p:nvSpPr>
        <p:spPr bwMode="auto">
          <a:xfrm rot="10800000" flipV="1">
            <a:off x="1606556" y="5231326"/>
            <a:ext cx="5822964" cy="769441"/>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fontAlgn="auto">
              <a:spcBef>
                <a:spcPts val="0"/>
              </a:spcBef>
              <a:spcAft>
                <a:spcPts val="0"/>
              </a:spcAft>
              <a:defRPr/>
            </a:pPr>
            <a:r>
              <a:rPr lang="ar-EG" sz="4400" b="1" dirty="0">
                <a:solidFill>
                  <a:schemeClr val="tx1"/>
                </a:solidFill>
                <a:latin typeface="Calibri" pitchFamily="34" charset="0"/>
                <a:cs typeface="Arial" pitchFamily="34" charset="0"/>
              </a:rPr>
              <a:t>الطين والوحل </a:t>
            </a:r>
            <a:r>
              <a:rPr lang="ar-EG" sz="4400" b="1" dirty="0" smtClean="0">
                <a:solidFill>
                  <a:schemeClr val="tx1"/>
                </a:solidFill>
                <a:latin typeface="Calibri" pitchFamily="34" charset="0"/>
                <a:cs typeface="Arial" pitchFamily="34" charset="0"/>
              </a:rPr>
              <a:t>والأوساخ. </a:t>
            </a:r>
            <a:endParaRPr lang="en-US" sz="4400" b="1" dirty="0">
              <a:solidFill>
                <a:schemeClr val="tx1"/>
              </a:solidFill>
              <a:latin typeface="Calibri" pitchFamily="34" charset="0"/>
              <a:cs typeface="Arial"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أقرأ الصورة.wav"/>
                                        </p:tgtEl>
                                      </p:cMediaNode>
                                    </p:audio>
                                  </p:sub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3">
                                            <p:bg/>
                                          </p:spTgt>
                                        </p:tgtEl>
                                        <p:attrNameLst>
                                          <p:attrName>style.visibility</p:attrName>
                                        </p:attrNameLst>
                                      </p:cBhvr>
                                      <p:to>
                                        <p:strVal val="visible"/>
                                      </p:to>
                                    </p:set>
                                    <p:anim calcmode="lin" valueType="num">
                                      <p:cBhvr>
                                        <p:cTn id="12" dur="1000" fill="hold"/>
                                        <p:tgtEl>
                                          <p:spTgt spid="13">
                                            <p:bg/>
                                          </p:spTgt>
                                        </p:tgtEl>
                                        <p:attrNameLst>
                                          <p:attrName>ppt_w</p:attrName>
                                        </p:attrNameLst>
                                      </p:cBhvr>
                                      <p:tavLst>
                                        <p:tav tm="0">
                                          <p:val>
                                            <p:fltVal val="0"/>
                                          </p:val>
                                        </p:tav>
                                        <p:tav tm="100000">
                                          <p:val>
                                            <p:strVal val="#ppt_w"/>
                                          </p:val>
                                        </p:tav>
                                      </p:tavLst>
                                    </p:anim>
                                    <p:anim calcmode="lin" valueType="num">
                                      <p:cBhvr>
                                        <p:cTn id="13" dur="1000" fill="hold"/>
                                        <p:tgtEl>
                                          <p:spTgt spid="13">
                                            <p:bg/>
                                          </p:spTgt>
                                        </p:tgtEl>
                                        <p:attrNameLst>
                                          <p:attrName>ppt_h</p:attrName>
                                        </p:attrNameLst>
                                      </p:cBhvr>
                                      <p:tavLst>
                                        <p:tav tm="0">
                                          <p:val>
                                            <p:fltVal val="0"/>
                                          </p:val>
                                        </p:tav>
                                        <p:tav tm="100000">
                                          <p:val>
                                            <p:strVal val="#ppt_h"/>
                                          </p:val>
                                        </p:tav>
                                      </p:tavLst>
                                    </p:anim>
                                    <p:anim calcmode="lin" valueType="num">
                                      <p:cBhvr>
                                        <p:cTn id="14" dur="1000" fill="hold"/>
                                        <p:tgtEl>
                                          <p:spTgt spid="13">
                                            <p:bg/>
                                          </p:spTgt>
                                        </p:tgtEl>
                                        <p:attrNameLst>
                                          <p:attrName>style.rotation</p:attrName>
                                        </p:attrNameLst>
                                      </p:cBhvr>
                                      <p:tavLst>
                                        <p:tav tm="0">
                                          <p:val>
                                            <p:fltVal val="360"/>
                                          </p:val>
                                        </p:tav>
                                        <p:tav tm="100000">
                                          <p:val>
                                            <p:fltVal val="0"/>
                                          </p:val>
                                        </p:tav>
                                      </p:tavLst>
                                    </p:anim>
                                    <p:animEffect transition="in" filter="fade">
                                      <p:cBhvr>
                                        <p:cTn id="15" dur="1000"/>
                                        <p:tgtEl>
                                          <p:spTgt spid="13">
                                            <p:bg/>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ما الذي اختلط مع الماء وجعل لونه يتحول.wav"/>
                                        </p:tgtEl>
                                      </p:cMediaNode>
                                    </p:audio>
                                  </p:subTnLst>
                                </p:cTn>
                              </p:par>
                              <p:par>
                                <p:cTn id="16" presetID="49" presetClass="entr" presetSubtype="0" decel="100000" fill="hold" grpId="0" nodeType="withEffect">
                                  <p:stCondLst>
                                    <p:cond delay="0"/>
                                  </p:stCondLst>
                                  <p:childTnLst>
                                    <p:set>
                                      <p:cBhvr>
                                        <p:cTn id="17" dur="1" fill="hold">
                                          <p:stCondLst>
                                            <p:cond delay="0"/>
                                          </p:stCondLst>
                                        </p:cTn>
                                        <p:tgtEl>
                                          <p:spTgt spid="13">
                                            <p:txEl>
                                              <p:pRg st="0" end="0"/>
                                            </p:txEl>
                                          </p:spTgt>
                                        </p:tgtEl>
                                        <p:attrNameLst>
                                          <p:attrName>style.visibility</p:attrName>
                                        </p:attrNameLst>
                                      </p:cBhvr>
                                      <p:to>
                                        <p:strVal val="visible"/>
                                      </p:to>
                                    </p:set>
                                    <p:anim calcmode="lin" valueType="num">
                                      <p:cBhvr>
                                        <p:cTn id="18"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13">
                                            <p:txEl>
                                              <p:pRg st="0" end="0"/>
                                            </p:txEl>
                                          </p:spTgt>
                                        </p:tgtEl>
                                        <p:attrNameLst>
                                          <p:attrName>style.rotation</p:attrName>
                                        </p:attrNameLst>
                                      </p:cBhvr>
                                      <p:tavLst>
                                        <p:tav tm="0">
                                          <p:val>
                                            <p:fltVal val="360"/>
                                          </p:val>
                                        </p:tav>
                                        <p:tav tm="100000">
                                          <p:val>
                                            <p:fltVal val="0"/>
                                          </p:val>
                                        </p:tav>
                                      </p:tavLst>
                                    </p:anim>
                                    <p:animEffect transition="in" filter="fade">
                                      <p:cBhvr>
                                        <p:cTn id="21" dur="1000"/>
                                        <p:tgtEl>
                                          <p:spTgt spid="13">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4" name="ما الذي اختلط مع الماء وجعل لونه يتحول.wav"/>
                                        </p:tgtEl>
                                      </p:cMediaNode>
                                    </p:audio>
                                  </p:sub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1000"/>
                                        <p:tgtEl>
                                          <p:spTgt spid="17"/>
                                        </p:tgtEl>
                                      </p:cBhvr>
                                    </p:animEffect>
                                  </p:childTnLst>
                                  <p:subTnLst>
                                    <p:audio>
                                      <p:cMediaNode>
                                        <p:cTn display="0" masterRel="sameClick">
                                          <p:stCondLst>
                                            <p:cond evt="begin" delay="0">
                                              <p:tn val="24"/>
                                            </p:cond>
                                          </p:stCondLst>
                                          <p:endCondLst>
                                            <p:cond evt="onStopAudio" delay="0">
                                              <p:tgtEl>
                                                <p:sldTgt/>
                                              </p:tgtEl>
                                            </p:cond>
                                          </p:endCondLst>
                                        </p:cTn>
                                        <p:tgtEl>
                                          <p:sndTgt r:embed="rId5" name="الطين والوحل والأوساخ.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build="allAtOnce" animBg="1"/>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00100" y="1682125"/>
            <a:ext cx="7073900" cy="2466975"/>
            <a:chOff x="857224" y="142852"/>
            <a:chExt cx="8072494" cy="5000659"/>
          </a:xfrm>
        </p:grpSpPr>
        <p:pic>
          <p:nvPicPr>
            <p:cNvPr id="36871" name="Picture 4" descr="Buster_Bunny.png"/>
            <p:cNvPicPr>
              <a:picLocks noChangeAspect="1"/>
            </p:cNvPicPr>
            <p:nvPr/>
          </p:nvPicPr>
          <p:blipFill>
            <a:blip r:embed="rId5"/>
            <a:srcRect/>
            <a:stretch>
              <a:fillRect/>
            </a:stretch>
          </p:blipFill>
          <p:spPr bwMode="auto">
            <a:xfrm>
              <a:off x="2143108" y="3786190"/>
              <a:ext cx="1219200" cy="1219200"/>
            </a:xfrm>
            <a:prstGeom prst="rect">
              <a:avLst/>
            </a:prstGeom>
            <a:ln>
              <a:headEnd/>
              <a:tailEnd/>
            </a:ln>
          </p:spPr>
          <p:style>
            <a:lnRef idx="3">
              <a:schemeClr val="lt1"/>
            </a:lnRef>
            <a:fillRef idx="1">
              <a:schemeClr val="accent2"/>
            </a:fillRef>
            <a:effectRef idx="1">
              <a:schemeClr val="accent2"/>
            </a:effectRef>
            <a:fontRef idx="minor">
              <a:schemeClr val="lt1"/>
            </a:fontRef>
          </p:style>
        </p:pic>
        <p:sp>
          <p:nvSpPr>
            <p:cNvPr id="12" name="Cloud 5"/>
            <p:cNvSpPr/>
            <p:nvPr/>
          </p:nvSpPr>
          <p:spPr bwMode="auto">
            <a:xfrm>
              <a:off x="857224" y="142852"/>
              <a:ext cx="8072494" cy="5000659"/>
            </a:xfrm>
            <a:prstGeom prst="cloud">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dirty="0">
                <a:solidFill>
                  <a:schemeClr val="tx1"/>
                </a:solidFill>
              </a:endParaRPr>
            </a:p>
          </p:txBody>
        </p:sp>
      </p:grpSp>
      <p:sp>
        <p:nvSpPr>
          <p:cNvPr id="14" name="مستطيل 13"/>
          <p:cNvSpPr>
            <a:spLocks noChangeArrowheads="1"/>
          </p:cNvSpPr>
          <p:nvPr/>
        </p:nvSpPr>
        <p:spPr bwMode="auto">
          <a:xfrm rot="-430732">
            <a:off x="5401202" y="1776775"/>
            <a:ext cx="2192338" cy="831850"/>
          </a:xfrm>
          <a:prstGeom prst="rect">
            <a:avLst/>
          </a:prstGeom>
          <a:noFill/>
          <a:ln w="9525">
            <a:noFill/>
            <a:miter lim="800000"/>
            <a:headEnd/>
            <a:tailEnd/>
          </a:ln>
        </p:spPr>
        <p:txBody>
          <a:bodyPr>
            <a:spAutoFit/>
          </a:bodyPr>
          <a:lstStyle/>
          <a:p>
            <a:pPr algn="ctr"/>
            <a:r>
              <a:rPr lang="ar-EG" sz="4800" b="1" dirty="0">
                <a:solidFill>
                  <a:srgbClr val="C00000"/>
                </a:solidFill>
                <a:cs typeface="Times New Roman" pitchFamily="18" charset="0"/>
              </a:rPr>
              <a:t>إرشاد:</a:t>
            </a:r>
            <a:endParaRPr lang="en-US" sz="4800" b="1" dirty="0">
              <a:solidFill>
                <a:srgbClr val="C00000"/>
              </a:solidFill>
              <a:cs typeface="Times New Roman" pitchFamily="18" charset="0"/>
            </a:endParaRPr>
          </a:p>
        </p:txBody>
      </p:sp>
      <p:sp>
        <p:nvSpPr>
          <p:cNvPr id="15" name="مستطيل 14"/>
          <p:cNvSpPr>
            <a:spLocks noChangeArrowheads="1"/>
          </p:cNvSpPr>
          <p:nvPr/>
        </p:nvSpPr>
        <p:spPr bwMode="auto">
          <a:xfrm rot="380877">
            <a:off x="1508269" y="2643182"/>
            <a:ext cx="4679950" cy="830997"/>
          </a:xfrm>
          <a:prstGeom prst="rect">
            <a:avLst/>
          </a:prstGeom>
          <a:noFill/>
          <a:ln w="9525">
            <a:noFill/>
            <a:miter lim="800000"/>
            <a:headEnd/>
            <a:tailEnd/>
          </a:ln>
        </p:spPr>
        <p:txBody>
          <a:bodyPr>
            <a:spAutoFit/>
          </a:bodyPr>
          <a:lstStyle/>
          <a:p>
            <a:pPr>
              <a:defRPr/>
            </a:pPr>
            <a:r>
              <a:rPr lang="ar-EG" sz="4800" b="1" dirty="0">
                <a:latin typeface="Calibri" pitchFamily="34" charset="0"/>
                <a:cs typeface="Arial" charset="0"/>
              </a:rPr>
              <a:t>أقارن بين </a:t>
            </a:r>
            <a:r>
              <a:rPr lang="ar-EG" sz="4800" b="1" dirty="0" smtClean="0">
                <a:latin typeface="Calibri" pitchFamily="34" charset="0"/>
                <a:cs typeface="Arial" charset="0"/>
              </a:rPr>
              <a:t>الصورتين. </a:t>
            </a:r>
            <a:endParaRPr lang="en-US" sz="4800" b="1" dirty="0">
              <a:latin typeface="Calibri" pitchFamily="34" charset="0"/>
              <a:cs typeface="Arial"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800" decel="100000"/>
                                        <p:tgtEl>
                                          <p:spTgt spid="14"/>
                                        </p:tgtEl>
                                      </p:cBhvr>
                                    </p:animEffect>
                                    <p:anim calcmode="lin" valueType="num">
                                      <p:cBhvr>
                                        <p:cTn id="8" dur="800" decel="100000" fill="hold"/>
                                        <p:tgtEl>
                                          <p:spTgt spid="14"/>
                                        </p:tgtEl>
                                        <p:attrNameLst>
                                          <p:attrName>style.rotation</p:attrName>
                                        </p:attrNameLst>
                                      </p:cBhvr>
                                      <p:tavLst>
                                        <p:tav tm="0">
                                          <p:val>
                                            <p:fltVal val="-90"/>
                                          </p:val>
                                        </p:tav>
                                        <p:tav tm="100000">
                                          <p:val>
                                            <p:fltVal val="0"/>
                                          </p:val>
                                        </p:tav>
                                      </p:tavLst>
                                    </p:anim>
                                    <p:anim calcmode="lin" valueType="num">
                                      <p:cBhvr>
                                        <p:cTn id="9" dur="800" decel="100000" fill="hold"/>
                                        <p:tgtEl>
                                          <p:spTgt spid="14"/>
                                        </p:tgtEl>
                                        <p:attrNameLst>
                                          <p:attrName>ppt_x</p:attrName>
                                        </p:attrNameLst>
                                      </p:cBhvr>
                                      <p:tavLst>
                                        <p:tav tm="0">
                                          <p:val>
                                            <p:strVal val="#ppt_x+0.4"/>
                                          </p:val>
                                        </p:tav>
                                        <p:tav tm="100000">
                                          <p:val>
                                            <p:strVal val="#ppt_x-0.05"/>
                                          </p:val>
                                        </p:tav>
                                      </p:tavLst>
                                    </p:anim>
                                    <p:anim calcmode="lin" valueType="num">
                                      <p:cBhvr>
                                        <p:cTn id="10" dur="800" decel="100000" fill="hold"/>
                                        <p:tgtEl>
                                          <p:spTgt spid="1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إرشاد.wav"/>
                                        </p:tgtEl>
                                      </p:cMediaNode>
                                    </p:audio>
                                  </p:subTnLst>
                                </p:cTn>
                              </p:par>
                              <p:par>
                                <p:cTn id="13" presetID="49" presetClass="entr" presetSubtype="0" decel="100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360"/>
                                          </p:val>
                                        </p:tav>
                                        <p:tav tm="100000">
                                          <p:val>
                                            <p:fltVal val="0"/>
                                          </p:val>
                                        </p:tav>
                                      </p:tavLst>
                                    </p:anim>
                                    <p:animEffect transition="in" filter="fade">
                                      <p:cBhvr>
                                        <p:cTn id="18" dur="10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3" name="إرشاد.wav"/>
                                        </p:tgtEl>
                                      </p:cMediaNode>
                                    </p:audio>
                                  </p:subTnLst>
                                </p:cTn>
                              </p:par>
                            </p:childTnLst>
                          </p:cTn>
                        </p:par>
                      </p:childTnLst>
                    </p:cTn>
                  </p:par>
                  <p:par>
                    <p:cTn id="19" fill="hold">
                      <p:stCondLst>
                        <p:cond delay="indefinite"/>
                      </p:stCondLst>
                      <p:childTnLst>
                        <p:par>
                          <p:cTn id="20" fill="hold">
                            <p:stCondLst>
                              <p:cond delay="0"/>
                            </p:stCondLst>
                            <p:childTnLst>
                              <p:par>
                                <p:cTn id="21" presetID="3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800" decel="100000"/>
                                        <p:tgtEl>
                                          <p:spTgt spid="15"/>
                                        </p:tgtEl>
                                      </p:cBhvr>
                                    </p:animEffect>
                                    <p:anim calcmode="lin" valueType="num">
                                      <p:cBhvr>
                                        <p:cTn id="24" dur="800" decel="100000" fill="hold"/>
                                        <p:tgtEl>
                                          <p:spTgt spid="15"/>
                                        </p:tgtEl>
                                        <p:attrNameLst>
                                          <p:attrName>style.rotation</p:attrName>
                                        </p:attrNameLst>
                                      </p:cBhvr>
                                      <p:tavLst>
                                        <p:tav tm="0">
                                          <p:val>
                                            <p:fltVal val="-90"/>
                                          </p:val>
                                        </p:tav>
                                        <p:tav tm="100000">
                                          <p:val>
                                            <p:fltVal val="0"/>
                                          </p:val>
                                        </p:tav>
                                      </p:tavLst>
                                    </p:anim>
                                    <p:anim calcmode="lin" valueType="num">
                                      <p:cBhvr>
                                        <p:cTn id="25" dur="800" decel="100000" fill="hold"/>
                                        <p:tgtEl>
                                          <p:spTgt spid="15"/>
                                        </p:tgtEl>
                                        <p:attrNameLst>
                                          <p:attrName>ppt_x</p:attrName>
                                        </p:attrNameLst>
                                      </p:cBhvr>
                                      <p:tavLst>
                                        <p:tav tm="0">
                                          <p:val>
                                            <p:strVal val="#ppt_x+0.4"/>
                                          </p:val>
                                        </p:tav>
                                        <p:tav tm="100000">
                                          <p:val>
                                            <p:strVal val="#ppt_x-0.05"/>
                                          </p:val>
                                        </p:tav>
                                      </p:tavLst>
                                    </p:anim>
                                    <p:anim calcmode="lin" valueType="num">
                                      <p:cBhvr>
                                        <p:cTn id="26" dur="800" decel="100000" fill="hold"/>
                                        <p:tgtEl>
                                          <p:spTgt spid="15"/>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أقارن بين الصورتي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6" name="Text Box 4"/>
          <p:cNvSpPr txBox="1">
            <a:spLocks noChangeArrowheads="1"/>
          </p:cNvSpPr>
          <p:nvPr/>
        </p:nvSpPr>
        <p:spPr bwMode="auto">
          <a:xfrm>
            <a:off x="250001" y="2850718"/>
            <a:ext cx="8072494" cy="258532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buClr>
                <a:srgbClr val="6600CC"/>
              </a:buClr>
              <a:buSzPct val="120000"/>
              <a:buFont typeface="Courier New" pitchFamily="49" charset="0"/>
              <a:buChar char="o"/>
              <a:defRPr/>
            </a:pPr>
            <a:r>
              <a:rPr lang="ar-EG" sz="3600" b="1" dirty="0">
                <a:solidFill>
                  <a:schemeClr val="tx1"/>
                </a:solidFill>
                <a:latin typeface="Calibri" pitchFamily="34" charset="0"/>
                <a:cs typeface="+mn-cs"/>
              </a:rPr>
              <a:t> </a:t>
            </a:r>
            <a:r>
              <a:rPr lang="ar-EG" sz="3600" b="1" dirty="0" smtClean="0">
                <a:solidFill>
                  <a:schemeClr val="tx1"/>
                </a:solidFill>
                <a:latin typeface="Calibri" pitchFamily="34" charset="0"/>
                <a:cs typeface="+mn-cs"/>
              </a:rPr>
              <a:t>يُطلق </a:t>
            </a:r>
            <a:r>
              <a:rPr lang="ar-EG" sz="3600" b="1" dirty="0" err="1" smtClean="0">
                <a:solidFill>
                  <a:schemeClr val="tx1"/>
                </a:solidFill>
                <a:latin typeface="Calibri" pitchFamily="34" charset="0"/>
                <a:cs typeface="+mn-cs"/>
              </a:rPr>
              <a:t>الأُخْطُبُوط</a:t>
            </a:r>
            <a:r>
              <a:rPr lang="ar-EG" sz="3600" b="1" dirty="0" smtClean="0">
                <a:solidFill>
                  <a:schemeClr val="tx1"/>
                </a:solidFill>
                <a:latin typeface="Calibri" pitchFamily="34" charset="0"/>
                <a:cs typeface="+mn-cs"/>
              </a:rPr>
              <a:t> </a:t>
            </a:r>
            <a:r>
              <a:rPr lang="ar-EG" sz="3600" b="1" dirty="0">
                <a:solidFill>
                  <a:schemeClr val="tx1"/>
                </a:solidFill>
                <a:latin typeface="Calibri" pitchFamily="34" charset="0"/>
                <a:cs typeface="+mn-cs"/>
              </a:rPr>
              <a:t>مادة </a:t>
            </a:r>
            <a:r>
              <a:rPr lang="ar-EG" sz="3600" b="1" dirty="0" smtClean="0">
                <a:solidFill>
                  <a:schemeClr val="tx1"/>
                </a:solidFill>
                <a:latin typeface="Calibri" pitchFamily="34" charset="0"/>
                <a:cs typeface="+mn-cs"/>
              </a:rPr>
              <a:t>تُسَمَّى الْحِبْر، تذوب </a:t>
            </a:r>
            <a:r>
              <a:rPr lang="ar-EG" sz="3600" b="1" dirty="0">
                <a:solidFill>
                  <a:schemeClr val="tx1"/>
                </a:solidFill>
                <a:latin typeface="Calibri" pitchFamily="34" charset="0"/>
                <a:cs typeface="+mn-cs"/>
              </a:rPr>
              <a:t>ببطء في </a:t>
            </a:r>
            <a:r>
              <a:rPr lang="ar-EG" sz="3600" b="1" dirty="0" smtClean="0">
                <a:solidFill>
                  <a:schemeClr val="tx1"/>
                </a:solidFill>
                <a:latin typeface="Calibri" pitchFamily="34" charset="0"/>
                <a:cs typeface="+mn-cs"/>
              </a:rPr>
              <a:t>الْمَاء، وتساعد </a:t>
            </a:r>
            <a:r>
              <a:rPr lang="ar-EG" sz="3600" b="1" dirty="0" err="1" smtClean="0">
                <a:solidFill>
                  <a:schemeClr val="tx1"/>
                </a:solidFill>
                <a:latin typeface="Calibri" pitchFamily="34" charset="0"/>
                <a:cs typeface="+mn-cs"/>
              </a:rPr>
              <a:t>الأُخْطُبُوط</a:t>
            </a:r>
            <a:r>
              <a:rPr lang="ar-EG" sz="3600" b="1" dirty="0" smtClean="0">
                <a:solidFill>
                  <a:schemeClr val="tx1"/>
                </a:solidFill>
                <a:latin typeface="Calibri" pitchFamily="34" charset="0"/>
                <a:cs typeface="+mn-cs"/>
              </a:rPr>
              <a:t> </a:t>
            </a:r>
            <a:r>
              <a:rPr lang="ar-EG" sz="3600" b="1" dirty="0">
                <a:solidFill>
                  <a:schemeClr val="tx1"/>
                </a:solidFill>
                <a:latin typeface="Calibri" pitchFamily="34" charset="0"/>
                <a:cs typeface="+mn-cs"/>
              </a:rPr>
              <a:t>على </a:t>
            </a:r>
            <a:r>
              <a:rPr lang="ar-EG" sz="3600" b="1" dirty="0" smtClean="0">
                <a:solidFill>
                  <a:schemeClr val="tx1"/>
                </a:solidFill>
                <a:latin typeface="Calibri" pitchFamily="34" charset="0"/>
                <a:cs typeface="+mn-cs"/>
              </a:rPr>
              <a:t>تجنُّب الخطَر. تذوب </a:t>
            </a:r>
            <a:r>
              <a:rPr lang="ar-EG" sz="3600" b="1" dirty="0">
                <a:solidFill>
                  <a:schemeClr val="tx1"/>
                </a:solidFill>
                <a:latin typeface="Calibri" pitchFamily="34" charset="0"/>
                <a:cs typeface="+mn-cs"/>
              </a:rPr>
              <a:t>مواد </a:t>
            </a:r>
            <a:r>
              <a:rPr lang="ar-EG" sz="3600" b="1" dirty="0" smtClean="0">
                <a:solidFill>
                  <a:schemeClr val="tx1"/>
                </a:solidFill>
                <a:latin typeface="Calibri" pitchFamily="34" charset="0"/>
                <a:cs typeface="+mn-cs"/>
              </a:rPr>
              <a:t>مُخْتَلِفَة بنِسَبٍ مُخْتَلِفَة. علام يدُلنا ذَوَبَان </a:t>
            </a:r>
            <a:r>
              <a:rPr lang="ar-EG" sz="3600" b="1" dirty="0">
                <a:solidFill>
                  <a:schemeClr val="tx1"/>
                </a:solidFill>
                <a:latin typeface="Calibri" pitchFamily="34" charset="0"/>
                <a:cs typeface="+mn-cs"/>
              </a:rPr>
              <a:t>مادة ما؟</a:t>
            </a:r>
            <a:endParaRPr lang="en-US" sz="3600" b="1" dirty="0">
              <a:solidFill>
                <a:schemeClr val="tx1"/>
              </a:solidFill>
              <a:latin typeface="Calibri" pitchFamily="34" charset="0"/>
              <a:cs typeface="+mn-cs"/>
            </a:endParaRPr>
          </a:p>
        </p:txBody>
      </p:sp>
      <p:sp>
        <p:nvSpPr>
          <p:cNvPr id="4" name="سهم إلى اليسار 3"/>
          <p:cNvSpPr/>
          <p:nvPr/>
        </p:nvSpPr>
        <p:spPr>
          <a:xfrm>
            <a:off x="4286248" y="60325"/>
            <a:ext cx="4572002" cy="1511287"/>
          </a:xfrm>
          <a:prstGeom prst="leftArrow">
            <a:avLst>
              <a:gd name="adj1" fmla="val 71642"/>
              <a:gd name="adj2" fmla="val 50000"/>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sz="2400" b="1" dirty="0">
              <a:solidFill>
                <a:schemeClr val="tx1"/>
              </a:solidFill>
            </a:endParaRPr>
          </a:p>
        </p:txBody>
      </p:sp>
      <p:sp>
        <p:nvSpPr>
          <p:cNvPr id="5" name="TextBox 3"/>
          <p:cNvSpPr txBox="1">
            <a:spLocks noChangeArrowheads="1"/>
          </p:cNvSpPr>
          <p:nvPr/>
        </p:nvSpPr>
        <p:spPr bwMode="auto">
          <a:xfrm>
            <a:off x="4784755" y="357166"/>
            <a:ext cx="4073525" cy="1108075"/>
          </a:xfrm>
          <a:prstGeom prst="rect">
            <a:avLst/>
          </a:prstGeom>
          <a:noFill/>
          <a:ln w="9525">
            <a:noFill/>
            <a:miter lim="800000"/>
            <a:headEnd/>
            <a:tailEnd/>
          </a:ln>
        </p:spPr>
        <p:txBody>
          <a:bodyPr>
            <a:spAutoFit/>
          </a:bodyPr>
          <a:lstStyle/>
          <a:p>
            <a:pPr algn="ctr"/>
            <a:r>
              <a:rPr lang="ar-EG" sz="6600" b="1" dirty="0" smtClean="0">
                <a:solidFill>
                  <a:srgbClr val="C00000"/>
                </a:solidFill>
                <a:latin typeface="Calibri" pitchFamily="34" charset="0"/>
              </a:rPr>
              <a:t>أَنْظُرُ وَأَتَسَاءَلُ</a:t>
            </a:r>
            <a:endParaRPr lang="en-US" sz="6600" b="1" dirty="0">
              <a:solidFill>
                <a:srgbClr val="C00000"/>
              </a:solidFill>
              <a:latin typeface="Calibri"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15" presetID="2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أنظر وأتساءل.wav"/>
                                        </p:tgtEl>
                                      </p:cMediaNode>
                                    </p:audio>
                                  </p:subTnLst>
                                </p:cTn>
                              </p:par>
                            </p:childTnLst>
                          </p:cTn>
                        </p:par>
                      </p:childTnLst>
                    </p:cTn>
                  </p:par>
                  <p:par>
                    <p:cTn id="25" fill="hold">
                      <p:stCondLst>
                        <p:cond delay="indefinite"/>
                      </p:stCondLst>
                      <p:childTnLst>
                        <p:par>
                          <p:cTn id="26" fill="hold">
                            <p:stCondLst>
                              <p:cond delay="0"/>
                            </p:stCondLst>
                            <p:childTnLst>
                              <p:par>
                                <p:cTn id="27" presetID="20" presetClass="entr" presetSubtype="0" fill="hold" nodeType="clickEffect">
                                  <p:stCondLst>
                                    <p:cond delay="0"/>
                                  </p:stCondLst>
                                  <p:childTnLst>
                                    <p:set>
                                      <p:cBhvr>
                                        <p:cTn id="28" dur="1" fill="hold">
                                          <p:stCondLst>
                                            <p:cond delay="0"/>
                                          </p:stCondLst>
                                        </p:cTn>
                                        <p:tgtEl>
                                          <p:spTgt spid="5126">
                                            <p:txEl>
                                              <p:pRg st="0" end="0"/>
                                            </p:txEl>
                                          </p:spTgt>
                                        </p:tgtEl>
                                        <p:attrNameLst>
                                          <p:attrName>style.visibility</p:attrName>
                                        </p:attrNameLst>
                                      </p:cBhvr>
                                      <p:to>
                                        <p:strVal val="visible"/>
                                      </p:to>
                                    </p:set>
                                    <p:animEffect transition="in" filter="wedge">
                                      <p:cBhvr>
                                        <p:cTn id="29" dur="2000"/>
                                        <p:tgtEl>
                                          <p:spTgt spid="5126">
                                            <p:txEl>
                                              <p:pRg st="0" end="0"/>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5" name="يطلق الأخطبوط مادة تسمى الحبر،تذوب.wav"/>
                                        </p:tgtEl>
                                      </p:cMediaNode>
                                    </p:audio>
                                  </p:subTnLst>
                                </p:cTn>
                              </p:par>
                              <p:par>
                                <p:cTn id="30" presetID="24" presetClass="entr" presetSubtype="0" fill="hold" grpId="0" nodeType="withEffect">
                                  <p:stCondLst>
                                    <p:cond delay="0"/>
                                  </p:stCondLst>
                                  <p:childTnLst>
                                    <p:set>
                                      <p:cBhvr>
                                        <p:cTn id="31" dur="1" fill="hold">
                                          <p:stCondLst>
                                            <p:cond delay="0"/>
                                          </p:stCondLst>
                                        </p:cTn>
                                        <p:tgtEl>
                                          <p:spTgt spid="5126">
                                            <p:bg/>
                                          </p:spTgt>
                                        </p:tgtEl>
                                        <p:attrNameLst>
                                          <p:attrName>style.visibility</p:attrName>
                                        </p:attrNameLst>
                                      </p:cBhvr>
                                      <p:to>
                                        <p:strVal val="visible"/>
                                      </p:to>
                                    </p:set>
                                    <p:anim to="" calcmode="lin" valueType="num">
                                      <p:cBhvr>
                                        <p:cTn id="32" dur="1" fill="hold"/>
                                        <p:tgtEl>
                                          <p:spTgt spid="5126">
                                            <p:bg/>
                                          </p:spTgt>
                                        </p:tgtEl>
                                        <p:attrNameLst>
                                          <p:attrName/>
                                        </p:attrNameLst>
                                      </p:cBhvr>
                                    </p:anim>
                                  </p:childTnLst>
                                </p:cTn>
                              </p:par>
                              <p:par>
                                <p:cTn id="33" presetID="24" presetClass="entr" presetSubtype="0" fill="hold" grpId="0" nodeType="withEffect">
                                  <p:stCondLst>
                                    <p:cond delay="0"/>
                                  </p:stCondLst>
                                  <p:childTnLst>
                                    <p:set>
                                      <p:cBhvr>
                                        <p:cTn id="34" dur="1" fill="hold">
                                          <p:stCondLst>
                                            <p:cond delay="0"/>
                                          </p:stCondLst>
                                        </p:cTn>
                                        <p:tgtEl>
                                          <p:spTgt spid="5126">
                                            <p:txEl>
                                              <p:pRg st="0" end="0"/>
                                            </p:txEl>
                                          </p:spTgt>
                                        </p:tgtEl>
                                        <p:attrNameLst>
                                          <p:attrName>style.visibility</p:attrName>
                                        </p:attrNameLst>
                                      </p:cBhvr>
                                      <p:to>
                                        <p:strVal val="visible"/>
                                      </p:to>
                                    </p:set>
                                    <p:anim to="" calcmode="lin" valueType="num">
                                      <p:cBhvr>
                                        <p:cTn id="35" dur="1" fill="hold"/>
                                        <p:tgtEl>
                                          <p:spTgt spid="5126">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uiExpand="1" build="allAtOnce" animBg="1"/>
      <p:bldP spid="4"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Wave 3"/>
          <p:cNvSpPr/>
          <p:nvPr/>
        </p:nvSpPr>
        <p:spPr bwMode="auto">
          <a:xfrm>
            <a:off x="822621" y="571500"/>
            <a:ext cx="1896768" cy="1432018"/>
          </a:xfrm>
          <a:prstGeom prst="wave">
            <a:avLst/>
          </a:prstGeom>
          <a:ln w="76200">
            <a:solidFill>
              <a:schemeClr val="accent5">
                <a:lumMod val="50000"/>
              </a:schemeClr>
            </a:solidFill>
          </a:ln>
        </p:spPr>
        <p:style>
          <a:lnRef idx="0">
            <a:schemeClr val="accent5"/>
          </a:lnRef>
          <a:fillRef idx="3">
            <a:schemeClr val="accent5"/>
          </a:fillRef>
          <a:effectRef idx="3">
            <a:schemeClr val="accent5"/>
          </a:effectRef>
          <a:fontRef idx="minor">
            <a:schemeClr val="lt1"/>
          </a:fontRef>
        </p:style>
        <p:txBody>
          <a:bodyPr rtlCol="1"/>
          <a:lstStyle/>
          <a:p>
            <a:pPr algn="ctr" fontAlgn="auto">
              <a:spcBef>
                <a:spcPts val="0"/>
              </a:spcBef>
              <a:spcAft>
                <a:spcPts val="0"/>
              </a:spcAft>
              <a:defRPr/>
            </a:pPr>
            <a:r>
              <a:rPr lang="ar-EG" sz="4400" b="1" dirty="0" smtClean="0">
                <a:solidFill>
                  <a:schemeClr val="bg1"/>
                </a:solidFill>
              </a:rPr>
              <a:t>الْمُعَلَّقات</a:t>
            </a:r>
            <a:endParaRPr lang="en-US" sz="4400" b="1" dirty="0">
              <a:solidFill>
                <a:schemeClr val="bg1"/>
              </a:solidFill>
            </a:endParaRPr>
          </a:p>
        </p:txBody>
      </p:sp>
      <p:sp>
        <p:nvSpPr>
          <p:cNvPr id="7" name="مستطيل ذو زوايا قطرية مستديرة 3"/>
          <p:cNvSpPr/>
          <p:nvPr/>
        </p:nvSpPr>
        <p:spPr>
          <a:xfrm>
            <a:off x="3357554" y="542925"/>
            <a:ext cx="5027621" cy="5501938"/>
          </a:xfrm>
          <a:prstGeom prst="round2DiagRect">
            <a:avLst/>
          </a:prstGeom>
          <a:ln w="57150">
            <a:solidFill>
              <a:srgbClr val="00B0F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Low" fontAlgn="auto">
              <a:spcBef>
                <a:spcPts val="0"/>
              </a:spcBef>
              <a:spcAft>
                <a:spcPts val="0"/>
              </a:spcAft>
              <a:defRPr/>
            </a:pPr>
            <a:r>
              <a:rPr lang="ar-EG" sz="4000" b="1" dirty="0" smtClean="0">
                <a:solidFill>
                  <a:schemeClr val="tx1"/>
                </a:solidFill>
                <a:latin typeface="Calibri" pitchFamily="34" charset="0"/>
                <a:cs typeface="Arial" pitchFamily="34" charset="0"/>
              </a:rPr>
              <a:t>الْمُعَلَّق </a:t>
            </a:r>
            <a:r>
              <a:rPr lang="ar-EG" sz="4000" b="1" dirty="0">
                <a:solidFill>
                  <a:schemeClr val="tx1"/>
                </a:solidFill>
                <a:latin typeface="Calibri" pitchFamily="34" charset="0"/>
                <a:cs typeface="Arial" pitchFamily="34" charset="0"/>
              </a:rPr>
              <a:t>مخلوط مكون من أجزاء ينفصل بعضها عن بعض مع مرور الوقت إذا </a:t>
            </a:r>
            <a:r>
              <a:rPr lang="ar-EG" sz="4000" b="1" dirty="0" smtClean="0">
                <a:solidFill>
                  <a:schemeClr val="tx1"/>
                </a:solidFill>
                <a:latin typeface="Calibri" pitchFamily="34" charset="0"/>
                <a:cs typeface="Arial" pitchFamily="34" charset="0"/>
              </a:rPr>
              <a:t>تُرِكَ </a:t>
            </a:r>
            <a:r>
              <a:rPr lang="ar-EG" sz="4000" b="1" dirty="0">
                <a:solidFill>
                  <a:schemeClr val="tx1"/>
                </a:solidFill>
                <a:latin typeface="Calibri" pitchFamily="34" charset="0"/>
                <a:cs typeface="Arial" pitchFamily="34" charset="0"/>
              </a:rPr>
              <a:t>المخلوط </a:t>
            </a:r>
            <a:r>
              <a:rPr lang="ar-EG" sz="4000" b="1" dirty="0" smtClean="0">
                <a:solidFill>
                  <a:schemeClr val="tx1"/>
                </a:solidFill>
                <a:latin typeface="Calibri" pitchFamily="34" charset="0"/>
                <a:cs typeface="Arial" pitchFamily="34" charset="0"/>
              </a:rPr>
              <a:t>ساكنًا. ويُكتَبُ </a:t>
            </a:r>
            <a:r>
              <a:rPr lang="ar-EG" sz="4000" b="1" dirty="0">
                <a:solidFill>
                  <a:schemeClr val="tx1"/>
                </a:solidFill>
                <a:latin typeface="Calibri" pitchFamily="34" charset="0"/>
                <a:cs typeface="Arial" pitchFamily="34" charset="0"/>
              </a:rPr>
              <a:t>على </a:t>
            </a:r>
            <a:r>
              <a:rPr lang="ar-EG" sz="4000" b="1" dirty="0" smtClean="0">
                <a:solidFill>
                  <a:schemeClr val="tx1"/>
                </a:solidFill>
                <a:latin typeface="Calibri" pitchFamily="34" charset="0"/>
                <a:cs typeface="Arial" pitchFamily="34" charset="0"/>
              </a:rPr>
              <a:t>المنتَجات </a:t>
            </a:r>
            <a:r>
              <a:rPr lang="ar-EG" sz="4000" b="1" dirty="0">
                <a:solidFill>
                  <a:schemeClr val="tx1"/>
                </a:solidFill>
                <a:latin typeface="Calibri" pitchFamily="34" charset="0"/>
                <a:cs typeface="Arial" pitchFamily="34" charset="0"/>
              </a:rPr>
              <a:t>التي </a:t>
            </a:r>
            <a:r>
              <a:rPr lang="ar-EG" sz="4000" b="1" dirty="0" smtClean="0">
                <a:solidFill>
                  <a:schemeClr val="tx1"/>
                </a:solidFill>
                <a:latin typeface="Calibri" pitchFamily="34" charset="0"/>
                <a:cs typeface="Arial" pitchFamily="34" charset="0"/>
              </a:rPr>
              <a:t>تمثِّل مُعَلَّقاتٍ </a:t>
            </a:r>
            <a:r>
              <a:rPr lang="ar-EG" sz="4000" b="1" dirty="0">
                <a:solidFill>
                  <a:schemeClr val="tx1"/>
                </a:solidFill>
                <a:latin typeface="Calibri" pitchFamily="34" charset="0"/>
                <a:cs typeface="Arial" pitchFamily="34" charset="0"/>
              </a:rPr>
              <a:t>-ومنها </a:t>
            </a:r>
            <a:r>
              <a:rPr lang="ar-EG" sz="4000" b="1" dirty="0" err="1">
                <a:solidFill>
                  <a:schemeClr val="tx1"/>
                </a:solidFill>
                <a:latin typeface="Calibri" pitchFamily="34" charset="0"/>
                <a:cs typeface="Arial" pitchFamily="34" charset="0"/>
              </a:rPr>
              <a:t>الصلصات</a:t>
            </a:r>
            <a:r>
              <a:rPr lang="ar-EG" sz="4000" b="1" dirty="0">
                <a:solidFill>
                  <a:schemeClr val="tx1"/>
                </a:solidFill>
                <a:latin typeface="Calibri" pitchFamily="34" charset="0"/>
                <a:cs typeface="Arial" pitchFamily="34" charset="0"/>
              </a:rPr>
              <a:t> </a:t>
            </a:r>
            <a:r>
              <a:rPr lang="ar-EG" sz="4000" b="1" dirty="0" smtClean="0">
                <a:solidFill>
                  <a:schemeClr val="tx1"/>
                </a:solidFill>
                <a:latin typeface="Calibri" pitchFamily="34" charset="0"/>
                <a:cs typeface="Arial" pitchFamily="34" charset="0"/>
              </a:rPr>
              <a:t>–عبارةُ:  </a:t>
            </a:r>
            <a:br>
              <a:rPr lang="ar-EG" sz="4000" b="1" dirty="0" smtClean="0">
                <a:solidFill>
                  <a:schemeClr val="tx1"/>
                </a:solidFill>
                <a:latin typeface="Calibri" pitchFamily="34" charset="0"/>
                <a:cs typeface="Arial" pitchFamily="34" charset="0"/>
              </a:rPr>
            </a:br>
            <a:r>
              <a:rPr lang="ar-EG" sz="4000" b="1" dirty="0" smtClean="0">
                <a:solidFill>
                  <a:schemeClr val="tx1"/>
                </a:solidFill>
                <a:latin typeface="Calibri" pitchFamily="34" charset="0"/>
                <a:cs typeface="Arial" pitchFamily="34" charset="0"/>
              </a:rPr>
              <a:t>"رُجَّ قبلَ الاستعمالِ". </a:t>
            </a:r>
            <a:endParaRPr lang="en-US" sz="4000" b="1" dirty="0">
              <a:solidFill>
                <a:schemeClr val="tx1"/>
              </a:solidFill>
              <a:latin typeface="Calibri" pitchFamily="34" charset="0"/>
              <a:cs typeface="Arial" pitchFamily="34" charset="0"/>
            </a:endParaRPr>
          </a:p>
        </p:txBody>
      </p:sp>
      <p:sp>
        <p:nvSpPr>
          <p:cNvPr id="8" name="Rectangle 1"/>
          <p:cNvSpPr>
            <a:spLocks noChangeArrowheads="1"/>
          </p:cNvSpPr>
          <p:nvPr/>
        </p:nvSpPr>
        <p:spPr bwMode="auto">
          <a:xfrm>
            <a:off x="869950" y="5495946"/>
            <a:ext cx="1797050" cy="862012"/>
          </a:xfrm>
          <a:prstGeom prst="wave">
            <a:avLst>
              <a:gd name="adj1" fmla="val 9963"/>
              <a:gd name="adj2" fmla="val 0"/>
            </a:avLst>
          </a:prstGeom>
          <a:ln w="76200">
            <a:headEnd/>
            <a:tailEnd/>
          </a:ln>
        </p:spPr>
        <p:style>
          <a:lnRef idx="1">
            <a:schemeClr val="accent6"/>
          </a:lnRef>
          <a:fillRef idx="2">
            <a:schemeClr val="accent6"/>
          </a:fillRef>
          <a:effectRef idx="1">
            <a:schemeClr val="accent6"/>
          </a:effectRef>
          <a:fontRef idx="minor">
            <a:schemeClr val="dk1"/>
          </a:fontRef>
        </p:style>
        <p:txBody>
          <a:bodyPr anchor="ctr">
            <a:spAutoFit/>
          </a:bodyPr>
          <a:lstStyle/>
          <a:p>
            <a:pPr algn="ctr">
              <a:defRPr/>
            </a:pPr>
            <a:r>
              <a:rPr lang="ar-EG" sz="2800" b="1" dirty="0">
                <a:solidFill>
                  <a:schemeClr val="tx1"/>
                </a:solidFill>
                <a:latin typeface="Times New Roman" pitchFamily="18" charset="0"/>
                <a:ea typeface="Times New Roman" pitchFamily="18" charset="0"/>
                <a:cs typeface="Times New Roman" pitchFamily="18" charset="0"/>
              </a:rPr>
              <a:t>زيت وخل</a:t>
            </a:r>
            <a:endParaRPr lang="en-US" sz="3200" b="1" dirty="0">
              <a:solidFill>
                <a:schemeClr val="tx1"/>
              </a:solidFill>
              <a:latin typeface="Arial" pitchFamily="34" charset="0"/>
              <a:cs typeface="Arial" pitchFamily="34" charset="0"/>
            </a:endParaRPr>
          </a:p>
        </p:txBody>
      </p:sp>
      <p:pic>
        <p:nvPicPr>
          <p:cNvPr id="9" name="Picture 2"/>
          <p:cNvPicPr>
            <a:picLocks noChangeAspect="1" noChangeArrowheads="1"/>
          </p:cNvPicPr>
          <p:nvPr/>
        </p:nvPicPr>
        <p:blipFill>
          <a:blip r:embed="rId5"/>
          <a:srcRect/>
          <a:stretch>
            <a:fillRect/>
          </a:stretch>
        </p:blipFill>
        <p:spPr bwMode="auto">
          <a:xfrm>
            <a:off x="642910" y="2357406"/>
            <a:ext cx="2214578" cy="292898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علق مخلوط.wav"/>
                                        </p:tgtEl>
                                      </p:cMediaNode>
                                    </p:audio>
                                  </p:sub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9"/>
                                        </p:tgtEl>
                                        <p:attrNameLst>
                                          <p:attrName>r</p:attrName>
                                        </p:attrNameLst>
                                      </p:cBhvr>
                                    </p:animRot>
                                  </p:childTnLst>
                                </p:cTn>
                              </p:par>
                              <p:par>
                                <p:cTn id="14" presetID="3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800" decel="100000"/>
                                        <p:tgtEl>
                                          <p:spTgt spid="8"/>
                                        </p:tgtEl>
                                      </p:cBhvr>
                                    </p:animEffect>
                                    <p:anim calcmode="lin" valueType="num">
                                      <p:cBhvr>
                                        <p:cTn id="17" dur="800" decel="100000" fill="hold"/>
                                        <p:tgtEl>
                                          <p:spTgt spid="8"/>
                                        </p:tgtEl>
                                        <p:attrNameLst>
                                          <p:attrName>style.rotation</p:attrName>
                                        </p:attrNameLst>
                                      </p:cBhvr>
                                      <p:tavLst>
                                        <p:tav tm="0">
                                          <p:val>
                                            <p:fltVal val="-90"/>
                                          </p:val>
                                        </p:tav>
                                        <p:tav tm="100000">
                                          <p:val>
                                            <p:fltVal val="0"/>
                                          </p:val>
                                        </p:tav>
                                      </p:tavLst>
                                    </p:anim>
                                    <p:anim calcmode="lin" valueType="num">
                                      <p:cBhvr>
                                        <p:cTn id="18" dur="800" decel="100000" fill="hold"/>
                                        <p:tgtEl>
                                          <p:spTgt spid="8"/>
                                        </p:tgtEl>
                                        <p:attrNameLst>
                                          <p:attrName>ppt_x</p:attrName>
                                        </p:attrNameLst>
                                      </p:cBhvr>
                                      <p:tavLst>
                                        <p:tav tm="0">
                                          <p:val>
                                            <p:strVal val="#ppt_x+0.4"/>
                                          </p:val>
                                        </p:tav>
                                        <p:tav tm="100000">
                                          <p:val>
                                            <p:strVal val="#ppt_x-0.05"/>
                                          </p:val>
                                        </p:tav>
                                      </p:tavLst>
                                    </p:anim>
                                    <p:anim calcmode="lin" valueType="num">
                                      <p:cBhvr>
                                        <p:cTn id="19" dur="800" decel="100000" fill="hold"/>
                                        <p:tgtEl>
                                          <p:spTgt spid="8"/>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8"/>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زيت وخل.wav"/>
                                        </p:tgtEl>
                                      </p:cMediaNode>
                                    </p:audio>
                                  </p:subTnLst>
                                </p:cTn>
                              </p:par>
                              <p:par>
                                <p:cTn id="22" presetID="3"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linds(horizontal)">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4" name="زيت وخ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Wave 3"/>
          <p:cNvSpPr/>
          <p:nvPr/>
        </p:nvSpPr>
        <p:spPr bwMode="auto">
          <a:xfrm>
            <a:off x="822621" y="571500"/>
            <a:ext cx="1896768" cy="1432018"/>
          </a:xfrm>
          <a:prstGeom prst="wave">
            <a:avLst/>
          </a:prstGeom>
          <a:ln/>
        </p:spPr>
        <p:style>
          <a:lnRef idx="3">
            <a:schemeClr val="lt1"/>
          </a:lnRef>
          <a:fillRef idx="1">
            <a:schemeClr val="accent2"/>
          </a:fillRef>
          <a:effectRef idx="1">
            <a:schemeClr val="accent2"/>
          </a:effectRef>
          <a:fontRef idx="minor">
            <a:schemeClr val="lt1"/>
          </a:fontRef>
        </p:style>
        <p:txBody>
          <a:bodyPr rtlCol="1"/>
          <a:lstStyle/>
          <a:p>
            <a:pPr algn="ctr" fontAlgn="auto">
              <a:spcBef>
                <a:spcPts val="0"/>
              </a:spcBef>
              <a:spcAft>
                <a:spcPts val="0"/>
              </a:spcAft>
              <a:defRPr/>
            </a:pPr>
            <a:r>
              <a:rPr lang="ar-EG" sz="4400" b="1" dirty="0" smtClean="0">
                <a:solidFill>
                  <a:schemeClr val="bg1"/>
                </a:solidFill>
              </a:rPr>
              <a:t>الْمُعَلَّقات</a:t>
            </a:r>
            <a:endParaRPr lang="en-US" sz="4400" b="1" dirty="0">
              <a:solidFill>
                <a:schemeClr val="bg1"/>
              </a:solidFill>
            </a:endParaRPr>
          </a:p>
        </p:txBody>
      </p:sp>
      <p:sp>
        <p:nvSpPr>
          <p:cNvPr id="7" name="مستطيل ذو زوايا قطرية مستديرة 3"/>
          <p:cNvSpPr/>
          <p:nvPr/>
        </p:nvSpPr>
        <p:spPr>
          <a:xfrm>
            <a:off x="857224" y="2558194"/>
            <a:ext cx="7456513" cy="3779758"/>
          </a:xfrm>
          <a:prstGeom prst="round2DiagRect">
            <a:avLst/>
          </a:prstGeom>
          <a:ln w="57150">
            <a:solidFill>
              <a:srgbClr val="00B0F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Low" fontAlgn="auto">
              <a:spcBef>
                <a:spcPts val="0"/>
              </a:spcBef>
              <a:spcAft>
                <a:spcPts val="0"/>
              </a:spcAft>
              <a:defRPr/>
            </a:pPr>
            <a:r>
              <a:rPr lang="ar-EG" sz="3600" b="1" dirty="0" smtClean="0">
                <a:solidFill>
                  <a:schemeClr val="tx1"/>
                </a:solidFill>
                <a:latin typeface="Calibri" pitchFamily="34" charset="0"/>
                <a:cs typeface="Arial" pitchFamily="34" charset="0"/>
              </a:rPr>
              <a:t>ولعمل </a:t>
            </a:r>
            <a:r>
              <a:rPr lang="ar-EG" sz="3600" b="1" dirty="0">
                <a:solidFill>
                  <a:schemeClr val="tx1"/>
                </a:solidFill>
                <a:latin typeface="Calibri" pitchFamily="34" charset="0"/>
                <a:cs typeface="Arial" pitchFamily="34" charset="0"/>
              </a:rPr>
              <a:t>مخلوط </a:t>
            </a:r>
            <a:r>
              <a:rPr lang="ar-EG" sz="3600" b="1" dirty="0" smtClean="0">
                <a:solidFill>
                  <a:schemeClr val="tx1"/>
                </a:solidFill>
                <a:latin typeface="Calibri" pitchFamily="34" charset="0"/>
                <a:cs typeface="Arial" pitchFamily="34" charset="0"/>
              </a:rPr>
              <a:t>مُعَلَّق أُضيفُ بعضَ </a:t>
            </a:r>
            <a:r>
              <a:rPr lang="ar-EG" sz="3600" b="1" dirty="0">
                <a:solidFill>
                  <a:schemeClr val="tx1"/>
                </a:solidFill>
                <a:latin typeface="Calibri" pitchFamily="34" charset="0"/>
                <a:cs typeface="Arial" pitchFamily="34" charset="0"/>
              </a:rPr>
              <a:t>الرمل إلى قارورة </a:t>
            </a:r>
            <a:r>
              <a:rPr lang="ar-EG" sz="3600" b="1" dirty="0" smtClean="0">
                <a:solidFill>
                  <a:schemeClr val="tx1"/>
                </a:solidFill>
                <a:latin typeface="Calibri" pitchFamily="34" charset="0"/>
                <a:cs typeface="Arial" pitchFamily="34" charset="0"/>
              </a:rPr>
              <a:t>ماء، ثم أرجُّها، وألاحظ </a:t>
            </a:r>
            <a:r>
              <a:rPr lang="ar-EG" sz="3600" b="1" dirty="0">
                <a:solidFill>
                  <a:schemeClr val="tx1"/>
                </a:solidFill>
                <a:latin typeface="Calibri" pitchFamily="34" charset="0"/>
                <a:cs typeface="Arial" pitchFamily="34" charset="0"/>
              </a:rPr>
              <a:t>كيف تتحرك </a:t>
            </a:r>
            <a:r>
              <a:rPr lang="ar-EG" sz="3600" b="1" dirty="0" smtClean="0">
                <a:solidFill>
                  <a:schemeClr val="tx1"/>
                </a:solidFill>
                <a:latin typeface="Calibri" pitchFamily="34" charset="0"/>
                <a:cs typeface="Arial" pitchFamily="34" charset="0"/>
              </a:rPr>
              <a:t>دقائقُ الرمل. ستنفصل </a:t>
            </a:r>
            <a:r>
              <a:rPr lang="ar-EG" sz="3600" b="1" dirty="0">
                <a:solidFill>
                  <a:schemeClr val="tx1"/>
                </a:solidFill>
                <a:latin typeface="Calibri" pitchFamily="34" charset="0"/>
                <a:cs typeface="Arial" pitchFamily="34" charset="0"/>
              </a:rPr>
              <a:t>دقائق الرمل </a:t>
            </a:r>
            <a:r>
              <a:rPr lang="ar-EG" sz="3600" b="1" dirty="0" smtClean="0">
                <a:solidFill>
                  <a:schemeClr val="tx1"/>
                </a:solidFill>
                <a:latin typeface="Calibri" pitchFamily="34" charset="0"/>
                <a:cs typeface="Arial" pitchFamily="34" charset="0"/>
              </a:rPr>
              <a:t>سريعًا </a:t>
            </a:r>
            <a:r>
              <a:rPr lang="ar-EG" sz="3600" b="1" dirty="0">
                <a:solidFill>
                  <a:schemeClr val="tx1"/>
                </a:solidFill>
                <a:latin typeface="Calibri" pitchFamily="34" charset="0"/>
                <a:cs typeface="Arial" pitchFamily="34" charset="0"/>
              </a:rPr>
              <a:t>عن </a:t>
            </a:r>
            <a:r>
              <a:rPr lang="ar-EG" sz="3600" b="1" dirty="0" smtClean="0">
                <a:solidFill>
                  <a:schemeClr val="tx1"/>
                </a:solidFill>
                <a:latin typeface="Calibri" pitchFamily="34" charset="0"/>
                <a:cs typeface="Arial" pitchFamily="34" charset="0"/>
              </a:rPr>
              <a:t>الْمَاء، وتستقر </a:t>
            </a:r>
            <a:r>
              <a:rPr lang="ar-EG" sz="3600" b="1" dirty="0">
                <a:solidFill>
                  <a:schemeClr val="tx1"/>
                </a:solidFill>
                <a:latin typeface="Calibri" pitchFamily="34" charset="0"/>
                <a:cs typeface="Arial" pitchFamily="34" charset="0"/>
              </a:rPr>
              <a:t>في قاع </a:t>
            </a:r>
            <a:r>
              <a:rPr lang="ar-EG" sz="3600" b="1" dirty="0" smtClean="0">
                <a:solidFill>
                  <a:schemeClr val="tx1"/>
                </a:solidFill>
                <a:latin typeface="Calibri" pitchFamily="34" charset="0"/>
                <a:cs typeface="Arial" pitchFamily="34" charset="0"/>
              </a:rPr>
              <a:t>القارورة. دقائق </a:t>
            </a:r>
            <a:r>
              <a:rPr lang="ar-EG" sz="3600" b="1" dirty="0">
                <a:solidFill>
                  <a:schemeClr val="tx1"/>
                </a:solidFill>
                <a:latin typeface="Calibri" pitchFamily="34" charset="0"/>
                <a:cs typeface="Arial" pitchFamily="34" charset="0"/>
              </a:rPr>
              <a:t>الرمل </a:t>
            </a:r>
            <a:r>
              <a:rPr lang="ar-EG" sz="3600" b="1" dirty="0" smtClean="0">
                <a:solidFill>
                  <a:schemeClr val="tx1"/>
                </a:solidFill>
                <a:latin typeface="Calibri" pitchFamily="34" charset="0"/>
                <a:cs typeface="Arial" pitchFamily="34" charset="0"/>
              </a:rPr>
              <a:t>الصغيرةُ جدًا </a:t>
            </a:r>
            <a:r>
              <a:rPr lang="ar-EG" sz="3600" b="1" dirty="0">
                <a:solidFill>
                  <a:schemeClr val="tx1"/>
                </a:solidFill>
                <a:latin typeface="Calibri" pitchFamily="34" charset="0"/>
                <a:cs typeface="Arial" pitchFamily="34" charset="0"/>
              </a:rPr>
              <a:t>قد تبقى </a:t>
            </a:r>
            <a:r>
              <a:rPr lang="ar-EG" sz="3600" b="1" dirty="0" smtClean="0">
                <a:solidFill>
                  <a:schemeClr val="tx1"/>
                </a:solidFill>
                <a:latin typeface="Calibri" pitchFamily="34" charset="0"/>
                <a:cs typeface="Arial" pitchFamily="34" charset="0"/>
              </a:rPr>
              <a:t>مُعَلَّقة </a:t>
            </a:r>
            <a:r>
              <a:rPr lang="ar-EG" sz="3600" b="1" dirty="0">
                <a:solidFill>
                  <a:schemeClr val="tx1"/>
                </a:solidFill>
                <a:latin typeface="Calibri" pitchFamily="34" charset="0"/>
                <a:cs typeface="Arial" pitchFamily="34" charset="0"/>
              </a:rPr>
              <a:t>لفترة </a:t>
            </a:r>
            <a:r>
              <a:rPr lang="ar-EG" sz="3600" b="1" dirty="0" smtClean="0">
                <a:solidFill>
                  <a:schemeClr val="tx1"/>
                </a:solidFill>
                <a:latin typeface="Calibri" pitchFamily="34" charset="0"/>
                <a:cs typeface="Arial" pitchFamily="34" charset="0"/>
              </a:rPr>
              <a:t>طويلة. ويمكنُك فصلُ الدقائقِ الصغيرةِ </a:t>
            </a:r>
            <a:r>
              <a:rPr lang="ar-EG" sz="3600" b="1" dirty="0">
                <a:solidFill>
                  <a:schemeClr val="tx1"/>
                </a:solidFill>
                <a:latin typeface="Calibri" pitchFamily="34" charset="0"/>
                <a:cs typeface="Arial" pitchFamily="34" charset="0"/>
              </a:rPr>
              <a:t>بعملية </a:t>
            </a:r>
            <a:r>
              <a:rPr lang="ar-EG" sz="3600" b="1" dirty="0" smtClean="0">
                <a:solidFill>
                  <a:schemeClr val="tx1"/>
                </a:solidFill>
                <a:latin typeface="Calibri" pitchFamily="34" charset="0"/>
                <a:cs typeface="Arial" pitchFamily="34" charset="0"/>
              </a:rPr>
              <a:t>الترشيح. </a:t>
            </a:r>
            <a:endParaRPr lang="en-US" sz="3600" b="1" dirty="0">
              <a:solidFill>
                <a:schemeClr val="tx1"/>
              </a:solidFill>
              <a:latin typeface="Calibri" pitchFamily="34" charset="0"/>
              <a:cs typeface="Arial" pitchFamily="34" charset="0"/>
            </a:endParaRPr>
          </a:p>
        </p:txBody>
      </p:sp>
    </p:spTree>
  </p:cSld>
  <p:clrMapOvr>
    <a:masterClrMapping/>
  </p:clrMapOvr>
  <p:transition>
    <p:comb/>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ولعمل مخلوط معل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Wave 3"/>
          <p:cNvSpPr/>
          <p:nvPr/>
        </p:nvSpPr>
        <p:spPr bwMode="auto">
          <a:xfrm>
            <a:off x="580999" y="571500"/>
            <a:ext cx="2990870" cy="1431925"/>
          </a:xfrm>
          <a:prstGeom prst="wave">
            <a:avLst/>
          </a:prstGeom>
          <a:ln/>
        </p:spPr>
        <p:style>
          <a:lnRef idx="3">
            <a:schemeClr val="lt1"/>
          </a:lnRef>
          <a:fillRef idx="1">
            <a:schemeClr val="accent2"/>
          </a:fillRef>
          <a:effectRef idx="1">
            <a:schemeClr val="accent2"/>
          </a:effectRef>
          <a:fontRef idx="minor">
            <a:schemeClr val="lt1"/>
          </a:fontRef>
        </p:style>
        <p:txBody>
          <a:bodyPr rtlCol="1"/>
          <a:lstStyle/>
          <a:p>
            <a:pPr algn="ctr" fontAlgn="auto">
              <a:spcBef>
                <a:spcPts val="0"/>
              </a:spcBef>
              <a:spcAft>
                <a:spcPts val="0"/>
              </a:spcAft>
              <a:defRPr/>
            </a:pPr>
            <a:r>
              <a:rPr lang="ar-EG" sz="4400" b="1" dirty="0" smtClean="0">
                <a:solidFill>
                  <a:schemeClr val="bg1"/>
                </a:solidFill>
              </a:rPr>
              <a:t>الْمُسْتَحْلَبات</a:t>
            </a:r>
            <a:endParaRPr lang="en-US" sz="4400" b="1" dirty="0">
              <a:solidFill>
                <a:schemeClr val="bg1"/>
              </a:solidFill>
            </a:endParaRPr>
          </a:p>
        </p:txBody>
      </p:sp>
      <p:pic>
        <p:nvPicPr>
          <p:cNvPr id="5" name="Picture 2"/>
          <p:cNvPicPr>
            <a:picLocks noChangeAspect="1" noChangeArrowheads="1"/>
          </p:cNvPicPr>
          <p:nvPr/>
        </p:nvPicPr>
        <p:blipFill>
          <a:blip r:embed="rId6" cstate="print"/>
          <a:stretch>
            <a:fillRect/>
          </a:stretch>
        </p:blipFill>
        <p:spPr bwMode="auto">
          <a:xfrm flipH="1">
            <a:off x="750360" y="2357430"/>
            <a:ext cx="2964384" cy="2571768"/>
          </a:xfrm>
          <a:prstGeom prst="roundRect">
            <a:avLst>
              <a:gd name="adj" fmla="val 1352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angle 1"/>
          <p:cNvSpPr>
            <a:spLocks noChangeArrowheads="1"/>
          </p:cNvSpPr>
          <p:nvPr/>
        </p:nvSpPr>
        <p:spPr bwMode="auto">
          <a:xfrm>
            <a:off x="869950" y="5353050"/>
            <a:ext cx="2616200" cy="862013"/>
          </a:xfrm>
          <a:prstGeom prst="wave">
            <a:avLst>
              <a:gd name="adj1" fmla="val 9963"/>
              <a:gd name="adj2" fmla="val 0"/>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lgn="ctr">
              <a:defRPr/>
            </a:pPr>
            <a:r>
              <a:rPr lang="ar-EG" sz="2800" b="1" dirty="0">
                <a:solidFill>
                  <a:schemeClr val="tx1"/>
                </a:solidFill>
                <a:latin typeface="Times New Roman" pitchFamily="18" charset="0"/>
                <a:ea typeface="Times New Roman" pitchFamily="18" charset="0"/>
                <a:cs typeface="Times New Roman" pitchFamily="18" charset="0"/>
              </a:rPr>
              <a:t>معجون أسنان</a:t>
            </a:r>
            <a:endParaRPr lang="en-US" sz="2800" b="1" dirty="0">
              <a:solidFill>
                <a:schemeClr val="tx1"/>
              </a:solidFill>
              <a:latin typeface="Times New Roman" pitchFamily="18" charset="0"/>
              <a:ea typeface="Times New Roman" pitchFamily="18" charset="0"/>
              <a:cs typeface="Times New Roman" pitchFamily="18" charset="0"/>
            </a:endParaRPr>
          </a:p>
        </p:txBody>
      </p:sp>
      <p:sp>
        <p:nvSpPr>
          <p:cNvPr id="7" name="مستطيل ذو زوايا قطرية مستديرة 3"/>
          <p:cNvSpPr/>
          <p:nvPr/>
        </p:nvSpPr>
        <p:spPr>
          <a:xfrm>
            <a:off x="4044976" y="714356"/>
            <a:ext cx="4313238" cy="5471220"/>
          </a:xfrm>
          <a:prstGeom prst="round2DiagRect">
            <a:avLst/>
          </a:prstGeom>
          <a:ln w="57150">
            <a:solidFill>
              <a:srgbClr val="92D050"/>
            </a:solidFill>
          </a:ln>
        </p:spPr>
        <p:style>
          <a:lnRef idx="2">
            <a:schemeClr val="accent2"/>
          </a:lnRef>
          <a:fillRef idx="1">
            <a:schemeClr val="lt1"/>
          </a:fillRef>
          <a:effectRef idx="0">
            <a:schemeClr val="accent2"/>
          </a:effectRef>
          <a:fontRef idx="minor">
            <a:schemeClr val="dk1"/>
          </a:fontRef>
        </p:style>
        <p:txBody>
          <a:bodyPr>
            <a:spAutoFit/>
          </a:bodyPr>
          <a:lstStyle/>
          <a:p>
            <a:pPr algn="justLow" fontAlgn="auto">
              <a:spcBef>
                <a:spcPts val="0"/>
              </a:spcBef>
              <a:spcAft>
                <a:spcPts val="0"/>
              </a:spcAft>
              <a:defRPr/>
            </a:pPr>
            <a:r>
              <a:rPr lang="ar-EG" sz="3600" b="1" dirty="0" smtClean="0">
                <a:solidFill>
                  <a:schemeClr val="tx1"/>
                </a:solidFill>
              </a:rPr>
              <a:t>الْمُسْتَحْلَب </a:t>
            </a:r>
            <a:r>
              <a:rPr lang="ar-EG" sz="3600" b="1" dirty="0">
                <a:solidFill>
                  <a:schemeClr val="tx1"/>
                </a:solidFill>
              </a:rPr>
              <a:t>مخلوط </a:t>
            </a:r>
            <a:r>
              <a:rPr lang="ar-EG" sz="3600" b="1" dirty="0" smtClean="0">
                <a:solidFill>
                  <a:schemeClr val="tx1"/>
                </a:solidFill>
              </a:rPr>
              <a:t>يَتَكَـوَّن </a:t>
            </a:r>
            <a:r>
              <a:rPr lang="ar-EG" sz="3600" b="1" dirty="0">
                <a:solidFill>
                  <a:schemeClr val="tx1"/>
                </a:solidFill>
              </a:rPr>
              <a:t>من سائلين لا يمتزجان </a:t>
            </a:r>
            <a:r>
              <a:rPr lang="ar-EG" sz="3600" b="1" dirty="0" smtClean="0">
                <a:solidFill>
                  <a:schemeClr val="tx1"/>
                </a:solidFill>
              </a:rPr>
              <a:t>معًا. الْمُسْتَحْلَبات </a:t>
            </a:r>
            <a:r>
              <a:rPr lang="ar-EG" sz="3600" b="1" dirty="0" err="1">
                <a:solidFill>
                  <a:schemeClr val="tx1"/>
                </a:solidFill>
              </a:rPr>
              <a:t>مخاليط</a:t>
            </a:r>
            <a:r>
              <a:rPr lang="ar-EG" sz="3600" b="1" dirty="0">
                <a:solidFill>
                  <a:schemeClr val="tx1"/>
                </a:solidFill>
              </a:rPr>
              <a:t> </a:t>
            </a:r>
            <a:r>
              <a:rPr lang="ar-EG" sz="3600" b="1" dirty="0" smtClean="0">
                <a:solidFill>
                  <a:schemeClr val="tx1"/>
                </a:solidFill>
              </a:rPr>
              <a:t>تتكوَّن </a:t>
            </a:r>
            <a:r>
              <a:rPr lang="ar-EG" sz="3600" b="1" dirty="0">
                <a:solidFill>
                  <a:schemeClr val="tx1"/>
                </a:solidFill>
              </a:rPr>
              <a:t>من </a:t>
            </a:r>
            <a:r>
              <a:rPr lang="ar-EG" sz="3600" b="1" dirty="0" err="1" smtClean="0">
                <a:solidFill>
                  <a:schemeClr val="tx1"/>
                </a:solidFill>
              </a:rPr>
              <a:t>قُطَيْرَاتٍ</a:t>
            </a:r>
            <a:r>
              <a:rPr lang="ar-EG" sz="3600" b="1" dirty="0" smtClean="0">
                <a:solidFill>
                  <a:schemeClr val="tx1"/>
                </a:solidFill>
              </a:rPr>
              <a:t> دقيقةٍ، تكون مُعَلَّقة </a:t>
            </a:r>
            <a:r>
              <a:rPr lang="ar-EG" sz="3600" b="1" dirty="0">
                <a:solidFill>
                  <a:schemeClr val="tx1"/>
                </a:solidFill>
              </a:rPr>
              <a:t>في سائل آخر بدل </a:t>
            </a:r>
            <a:r>
              <a:rPr lang="ar-EG" sz="3600" b="1" dirty="0" smtClean="0">
                <a:solidFill>
                  <a:schemeClr val="tx1"/>
                </a:solidFill>
              </a:rPr>
              <a:t>الذَوَبَان فيه. العديد </a:t>
            </a:r>
            <a:r>
              <a:rPr lang="ar-EG" sz="3600" b="1" dirty="0">
                <a:solidFill>
                  <a:schemeClr val="tx1"/>
                </a:solidFill>
              </a:rPr>
              <a:t>من منتجات الطعام ومعاجين الأسنان </a:t>
            </a:r>
            <a:r>
              <a:rPr lang="ar-EG" sz="3600" b="1" dirty="0" smtClean="0">
                <a:solidFill>
                  <a:schemeClr val="tx1"/>
                </a:solidFill>
              </a:rPr>
              <a:t>مُسْتَحْلَباتٌ. </a:t>
            </a:r>
            <a:endParaRPr lang="en-US" sz="3600" b="1" dirty="0">
              <a:solidFill>
                <a:schemeClr val="tx1"/>
              </a:solidFill>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مستحلبات.wav"/>
                                        </p:tgtEl>
                                      </p:cMediaNode>
                                    </p:audio>
                                  </p:sub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مستحلب مخلوط.wav"/>
                                        </p:tgtEl>
                                      </p:cMediaNode>
                                    </p:audio>
                                  </p:sub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800" decel="100000"/>
                                        <p:tgtEl>
                                          <p:spTgt spid="5"/>
                                        </p:tgtEl>
                                      </p:cBhvr>
                                    </p:animEffect>
                                    <p:anim calcmode="lin" valueType="num">
                                      <p:cBhvr>
                                        <p:cTn id="20" dur="800" decel="100000" fill="hold"/>
                                        <p:tgtEl>
                                          <p:spTgt spid="5"/>
                                        </p:tgtEl>
                                        <p:attrNameLst>
                                          <p:attrName>style.rotation</p:attrName>
                                        </p:attrNameLst>
                                      </p:cBhvr>
                                      <p:tavLst>
                                        <p:tav tm="0">
                                          <p:val>
                                            <p:fltVal val="-90"/>
                                          </p:val>
                                        </p:tav>
                                        <p:tav tm="100000">
                                          <p:val>
                                            <p:fltVal val="0"/>
                                          </p:val>
                                        </p:tav>
                                      </p:tavLst>
                                    </p:anim>
                                    <p:anim calcmode="lin" valueType="num">
                                      <p:cBhvr>
                                        <p:cTn id="21" dur="800" decel="100000" fill="hold"/>
                                        <p:tgtEl>
                                          <p:spTgt spid="5"/>
                                        </p:tgtEl>
                                        <p:attrNameLst>
                                          <p:attrName>ppt_x</p:attrName>
                                        </p:attrNameLst>
                                      </p:cBhvr>
                                      <p:tavLst>
                                        <p:tav tm="0">
                                          <p:val>
                                            <p:strVal val="#ppt_x+0.4"/>
                                          </p:val>
                                        </p:tav>
                                        <p:tav tm="100000">
                                          <p:val>
                                            <p:strVal val="#ppt_x-0.05"/>
                                          </p:val>
                                        </p:tav>
                                      </p:tavLst>
                                    </p:anim>
                                    <p:anim calcmode="lin" valueType="num">
                                      <p:cBhvr>
                                        <p:cTn id="22" dur="800" decel="100000" fill="hold"/>
                                        <p:tgtEl>
                                          <p:spTgt spid="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25" presetID="3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800" decel="100000"/>
                                        <p:tgtEl>
                                          <p:spTgt spid="6"/>
                                        </p:tgtEl>
                                      </p:cBhvr>
                                    </p:animEffect>
                                    <p:anim calcmode="lin" valueType="num">
                                      <p:cBhvr>
                                        <p:cTn id="28" dur="800" decel="100000" fill="hold"/>
                                        <p:tgtEl>
                                          <p:spTgt spid="6"/>
                                        </p:tgtEl>
                                        <p:attrNameLst>
                                          <p:attrName>style.rotation</p:attrName>
                                        </p:attrNameLst>
                                      </p:cBhvr>
                                      <p:tavLst>
                                        <p:tav tm="0">
                                          <p:val>
                                            <p:fltVal val="-90"/>
                                          </p:val>
                                        </p:tav>
                                        <p:tav tm="100000">
                                          <p:val>
                                            <p:fltVal val="0"/>
                                          </p:val>
                                        </p:tav>
                                      </p:tavLst>
                                    </p:anim>
                                    <p:anim calcmode="lin" valueType="num">
                                      <p:cBhvr>
                                        <p:cTn id="29" dur="800" decel="100000" fill="hold"/>
                                        <p:tgtEl>
                                          <p:spTgt spid="6"/>
                                        </p:tgtEl>
                                        <p:attrNameLst>
                                          <p:attrName>ppt_x</p:attrName>
                                        </p:attrNameLst>
                                      </p:cBhvr>
                                      <p:tavLst>
                                        <p:tav tm="0">
                                          <p:val>
                                            <p:strVal val="#ppt_x+0.4"/>
                                          </p:val>
                                        </p:tav>
                                        <p:tav tm="100000">
                                          <p:val>
                                            <p:strVal val="#ppt_x-0.05"/>
                                          </p:val>
                                        </p:tav>
                                      </p:tavLst>
                                    </p:anim>
                                    <p:anim calcmode="lin" valueType="num">
                                      <p:cBhvr>
                                        <p:cTn id="30" dur="800" decel="100000" fill="hold"/>
                                        <p:tgtEl>
                                          <p:spTgt spid="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معجون أسن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46125" y="571500"/>
            <a:ext cx="2478088" cy="1500188"/>
            <a:chOff x="5133980" y="71438"/>
            <a:chExt cx="3581424" cy="1571589"/>
          </a:xfrm>
        </p:grpSpPr>
        <p:sp>
          <p:nvSpPr>
            <p:cNvPr id="3" name="Wave 2"/>
            <p:cNvSpPr>
              <a:spLocks noChangeArrowheads="1"/>
            </p:cNvSpPr>
            <p:nvPr/>
          </p:nvSpPr>
          <p:spPr bwMode="auto">
            <a:xfrm rot="10800000" flipH="1">
              <a:off x="5133980" y="142853"/>
              <a:ext cx="3581424" cy="1500174"/>
            </a:xfrm>
            <a:prstGeom prst="wave">
              <a:avLst>
                <a:gd name="adj1" fmla="val 12500"/>
                <a:gd name="adj2" fmla="val 0"/>
              </a:avLst>
            </a:prstGeom>
            <a:ln>
              <a:headEnd/>
              <a:tailEnd/>
            </a:ln>
          </p:spPr>
          <p:style>
            <a:lnRef idx="3">
              <a:schemeClr val="lt1"/>
            </a:lnRef>
            <a:fillRef idx="1">
              <a:schemeClr val="accent2"/>
            </a:fillRef>
            <a:effectRef idx="1">
              <a:schemeClr val="accent2"/>
            </a:effectRef>
            <a:fontRef idx="minor">
              <a:schemeClr val="lt1"/>
            </a:fontRef>
          </p:style>
          <p:txBody>
            <a:bodyPr rot="10800000" anchor="ctr"/>
            <a:lstStyle/>
            <a:p>
              <a:pPr algn="ctr" fontAlgn="auto">
                <a:spcBef>
                  <a:spcPts val="0"/>
                </a:spcBef>
                <a:spcAft>
                  <a:spcPts val="0"/>
                </a:spcAft>
                <a:defRPr/>
              </a:pPr>
              <a:endParaRPr lang="ar-EG" sz="1200" b="1">
                <a:solidFill>
                  <a:schemeClr val="tx1"/>
                </a:solidFill>
              </a:endParaRPr>
            </a:p>
          </p:txBody>
        </p:sp>
        <p:sp>
          <p:nvSpPr>
            <p:cNvPr id="4" name="Wave 3"/>
            <p:cNvSpPr/>
            <p:nvPr/>
          </p:nvSpPr>
          <p:spPr>
            <a:xfrm>
              <a:off x="5143157" y="71438"/>
              <a:ext cx="3572247" cy="1500077"/>
            </a:xfrm>
            <a:prstGeom prst="wave">
              <a:avLst/>
            </a:prstGeom>
            <a:ln/>
          </p:spPr>
          <p:style>
            <a:lnRef idx="3">
              <a:schemeClr val="lt1"/>
            </a:lnRef>
            <a:fillRef idx="1">
              <a:schemeClr val="accent2"/>
            </a:fillRef>
            <a:effectRef idx="1">
              <a:schemeClr val="accent2"/>
            </a:effectRef>
            <a:fontRef idx="minor">
              <a:schemeClr val="lt1"/>
            </a:fontRef>
          </p:style>
          <p:txBody>
            <a:bodyPr rtlCol="1"/>
            <a:lstStyle/>
            <a:p>
              <a:pPr algn="ctr" fontAlgn="auto">
                <a:spcBef>
                  <a:spcPts val="0"/>
                </a:spcBef>
                <a:spcAft>
                  <a:spcPts val="0"/>
                </a:spcAft>
                <a:defRPr/>
              </a:pPr>
              <a:r>
                <a:rPr lang="ar-EG" sz="4400" b="1" dirty="0">
                  <a:solidFill>
                    <a:srgbClr val="002060"/>
                  </a:solidFill>
                </a:rPr>
                <a:t>الغرويات</a:t>
              </a:r>
              <a:endParaRPr lang="en-US" sz="4400" b="1" dirty="0">
                <a:solidFill>
                  <a:srgbClr val="002060"/>
                </a:solidFill>
              </a:endParaRPr>
            </a:p>
          </p:txBody>
        </p:sp>
      </p:grpSp>
      <p:sp>
        <p:nvSpPr>
          <p:cNvPr id="6" name="Rectangle 1"/>
          <p:cNvSpPr>
            <a:spLocks noChangeArrowheads="1"/>
          </p:cNvSpPr>
          <p:nvPr/>
        </p:nvSpPr>
        <p:spPr bwMode="auto">
          <a:xfrm>
            <a:off x="869950" y="5353050"/>
            <a:ext cx="2238375" cy="862013"/>
          </a:xfrm>
          <a:prstGeom prst="wave">
            <a:avLst>
              <a:gd name="adj1" fmla="val 9963"/>
              <a:gd name="adj2" fmla="val 0"/>
            </a:avLst>
          </a:prstGeom>
          <a:ln>
            <a:headEnd/>
            <a:tailEnd/>
          </a:ln>
        </p:spPr>
        <p:style>
          <a:lnRef idx="1">
            <a:schemeClr val="accent2"/>
          </a:lnRef>
          <a:fillRef idx="2">
            <a:schemeClr val="accent2"/>
          </a:fillRef>
          <a:effectRef idx="1">
            <a:schemeClr val="accent2"/>
          </a:effectRef>
          <a:fontRef idx="minor">
            <a:schemeClr val="dk1"/>
          </a:fontRef>
        </p:style>
        <p:txBody>
          <a:bodyPr anchor="ctr">
            <a:spAutoFit/>
          </a:bodyPr>
          <a:lstStyle/>
          <a:p>
            <a:pPr algn="ctr">
              <a:defRPr/>
            </a:pPr>
            <a:r>
              <a:rPr lang="ar-EG" sz="2800" b="1" dirty="0">
                <a:solidFill>
                  <a:schemeClr val="tx1"/>
                </a:solidFill>
                <a:latin typeface="Times New Roman" pitchFamily="18" charset="0"/>
                <a:ea typeface="Times New Roman" pitchFamily="18" charset="0"/>
                <a:cs typeface="Times New Roman" pitchFamily="18" charset="0"/>
              </a:rPr>
              <a:t>كريم مخفوق</a:t>
            </a:r>
            <a:endParaRPr lang="en-US" sz="2800" b="1" dirty="0">
              <a:solidFill>
                <a:schemeClr val="tx1"/>
              </a:solidFill>
              <a:latin typeface="Times New Roman" pitchFamily="18" charset="0"/>
              <a:ea typeface="Times New Roman" pitchFamily="18" charset="0"/>
              <a:cs typeface="Times New Roman" pitchFamily="18" charset="0"/>
            </a:endParaRPr>
          </a:p>
        </p:txBody>
      </p:sp>
      <p:sp>
        <p:nvSpPr>
          <p:cNvPr id="7" name="مستطيل ذو زوايا قطرية مستديرة 3"/>
          <p:cNvSpPr/>
          <p:nvPr/>
        </p:nvSpPr>
        <p:spPr>
          <a:xfrm>
            <a:off x="3429000" y="568325"/>
            <a:ext cx="4929188" cy="6068080"/>
          </a:xfrm>
          <a:prstGeom prst="round2Diag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a:spAutoFit/>
          </a:bodyPr>
          <a:lstStyle/>
          <a:p>
            <a:pPr algn="justLow" fontAlgn="auto">
              <a:spcBef>
                <a:spcPts val="0"/>
              </a:spcBef>
              <a:spcAft>
                <a:spcPts val="0"/>
              </a:spcAft>
              <a:defRPr/>
            </a:pPr>
            <a:r>
              <a:rPr lang="ar-EG" sz="4000" b="1" dirty="0" smtClean="0">
                <a:solidFill>
                  <a:schemeClr val="tx1"/>
                </a:solidFill>
              </a:rPr>
              <a:t>الغروي مخلوط تكون فيه دقائق مادة مشتَّتة خلال مادة أخرى، مسببة منع مرور الضوء من خلاله. فالضباب مادة غروية؛ لأنه مخلوط يَتَكَـوَّن من قطرات ماء دقيقةٍ جدًا، تنتشر بين جزيئات الهواء. </a:t>
            </a:r>
            <a:endParaRPr lang="en-US" sz="4000" b="1" dirty="0">
              <a:solidFill>
                <a:schemeClr val="tx1"/>
              </a:solidFill>
            </a:endParaRPr>
          </a:p>
        </p:txBody>
      </p:sp>
      <p:pic>
        <p:nvPicPr>
          <p:cNvPr id="40970" name="Picture 10"/>
          <p:cNvPicPr>
            <a:picLocks noChangeAspect="1" noChangeArrowheads="1"/>
          </p:cNvPicPr>
          <p:nvPr/>
        </p:nvPicPr>
        <p:blipFill>
          <a:blip r:embed="rId6"/>
          <a:srcRect/>
          <a:stretch>
            <a:fillRect/>
          </a:stretch>
        </p:blipFill>
        <p:spPr bwMode="auto">
          <a:xfrm>
            <a:off x="539750" y="2276475"/>
            <a:ext cx="2663825" cy="2736850"/>
          </a:xfrm>
          <a:prstGeom prst="rect">
            <a:avLst/>
          </a:prstGeom>
          <a:noFill/>
          <a:ln w="9525">
            <a:noFill/>
            <a:miter lim="800000"/>
            <a:headEnd/>
            <a:tailEnd/>
          </a:ln>
        </p:spPr>
      </p:pic>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غرويات.wav"/>
                                        </p:tgtEl>
                                      </p:cMediaNode>
                                    </p:audio>
                                  </p:sub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غروي.wav"/>
                                        </p:tgtEl>
                                      </p:cMediaNode>
                                    </p:audio>
                                  </p:subTnLst>
                                </p:cTn>
                              </p:par>
                            </p:childTnLst>
                          </p:cTn>
                        </p:par>
                      </p:childTnLst>
                    </p:cTn>
                  </p:par>
                  <p:par>
                    <p:cTn id="15" fill="hold">
                      <p:stCondLst>
                        <p:cond delay="indefinite"/>
                      </p:stCondLst>
                      <p:childTnLst>
                        <p:par>
                          <p:cTn id="16" fill="hold">
                            <p:stCondLst>
                              <p:cond delay="0"/>
                            </p:stCondLst>
                            <p:childTnLst>
                              <p:par>
                                <p:cTn id="17" presetID="24" presetClass="entr" presetSubtype="0" fill="hold" nodeType="clickEffect">
                                  <p:stCondLst>
                                    <p:cond delay="0"/>
                                  </p:stCondLst>
                                  <p:childTnLst>
                                    <p:set>
                                      <p:cBhvr>
                                        <p:cTn id="18" dur="1" fill="hold">
                                          <p:stCondLst>
                                            <p:cond delay="0"/>
                                          </p:stCondLst>
                                        </p:cTn>
                                        <p:tgtEl>
                                          <p:spTgt spid="40970"/>
                                        </p:tgtEl>
                                        <p:attrNameLst>
                                          <p:attrName>style.visibility</p:attrName>
                                        </p:attrNameLst>
                                      </p:cBhvr>
                                      <p:to>
                                        <p:strVal val="visible"/>
                                      </p:to>
                                    </p:set>
                                    <p:anim to="" calcmode="lin" valueType="num">
                                      <p:cBhvr>
                                        <p:cTn id="19" dur="1" fill="hold"/>
                                        <p:tgtEl>
                                          <p:spTgt spid="40970"/>
                                        </p:tgtEl>
                                        <p:attrNameLst>
                                          <p:attrName/>
                                        </p:attrNameLst>
                                      </p:cBhvr>
                                    </p:anim>
                                  </p:childTnLst>
                                </p:cTn>
                              </p:par>
                              <p:par>
                                <p:cTn id="20" presetID="3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800" decel="100000"/>
                                        <p:tgtEl>
                                          <p:spTgt spid="6"/>
                                        </p:tgtEl>
                                      </p:cBhvr>
                                    </p:animEffect>
                                    <p:anim calcmode="lin" valueType="num">
                                      <p:cBhvr>
                                        <p:cTn id="23" dur="800" decel="100000" fill="hold"/>
                                        <p:tgtEl>
                                          <p:spTgt spid="6"/>
                                        </p:tgtEl>
                                        <p:attrNameLst>
                                          <p:attrName>style.rotation</p:attrName>
                                        </p:attrNameLst>
                                      </p:cBhvr>
                                      <p:tavLst>
                                        <p:tav tm="0">
                                          <p:val>
                                            <p:fltVal val="-90"/>
                                          </p:val>
                                        </p:tav>
                                        <p:tav tm="100000">
                                          <p:val>
                                            <p:fltVal val="0"/>
                                          </p:val>
                                        </p:tav>
                                      </p:tavLst>
                                    </p:anim>
                                    <p:anim calcmode="lin" valueType="num">
                                      <p:cBhvr>
                                        <p:cTn id="24" dur="800" decel="100000" fill="hold"/>
                                        <p:tgtEl>
                                          <p:spTgt spid="6"/>
                                        </p:tgtEl>
                                        <p:attrNameLst>
                                          <p:attrName>ppt_x</p:attrName>
                                        </p:attrNameLst>
                                      </p:cBhvr>
                                      <p:tavLst>
                                        <p:tav tm="0">
                                          <p:val>
                                            <p:strVal val="#ppt_x+0.4"/>
                                          </p:val>
                                        </p:tav>
                                        <p:tav tm="100000">
                                          <p:val>
                                            <p:strVal val="#ppt_x-0.05"/>
                                          </p:val>
                                        </p:tav>
                                      </p:tavLst>
                                    </p:anim>
                                    <p:anim calcmode="lin" valueType="num">
                                      <p:cBhvr>
                                        <p:cTn id="25" dur="800" decel="100000" fill="hold"/>
                                        <p:tgtEl>
                                          <p:spTgt spid="6"/>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كريم مخفو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46125" y="571500"/>
            <a:ext cx="2478088" cy="1500188"/>
            <a:chOff x="5133980" y="71438"/>
            <a:chExt cx="3581424" cy="1571589"/>
          </a:xfrm>
        </p:grpSpPr>
        <p:sp>
          <p:nvSpPr>
            <p:cNvPr id="3" name="Wave 2"/>
            <p:cNvSpPr>
              <a:spLocks noChangeArrowheads="1"/>
            </p:cNvSpPr>
            <p:nvPr/>
          </p:nvSpPr>
          <p:spPr bwMode="auto">
            <a:xfrm rot="10800000" flipH="1">
              <a:off x="5133980" y="142853"/>
              <a:ext cx="3581424" cy="1500174"/>
            </a:xfrm>
            <a:prstGeom prst="wave">
              <a:avLst>
                <a:gd name="adj1" fmla="val 12500"/>
                <a:gd name="adj2" fmla="val 0"/>
              </a:avLst>
            </a:prstGeom>
            <a:ln>
              <a:headEnd/>
              <a:tailEnd/>
            </a:ln>
          </p:spPr>
          <p:style>
            <a:lnRef idx="3">
              <a:schemeClr val="lt1"/>
            </a:lnRef>
            <a:fillRef idx="1">
              <a:schemeClr val="accent2"/>
            </a:fillRef>
            <a:effectRef idx="1">
              <a:schemeClr val="accent2"/>
            </a:effectRef>
            <a:fontRef idx="minor">
              <a:schemeClr val="lt1"/>
            </a:fontRef>
          </p:style>
          <p:txBody>
            <a:bodyPr rot="10800000" anchor="ctr"/>
            <a:lstStyle/>
            <a:p>
              <a:pPr algn="ctr" fontAlgn="auto">
                <a:spcBef>
                  <a:spcPts val="0"/>
                </a:spcBef>
                <a:spcAft>
                  <a:spcPts val="0"/>
                </a:spcAft>
                <a:defRPr/>
              </a:pPr>
              <a:endParaRPr lang="ar-EG" sz="1200" b="1">
                <a:solidFill>
                  <a:schemeClr val="tx1"/>
                </a:solidFill>
              </a:endParaRPr>
            </a:p>
          </p:txBody>
        </p:sp>
        <p:sp>
          <p:nvSpPr>
            <p:cNvPr id="4" name="Wave 3"/>
            <p:cNvSpPr/>
            <p:nvPr/>
          </p:nvSpPr>
          <p:spPr>
            <a:xfrm>
              <a:off x="5143157" y="71438"/>
              <a:ext cx="3572247" cy="1500077"/>
            </a:xfrm>
            <a:prstGeom prst="wave">
              <a:avLst/>
            </a:prstGeom>
            <a:ln/>
          </p:spPr>
          <p:style>
            <a:lnRef idx="3">
              <a:schemeClr val="lt1"/>
            </a:lnRef>
            <a:fillRef idx="1">
              <a:schemeClr val="accent2"/>
            </a:fillRef>
            <a:effectRef idx="1">
              <a:schemeClr val="accent2"/>
            </a:effectRef>
            <a:fontRef idx="minor">
              <a:schemeClr val="lt1"/>
            </a:fontRef>
          </p:style>
          <p:txBody>
            <a:bodyPr rtlCol="1"/>
            <a:lstStyle/>
            <a:p>
              <a:pPr algn="ctr" fontAlgn="auto">
                <a:spcBef>
                  <a:spcPts val="0"/>
                </a:spcBef>
                <a:spcAft>
                  <a:spcPts val="0"/>
                </a:spcAft>
                <a:defRPr/>
              </a:pPr>
              <a:r>
                <a:rPr lang="ar-EG" sz="4400" b="1" dirty="0">
                  <a:solidFill>
                    <a:srgbClr val="002060"/>
                  </a:solidFill>
                </a:rPr>
                <a:t>الغرويات</a:t>
              </a:r>
              <a:endParaRPr lang="en-US" sz="4400" b="1" dirty="0">
                <a:solidFill>
                  <a:srgbClr val="002060"/>
                </a:solidFill>
              </a:endParaRPr>
            </a:p>
          </p:txBody>
        </p:sp>
      </p:grpSp>
      <p:sp>
        <p:nvSpPr>
          <p:cNvPr id="6" name="مستطيل ذو زوايا قطرية مستديرة 3"/>
          <p:cNvSpPr/>
          <p:nvPr/>
        </p:nvSpPr>
        <p:spPr>
          <a:xfrm>
            <a:off x="785812" y="2241015"/>
            <a:ext cx="7643840" cy="4188381"/>
          </a:xfrm>
          <a:prstGeom prst="round2Diag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spcBef>
                <a:spcPts val="0"/>
              </a:spcBef>
              <a:spcAft>
                <a:spcPts val="0"/>
              </a:spcAft>
              <a:defRPr/>
            </a:pPr>
            <a:r>
              <a:rPr lang="ar-EG" sz="4000" b="1" dirty="0" smtClean="0">
                <a:solidFill>
                  <a:schemeClr val="tx1"/>
                </a:solidFill>
              </a:rPr>
              <a:t>والدخان </a:t>
            </a:r>
            <a:r>
              <a:rPr lang="ar-EG" sz="4000" b="1" dirty="0">
                <a:solidFill>
                  <a:schemeClr val="tx1"/>
                </a:solidFill>
              </a:rPr>
              <a:t>كذلك مادة غروية </a:t>
            </a:r>
            <a:r>
              <a:rPr lang="ar-EG" sz="4000" b="1" dirty="0" smtClean="0">
                <a:solidFill>
                  <a:schemeClr val="tx1"/>
                </a:solidFill>
              </a:rPr>
              <a:t>يَتَكَـوَّن </a:t>
            </a:r>
            <a:r>
              <a:rPr lang="ar-EG" sz="4000" b="1" dirty="0">
                <a:solidFill>
                  <a:schemeClr val="tx1"/>
                </a:solidFill>
              </a:rPr>
              <a:t>من مواد صلبة في </a:t>
            </a:r>
            <a:r>
              <a:rPr lang="ar-EG" sz="4000" b="1" dirty="0" smtClean="0">
                <a:solidFill>
                  <a:schemeClr val="tx1"/>
                </a:solidFill>
              </a:rPr>
              <a:t>غاز. </a:t>
            </a:r>
            <a:br>
              <a:rPr lang="ar-EG" sz="4000" b="1" dirty="0" smtClean="0">
                <a:solidFill>
                  <a:schemeClr val="tx1"/>
                </a:solidFill>
              </a:rPr>
            </a:br>
            <a:r>
              <a:rPr lang="ar-EG" sz="4000" b="1" dirty="0" smtClean="0">
                <a:solidFill>
                  <a:schemeClr val="tx1"/>
                </a:solidFill>
              </a:rPr>
              <a:t>والحليبُ الخالِي </a:t>
            </a:r>
            <a:r>
              <a:rPr lang="ar-EG" sz="4000" b="1" dirty="0">
                <a:solidFill>
                  <a:schemeClr val="tx1"/>
                </a:solidFill>
              </a:rPr>
              <a:t>من </a:t>
            </a:r>
            <a:r>
              <a:rPr lang="ar-EG" sz="4000" b="1" dirty="0" smtClean="0">
                <a:solidFill>
                  <a:schemeClr val="tx1"/>
                </a:solidFill>
              </a:rPr>
              <a:t>الدَّسَمِ مادةٌ </a:t>
            </a:r>
            <a:r>
              <a:rPr lang="ar-EG" sz="4000" b="1" dirty="0">
                <a:solidFill>
                  <a:schemeClr val="tx1"/>
                </a:solidFill>
              </a:rPr>
              <a:t>غروية </a:t>
            </a:r>
            <a:r>
              <a:rPr lang="ar-EG" sz="4000" b="1" dirty="0" smtClean="0">
                <a:solidFill>
                  <a:schemeClr val="tx1"/>
                </a:solidFill>
              </a:rPr>
              <a:t>يَتَكَـوَّن </a:t>
            </a:r>
            <a:r>
              <a:rPr lang="ar-EG" sz="4000" b="1" dirty="0">
                <a:solidFill>
                  <a:schemeClr val="tx1"/>
                </a:solidFill>
              </a:rPr>
              <a:t>من مادة صلبة في </a:t>
            </a:r>
            <a:r>
              <a:rPr lang="ar-EG" sz="4000" b="1" dirty="0" smtClean="0">
                <a:solidFill>
                  <a:schemeClr val="tx1"/>
                </a:solidFill>
              </a:rPr>
              <a:t>سائل. </a:t>
            </a:r>
            <a:br>
              <a:rPr lang="ar-EG" sz="4000" b="1" dirty="0" smtClean="0">
                <a:solidFill>
                  <a:schemeClr val="tx1"/>
                </a:solidFill>
              </a:rPr>
            </a:br>
            <a:r>
              <a:rPr lang="ar-EG" sz="4000" b="1" dirty="0" smtClean="0">
                <a:solidFill>
                  <a:schemeClr val="tx1"/>
                </a:solidFill>
              </a:rPr>
              <a:t>وفي </a:t>
            </a:r>
            <a:r>
              <a:rPr lang="ar-EG" sz="4000" b="1" dirty="0">
                <a:solidFill>
                  <a:schemeClr val="tx1"/>
                </a:solidFill>
              </a:rPr>
              <a:t>المادة الغروية تبقى الدقائق أو القطرات الدقيقة منتشرة في المادة </a:t>
            </a:r>
            <a:r>
              <a:rPr lang="ar-EG" sz="4000" b="1" dirty="0" smtClean="0">
                <a:solidFill>
                  <a:schemeClr val="tx1"/>
                </a:solidFill>
              </a:rPr>
              <a:t>الأخرى؛ </a:t>
            </a:r>
            <a:endParaRPr lang="en-US" sz="4000" b="1" dirty="0">
              <a:solidFill>
                <a:schemeClr val="tx1"/>
              </a:solidFill>
            </a:endParaRPr>
          </a:p>
        </p:txBody>
      </p:sp>
    </p:spTree>
  </p:cSld>
  <p:clrMapOvr>
    <a:masterClrMapping/>
  </p:clrMapOvr>
  <p:transition>
    <p:comb/>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1000"/>
                                        <p:tgtEl>
                                          <p:spTgt spid="2"/>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3" name="والدخان كذلك.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46125" y="571500"/>
            <a:ext cx="2478088" cy="1500188"/>
            <a:chOff x="5133980" y="71438"/>
            <a:chExt cx="3581424" cy="1571589"/>
          </a:xfrm>
        </p:grpSpPr>
        <p:sp>
          <p:nvSpPr>
            <p:cNvPr id="3" name="Wave 2"/>
            <p:cNvSpPr>
              <a:spLocks noChangeArrowheads="1"/>
            </p:cNvSpPr>
            <p:nvPr/>
          </p:nvSpPr>
          <p:spPr bwMode="auto">
            <a:xfrm rot="10800000" flipH="1">
              <a:off x="5133980" y="142853"/>
              <a:ext cx="3581424" cy="1500174"/>
            </a:xfrm>
            <a:prstGeom prst="wave">
              <a:avLst>
                <a:gd name="adj1" fmla="val 12500"/>
                <a:gd name="adj2" fmla="val 0"/>
              </a:avLst>
            </a:prstGeom>
            <a:ln>
              <a:headEnd/>
              <a:tailEnd/>
            </a:ln>
          </p:spPr>
          <p:style>
            <a:lnRef idx="3">
              <a:schemeClr val="lt1"/>
            </a:lnRef>
            <a:fillRef idx="1">
              <a:schemeClr val="accent2"/>
            </a:fillRef>
            <a:effectRef idx="1">
              <a:schemeClr val="accent2"/>
            </a:effectRef>
            <a:fontRef idx="minor">
              <a:schemeClr val="lt1"/>
            </a:fontRef>
          </p:style>
          <p:txBody>
            <a:bodyPr rot="10800000" anchor="ctr"/>
            <a:lstStyle/>
            <a:p>
              <a:pPr algn="ctr" fontAlgn="auto">
                <a:spcBef>
                  <a:spcPts val="0"/>
                </a:spcBef>
                <a:spcAft>
                  <a:spcPts val="0"/>
                </a:spcAft>
                <a:defRPr/>
              </a:pPr>
              <a:endParaRPr lang="ar-EG" sz="1200" b="1">
                <a:solidFill>
                  <a:schemeClr val="tx1"/>
                </a:solidFill>
              </a:endParaRPr>
            </a:p>
          </p:txBody>
        </p:sp>
        <p:sp>
          <p:nvSpPr>
            <p:cNvPr id="4" name="Wave 3"/>
            <p:cNvSpPr/>
            <p:nvPr/>
          </p:nvSpPr>
          <p:spPr>
            <a:xfrm>
              <a:off x="5143157" y="71438"/>
              <a:ext cx="3572247" cy="1500077"/>
            </a:xfrm>
            <a:prstGeom prst="wave">
              <a:avLst/>
            </a:prstGeom>
            <a:ln/>
          </p:spPr>
          <p:style>
            <a:lnRef idx="3">
              <a:schemeClr val="lt1"/>
            </a:lnRef>
            <a:fillRef idx="1">
              <a:schemeClr val="accent2"/>
            </a:fillRef>
            <a:effectRef idx="1">
              <a:schemeClr val="accent2"/>
            </a:effectRef>
            <a:fontRef idx="minor">
              <a:schemeClr val="lt1"/>
            </a:fontRef>
          </p:style>
          <p:txBody>
            <a:bodyPr rtlCol="1"/>
            <a:lstStyle/>
            <a:p>
              <a:pPr algn="ctr" fontAlgn="auto">
                <a:spcBef>
                  <a:spcPts val="0"/>
                </a:spcBef>
                <a:spcAft>
                  <a:spcPts val="0"/>
                </a:spcAft>
                <a:defRPr/>
              </a:pPr>
              <a:r>
                <a:rPr lang="ar-EG" sz="4400" b="1" dirty="0">
                  <a:solidFill>
                    <a:srgbClr val="002060"/>
                  </a:solidFill>
                </a:rPr>
                <a:t>الغرويات</a:t>
              </a:r>
              <a:endParaRPr lang="en-US" sz="4400" b="1" dirty="0">
                <a:solidFill>
                  <a:srgbClr val="002060"/>
                </a:solidFill>
              </a:endParaRPr>
            </a:p>
          </p:txBody>
        </p:sp>
      </p:grpSp>
      <p:sp>
        <p:nvSpPr>
          <p:cNvPr id="7" name="مستطيل ذو زوايا قطرية مستديرة 3"/>
          <p:cNvSpPr/>
          <p:nvPr/>
        </p:nvSpPr>
        <p:spPr>
          <a:xfrm>
            <a:off x="1285852" y="2285992"/>
            <a:ext cx="6643708" cy="4188381"/>
          </a:xfrm>
          <a:prstGeom prst="round2DiagRect">
            <a:avLst/>
          </a:prstGeom>
          <a:ln w="57150">
            <a:solidFill>
              <a:srgbClr val="FF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lnSpc>
                <a:spcPct val="150000"/>
              </a:lnSpc>
              <a:spcBef>
                <a:spcPts val="0"/>
              </a:spcBef>
              <a:spcAft>
                <a:spcPts val="0"/>
              </a:spcAft>
              <a:defRPr/>
            </a:pPr>
            <a:r>
              <a:rPr lang="ar-EG" sz="4000" b="1" dirty="0">
                <a:solidFill>
                  <a:schemeClr val="tx1"/>
                </a:solidFill>
              </a:rPr>
              <a:t>لأن </a:t>
            </a:r>
            <a:r>
              <a:rPr lang="ar-EG" sz="4000" b="1" dirty="0" smtClean="0">
                <a:solidFill>
                  <a:schemeClr val="tx1"/>
                </a:solidFill>
              </a:rPr>
              <a:t>الدقائقَ </a:t>
            </a:r>
            <a:r>
              <a:rPr lang="ar-EG" sz="4000" b="1" dirty="0">
                <a:solidFill>
                  <a:schemeClr val="tx1"/>
                </a:solidFill>
              </a:rPr>
              <a:t>لا </a:t>
            </a:r>
            <a:r>
              <a:rPr lang="ar-EG" sz="4000" b="1" dirty="0" smtClean="0">
                <a:solidFill>
                  <a:schemeClr val="tx1"/>
                </a:solidFill>
              </a:rPr>
              <a:t>تذوبُ، </a:t>
            </a:r>
            <a:br>
              <a:rPr lang="ar-EG" sz="4000" b="1" dirty="0" smtClean="0">
                <a:solidFill>
                  <a:schemeClr val="tx1"/>
                </a:solidFill>
              </a:rPr>
            </a:br>
            <a:r>
              <a:rPr lang="ar-EG" sz="4000" b="1" dirty="0" smtClean="0">
                <a:solidFill>
                  <a:schemeClr val="tx1"/>
                </a:solidFill>
              </a:rPr>
              <a:t>ولا تترسَّب، </a:t>
            </a:r>
            <a:br>
              <a:rPr lang="ar-EG" sz="4000" b="1" dirty="0" smtClean="0">
                <a:solidFill>
                  <a:schemeClr val="tx1"/>
                </a:solidFill>
              </a:rPr>
            </a:br>
            <a:r>
              <a:rPr lang="ar-EG" sz="4000" b="1" dirty="0" smtClean="0">
                <a:solidFill>
                  <a:schemeClr val="tx1"/>
                </a:solidFill>
              </a:rPr>
              <a:t>فالغروياتُ </a:t>
            </a:r>
            <a:r>
              <a:rPr lang="ar-EG" sz="4000" b="1" dirty="0" err="1" smtClean="0">
                <a:solidFill>
                  <a:schemeClr val="tx1"/>
                </a:solidFill>
              </a:rPr>
              <a:t>مخاليطُ</a:t>
            </a:r>
            <a:r>
              <a:rPr lang="ar-EG" sz="4000" b="1" dirty="0" smtClean="0">
                <a:solidFill>
                  <a:schemeClr val="tx1"/>
                </a:solidFill>
              </a:rPr>
              <a:t> </a:t>
            </a:r>
            <a:r>
              <a:rPr lang="ar-EG" sz="4000" b="1" dirty="0">
                <a:solidFill>
                  <a:schemeClr val="tx1"/>
                </a:solidFill>
              </a:rPr>
              <a:t>تبدو </a:t>
            </a:r>
            <a:r>
              <a:rPr lang="ar-EG" sz="4000" b="1" dirty="0" smtClean="0">
                <a:solidFill>
                  <a:schemeClr val="tx1"/>
                </a:solidFill>
              </a:rPr>
              <a:t>متجانسةً, ولكنَّها فعلًا غيرُ متجانسةٍ. </a:t>
            </a:r>
            <a:endParaRPr lang="en-US" sz="4000" b="1" dirty="0">
              <a:solidFill>
                <a:schemeClr val="tx1"/>
              </a:solidFill>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لأن الدقائ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مجموعة 1"/>
          <p:cNvGrpSpPr>
            <a:grpSpLocks/>
          </p:cNvGrpSpPr>
          <p:nvPr/>
        </p:nvGrpSpPr>
        <p:grpSpPr bwMode="auto">
          <a:xfrm>
            <a:off x="3194050" y="500063"/>
            <a:ext cx="5253038" cy="1108075"/>
            <a:chOff x="3638995" y="500042"/>
            <a:chExt cx="5252848" cy="1108254"/>
          </a:xfrm>
        </p:grpSpPr>
        <p:sp>
          <p:nvSpPr>
            <p:cNvPr id="3" name="مستطيل ذو زاويتين مستديرتين في نفس الجانب 2"/>
            <p:cNvSpPr/>
            <p:nvPr/>
          </p:nvSpPr>
          <p:spPr>
            <a:xfrm flipH="1" flipV="1">
              <a:off x="3638995" y="500042"/>
              <a:ext cx="5252848" cy="1108254"/>
            </a:xfrm>
            <a:prstGeom prst="round2SameRect">
              <a:avLst>
                <a:gd name="adj1" fmla="val 50000"/>
                <a:gd name="adj2" fmla="val 50000"/>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4" name="مستطيل ذو زاويتين مستديرتين في نفس الجانب 3"/>
            <p:cNvSpPr/>
            <p:nvPr/>
          </p:nvSpPr>
          <p:spPr>
            <a:xfrm flipV="1">
              <a:off x="3716496" y="598554"/>
              <a:ext cx="5097847" cy="911231"/>
            </a:xfrm>
            <a:prstGeom prst="round2SameRect">
              <a:avLst>
                <a:gd name="adj1" fmla="val 50000"/>
                <a:gd name="adj2" fmla="val 50000"/>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grpSp>
          <p:nvGrpSpPr>
            <p:cNvPr id="44049" name="مجموعة 3"/>
            <p:cNvGrpSpPr>
              <a:grpSpLocks/>
            </p:cNvGrpSpPr>
            <p:nvPr/>
          </p:nvGrpSpPr>
          <p:grpSpPr bwMode="auto">
            <a:xfrm>
              <a:off x="3781871" y="555949"/>
              <a:ext cx="4790657" cy="1015663"/>
              <a:chOff x="2853177" y="423891"/>
              <a:chExt cx="4790657" cy="1105775"/>
            </a:xfrm>
          </p:grpSpPr>
          <p:sp>
            <p:nvSpPr>
              <p:cNvPr id="6" name="مستطيل مستدير الزوايا 4"/>
              <p:cNvSpPr/>
              <p:nvPr/>
            </p:nvSpPr>
            <p:spPr>
              <a:xfrm rot="16200000" flipH="1">
                <a:off x="6625138" y="518576"/>
                <a:ext cx="900000" cy="900000"/>
              </a:xfrm>
              <a:prstGeom prst="roundRect">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dirty="0">
                  <a:solidFill>
                    <a:schemeClr val="tx1"/>
                  </a:solidFill>
                </a:endParaRPr>
              </a:p>
            </p:txBody>
          </p:sp>
          <p:sp>
            <p:nvSpPr>
              <p:cNvPr id="7" name="مستطيل مستدير الزوايا 6"/>
              <p:cNvSpPr/>
              <p:nvPr/>
            </p:nvSpPr>
            <p:spPr>
              <a:xfrm flipH="1" flipV="1">
                <a:off x="6715138" y="608576"/>
                <a:ext cx="720000" cy="720000"/>
              </a:xfrm>
              <a:prstGeom prst="roundRect">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dirty="0">
                  <a:solidFill>
                    <a:schemeClr val="tx1"/>
                  </a:solidFill>
                </a:endParaRPr>
              </a:p>
            </p:txBody>
          </p:sp>
          <p:sp>
            <p:nvSpPr>
              <p:cNvPr id="44056" name="مربع نص 7"/>
              <p:cNvSpPr txBox="1">
                <a:spLocks noChangeArrowheads="1"/>
              </p:cNvSpPr>
              <p:nvPr/>
            </p:nvSpPr>
            <p:spPr bwMode="auto">
              <a:xfrm>
                <a:off x="6786578" y="928670"/>
                <a:ext cx="857256" cy="569733"/>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buClr>
                    <a:srgbClr val="FFFF00"/>
                  </a:buClr>
                  <a:buSzPct val="300000"/>
                  <a:buFont typeface="Wingdings" pitchFamily="2" charset="2"/>
                  <a:buChar char="ü"/>
                </a:pPr>
                <a:r>
                  <a:rPr lang="ar-EG" sz="2800" b="1">
                    <a:latin typeface="Calibri" pitchFamily="34" charset="0"/>
                  </a:rPr>
                  <a:t> </a:t>
                </a:r>
              </a:p>
            </p:txBody>
          </p:sp>
          <p:sp>
            <p:nvSpPr>
              <p:cNvPr id="44057" name="Rectangle 1"/>
              <p:cNvSpPr>
                <a:spLocks noChangeArrowheads="1"/>
              </p:cNvSpPr>
              <p:nvPr/>
            </p:nvSpPr>
            <p:spPr bwMode="auto">
              <a:xfrm>
                <a:off x="2853177" y="423891"/>
                <a:ext cx="3538274" cy="110577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nchor="ctr">
                <a:spAutoFit/>
              </a:bodyPr>
              <a:lstStyle/>
              <a:p>
                <a:r>
                  <a:rPr lang="ar-EG" sz="6000" b="1" dirty="0">
                    <a:solidFill>
                      <a:schemeClr val="bg1"/>
                    </a:solidFill>
                    <a:cs typeface="Times New Roman" pitchFamily="18" charset="0"/>
                  </a:rPr>
                  <a:t>أختبر نفسي</a:t>
                </a:r>
                <a:endParaRPr lang="en-US" sz="6000" b="1" dirty="0">
                  <a:solidFill>
                    <a:schemeClr val="bg1"/>
                  </a:solidFill>
                  <a:cs typeface="Times New Roman" pitchFamily="18" charset="0"/>
                </a:endParaRPr>
              </a:p>
            </p:txBody>
          </p:sp>
        </p:grpSp>
      </p:grpSp>
      <p:sp>
        <p:nvSpPr>
          <p:cNvPr id="10" name="مستطيل 9"/>
          <p:cNvSpPr>
            <a:spLocks noChangeArrowheads="1"/>
          </p:cNvSpPr>
          <p:nvPr/>
        </p:nvSpPr>
        <p:spPr bwMode="auto">
          <a:xfrm>
            <a:off x="1982807" y="3729048"/>
            <a:ext cx="5303837" cy="2014334"/>
          </a:xfrm>
          <a:prstGeom prst="rect">
            <a:avLst/>
          </a:prstGeom>
          <a:noFill/>
          <a:ln w="9525">
            <a:noFill/>
            <a:miter lim="800000"/>
            <a:headEnd/>
            <a:tailEnd/>
          </a:ln>
        </p:spPr>
        <p:txBody>
          <a:bodyPr>
            <a:spAutoFit/>
          </a:bodyPr>
          <a:lstStyle/>
          <a:p>
            <a:pPr algn="ctr">
              <a:lnSpc>
                <a:spcPct val="150000"/>
              </a:lnSpc>
            </a:pPr>
            <a:r>
              <a:rPr lang="ar-EG" sz="4400" b="1" dirty="0">
                <a:latin typeface="Calibri" pitchFamily="34" charset="0"/>
              </a:rPr>
              <a:t>فيم يختلف المخلوط الغروي </a:t>
            </a:r>
            <a:r>
              <a:rPr lang="ar-EG" sz="4400" b="1" dirty="0" smtClean="0">
                <a:latin typeface="Calibri" pitchFamily="34" charset="0"/>
              </a:rPr>
              <a:t/>
            </a:r>
            <a:br>
              <a:rPr lang="ar-EG" sz="4400" b="1" dirty="0" smtClean="0">
                <a:latin typeface="Calibri" pitchFamily="34" charset="0"/>
              </a:rPr>
            </a:br>
            <a:r>
              <a:rPr lang="ar-EG" sz="4400" b="1" dirty="0" smtClean="0">
                <a:latin typeface="Calibri" pitchFamily="34" charset="0"/>
              </a:rPr>
              <a:t>عن </a:t>
            </a:r>
            <a:r>
              <a:rPr lang="ar-EG" sz="4400" b="1" dirty="0">
                <a:latin typeface="Calibri" pitchFamily="34" charset="0"/>
              </a:rPr>
              <a:t>المخلوط </a:t>
            </a:r>
            <a:r>
              <a:rPr lang="ar-EG" sz="4400" b="1" dirty="0" smtClean="0">
                <a:latin typeface="Calibri" pitchFamily="34" charset="0"/>
              </a:rPr>
              <a:t>المعلَّق؟</a:t>
            </a:r>
            <a:endParaRPr lang="en-US" sz="4400" b="1" dirty="0">
              <a:latin typeface="Calibri" pitchFamily="34" charset="0"/>
            </a:endParaRPr>
          </a:p>
        </p:txBody>
      </p:sp>
      <p:grpSp>
        <p:nvGrpSpPr>
          <p:cNvPr id="8" name="مجموعة 10"/>
          <p:cNvGrpSpPr>
            <a:grpSpLocks/>
          </p:cNvGrpSpPr>
          <p:nvPr/>
        </p:nvGrpSpPr>
        <p:grpSpPr bwMode="auto">
          <a:xfrm>
            <a:off x="5929313" y="1792288"/>
            <a:ext cx="2000250" cy="1422400"/>
            <a:chOff x="5594115" y="1149478"/>
            <a:chExt cx="2000264" cy="1422266"/>
          </a:xfrm>
        </p:grpSpPr>
        <p:sp>
          <p:nvSpPr>
            <p:cNvPr id="44039" name="مستطيل 11"/>
            <p:cNvSpPr>
              <a:spLocks noChangeArrowheads="1"/>
            </p:cNvSpPr>
            <p:nvPr/>
          </p:nvSpPr>
          <p:spPr bwMode="auto">
            <a:xfrm>
              <a:off x="5972923" y="1149478"/>
              <a:ext cx="1242649" cy="707886"/>
            </a:xfrm>
            <a:prstGeom prst="rect">
              <a:avLst/>
            </a:prstGeom>
            <a:noFill/>
            <a:ln w="9525">
              <a:noFill/>
              <a:miter lim="800000"/>
              <a:headEnd/>
              <a:tailEnd/>
            </a:ln>
          </p:spPr>
          <p:txBody>
            <a:bodyPr wrap="none">
              <a:spAutoFit/>
            </a:bodyPr>
            <a:lstStyle/>
            <a:p>
              <a:pPr algn="ctr"/>
              <a:r>
                <a:rPr lang="ar-EG" sz="4000" b="1" dirty="0">
                  <a:solidFill>
                    <a:srgbClr val="C00000"/>
                  </a:solidFill>
                  <a:latin typeface="Calibri" pitchFamily="34" charset="0"/>
                </a:rPr>
                <a:t>أقارن</a:t>
              </a:r>
              <a:r>
                <a:rPr lang="ar-EG" sz="4000" b="1" dirty="0">
                  <a:latin typeface="Calibri" pitchFamily="34" charset="0"/>
                </a:rPr>
                <a:t>:</a:t>
              </a:r>
            </a:p>
          </p:txBody>
        </p:sp>
        <p:sp>
          <p:nvSpPr>
            <p:cNvPr id="13" name="مثلث متساوي الساقين 12"/>
            <p:cNvSpPr/>
            <p:nvPr/>
          </p:nvSpPr>
          <p:spPr>
            <a:xfrm flipV="1">
              <a:off x="5594115" y="1928802"/>
              <a:ext cx="2000264" cy="642942"/>
            </a:xfrm>
            <a:prstGeom prst="triangle">
              <a:avLst/>
            </a:prstGeom>
          </p:spPr>
          <p:style>
            <a:lnRef idx="0">
              <a:schemeClr val="accent1"/>
            </a:lnRef>
            <a:fillRef idx="3">
              <a:schemeClr val="accent1"/>
            </a:fillRef>
            <a:effectRef idx="3">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gr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أختبر نفسي.wav"/>
                                        </p:tgtEl>
                                      </p:cMediaNode>
                                    </p:audio>
                                  </p:subTnLst>
                                </p:cTn>
                              </p:par>
                            </p:childTnLst>
                          </p:cTn>
                        </p:par>
                      </p:childTnLst>
                    </p:cTn>
                  </p:par>
                  <p:par>
                    <p:cTn id="9" fill="hold">
                      <p:stCondLst>
                        <p:cond delay="indefinite"/>
                      </p:stCondLst>
                      <p:childTnLst>
                        <p:par>
                          <p:cTn id="10" fill="hold">
                            <p:stCondLst>
                              <p:cond delay="0"/>
                            </p:stCondLst>
                            <p:childTnLst>
                              <p:par>
                                <p:cTn id="11" presetID="54" presetClass="entr" presetSubtype="0" accel="10000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0.05"/>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 calcmode="lin" valueType="num">
                                      <p:cBhvr>
                                        <p:cTn id="15" dur="1000" fill="hold"/>
                                        <p:tgtEl>
                                          <p:spTgt spid="8"/>
                                        </p:tgtEl>
                                        <p:attrNameLst>
                                          <p:attrName>ppt_x</p:attrName>
                                        </p:attrNameLst>
                                      </p:cBhvr>
                                      <p:tavLst>
                                        <p:tav tm="0">
                                          <p:val>
                                            <p:strVal val="#ppt_x-.2"/>
                                          </p:val>
                                        </p:tav>
                                        <p:tav tm="100000">
                                          <p:val>
                                            <p:strVal val="#ppt_x"/>
                                          </p:val>
                                        </p:tav>
                                      </p:tavLst>
                                    </p:anim>
                                    <p:anim calcmode="lin" valueType="num">
                                      <p:cBhvr>
                                        <p:cTn id="16" dur="1000" fill="hold"/>
                                        <p:tgtEl>
                                          <p:spTgt spid="8"/>
                                        </p:tgtEl>
                                        <p:attrNameLst>
                                          <p:attrName>ppt_y</p:attrName>
                                        </p:attrNameLst>
                                      </p:cBhvr>
                                      <p:tavLst>
                                        <p:tav tm="0">
                                          <p:val>
                                            <p:strVal val="#ppt_y"/>
                                          </p:val>
                                        </p:tav>
                                        <p:tav tm="100000">
                                          <p:val>
                                            <p:strVal val="#ppt_y"/>
                                          </p:val>
                                        </p:tav>
                                      </p:tavLst>
                                    </p:anim>
                                    <p:animEffect transition="in" filter="fade">
                                      <p:cBhvr>
                                        <p:cTn id="17" dur="10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4" name="أقارن.wav"/>
                                        </p:tgtEl>
                                      </p:cMediaNode>
                                    </p:audio>
                                  </p:sub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5" name="فيم يختل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مجموعة 1"/>
          <p:cNvGrpSpPr>
            <a:grpSpLocks/>
          </p:cNvGrpSpPr>
          <p:nvPr/>
        </p:nvGrpSpPr>
        <p:grpSpPr bwMode="auto">
          <a:xfrm>
            <a:off x="3194050" y="500063"/>
            <a:ext cx="5253038" cy="1108075"/>
            <a:chOff x="3638995" y="500042"/>
            <a:chExt cx="5252848" cy="1108254"/>
          </a:xfrm>
        </p:grpSpPr>
        <p:sp>
          <p:nvSpPr>
            <p:cNvPr id="3" name="مستطيل ذو زاويتين مستديرتين في نفس الجانب 2"/>
            <p:cNvSpPr/>
            <p:nvPr/>
          </p:nvSpPr>
          <p:spPr>
            <a:xfrm flipH="1" flipV="1">
              <a:off x="3638995" y="500042"/>
              <a:ext cx="5252848" cy="1108254"/>
            </a:xfrm>
            <a:prstGeom prst="round2SameRect">
              <a:avLst>
                <a:gd name="adj1" fmla="val 50000"/>
                <a:gd name="adj2" fmla="val 50000"/>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4" name="مستطيل ذو زاويتين مستديرتين في نفس الجانب 3"/>
            <p:cNvSpPr/>
            <p:nvPr/>
          </p:nvSpPr>
          <p:spPr>
            <a:xfrm flipV="1">
              <a:off x="3716496" y="598554"/>
              <a:ext cx="5097847" cy="911231"/>
            </a:xfrm>
            <a:prstGeom prst="round2SameRect">
              <a:avLst>
                <a:gd name="adj1" fmla="val 50000"/>
                <a:gd name="adj2" fmla="val 50000"/>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grpSp>
          <p:nvGrpSpPr>
            <p:cNvPr id="5" name="مجموعة 3"/>
            <p:cNvGrpSpPr>
              <a:grpSpLocks/>
            </p:cNvGrpSpPr>
            <p:nvPr/>
          </p:nvGrpSpPr>
          <p:grpSpPr bwMode="auto">
            <a:xfrm>
              <a:off x="3781871" y="555949"/>
              <a:ext cx="4790657" cy="1015663"/>
              <a:chOff x="2853177" y="423891"/>
              <a:chExt cx="4790657" cy="1105775"/>
            </a:xfrm>
          </p:grpSpPr>
          <p:sp>
            <p:nvSpPr>
              <p:cNvPr id="6" name="مستطيل مستدير الزوايا 4"/>
              <p:cNvSpPr/>
              <p:nvPr/>
            </p:nvSpPr>
            <p:spPr>
              <a:xfrm rot="16200000" flipH="1">
                <a:off x="6625138" y="518576"/>
                <a:ext cx="900000" cy="900000"/>
              </a:xfrm>
              <a:prstGeom prst="roundRect">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dirty="0">
                  <a:solidFill>
                    <a:schemeClr val="tx1"/>
                  </a:solidFill>
                </a:endParaRPr>
              </a:p>
            </p:txBody>
          </p:sp>
          <p:sp>
            <p:nvSpPr>
              <p:cNvPr id="7" name="مستطيل مستدير الزوايا 6"/>
              <p:cNvSpPr/>
              <p:nvPr/>
            </p:nvSpPr>
            <p:spPr>
              <a:xfrm flipH="1" flipV="1">
                <a:off x="6715138" y="608576"/>
                <a:ext cx="720000" cy="720000"/>
              </a:xfrm>
              <a:prstGeom prst="roundRect">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dirty="0">
                  <a:solidFill>
                    <a:schemeClr val="tx1"/>
                  </a:solidFill>
                </a:endParaRPr>
              </a:p>
            </p:txBody>
          </p:sp>
          <p:sp>
            <p:nvSpPr>
              <p:cNvPr id="44056" name="مربع نص 7"/>
              <p:cNvSpPr txBox="1">
                <a:spLocks noChangeArrowheads="1"/>
              </p:cNvSpPr>
              <p:nvPr/>
            </p:nvSpPr>
            <p:spPr bwMode="auto">
              <a:xfrm>
                <a:off x="6786578" y="928670"/>
                <a:ext cx="857256" cy="569733"/>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buClr>
                    <a:srgbClr val="FFFF00"/>
                  </a:buClr>
                  <a:buSzPct val="300000"/>
                  <a:buFont typeface="Wingdings" pitchFamily="2" charset="2"/>
                  <a:buChar char="ü"/>
                </a:pPr>
                <a:r>
                  <a:rPr lang="ar-EG" sz="2800" b="1">
                    <a:latin typeface="Calibri" pitchFamily="34" charset="0"/>
                  </a:rPr>
                  <a:t> </a:t>
                </a:r>
              </a:p>
            </p:txBody>
          </p:sp>
          <p:sp>
            <p:nvSpPr>
              <p:cNvPr id="44057" name="Rectangle 1"/>
              <p:cNvSpPr>
                <a:spLocks noChangeArrowheads="1"/>
              </p:cNvSpPr>
              <p:nvPr/>
            </p:nvSpPr>
            <p:spPr bwMode="auto">
              <a:xfrm>
                <a:off x="2853177" y="423891"/>
                <a:ext cx="3538274" cy="110577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nchor="ctr">
                <a:spAutoFit/>
              </a:bodyPr>
              <a:lstStyle/>
              <a:p>
                <a:r>
                  <a:rPr lang="ar-EG" sz="6000" b="1" dirty="0">
                    <a:solidFill>
                      <a:schemeClr val="bg1"/>
                    </a:solidFill>
                    <a:cs typeface="Times New Roman" pitchFamily="18" charset="0"/>
                  </a:rPr>
                  <a:t>أختبر نفسي</a:t>
                </a:r>
                <a:endParaRPr lang="en-US" sz="6000" b="1" dirty="0">
                  <a:solidFill>
                    <a:schemeClr val="bg1"/>
                  </a:solidFill>
                  <a:cs typeface="Times New Roman" pitchFamily="18" charset="0"/>
                </a:endParaRPr>
              </a:p>
            </p:txBody>
          </p:sp>
        </p:grpSp>
      </p:grpSp>
      <p:sp>
        <p:nvSpPr>
          <p:cNvPr id="20" name="Round Diagonal Corner Rectangle 9"/>
          <p:cNvSpPr/>
          <p:nvPr/>
        </p:nvSpPr>
        <p:spPr bwMode="auto">
          <a:xfrm>
            <a:off x="857224" y="1857364"/>
            <a:ext cx="7500990" cy="4643470"/>
          </a:xfrm>
          <a:prstGeom prst="rect">
            <a:avLst/>
          </a:prstGeom>
          <a:ln/>
          <a:scene3d>
            <a:camera prst="orthographicFront"/>
            <a:lightRig rig="threePt" dir="t"/>
          </a:scene3d>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23" name="مستطيل 22"/>
          <p:cNvSpPr>
            <a:spLocks noChangeArrowheads="1"/>
          </p:cNvSpPr>
          <p:nvPr/>
        </p:nvSpPr>
        <p:spPr bwMode="auto">
          <a:xfrm rot="10800000" flipV="1">
            <a:off x="785785" y="1807671"/>
            <a:ext cx="7433027" cy="4708981"/>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fontAlgn="auto">
              <a:lnSpc>
                <a:spcPct val="150000"/>
              </a:lnSpc>
              <a:spcBef>
                <a:spcPts val="0"/>
              </a:spcBef>
              <a:spcAft>
                <a:spcPts val="0"/>
              </a:spcAft>
              <a:defRPr/>
            </a:pPr>
            <a:r>
              <a:rPr lang="ar-EG" sz="4000" b="1" dirty="0" smtClean="0">
                <a:solidFill>
                  <a:schemeClr val="tx1"/>
                </a:solidFill>
              </a:rPr>
              <a:t>المحلولُ الغرويُّ محلولٌ متجانس، </a:t>
            </a:r>
            <a:br>
              <a:rPr lang="ar-EG" sz="4000" b="1" dirty="0" smtClean="0">
                <a:solidFill>
                  <a:schemeClr val="tx1"/>
                </a:solidFill>
              </a:rPr>
            </a:br>
            <a:r>
              <a:rPr lang="ar-EG" sz="4000" b="1" dirty="0" smtClean="0">
                <a:solidFill>
                  <a:schemeClr val="tx1"/>
                </a:solidFill>
              </a:rPr>
              <a:t>أيْ </a:t>
            </a:r>
            <a:r>
              <a:rPr lang="ar-EG" sz="4000" b="1" dirty="0">
                <a:solidFill>
                  <a:schemeClr val="tx1"/>
                </a:solidFill>
              </a:rPr>
              <a:t>أنه </a:t>
            </a:r>
            <a:r>
              <a:rPr lang="ar-EG" sz="4000" b="1" dirty="0" smtClean="0">
                <a:solidFill>
                  <a:schemeClr val="tx1"/>
                </a:solidFill>
              </a:rPr>
              <a:t>متجانسٌ </a:t>
            </a:r>
            <a:r>
              <a:rPr lang="ar-EG" sz="4000" b="1" dirty="0">
                <a:solidFill>
                  <a:schemeClr val="tx1"/>
                </a:solidFill>
              </a:rPr>
              <a:t>في </a:t>
            </a:r>
            <a:r>
              <a:rPr lang="ar-EG" sz="4000" b="1" dirty="0" smtClean="0">
                <a:solidFill>
                  <a:schemeClr val="tx1"/>
                </a:solidFill>
              </a:rPr>
              <a:t>جميعِ أجزاءِ المخلوطِ. </a:t>
            </a:r>
            <a:br>
              <a:rPr lang="ar-EG" sz="4000" b="1" dirty="0" smtClean="0">
                <a:solidFill>
                  <a:schemeClr val="tx1"/>
                </a:solidFill>
              </a:rPr>
            </a:br>
            <a:r>
              <a:rPr lang="ar-EG" sz="4000" b="1" dirty="0" smtClean="0">
                <a:solidFill>
                  <a:schemeClr val="tx1"/>
                </a:solidFill>
              </a:rPr>
              <a:t>أمَّا </a:t>
            </a:r>
            <a:r>
              <a:rPr lang="ar-EG" sz="4000" b="1" dirty="0" err="1" smtClean="0">
                <a:solidFill>
                  <a:schemeClr val="tx1"/>
                </a:solidFill>
              </a:rPr>
              <a:t>المخاليطُ</a:t>
            </a:r>
            <a:r>
              <a:rPr lang="ar-EG" sz="4000" b="1" dirty="0" smtClean="0">
                <a:solidFill>
                  <a:schemeClr val="tx1"/>
                </a:solidFill>
              </a:rPr>
              <a:t> المعلَّقةُ فتظهرُ </a:t>
            </a:r>
            <a:r>
              <a:rPr lang="ar-EG" sz="4000" b="1" dirty="0">
                <a:solidFill>
                  <a:schemeClr val="tx1"/>
                </a:solidFill>
              </a:rPr>
              <a:t>أجزاؤها </a:t>
            </a:r>
            <a:r>
              <a:rPr lang="ar-EG" sz="4000" b="1" dirty="0" smtClean="0">
                <a:solidFill>
                  <a:schemeClr val="tx1"/>
                </a:solidFill>
              </a:rPr>
              <a:t>غيرَ متشابهةٍ، وتوزيعُ الدقائقِ غيرُ متماثلٍ </a:t>
            </a:r>
            <a:r>
              <a:rPr lang="ar-EG" sz="4000" b="1" dirty="0">
                <a:solidFill>
                  <a:schemeClr val="tx1"/>
                </a:solidFill>
              </a:rPr>
              <a:t>في </a:t>
            </a:r>
            <a:r>
              <a:rPr lang="ar-EG" sz="4000" b="1" dirty="0" smtClean="0">
                <a:solidFill>
                  <a:schemeClr val="tx1"/>
                </a:solidFill>
              </a:rPr>
              <a:t>جميعِ أنحاءِ المخلوطِ. </a:t>
            </a:r>
            <a:endParaRPr lang="en-US" sz="4000" b="1" dirty="0">
              <a:solidFill>
                <a:schemeClr val="tx1"/>
              </a:solidFill>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3" presetClass="entr" presetSubtype="1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linds(horizontal)">
                                      <p:cBhvr>
                                        <p:cTn id="11" dur="1000"/>
                                        <p:tgtEl>
                                          <p:spTgt spid="23"/>
                                        </p:tgtEl>
                                      </p:cBhvr>
                                    </p:animEffect>
                                  </p:childTnLst>
                                  <p:subTnLst>
                                    <p:audio>
                                      <p:cMediaNode>
                                        <p:cTn display="0" masterRel="sameClick">
                                          <p:stCondLst>
                                            <p:cond evt="begin" delay="0">
                                              <p:tn val="9"/>
                                            </p:cond>
                                          </p:stCondLst>
                                          <p:endCondLst>
                                            <p:cond evt="onStopAudio" delay="0">
                                              <p:tgtEl>
                                                <p:sldTgt/>
                                              </p:tgtEl>
                                            </p:cond>
                                          </p:endCondLst>
                                        </p:cTn>
                                        <p:tgtEl>
                                          <p:sndTgt r:embed="rId3" name="المحلول الغروي محلول.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5058" name="مجموعة 1"/>
          <p:cNvGrpSpPr>
            <a:grpSpLocks/>
          </p:cNvGrpSpPr>
          <p:nvPr/>
        </p:nvGrpSpPr>
        <p:grpSpPr bwMode="auto">
          <a:xfrm>
            <a:off x="3319463" y="571500"/>
            <a:ext cx="5253037" cy="1108075"/>
            <a:chOff x="3638995" y="500042"/>
            <a:chExt cx="5252848" cy="1108254"/>
          </a:xfrm>
        </p:grpSpPr>
        <p:sp>
          <p:nvSpPr>
            <p:cNvPr id="3" name="مستطيل ذو زاويتين مستديرتين في نفس الجانب 2"/>
            <p:cNvSpPr/>
            <p:nvPr/>
          </p:nvSpPr>
          <p:spPr>
            <a:xfrm flipH="1" flipV="1">
              <a:off x="3638995" y="500042"/>
              <a:ext cx="5252848" cy="1108254"/>
            </a:xfrm>
            <a:prstGeom prst="round2SameRect">
              <a:avLst>
                <a:gd name="adj1" fmla="val 50000"/>
                <a:gd name="adj2" fmla="val 50000"/>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4" name="مستطيل ذو زاويتين مستديرتين في نفس الجانب 3"/>
            <p:cNvSpPr/>
            <p:nvPr/>
          </p:nvSpPr>
          <p:spPr>
            <a:xfrm flipV="1">
              <a:off x="3716496" y="598554"/>
              <a:ext cx="5097847" cy="911231"/>
            </a:xfrm>
            <a:prstGeom prst="round2SameRect">
              <a:avLst>
                <a:gd name="adj1" fmla="val 50000"/>
                <a:gd name="adj2" fmla="val 50000"/>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grpSp>
          <p:nvGrpSpPr>
            <p:cNvPr id="45073" name="مجموعة 3"/>
            <p:cNvGrpSpPr>
              <a:grpSpLocks/>
            </p:cNvGrpSpPr>
            <p:nvPr/>
          </p:nvGrpSpPr>
          <p:grpSpPr bwMode="auto">
            <a:xfrm>
              <a:off x="3781871" y="555949"/>
              <a:ext cx="4790657" cy="1015663"/>
              <a:chOff x="2853177" y="423891"/>
              <a:chExt cx="4790657" cy="1105775"/>
            </a:xfrm>
          </p:grpSpPr>
          <p:sp>
            <p:nvSpPr>
              <p:cNvPr id="6" name="مستطيل مستدير الزوايا 4"/>
              <p:cNvSpPr/>
              <p:nvPr/>
            </p:nvSpPr>
            <p:spPr>
              <a:xfrm rot="16200000" flipH="1">
                <a:off x="6625138" y="518576"/>
                <a:ext cx="900000" cy="900000"/>
              </a:xfrm>
              <a:prstGeom prst="roundRect">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dirty="0">
                  <a:solidFill>
                    <a:schemeClr val="tx1"/>
                  </a:solidFill>
                </a:endParaRPr>
              </a:p>
            </p:txBody>
          </p:sp>
          <p:sp>
            <p:nvSpPr>
              <p:cNvPr id="7" name="مستطيل مستدير الزوايا 6"/>
              <p:cNvSpPr/>
              <p:nvPr/>
            </p:nvSpPr>
            <p:spPr>
              <a:xfrm flipH="1" flipV="1">
                <a:off x="6715138" y="608576"/>
                <a:ext cx="720000" cy="720000"/>
              </a:xfrm>
              <a:prstGeom prst="roundRect">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dirty="0">
                  <a:solidFill>
                    <a:schemeClr val="tx1"/>
                  </a:solidFill>
                </a:endParaRPr>
              </a:p>
            </p:txBody>
          </p:sp>
          <p:sp>
            <p:nvSpPr>
              <p:cNvPr id="45080" name="مربع نص 7"/>
              <p:cNvSpPr txBox="1">
                <a:spLocks noChangeArrowheads="1"/>
              </p:cNvSpPr>
              <p:nvPr/>
            </p:nvSpPr>
            <p:spPr bwMode="auto">
              <a:xfrm>
                <a:off x="6786578" y="928670"/>
                <a:ext cx="857256" cy="569733"/>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spAutoFit/>
              </a:bodyPr>
              <a:lstStyle/>
              <a:p>
                <a:pPr>
                  <a:buClr>
                    <a:srgbClr val="FFFF00"/>
                  </a:buClr>
                  <a:buSzPct val="300000"/>
                  <a:buFont typeface="Wingdings" pitchFamily="2" charset="2"/>
                  <a:buChar char="ü"/>
                </a:pPr>
                <a:r>
                  <a:rPr lang="ar-EG" sz="2800" b="1">
                    <a:latin typeface="Calibri" pitchFamily="34" charset="0"/>
                  </a:rPr>
                  <a:t> </a:t>
                </a:r>
              </a:p>
            </p:txBody>
          </p:sp>
          <p:sp>
            <p:nvSpPr>
              <p:cNvPr id="45081" name="Rectangle 1"/>
              <p:cNvSpPr>
                <a:spLocks noChangeArrowheads="1"/>
              </p:cNvSpPr>
              <p:nvPr/>
            </p:nvSpPr>
            <p:spPr bwMode="auto">
              <a:xfrm>
                <a:off x="2853177" y="423891"/>
                <a:ext cx="3538274" cy="1105775"/>
              </a:xfrm>
              <a:prstGeom prst="rect">
                <a:avLst/>
              </a:prstGeom>
              <a:ln>
                <a:headEnd/>
                <a:tailEnd/>
              </a:ln>
            </p:spPr>
            <p:style>
              <a:lnRef idx="3">
                <a:schemeClr val="lt1"/>
              </a:lnRef>
              <a:fillRef idx="1">
                <a:schemeClr val="accent2"/>
              </a:fillRef>
              <a:effectRef idx="1">
                <a:schemeClr val="accent2"/>
              </a:effectRef>
              <a:fontRef idx="minor">
                <a:schemeClr val="lt1"/>
              </a:fontRef>
            </p:style>
            <p:txBody>
              <a:bodyPr anchor="ctr">
                <a:spAutoFit/>
              </a:bodyPr>
              <a:lstStyle/>
              <a:p>
                <a:r>
                  <a:rPr lang="ar-EG" sz="6000" b="1" dirty="0">
                    <a:solidFill>
                      <a:schemeClr val="bg1"/>
                    </a:solidFill>
                    <a:cs typeface="Times New Roman" pitchFamily="18" charset="0"/>
                  </a:rPr>
                  <a:t>أختبر نفسي</a:t>
                </a:r>
                <a:endParaRPr lang="en-US" sz="6000" b="1" dirty="0">
                  <a:solidFill>
                    <a:schemeClr val="bg1"/>
                  </a:solidFill>
                  <a:cs typeface="Times New Roman" pitchFamily="18" charset="0"/>
                </a:endParaRPr>
              </a:p>
            </p:txBody>
          </p:sp>
        </p:grpSp>
      </p:grpSp>
      <p:sp>
        <p:nvSpPr>
          <p:cNvPr id="14" name="مستطيل 13"/>
          <p:cNvSpPr>
            <a:spLocks noChangeArrowheads="1"/>
          </p:cNvSpPr>
          <p:nvPr/>
        </p:nvSpPr>
        <p:spPr bwMode="auto">
          <a:xfrm>
            <a:off x="1857393" y="3185085"/>
            <a:ext cx="5286375" cy="302999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lnSpc>
                <a:spcPct val="150000"/>
              </a:lnSpc>
            </a:pPr>
            <a:r>
              <a:rPr lang="ar-EG" sz="4400" b="1" dirty="0">
                <a:solidFill>
                  <a:schemeClr val="tx1"/>
                </a:solidFill>
                <a:latin typeface="Calibri" pitchFamily="34" charset="0"/>
              </a:rPr>
              <a:t>أصف نوع المخلوط </a:t>
            </a:r>
            <a:r>
              <a:rPr lang="ar-EG" sz="4400" b="1" dirty="0" smtClean="0">
                <a:solidFill>
                  <a:schemeClr val="tx1"/>
                </a:solidFill>
                <a:latin typeface="Calibri" pitchFamily="34" charset="0"/>
              </a:rPr>
              <a:t>الْمُعَلَّق </a:t>
            </a:r>
            <a:r>
              <a:rPr lang="ar-EG" sz="4400" b="1" dirty="0">
                <a:solidFill>
                  <a:schemeClr val="tx1"/>
                </a:solidFill>
                <a:latin typeface="Calibri" pitchFamily="34" charset="0"/>
              </a:rPr>
              <a:t>الذي يأخذ أطول فترة </a:t>
            </a:r>
            <a:r>
              <a:rPr lang="ar-EG" sz="4400" b="1" dirty="0" smtClean="0">
                <a:solidFill>
                  <a:schemeClr val="tx1"/>
                </a:solidFill>
                <a:latin typeface="Calibri" pitchFamily="34" charset="0"/>
              </a:rPr>
              <a:t>لتترسَّب دقائقُه الْمُعَلَّقةُ. </a:t>
            </a:r>
            <a:endParaRPr lang="en-US" sz="4400" b="1" dirty="0">
              <a:solidFill>
                <a:schemeClr val="tx1"/>
              </a:solidFill>
              <a:latin typeface="Calibri" pitchFamily="34" charset="0"/>
            </a:endParaRPr>
          </a:p>
        </p:txBody>
      </p:sp>
      <p:grpSp>
        <p:nvGrpSpPr>
          <p:cNvPr id="8" name="مجموعة 14"/>
          <p:cNvGrpSpPr>
            <a:grpSpLocks/>
          </p:cNvGrpSpPr>
          <p:nvPr/>
        </p:nvGrpSpPr>
        <p:grpSpPr bwMode="auto">
          <a:xfrm>
            <a:off x="5881687" y="1728788"/>
            <a:ext cx="2547493" cy="1422400"/>
            <a:chOff x="5687337" y="1149478"/>
            <a:chExt cx="2547048" cy="1422266"/>
          </a:xfrm>
        </p:grpSpPr>
        <p:sp>
          <p:nvSpPr>
            <p:cNvPr id="45063" name="مستطيل 15"/>
            <p:cNvSpPr>
              <a:spLocks noChangeArrowheads="1"/>
            </p:cNvSpPr>
            <p:nvPr/>
          </p:nvSpPr>
          <p:spPr bwMode="auto">
            <a:xfrm>
              <a:off x="5687337" y="1149478"/>
              <a:ext cx="2547048" cy="707819"/>
            </a:xfrm>
            <a:prstGeom prst="rect">
              <a:avLst/>
            </a:prstGeom>
            <a:noFill/>
            <a:ln w="9525">
              <a:noFill/>
              <a:miter lim="800000"/>
              <a:headEnd/>
              <a:tailEnd/>
            </a:ln>
          </p:spPr>
          <p:txBody>
            <a:bodyPr wrap="none">
              <a:spAutoFit/>
            </a:bodyPr>
            <a:lstStyle/>
            <a:p>
              <a:pPr algn="ctr"/>
              <a:r>
                <a:rPr lang="ar-EG" sz="4000" b="1" dirty="0">
                  <a:solidFill>
                    <a:srgbClr val="C00000"/>
                  </a:solidFill>
                  <a:latin typeface="Calibri" pitchFamily="34" charset="0"/>
                </a:rPr>
                <a:t>التفكير الناقد: </a:t>
              </a:r>
            </a:p>
          </p:txBody>
        </p:sp>
        <p:sp>
          <p:nvSpPr>
            <p:cNvPr id="17" name="مثلث متساوي الساقين 16"/>
            <p:cNvSpPr/>
            <p:nvPr/>
          </p:nvSpPr>
          <p:spPr>
            <a:xfrm flipV="1">
              <a:off x="5960952" y="1928802"/>
              <a:ext cx="2000264" cy="642942"/>
            </a:xfrm>
            <a:prstGeom prst="triangle">
              <a:avLst/>
            </a:prstGeom>
          </p:spPr>
          <p:style>
            <a:lnRef idx="0">
              <a:schemeClr val="accent1"/>
            </a:lnRef>
            <a:fillRef idx="3">
              <a:schemeClr val="accent1"/>
            </a:fillRef>
            <a:effectRef idx="3">
              <a:schemeClr val="accent1"/>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gr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05"/>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 calcmode="lin" valueType="num">
                                      <p:cBhvr>
                                        <p:cTn id="9" dur="1000" fill="hold"/>
                                        <p:tgtEl>
                                          <p:spTgt spid="8"/>
                                        </p:tgtEl>
                                        <p:attrNameLst>
                                          <p:attrName>ppt_x</p:attrName>
                                        </p:attrNameLst>
                                      </p:cBhvr>
                                      <p:tavLst>
                                        <p:tav tm="0">
                                          <p:val>
                                            <p:strVal val="#ppt_x-.2"/>
                                          </p:val>
                                        </p:tav>
                                        <p:tav tm="100000">
                                          <p:val>
                                            <p:strVal val="#ppt_x"/>
                                          </p:val>
                                        </p:tav>
                                      </p:tavLst>
                                    </p:anim>
                                    <p:anim calcmode="lin" valueType="num">
                                      <p:cBhvr>
                                        <p:cTn id="10" dur="1000" fill="hold"/>
                                        <p:tgtEl>
                                          <p:spTgt spid="8"/>
                                        </p:tgtEl>
                                        <p:attrNameLst>
                                          <p:attrName>ppt_y</p:attrName>
                                        </p:attrNameLst>
                                      </p:cBhvr>
                                      <p:tavLst>
                                        <p:tav tm="0">
                                          <p:val>
                                            <p:strVal val="#ppt_y"/>
                                          </p:val>
                                        </p:tav>
                                        <p:tav tm="100000">
                                          <p:val>
                                            <p:strVal val="#ppt_y"/>
                                          </p:val>
                                        </p:tav>
                                      </p:tavLst>
                                    </p:anim>
                                    <p:animEffect transition="in" filter="fade">
                                      <p:cBhvr>
                                        <p:cTn id="11"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تفكير الناقد.wav"/>
                                        </p:tgtEl>
                                      </p:cMediaNode>
                                    </p:audio>
                                  </p:subTnLst>
                                </p:cTn>
                              </p:par>
                            </p:childTnLst>
                          </p:cTn>
                        </p:par>
                      </p:childTnLst>
                    </p:cTn>
                  </p:par>
                  <p:par>
                    <p:cTn id="12" fill="hold">
                      <p:stCondLst>
                        <p:cond delay="indefinite"/>
                      </p:stCondLst>
                      <p:childTnLst>
                        <p:par>
                          <p:cTn id="13" fill="hold">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4" name="أصف نوع المخلوط المعلق الذ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مجموعة 1"/>
          <p:cNvGrpSpPr>
            <a:grpSpLocks/>
          </p:cNvGrpSpPr>
          <p:nvPr/>
        </p:nvGrpSpPr>
        <p:grpSpPr bwMode="auto">
          <a:xfrm>
            <a:off x="3319463" y="571500"/>
            <a:ext cx="5253037" cy="1108075"/>
            <a:chOff x="3638995" y="500042"/>
            <a:chExt cx="5252848" cy="1108254"/>
          </a:xfrm>
        </p:grpSpPr>
        <p:sp>
          <p:nvSpPr>
            <p:cNvPr id="3" name="مستطيل ذو زاويتين مستديرتين في نفس الجانب 2"/>
            <p:cNvSpPr/>
            <p:nvPr/>
          </p:nvSpPr>
          <p:spPr>
            <a:xfrm flipH="1" flipV="1">
              <a:off x="3638995" y="500042"/>
              <a:ext cx="5252848" cy="1108254"/>
            </a:xfrm>
            <a:prstGeom prst="round2SameRect">
              <a:avLst>
                <a:gd name="adj1" fmla="val 50000"/>
                <a:gd name="adj2" fmla="val 50000"/>
              </a:avLst>
            </a:prstGeom>
            <a:solidFill>
              <a:schemeClr val="bg1"/>
            </a:solidFill>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sp>
          <p:nvSpPr>
            <p:cNvPr id="4" name="مستطيل ذو زاويتين مستديرتين في نفس الجانب 3"/>
            <p:cNvSpPr/>
            <p:nvPr/>
          </p:nvSpPr>
          <p:spPr>
            <a:xfrm flipV="1">
              <a:off x="3716496" y="598554"/>
              <a:ext cx="5097847" cy="911231"/>
            </a:xfrm>
            <a:prstGeom prst="round2SameRect">
              <a:avLst>
                <a:gd name="adj1" fmla="val 50000"/>
                <a:gd name="adj2" fmla="val 50000"/>
              </a:avLst>
            </a:prstGeom>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b="1">
                <a:solidFill>
                  <a:schemeClr val="tx1"/>
                </a:solidFill>
              </a:endParaRPr>
            </a:p>
          </p:txBody>
        </p:sp>
        <p:grpSp>
          <p:nvGrpSpPr>
            <p:cNvPr id="5" name="مجموعة 3"/>
            <p:cNvGrpSpPr>
              <a:grpSpLocks/>
            </p:cNvGrpSpPr>
            <p:nvPr/>
          </p:nvGrpSpPr>
          <p:grpSpPr bwMode="auto">
            <a:xfrm>
              <a:off x="3781871" y="555949"/>
              <a:ext cx="4790657" cy="1015663"/>
              <a:chOff x="2853177" y="423891"/>
              <a:chExt cx="4790657" cy="1105775"/>
            </a:xfrm>
          </p:grpSpPr>
          <p:sp>
            <p:nvSpPr>
              <p:cNvPr id="6" name="مستطيل مستدير الزوايا 4"/>
              <p:cNvSpPr/>
              <p:nvPr/>
            </p:nvSpPr>
            <p:spPr>
              <a:xfrm rot="16200000" flipH="1">
                <a:off x="6625138" y="518576"/>
                <a:ext cx="900000" cy="900000"/>
              </a:xfrm>
              <a:prstGeom prst="roundRect">
                <a:avLst/>
              </a:prstGeom>
              <a:solidFill>
                <a:srgbClr val="FFFF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dirty="0">
                  <a:solidFill>
                    <a:schemeClr val="tx1"/>
                  </a:solidFill>
                </a:endParaRPr>
              </a:p>
            </p:txBody>
          </p:sp>
          <p:sp>
            <p:nvSpPr>
              <p:cNvPr id="7" name="مستطيل مستدير الزوايا 6"/>
              <p:cNvSpPr/>
              <p:nvPr/>
            </p:nvSpPr>
            <p:spPr>
              <a:xfrm flipH="1" flipV="1">
                <a:off x="6715138" y="608576"/>
                <a:ext cx="720000" cy="7200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dirty="0">
                  <a:solidFill>
                    <a:schemeClr val="tx1"/>
                  </a:solidFill>
                </a:endParaRPr>
              </a:p>
            </p:txBody>
          </p:sp>
          <p:sp>
            <p:nvSpPr>
              <p:cNvPr id="45080" name="مربع نص 7"/>
              <p:cNvSpPr txBox="1">
                <a:spLocks noChangeArrowheads="1"/>
              </p:cNvSpPr>
              <p:nvPr/>
            </p:nvSpPr>
            <p:spPr bwMode="auto">
              <a:xfrm>
                <a:off x="6786578" y="928670"/>
                <a:ext cx="857256" cy="569733"/>
              </a:xfrm>
              <a:prstGeom prst="rect">
                <a:avLst/>
              </a:prstGeom>
              <a:noFill/>
              <a:ln w="9525">
                <a:noFill/>
                <a:miter lim="800000"/>
                <a:headEnd/>
                <a:tailEnd/>
              </a:ln>
            </p:spPr>
            <p:txBody>
              <a:bodyPr>
                <a:spAutoFit/>
              </a:bodyPr>
              <a:lstStyle/>
              <a:p>
                <a:pPr>
                  <a:buClr>
                    <a:srgbClr val="FFFF00"/>
                  </a:buClr>
                  <a:buSzPct val="300000"/>
                  <a:buFont typeface="Wingdings" pitchFamily="2" charset="2"/>
                  <a:buChar char="ü"/>
                </a:pPr>
                <a:r>
                  <a:rPr lang="ar-EG" sz="2800" b="1" i="1" dirty="0">
                    <a:latin typeface="Calibri" pitchFamily="34" charset="0"/>
                  </a:rPr>
                  <a:t> </a:t>
                </a:r>
              </a:p>
            </p:txBody>
          </p:sp>
          <p:sp>
            <p:nvSpPr>
              <p:cNvPr id="45081" name="Rectangle 1"/>
              <p:cNvSpPr>
                <a:spLocks noChangeArrowheads="1"/>
              </p:cNvSpPr>
              <p:nvPr/>
            </p:nvSpPr>
            <p:spPr bwMode="auto">
              <a:xfrm>
                <a:off x="2853177" y="423891"/>
                <a:ext cx="3538274" cy="1105775"/>
              </a:xfrm>
              <a:prstGeom prst="rect">
                <a:avLst/>
              </a:prstGeom>
              <a:noFill/>
              <a:ln w="9525">
                <a:noFill/>
                <a:miter lim="800000"/>
                <a:headEnd/>
                <a:tailEnd/>
              </a:ln>
            </p:spPr>
            <p:txBody>
              <a:bodyPr anchor="ctr">
                <a:spAutoFit/>
              </a:bodyPr>
              <a:lstStyle/>
              <a:p>
                <a:r>
                  <a:rPr lang="ar-EG" sz="6000" b="1" dirty="0">
                    <a:solidFill>
                      <a:schemeClr val="bg1"/>
                    </a:solidFill>
                    <a:cs typeface="Times New Roman" pitchFamily="18" charset="0"/>
                  </a:rPr>
                  <a:t>أختبر نفسي</a:t>
                </a:r>
                <a:endParaRPr lang="en-US" sz="6000" b="1" dirty="0">
                  <a:solidFill>
                    <a:schemeClr val="bg1"/>
                  </a:solidFill>
                  <a:cs typeface="Times New Roman" pitchFamily="18" charset="0"/>
                </a:endParaRPr>
              </a:p>
            </p:txBody>
          </p:sp>
        </p:grpSp>
      </p:grpSp>
      <p:sp>
        <p:nvSpPr>
          <p:cNvPr id="19" name="Round Diagonal Corner Rectangle 9"/>
          <p:cNvSpPr/>
          <p:nvPr/>
        </p:nvSpPr>
        <p:spPr bwMode="auto">
          <a:xfrm>
            <a:off x="2143108" y="2578014"/>
            <a:ext cx="5000660" cy="3637068"/>
          </a:xfrm>
          <a:prstGeom prst="wave">
            <a:avLst>
              <a:gd name="adj1" fmla="val 6502"/>
              <a:gd name="adj2" fmla="val 0"/>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endParaRPr lang="ar-EG" b="1">
              <a:solidFill>
                <a:schemeClr val="tx1"/>
              </a:solidFill>
            </a:endParaRPr>
          </a:p>
        </p:txBody>
      </p:sp>
      <p:sp>
        <p:nvSpPr>
          <p:cNvPr id="22" name="مستطيل 21"/>
          <p:cNvSpPr>
            <a:spLocks noChangeArrowheads="1"/>
          </p:cNvSpPr>
          <p:nvPr/>
        </p:nvSpPr>
        <p:spPr bwMode="auto">
          <a:xfrm rot="10800000" flipV="1">
            <a:off x="2357422" y="2717659"/>
            <a:ext cx="4500594" cy="3185487"/>
          </a:xfrm>
          <a:prstGeom prst="rect">
            <a:avLst/>
          </a:prstGeom>
          <a:noFill/>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fontAlgn="auto">
              <a:lnSpc>
                <a:spcPct val="150000"/>
              </a:lnSpc>
              <a:spcBef>
                <a:spcPts val="0"/>
              </a:spcBef>
              <a:spcAft>
                <a:spcPts val="0"/>
              </a:spcAft>
              <a:defRPr/>
            </a:pPr>
            <a:r>
              <a:rPr lang="ar-EG" sz="5400" b="1" dirty="0">
                <a:solidFill>
                  <a:srgbClr val="002060"/>
                </a:solidFill>
              </a:rPr>
              <a:t>الحليب</a:t>
            </a:r>
            <a:r>
              <a:rPr lang="ar-EG" sz="4000" b="1" dirty="0">
                <a:solidFill>
                  <a:schemeClr val="tx1"/>
                </a:solidFill>
              </a:rPr>
              <a:t> </a:t>
            </a:r>
            <a:r>
              <a:rPr lang="ar-EG" sz="4000" b="1" dirty="0" smtClean="0">
                <a:solidFill>
                  <a:schemeClr val="tx1"/>
                </a:solidFill>
              </a:rPr>
              <a:t/>
            </a:r>
            <a:br>
              <a:rPr lang="ar-EG" sz="4000" b="1" dirty="0" smtClean="0">
                <a:solidFill>
                  <a:schemeClr val="tx1"/>
                </a:solidFill>
              </a:rPr>
            </a:br>
            <a:r>
              <a:rPr lang="ar-EG" sz="4000" b="1" dirty="0" smtClean="0">
                <a:solidFill>
                  <a:schemeClr val="tx1"/>
                </a:solidFill>
              </a:rPr>
              <a:t>وذلك </a:t>
            </a:r>
            <a:r>
              <a:rPr lang="ar-EG" sz="4000" b="1" dirty="0">
                <a:solidFill>
                  <a:schemeClr val="tx1"/>
                </a:solidFill>
              </a:rPr>
              <a:t>لصغر حجم دقائقه </a:t>
            </a:r>
            <a:r>
              <a:rPr lang="ar-EG" sz="4000" b="1" dirty="0" smtClean="0">
                <a:solidFill>
                  <a:schemeClr val="tx1"/>
                </a:solidFill>
              </a:rPr>
              <a:t/>
            </a:r>
            <a:br>
              <a:rPr lang="ar-EG" sz="4000" b="1" dirty="0" smtClean="0">
                <a:solidFill>
                  <a:schemeClr val="tx1"/>
                </a:solidFill>
              </a:rPr>
            </a:br>
            <a:r>
              <a:rPr lang="ar-EG" sz="4000" b="1" dirty="0" smtClean="0">
                <a:solidFill>
                  <a:schemeClr val="tx1"/>
                </a:solidFill>
              </a:rPr>
              <a:t>كما </a:t>
            </a:r>
            <a:r>
              <a:rPr lang="ar-EG" sz="4000" b="1" dirty="0">
                <a:solidFill>
                  <a:schemeClr val="tx1"/>
                </a:solidFill>
              </a:rPr>
              <a:t>أن اللبن سائل </a:t>
            </a:r>
            <a:r>
              <a:rPr lang="ar-EG" sz="4000" b="1" dirty="0" smtClean="0">
                <a:solidFill>
                  <a:schemeClr val="tx1"/>
                </a:solidFill>
              </a:rPr>
              <a:t>كثيف. </a:t>
            </a:r>
            <a:endParaRPr lang="en-US" sz="4000" b="1" dirty="0">
              <a:solidFill>
                <a:schemeClr val="tx1"/>
              </a:solidFill>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10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حليب وذلك لصغر حجم دقائقه كما أن اللب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0" name="Text Box 4"/>
          <p:cNvSpPr txBox="1">
            <a:spLocks noChangeArrowheads="1"/>
          </p:cNvSpPr>
          <p:nvPr/>
        </p:nvSpPr>
        <p:spPr bwMode="auto">
          <a:xfrm>
            <a:off x="1071523" y="2636912"/>
            <a:ext cx="5500726" cy="2586835"/>
          </a:xfrm>
          <a:prstGeom prst="flowChartTerminator">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buClr>
                <a:srgbClr val="00B0F0"/>
              </a:buClr>
              <a:buSzPct val="130000"/>
              <a:buFont typeface="Arial" charset="0"/>
              <a:buChar char="•"/>
              <a:defRPr/>
            </a:pPr>
            <a:r>
              <a:rPr lang="ar-EG" sz="4000" b="1" dirty="0">
                <a:solidFill>
                  <a:schemeClr val="tx1"/>
                </a:solidFill>
                <a:latin typeface="Calibri" pitchFamily="34" charset="0"/>
                <a:cs typeface="+mn-cs"/>
              </a:rPr>
              <a:t> يدل </a:t>
            </a:r>
            <a:r>
              <a:rPr lang="ar-EG" sz="4000" b="1" dirty="0" smtClean="0">
                <a:solidFill>
                  <a:schemeClr val="tx1"/>
                </a:solidFill>
                <a:latin typeface="Calibri" pitchFamily="34" charset="0"/>
                <a:cs typeface="+mn-cs"/>
              </a:rPr>
              <a:t>ذَوَبَان </a:t>
            </a:r>
            <a:r>
              <a:rPr lang="ar-EG" sz="4000" b="1" dirty="0">
                <a:solidFill>
                  <a:schemeClr val="tx1"/>
                </a:solidFill>
                <a:latin typeface="Calibri" pitchFamily="34" charset="0"/>
                <a:cs typeface="+mn-cs"/>
              </a:rPr>
              <a:t>مادة ما </a:t>
            </a:r>
            <a:r>
              <a:rPr lang="ar-EG" sz="4000" b="1" dirty="0" smtClean="0">
                <a:solidFill>
                  <a:schemeClr val="tx1"/>
                </a:solidFill>
                <a:latin typeface="Calibri" pitchFamily="34" charset="0"/>
                <a:cs typeface="+mn-cs"/>
              </a:rPr>
              <a:t/>
            </a:r>
            <a:br>
              <a:rPr lang="ar-EG" sz="4000" b="1" dirty="0" smtClean="0">
                <a:solidFill>
                  <a:schemeClr val="tx1"/>
                </a:solidFill>
                <a:latin typeface="Calibri" pitchFamily="34" charset="0"/>
                <a:cs typeface="+mn-cs"/>
              </a:rPr>
            </a:br>
            <a:r>
              <a:rPr lang="ar-EG" sz="4000" b="1" dirty="0" smtClean="0">
                <a:solidFill>
                  <a:schemeClr val="tx1"/>
                </a:solidFill>
                <a:latin typeface="Calibri" pitchFamily="34" charset="0"/>
                <a:cs typeface="+mn-cs"/>
              </a:rPr>
              <a:t>على </a:t>
            </a:r>
            <a:r>
              <a:rPr lang="ar-EG" sz="4000" b="1" dirty="0">
                <a:solidFill>
                  <a:schemeClr val="tx1"/>
                </a:solidFill>
                <a:latin typeface="Calibri" pitchFamily="34" charset="0"/>
                <a:cs typeface="+mn-cs"/>
              </a:rPr>
              <a:t>اختلاط المادتين </a:t>
            </a:r>
            <a:r>
              <a:rPr lang="ar-EG" sz="4000" b="1" dirty="0" smtClean="0">
                <a:solidFill>
                  <a:schemeClr val="tx1"/>
                </a:solidFill>
                <a:latin typeface="Calibri" pitchFamily="34" charset="0"/>
                <a:cs typeface="+mn-cs"/>
              </a:rPr>
              <a:t>معا. </a:t>
            </a:r>
            <a:r>
              <a:rPr lang="ar-EG" sz="4000" b="1" dirty="0">
                <a:solidFill>
                  <a:schemeClr val="tx1"/>
                </a:solidFill>
                <a:latin typeface="Calibri" pitchFamily="34" charset="0"/>
                <a:cs typeface="+mn-cs"/>
              </a:rPr>
              <a:t>	</a:t>
            </a:r>
            <a:endParaRPr lang="en-US" sz="4000" b="1" dirty="0">
              <a:solidFill>
                <a:schemeClr val="tx1"/>
              </a:solidFill>
              <a:latin typeface="Calibri" pitchFamily="34" charset="0"/>
              <a:cs typeface="+mn-cs"/>
            </a:endParaRPr>
          </a:p>
        </p:txBody>
      </p:sp>
      <p:sp>
        <p:nvSpPr>
          <p:cNvPr id="4" name="سهم إلى اليسار 3"/>
          <p:cNvSpPr/>
          <p:nvPr/>
        </p:nvSpPr>
        <p:spPr>
          <a:xfrm>
            <a:off x="4286248" y="60325"/>
            <a:ext cx="4572002" cy="1511287"/>
          </a:xfrm>
          <a:prstGeom prst="leftArrow">
            <a:avLst>
              <a:gd name="adj1" fmla="val 71642"/>
              <a:gd name="adj2" fmla="val 50000"/>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endParaRPr lang="ar-EG" sz="2400" b="1" dirty="0">
              <a:solidFill>
                <a:schemeClr val="tx1"/>
              </a:solidFill>
            </a:endParaRPr>
          </a:p>
        </p:txBody>
      </p:sp>
      <p:sp>
        <p:nvSpPr>
          <p:cNvPr id="6148" name="TextBox 3"/>
          <p:cNvSpPr txBox="1">
            <a:spLocks noChangeArrowheads="1"/>
          </p:cNvSpPr>
          <p:nvPr/>
        </p:nvSpPr>
        <p:spPr bwMode="auto">
          <a:xfrm>
            <a:off x="4821266" y="357166"/>
            <a:ext cx="3965576" cy="1107996"/>
          </a:xfrm>
          <a:prstGeom prst="rect">
            <a:avLst/>
          </a:prstGeom>
          <a:noFill/>
          <a:ln w="9525">
            <a:noFill/>
            <a:miter lim="800000"/>
            <a:headEnd/>
            <a:tailEnd/>
          </a:ln>
        </p:spPr>
        <p:txBody>
          <a:bodyPr wrap="square">
            <a:spAutoFit/>
          </a:bodyPr>
          <a:lstStyle/>
          <a:p>
            <a:pPr algn="ctr"/>
            <a:r>
              <a:rPr lang="ar-EG" sz="6600" b="1" dirty="0" smtClean="0">
                <a:solidFill>
                  <a:srgbClr val="C00000"/>
                </a:solidFill>
                <a:latin typeface="Calibri" pitchFamily="34" charset="0"/>
              </a:rPr>
              <a:t>أَنْظُرُ وَأَتَسَاءَلُ</a:t>
            </a:r>
            <a:endParaRPr lang="en-US" sz="6600" b="1" dirty="0">
              <a:solidFill>
                <a:srgbClr val="C00000"/>
              </a:solidFill>
              <a:latin typeface="Calibri" pitchFamily="34" charset="0"/>
            </a:endParaRPr>
          </a:p>
        </p:txBody>
      </p:sp>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150"/>
                                        </p:tgtEl>
                                        <p:attrNameLst>
                                          <p:attrName>style.visibility</p:attrName>
                                        </p:attrNameLst>
                                      </p:cBhvr>
                                      <p:to>
                                        <p:strVal val="visible"/>
                                      </p:to>
                                    </p:set>
                                    <p:anim calcmode="lin" valueType="num">
                                      <p:cBhvr additive="base">
                                        <p:cTn id="7" dur="500" fill="hold"/>
                                        <p:tgtEl>
                                          <p:spTgt spid="6150"/>
                                        </p:tgtEl>
                                        <p:attrNameLst>
                                          <p:attrName>ppt_x</p:attrName>
                                        </p:attrNameLst>
                                      </p:cBhvr>
                                      <p:tavLst>
                                        <p:tav tm="0">
                                          <p:val>
                                            <p:strVal val="#ppt_x"/>
                                          </p:val>
                                        </p:tav>
                                        <p:tav tm="100000">
                                          <p:val>
                                            <p:strVal val="#ppt_x"/>
                                          </p:val>
                                        </p:tav>
                                      </p:tavLst>
                                    </p:anim>
                                    <p:anim calcmode="lin" valueType="num">
                                      <p:cBhvr additive="base">
                                        <p:cTn id="8" dur="500" fill="hold"/>
                                        <p:tgtEl>
                                          <p:spTgt spid="61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يدل ذوبان مادة ما على اختلاط المادتي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ube 2"/>
          <p:cNvSpPr/>
          <p:nvPr/>
        </p:nvSpPr>
        <p:spPr>
          <a:xfrm>
            <a:off x="3355982" y="3429011"/>
            <a:ext cx="2144712" cy="1571625"/>
          </a:xfrm>
          <a:prstGeom prst="cube">
            <a:avLst/>
          </a:prstGeom>
          <a:ln/>
        </p:spPr>
        <p:style>
          <a:lnRef idx="3">
            <a:schemeClr val="lt1"/>
          </a:lnRef>
          <a:fillRef idx="1">
            <a:schemeClr val="accent2"/>
          </a:fillRef>
          <a:effectRef idx="1">
            <a:schemeClr val="accent2"/>
          </a:effectRef>
          <a:fontRef idx="minor">
            <a:schemeClr val="lt1"/>
          </a:fontRef>
        </p:style>
        <p:txBody>
          <a:bodyPr anchor="ctr"/>
          <a:lstStyle/>
          <a:p>
            <a:pPr algn="ctr" rtl="1">
              <a:defRPr/>
            </a:pPr>
            <a:r>
              <a:rPr lang="ar-EG" sz="4000" b="1" dirty="0" err="1" smtClean="0">
                <a:solidFill>
                  <a:schemeClr val="bg1"/>
                </a:solidFill>
                <a:latin typeface="Arial" pitchFamily="34" charset="0"/>
                <a:cs typeface="Times New Roman" pitchFamily="18" charset="0"/>
              </a:rPr>
              <a:t>أَ</a:t>
            </a:r>
            <a:r>
              <a:rPr lang="ar-SA" sz="4000" b="1" dirty="0" smtClean="0">
                <a:solidFill>
                  <a:schemeClr val="bg1"/>
                </a:solidFill>
                <a:latin typeface="Arial" pitchFamily="34" charset="0"/>
                <a:cs typeface="Times New Roman" pitchFamily="18" charset="0"/>
              </a:rPr>
              <a:t>س</a:t>
            </a:r>
            <a:r>
              <a:rPr lang="ar-EG" sz="4000" b="1" dirty="0" smtClean="0">
                <a:solidFill>
                  <a:schemeClr val="bg1"/>
                </a:solidFill>
                <a:latin typeface="Arial" pitchFamily="34" charset="0"/>
                <a:cs typeface="Times New Roman" pitchFamily="18" charset="0"/>
              </a:rPr>
              <a:t>ْ</a:t>
            </a:r>
            <a:r>
              <a:rPr lang="ar-SA" sz="4000" b="1" dirty="0" smtClean="0">
                <a:solidFill>
                  <a:schemeClr val="bg1"/>
                </a:solidFill>
                <a:latin typeface="Arial" pitchFamily="34" charset="0"/>
                <a:cs typeface="Times New Roman" pitchFamily="18" charset="0"/>
              </a:rPr>
              <a:t>ت</a:t>
            </a:r>
            <a:r>
              <a:rPr lang="ar-EG" sz="4000" b="1" dirty="0" smtClean="0">
                <a:solidFill>
                  <a:schemeClr val="bg1"/>
                </a:solidFill>
                <a:latin typeface="Arial" pitchFamily="34" charset="0"/>
                <a:cs typeface="Times New Roman" pitchFamily="18" charset="0"/>
              </a:rPr>
              <a:t>َ</a:t>
            </a:r>
            <a:r>
              <a:rPr lang="ar-SA" sz="4000" b="1" dirty="0" smtClean="0">
                <a:solidFill>
                  <a:schemeClr val="bg1"/>
                </a:solidFill>
                <a:latin typeface="Arial" pitchFamily="34" charset="0"/>
                <a:cs typeface="Times New Roman" pitchFamily="18" charset="0"/>
              </a:rPr>
              <a:t>ك</a:t>
            </a:r>
            <a:r>
              <a:rPr lang="ar-EG" sz="4000" b="1" dirty="0" smtClean="0">
                <a:solidFill>
                  <a:schemeClr val="bg1"/>
                </a:solidFill>
                <a:latin typeface="Arial" pitchFamily="34" charset="0"/>
                <a:cs typeface="Times New Roman" pitchFamily="18" charset="0"/>
              </a:rPr>
              <a:t>ْ</a:t>
            </a:r>
            <a:r>
              <a:rPr lang="ar-SA" sz="4000" b="1" dirty="0" smtClean="0">
                <a:solidFill>
                  <a:schemeClr val="bg1"/>
                </a:solidFill>
                <a:latin typeface="Arial" pitchFamily="34" charset="0"/>
                <a:cs typeface="Times New Roman" pitchFamily="18" charset="0"/>
              </a:rPr>
              <a:t>ش</a:t>
            </a:r>
            <a:r>
              <a:rPr lang="ar-EG" sz="4000" b="1" dirty="0" smtClean="0">
                <a:solidFill>
                  <a:schemeClr val="bg1"/>
                </a:solidFill>
                <a:latin typeface="Arial" pitchFamily="34" charset="0"/>
                <a:cs typeface="Times New Roman" pitchFamily="18" charset="0"/>
              </a:rPr>
              <a:t>ِ</a:t>
            </a:r>
            <a:r>
              <a:rPr lang="ar-SA" sz="4000" b="1" dirty="0" smtClean="0">
                <a:solidFill>
                  <a:schemeClr val="bg1"/>
                </a:solidFill>
                <a:latin typeface="Arial" pitchFamily="34" charset="0"/>
                <a:cs typeface="Times New Roman" pitchFamily="18" charset="0"/>
              </a:rPr>
              <a:t>ف</a:t>
            </a:r>
            <a:r>
              <a:rPr lang="ar-EG" sz="4000" b="1" dirty="0" smtClean="0">
                <a:solidFill>
                  <a:schemeClr val="bg1"/>
                </a:solidFill>
                <a:latin typeface="Arial" pitchFamily="34" charset="0"/>
                <a:cs typeface="Times New Roman" pitchFamily="18" charset="0"/>
              </a:rPr>
              <a:t>ُ</a:t>
            </a:r>
            <a:endParaRPr lang="ar-EG" sz="4000" b="1" dirty="0">
              <a:solidFill>
                <a:schemeClr val="bg1"/>
              </a:solidFill>
            </a:endParaRPr>
          </a:p>
        </p:txBody>
      </p:sp>
      <p:sp>
        <p:nvSpPr>
          <p:cNvPr id="3" name="Rectangle 2"/>
          <p:cNvSpPr>
            <a:spLocks noChangeArrowheads="1"/>
          </p:cNvSpPr>
          <p:nvPr/>
        </p:nvSpPr>
        <p:spPr bwMode="auto">
          <a:xfrm>
            <a:off x="2500298" y="1188857"/>
            <a:ext cx="4143404" cy="131144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nchor="ctr">
            <a:spAutoFit/>
          </a:bodyPr>
          <a:lstStyle/>
          <a:p>
            <a:pPr algn="r" rtl="1">
              <a:lnSpc>
                <a:spcPct val="150000"/>
              </a:lnSpc>
            </a:pPr>
            <a:r>
              <a:rPr lang="ar-EG" sz="6000" b="1" dirty="0" smtClean="0">
                <a:solidFill>
                  <a:srgbClr val="C00000"/>
                </a:solidFill>
                <a:latin typeface="Times New Roman" pitchFamily="18" charset="0"/>
                <a:ea typeface="Calibri" pitchFamily="34" charset="0"/>
                <a:cs typeface="Times New Roman" pitchFamily="18" charset="0"/>
              </a:rPr>
              <a:t>نَشَاط اسْتِقْصَائِيٌّ</a:t>
            </a:r>
            <a:endParaRPr lang="ar-EG" sz="6000" b="1" dirty="0">
              <a:solidFill>
                <a:srgbClr val="C00000"/>
              </a:solidFill>
              <a:ea typeface="Calibri" pitchFamily="34" charset="0"/>
              <a:cs typeface="Times New Roman" pitchFamily="18" charset="0"/>
            </a:endParaRPr>
          </a:p>
        </p:txBody>
      </p:sp>
    </p:spTree>
  </p:cSld>
  <p:clrMapOvr>
    <a:masterClrMapping/>
  </p:clrMapOvr>
  <p:transition>
    <p:comb/>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نشاط استقصائي.wav"/>
                                        </p:tgtEl>
                                      </p:cMediaNode>
                                    </p:audio>
                                  </p:sub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from="(-#ppt_w/2)" to="(#ppt_x)" calcmode="lin" valueType="num">
                                      <p:cBhvr>
                                        <p:cTn id="15" dur="300" fill="hold">
                                          <p:stCondLst>
                                            <p:cond delay="0"/>
                                          </p:stCondLst>
                                        </p:cTn>
                                        <p:tgtEl>
                                          <p:spTgt spid="2"/>
                                        </p:tgtEl>
                                        <p:attrNameLst>
                                          <p:attrName>ppt_x</p:attrName>
                                        </p:attrNameLst>
                                      </p:cBhvr>
                                    </p:anim>
                                    <p:anim from="0" to="-1.0" calcmode="lin" valueType="num">
                                      <p:cBhvr>
                                        <p:cTn id="16" dur="100" decel="50000" autoRev="1" fill="hold">
                                          <p:stCondLst>
                                            <p:cond delay="300"/>
                                          </p:stCondLst>
                                        </p:cTn>
                                        <p:tgtEl>
                                          <p:spTgt spid="2"/>
                                        </p:tgtEl>
                                        <p:attrNameLst>
                                          <p:attrName>xshear</p:attrName>
                                        </p:attrNameLst>
                                      </p:cBhvr>
                                    </p:anim>
                                    <p:animScale>
                                      <p:cBhvr>
                                        <p:cTn id="17" dur="100" decel="100000" autoRev="1" fill="hold">
                                          <p:stCondLst>
                                            <p:cond delay="300"/>
                                          </p:stCondLst>
                                        </p:cTn>
                                        <p:tgtEl>
                                          <p:spTgt spid="2"/>
                                        </p:tgtEl>
                                      </p:cBhvr>
                                      <p:from x="100000" y="100000"/>
                                      <p:to x="80000" y="100000"/>
                                    </p:animScale>
                                    <p:anim by="(#ppt_h/3+#ppt_w*0.1)" calcmode="lin" valueType="num">
                                      <p:cBhvr additive="sum">
                                        <p:cTn id="18" dur="100" decel="100000" autoRev="1" fill="hold">
                                          <p:stCondLst>
                                            <p:cond delay="300"/>
                                          </p:stCondLst>
                                        </p:cTn>
                                        <p:tgtEl>
                                          <p:spTgt spid="2"/>
                                        </p:tgtEl>
                                        <p:attrNameLst>
                                          <p:attrName>ppt_x</p:attrName>
                                        </p:attrNameLst>
                                      </p:cBhvr>
                                    </p:anim>
                                  </p:childTnLst>
                                  <p:subTnLst>
                                    <p:audio>
                                      <p:cMediaNode>
                                        <p:cTn display="0" masterRel="sameClick">
                                          <p:stCondLst>
                                            <p:cond evt="begin" delay="0">
                                              <p:tn val="13"/>
                                            </p:cond>
                                          </p:stCondLst>
                                          <p:endCondLst>
                                            <p:cond evt="onStopAudio" delay="0">
                                              <p:tgtEl>
                                                <p:sldTgt/>
                                              </p:tgtEl>
                                            </p:cond>
                                          </p:endCondLst>
                                        </p:cTn>
                                        <p:tgtEl>
                                          <p:sndTgt r:embed="rId4" name="استكشف.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شكل بيضاوي 2"/>
          <p:cNvSpPr/>
          <p:nvPr/>
        </p:nvSpPr>
        <p:spPr>
          <a:xfrm rot="344450">
            <a:off x="670031" y="2214563"/>
            <a:ext cx="7715303" cy="2357445"/>
          </a:xfrm>
          <a:prstGeom prst="ellipse">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lnSpc>
                <a:spcPct val="150000"/>
              </a:lnSpc>
              <a:spcBef>
                <a:spcPts val="0"/>
              </a:spcBef>
              <a:spcAft>
                <a:spcPts val="0"/>
              </a:spcAft>
              <a:defRPr/>
            </a:pPr>
            <a:r>
              <a:rPr lang="ar-EG" sz="4800" b="1" dirty="0">
                <a:solidFill>
                  <a:srgbClr val="C00000"/>
                </a:solidFill>
              </a:rPr>
              <a:t>هل </a:t>
            </a:r>
            <a:r>
              <a:rPr lang="ar-EG" sz="4800" b="1" dirty="0" smtClean="0">
                <a:solidFill>
                  <a:srgbClr val="C00000"/>
                </a:solidFill>
              </a:rPr>
              <a:t>يمكنُ فصْلُ مُكَوِّنَاتِ حِبْرِ قَلَمِ التَّخْطِيطِ؟</a:t>
            </a:r>
            <a:endParaRPr lang="en-US" sz="4800" b="1" dirty="0">
              <a:solidFill>
                <a:srgbClr val="C00000"/>
              </a:solidFill>
            </a:endParaRPr>
          </a:p>
        </p:txBody>
      </p:sp>
    </p:spTree>
  </p:cSld>
  <p:clrMapOvr>
    <a:masterClrMapping/>
  </p:clrMapOvr>
  <p:transition>
    <p:comb/>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هل يمكن فصل مكونات حبر قلم التخطيط.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مستطيل 7"/>
          <p:cNvSpPr>
            <a:spLocks noChangeArrowheads="1"/>
          </p:cNvSpPr>
          <p:nvPr/>
        </p:nvSpPr>
        <p:spPr bwMode="auto">
          <a:xfrm>
            <a:off x="5000628" y="1643050"/>
            <a:ext cx="3143272" cy="4770537"/>
          </a:xfrm>
          <a:prstGeom prst="rect">
            <a:avLst/>
          </a:prstGeom>
          <a:noFill/>
          <a:ln w="9525">
            <a:noFill/>
            <a:miter lim="800000"/>
            <a:headEnd/>
            <a:tailEnd/>
          </a:ln>
        </p:spPr>
        <p:txBody>
          <a:bodyPr wrap="square">
            <a:spAutoFit/>
          </a:bodyPr>
          <a:lstStyle/>
          <a:p>
            <a:pPr>
              <a:buClr>
                <a:srgbClr val="C00000"/>
              </a:buClr>
              <a:buFont typeface="Wingdings" pitchFamily="2" charset="2"/>
              <a:buChar char="Ø"/>
            </a:pPr>
            <a:r>
              <a:rPr lang="ar-EG" sz="4800" b="1" dirty="0">
                <a:latin typeface="Calibri" pitchFamily="34" charset="0"/>
              </a:rPr>
              <a:t> </a:t>
            </a:r>
            <a:r>
              <a:rPr lang="ar-EG" sz="3200" b="1" dirty="0" smtClean="0">
                <a:latin typeface="Calibri" pitchFamily="34" charset="0"/>
              </a:rPr>
              <a:t>مقصٍّ</a:t>
            </a:r>
            <a:endParaRPr lang="en-US" sz="3200" b="1" dirty="0">
              <a:latin typeface="Calibri" pitchFamily="34" charset="0"/>
            </a:endParaRPr>
          </a:p>
          <a:p>
            <a:pPr>
              <a:buClr>
                <a:srgbClr val="C00000"/>
              </a:buClr>
              <a:buFont typeface="Wingdings" pitchFamily="2" charset="2"/>
              <a:buChar char="Ø"/>
            </a:pPr>
            <a:r>
              <a:rPr lang="ar-EG" sz="3200" b="1" dirty="0" smtClean="0">
                <a:latin typeface="Calibri" pitchFamily="34" charset="0"/>
              </a:rPr>
              <a:t>ورقةِ ترشيحٍ</a:t>
            </a:r>
            <a:endParaRPr lang="en-US" sz="3200" b="1" dirty="0">
              <a:latin typeface="Calibri" pitchFamily="34" charset="0"/>
            </a:endParaRPr>
          </a:p>
          <a:p>
            <a:pPr>
              <a:buClr>
                <a:srgbClr val="C00000"/>
              </a:buClr>
              <a:buFont typeface="Wingdings" pitchFamily="2" charset="2"/>
              <a:buChar char="Ø"/>
            </a:pPr>
            <a:r>
              <a:rPr lang="ar-EG" sz="3200" b="1" dirty="0" smtClean="0">
                <a:latin typeface="Calibri" pitchFamily="34" charset="0"/>
              </a:rPr>
              <a:t>مسطرةٍ</a:t>
            </a:r>
            <a:endParaRPr lang="en-US" sz="3200" b="1" dirty="0">
              <a:latin typeface="Calibri" pitchFamily="34" charset="0"/>
            </a:endParaRPr>
          </a:p>
          <a:p>
            <a:pPr>
              <a:buClr>
                <a:srgbClr val="C00000"/>
              </a:buClr>
              <a:buFont typeface="Wingdings" pitchFamily="2" charset="2"/>
              <a:buChar char="Ø"/>
            </a:pPr>
            <a:r>
              <a:rPr lang="ar-EG" sz="3200" b="1" dirty="0" smtClean="0">
                <a:latin typeface="Calibri" pitchFamily="34" charset="0"/>
              </a:rPr>
              <a:t>ثلاثةِ أقلامِ تخطيطٍ </a:t>
            </a:r>
            <a:br>
              <a:rPr lang="ar-EG" sz="3200" b="1" dirty="0" smtClean="0">
                <a:latin typeface="Calibri" pitchFamily="34" charset="0"/>
              </a:rPr>
            </a:br>
            <a:r>
              <a:rPr lang="ar-EG" sz="3200" b="1" dirty="0" smtClean="0">
                <a:latin typeface="Calibri" pitchFamily="34" charset="0"/>
              </a:rPr>
              <a:t>    مُخْتَلِفَةِ الأنواعِ</a:t>
            </a:r>
            <a:endParaRPr lang="en-US" sz="3200" b="1" dirty="0">
              <a:latin typeface="Calibri" pitchFamily="34" charset="0"/>
            </a:endParaRPr>
          </a:p>
          <a:p>
            <a:pPr>
              <a:buClr>
                <a:srgbClr val="C00000"/>
              </a:buClr>
              <a:buFont typeface="Wingdings" pitchFamily="2" charset="2"/>
              <a:buChar char="Ø"/>
            </a:pPr>
            <a:r>
              <a:rPr lang="ar-EG" sz="3200" b="1" dirty="0" smtClean="0">
                <a:latin typeface="Calibri" pitchFamily="34" charset="0"/>
              </a:rPr>
              <a:t>مشابك ورقٍ</a:t>
            </a:r>
            <a:endParaRPr lang="en-US" sz="3200" b="1" dirty="0">
              <a:latin typeface="Calibri" pitchFamily="34" charset="0"/>
            </a:endParaRPr>
          </a:p>
          <a:p>
            <a:pPr>
              <a:buClr>
                <a:srgbClr val="C00000"/>
              </a:buClr>
              <a:buFont typeface="Wingdings" pitchFamily="2" charset="2"/>
              <a:buChar char="Ø"/>
            </a:pPr>
            <a:r>
              <a:rPr lang="ar-EG" sz="3200" b="1" dirty="0" smtClean="0">
                <a:latin typeface="Calibri" pitchFamily="34" charset="0"/>
              </a:rPr>
              <a:t>كأسٍ بلاستيكيةٍ</a:t>
            </a:r>
            <a:endParaRPr lang="en-US" sz="3200" b="1" dirty="0">
              <a:latin typeface="Calibri" pitchFamily="34" charset="0"/>
            </a:endParaRPr>
          </a:p>
          <a:p>
            <a:pPr>
              <a:buClr>
                <a:srgbClr val="C00000"/>
              </a:buClr>
              <a:buFont typeface="Wingdings" pitchFamily="2" charset="2"/>
              <a:buChar char="Ø"/>
            </a:pPr>
            <a:r>
              <a:rPr lang="ar-EG" sz="3200" b="1" dirty="0" smtClean="0">
                <a:latin typeface="Calibri" pitchFamily="34" charset="0"/>
              </a:rPr>
              <a:t>ماءٍ</a:t>
            </a:r>
            <a:endParaRPr lang="en-US" sz="3200" b="1" dirty="0">
              <a:latin typeface="Calibri" pitchFamily="34" charset="0"/>
            </a:endParaRPr>
          </a:p>
          <a:p>
            <a:pPr>
              <a:buClr>
                <a:srgbClr val="C00000"/>
              </a:buClr>
              <a:buFont typeface="Wingdings" pitchFamily="2" charset="2"/>
              <a:buChar char="Ø"/>
            </a:pPr>
            <a:r>
              <a:rPr lang="ar-EG" sz="3200" b="1" dirty="0" smtClean="0">
                <a:latin typeface="Calibri" pitchFamily="34" charset="0"/>
              </a:rPr>
              <a:t>مناشفَ ورقيةٍ</a:t>
            </a:r>
            <a:endParaRPr lang="en-US" sz="3200" b="1" dirty="0">
              <a:latin typeface="Calibri" pitchFamily="34" charset="0"/>
            </a:endParaRPr>
          </a:p>
        </p:txBody>
      </p:sp>
      <p:sp>
        <p:nvSpPr>
          <p:cNvPr id="6" name="مربع نص 5"/>
          <p:cNvSpPr txBox="1"/>
          <p:nvPr/>
        </p:nvSpPr>
        <p:spPr>
          <a:xfrm>
            <a:off x="3000375" y="500063"/>
            <a:ext cx="3167063" cy="1101725"/>
          </a:xfrm>
          <a:prstGeom prst="snip2DiagRect">
            <a:avLst/>
          </a:prstGeom>
          <a:ln/>
        </p:spPr>
        <p:style>
          <a:lnRef idx="3">
            <a:schemeClr val="lt1"/>
          </a:lnRef>
          <a:fillRef idx="1">
            <a:schemeClr val="accent2"/>
          </a:fillRef>
          <a:effectRef idx="1">
            <a:schemeClr val="accent2"/>
          </a:effectRef>
          <a:fontRef idx="minor">
            <a:schemeClr val="lt1"/>
          </a:fontRef>
        </p:style>
        <p:txBody>
          <a:bodyPr rtlCol="1">
            <a:spAutoFit/>
          </a:bodyPr>
          <a:lstStyle/>
          <a:p>
            <a:pPr algn="ctr" rtl="1" fontAlgn="auto">
              <a:spcBef>
                <a:spcPts val="0"/>
              </a:spcBef>
              <a:spcAft>
                <a:spcPts val="0"/>
              </a:spcAft>
              <a:defRPr/>
            </a:pPr>
            <a:r>
              <a:rPr lang="ar-EG" sz="5400" b="1" dirty="0" smtClean="0">
                <a:solidFill>
                  <a:srgbClr val="C00000"/>
                </a:solidFill>
              </a:rPr>
              <a:t>أَحْتَاجُ إِلَى:</a:t>
            </a:r>
            <a:endParaRPr lang="en-US" sz="5400" b="1" dirty="0">
              <a:solidFill>
                <a:srgbClr val="C00000"/>
              </a:solidFill>
            </a:endParaRPr>
          </a:p>
        </p:txBody>
      </p:sp>
      <p:pic>
        <p:nvPicPr>
          <p:cNvPr id="1026" name="Picture 2"/>
          <p:cNvPicPr>
            <a:picLocks noChangeAspect="1" noChangeArrowheads="1"/>
          </p:cNvPicPr>
          <p:nvPr/>
        </p:nvPicPr>
        <p:blipFill>
          <a:blip r:embed="rId12"/>
          <a:srcRect/>
          <a:stretch>
            <a:fillRect/>
          </a:stretch>
        </p:blipFill>
        <p:spPr bwMode="auto">
          <a:xfrm>
            <a:off x="733422" y="1928802"/>
            <a:ext cx="4410082" cy="43577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wheel spokes="8"/>
    <p:sndAc>
      <p:stSnd>
        <p:snd r:embed="rId2" name="typ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أحتاج إلى.wav"/>
                                        </p:tgtEl>
                                      </p:cMediaNode>
                                    </p:audio>
                                  </p:sub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8">
                                            <p:txEl>
                                              <p:pRg st="0" end="0"/>
                                            </p:txEl>
                                          </p:spTgt>
                                        </p:tgtEl>
                                        <p:attrNameLst>
                                          <p:attrName>ppt_x</p:attrName>
                                        </p:attrNameLst>
                                      </p:cBhvr>
                                    </p:anim>
                                    <p:anim from="0" to="-1.0" calcmode="lin" valueType="num">
                                      <p:cBhvr>
                                        <p:cTn id="16" dur="200" decel="50000" autoRev="1" fill="hold">
                                          <p:stCondLst>
                                            <p:cond delay="600"/>
                                          </p:stCondLst>
                                        </p:cTn>
                                        <p:tgtEl>
                                          <p:spTgt spid="8">
                                            <p:txEl>
                                              <p:pRg st="0" end="0"/>
                                            </p:txEl>
                                          </p:spTgt>
                                        </p:tgtEl>
                                        <p:attrNameLst>
                                          <p:attrName>xshear</p:attrName>
                                        </p:attrNameLst>
                                      </p:cBhvr>
                                    </p:anim>
                                    <p:animScale>
                                      <p:cBhvr>
                                        <p:cTn id="17" dur="200" decel="100000" autoRev="1" fill="hold">
                                          <p:stCondLst>
                                            <p:cond delay="600"/>
                                          </p:stCondLst>
                                        </p:cTn>
                                        <p:tgtEl>
                                          <p:spTgt spid="8">
                                            <p:txEl>
                                              <p:pRg st="0" end="0"/>
                                            </p:txEl>
                                          </p:spTgt>
                                        </p:tgtEl>
                                      </p:cBhvr>
                                      <p:from x="100000" y="100000"/>
                                      <p:to x="80000" y="100000"/>
                                    </p:animScale>
                                    <p:anim by="(#ppt_h/3+#ppt_w*0.1)" calcmode="lin" valueType="num">
                                      <p:cBhvr additive="sum">
                                        <p:cTn id="18" dur="200" decel="100000" autoRev="1" fill="hold">
                                          <p:stCondLst>
                                            <p:cond delay="600"/>
                                          </p:stCondLst>
                                        </p:cTn>
                                        <p:tgtEl>
                                          <p:spTgt spid="8">
                                            <p:txEl>
                                              <p:pRg st="0" end="0"/>
                                            </p:txEl>
                                          </p:spTgt>
                                        </p:tgtEl>
                                        <p:attrNameLst>
                                          <p:attrName>ppt_x</p:attrName>
                                        </p:attrNameLst>
                                      </p:cBhvr>
                                    </p:anim>
                                  </p:childTnLst>
                                  <p:subTnLst>
                                    <p:audio>
                                      <p:cMediaNode>
                                        <p:cTn display="0" masterRel="sameClick">
                                          <p:stCondLst>
                                            <p:cond evt="begin" delay="0">
                                              <p:tn val="13"/>
                                            </p:cond>
                                          </p:stCondLst>
                                          <p:endCondLst>
                                            <p:cond evt="onStopAudio" delay="0">
                                              <p:tgtEl>
                                                <p:sldTgt/>
                                              </p:tgtEl>
                                            </p:cond>
                                          </p:endCondLst>
                                        </p:cTn>
                                        <p:tgtEl>
                                          <p:sndTgt r:embed="rId4" name="مقص.wav"/>
                                        </p:tgtEl>
                                      </p:cMediaNode>
                                    </p:audio>
                                  </p:subTnLst>
                                </p:cTn>
                              </p:par>
                              <p:par>
                                <p:cTn id="19" presetID="24"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 to="" calcmode="lin" valueType="num">
                                      <p:cBhvr>
                                        <p:cTn id="21" dur="1" fill="hold"/>
                                        <p:tgtEl>
                                          <p:spTgt spid="1026"/>
                                        </p:tgtEl>
                                        <p:attrNameLst>
                                          <p:attrName/>
                                        </p:attrNameLst>
                                      </p:cBhvr>
                                    </p:anim>
                                  </p:childTnLst>
                                </p:cTn>
                              </p:par>
                            </p:childTnLst>
                          </p:cTn>
                        </p:par>
                      </p:childTnLst>
                    </p:cTn>
                  </p:par>
                  <p:par>
                    <p:cTn id="22" fill="hold">
                      <p:stCondLst>
                        <p:cond delay="indefinite"/>
                      </p:stCondLst>
                      <p:childTnLst>
                        <p:par>
                          <p:cTn id="23" fill="hold">
                            <p:stCondLst>
                              <p:cond delay="0"/>
                            </p:stCondLst>
                            <p:childTnLst>
                              <p:par>
                                <p:cTn id="24" presetID="34" presetClass="entr" presetSubtype="0" fill="hold" grpId="0" nodeType="click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 from="(-#ppt_w/2)" to="(#ppt_x)" calcmode="lin" valueType="num">
                                      <p:cBhvr>
                                        <p:cTn id="26" dur="600" fill="hold">
                                          <p:stCondLst>
                                            <p:cond delay="0"/>
                                          </p:stCondLst>
                                        </p:cTn>
                                        <p:tgtEl>
                                          <p:spTgt spid="8">
                                            <p:txEl>
                                              <p:pRg st="1" end="1"/>
                                            </p:txEl>
                                          </p:spTgt>
                                        </p:tgtEl>
                                        <p:attrNameLst>
                                          <p:attrName>ppt_x</p:attrName>
                                        </p:attrNameLst>
                                      </p:cBhvr>
                                    </p:anim>
                                    <p:anim from="0" to="-1.0" calcmode="lin" valueType="num">
                                      <p:cBhvr>
                                        <p:cTn id="27" dur="200" decel="50000" autoRev="1" fill="hold">
                                          <p:stCondLst>
                                            <p:cond delay="600"/>
                                          </p:stCondLst>
                                        </p:cTn>
                                        <p:tgtEl>
                                          <p:spTgt spid="8">
                                            <p:txEl>
                                              <p:pRg st="1" end="1"/>
                                            </p:txEl>
                                          </p:spTgt>
                                        </p:tgtEl>
                                        <p:attrNameLst>
                                          <p:attrName>xshear</p:attrName>
                                        </p:attrNameLst>
                                      </p:cBhvr>
                                    </p:anim>
                                    <p:animScale>
                                      <p:cBhvr>
                                        <p:cTn id="28" dur="200" decel="100000" autoRev="1" fill="hold">
                                          <p:stCondLst>
                                            <p:cond delay="600"/>
                                          </p:stCondLst>
                                        </p:cTn>
                                        <p:tgtEl>
                                          <p:spTgt spid="8">
                                            <p:txEl>
                                              <p:pRg st="1" end="1"/>
                                            </p:txEl>
                                          </p:spTgt>
                                        </p:tgtEl>
                                      </p:cBhvr>
                                      <p:from x="100000" y="100000"/>
                                      <p:to x="80000" y="100000"/>
                                    </p:animScale>
                                    <p:anim by="(#ppt_h/3+#ppt_w*0.1)" calcmode="lin" valueType="num">
                                      <p:cBhvr additive="sum">
                                        <p:cTn id="29" dur="200" decel="100000" autoRev="1" fill="hold">
                                          <p:stCondLst>
                                            <p:cond delay="600"/>
                                          </p:stCondLst>
                                        </p:cTn>
                                        <p:tgtEl>
                                          <p:spTgt spid="8">
                                            <p:txEl>
                                              <p:pRg st="1" end="1"/>
                                            </p:txEl>
                                          </p:spTgt>
                                        </p:tgtEl>
                                        <p:attrNameLst>
                                          <p:attrName>ppt_x</p:attrName>
                                        </p:attrNameLst>
                                      </p:cBhvr>
                                    </p:anim>
                                  </p:childTnLst>
                                  <p:subTnLst>
                                    <p:audio>
                                      <p:cMediaNode>
                                        <p:cTn display="0" masterRel="sameClick">
                                          <p:stCondLst>
                                            <p:cond evt="begin" delay="0">
                                              <p:tn val="24"/>
                                            </p:cond>
                                          </p:stCondLst>
                                          <p:endCondLst>
                                            <p:cond evt="onStopAudio" delay="0">
                                              <p:tgtEl>
                                                <p:sldTgt/>
                                              </p:tgtEl>
                                            </p:cond>
                                          </p:endCondLst>
                                        </p:cTn>
                                        <p:tgtEl>
                                          <p:sndTgt r:embed="rId5" name="ورقة ترشيح.wav"/>
                                        </p:tgtEl>
                                      </p:cMediaNode>
                                    </p:audio>
                                  </p:subTnLst>
                                </p:cTn>
                              </p:par>
                            </p:childTnLst>
                          </p:cTn>
                        </p:par>
                      </p:childTnLst>
                    </p:cTn>
                  </p:par>
                  <p:par>
                    <p:cTn id="30" fill="hold">
                      <p:stCondLst>
                        <p:cond delay="indefinite"/>
                      </p:stCondLst>
                      <p:childTnLst>
                        <p:par>
                          <p:cTn id="31" fill="hold">
                            <p:stCondLst>
                              <p:cond delay="0"/>
                            </p:stCondLst>
                            <p:childTnLst>
                              <p:par>
                                <p:cTn id="32" presetID="34" presetClass="entr" presetSubtype="0"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 from="(-#ppt_w/2)" to="(#ppt_x)" calcmode="lin" valueType="num">
                                      <p:cBhvr>
                                        <p:cTn id="34" dur="600" fill="hold">
                                          <p:stCondLst>
                                            <p:cond delay="0"/>
                                          </p:stCondLst>
                                        </p:cTn>
                                        <p:tgtEl>
                                          <p:spTgt spid="8">
                                            <p:txEl>
                                              <p:pRg st="2" end="2"/>
                                            </p:txEl>
                                          </p:spTgt>
                                        </p:tgtEl>
                                        <p:attrNameLst>
                                          <p:attrName>ppt_x</p:attrName>
                                        </p:attrNameLst>
                                      </p:cBhvr>
                                    </p:anim>
                                    <p:anim from="0" to="-1.0" calcmode="lin" valueType="num">
                                      <p:cBhvr>
                                        <p:cTn id="35" dur="200" decel="50000" autoRev="1" fill="hold">
                                          <p:stCondLst>
                                            <p:cond delay="600"/>
                                          </p:stCondLst>
                                        </p:cTn>
                                        <p:tgtEl>
                                          <p:spTgt spid="8">
                                            <p:txEl>
                                              <p:pRg st="2" end="2"/>
                                            </p:txEl>
                                          </p:spTgt>
                                        </p:tgtEl>
                                        <p:attrNameLst>
                                          <p:attrName>xshear</p:attrName>
                                        </p:attrNameLst>
                                      </p:cBhvr>
                                    </p:anim>
                                    <p:animScale>
                                      <p:cBhvr>
                                        <p:cTn id="36" dur="200" decel="100000" autoRev="1" fill="hold">
                                          <p:stCondLst>
                                            <p:cond delay="600"/>
                                          </p:stCondLst>
                                        </p:cTn>
                                        <p:tgtEl>
                                          <p:spTgt spid="8">
                                            <p:txEl>
                                              <p:pRg st="2" end="2"/>
                                            </p:txEl>
                                          </p:spTgt>
                                        </p:tgtEl>
                                      </p:cBhvr>
                                      <p:from x="100000" y="100000"/>
                                      <p:to x="80000" y="100000"/>
                                    </p:animScale>
                                    <p:anim by="(#ppt_h/3+#ppt_w*0.1)" calcmode="lin" valueType="num">
                                      <p:cBhvr additive="sum">
                                        <p:cTn id="37" dur="200" decel="100000" autoRev="1" fill="hold">
                                          <p:stCondLst>
                                            <p:cond delay="600"/>
                                          </p:stCondLst>
                                        </p:cTn>
                                        <p:tgtEl>
                                          <p:spTgt spid="8">
                                            <p:txEl>
                                              <p:pRg st="2" end="2"/>
                                            </p:txEl>
                                          </p:spTgt>
                                        </p:tgtEl>
                                        <p:attrNameLst>
                                          <p:attrName>ppt_x</p:attrName>
                                        </p:attrNameLst>
                                      </p:cBhvr>
                                    </p:anim>
                                  </p:childTnLst>
                                  <p:subTnLst>
                                    <p:audio>
                                      <p:cMediaNode>
                                        <p:cTn display="0" masterRel="sameClick">
                                          <p:stCondLst>
                                            <p:cond evt="begin" delay="0">
                                              <p:tn val="32"/>
                                            </p:cond>
                                          </p:stCondLst>
                                          <p:endCondLst>
                                            <p:cond evt="onStopAudio" delay="0">
                                              <p:tgtEl>
                                                <p:sldTgt/>
                                              </p:tgtEl>
                                            </p:cond>
                                          </p:endCondLst>
                                        </p:cTn>
                                        <p:tgtEl>
                                          <p:sndTgt r:embed="rId6" name="مسطرة.wav"/>
                                        </p:tgtEl>
                                      </p:cMediaNode>
                                    </p:audio>
                                  </p:subTnLst>
                                </p:cTn>
                              </p:par>
                            </p:childTnLst>
                          </p:cTn>
                        </p:par>
                      </p:childTnLst>
                    </p:cTn>
                  </p:par>
                  <p:par>
                    <p:cTn id="38" fill="hold">
                      <p:stCondLst>
                        <p:cond delay="indefinite"/>
                      </p:stCondLst>
                      <p:childTnLst>
                        <p:par>
                          <p:cTn id="39" fill="hold">
                            <p:stCondLst>
                              <p:cond delay="0"/>
                            </p:stCondLst>
                            <p:childTnLst>
                              <p:par>
                                <p:cTn id="40" presetID="34" presetClass="entr" presetSubtype="0" fill="hold" grpId="0"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 from="(-#ppt_w/2)" to="(#ppt_x)" calcmode="lin" valueType="num">
                                      <p:cBhvr>
                                        <p:cTn id="42" dur="600" fill="hold">
                                          <p:stCondLst>
                                            <p:cond delay="0"/>
                                          </p:stCondLst>
                                        </p:cTn>
                                        <p:tgtEl>
                                          <p:spTgt spid="8">
                                            <p:txEl>
                                              <p:pRg st="3" end="3"/>
                                            </p:txEl>
                                          </p:spTgt>
                                        </p:tgtEl>
                                        <p:attrNameLst>
                                          <p:attrName>ppt_x</p:attrName>
                                        </p:attrNameLst>
                                      </p:cBhvr>
                                    </p:anim>
                                    <p:anim from="0" to="-1.0" calcmode="lin" valueType="num">
                                      <p:cBhvr>
                                        <p:cTn id="43" dur="200" decel="50000" autoRev="1" fill="hold">
                                          <p:stCondLst>
                                            <p:cond delay="600"/>
                                          </p:stCondLst>
                                        </p:cTn>
                                        <p:tgtEl>
                                          <p:spTgt spid="8">
                                            <p:txEl>
                                              <p:pRg st="3" end="3"/>
                                            </p:txEl>
                                          </p:spTgt>
                                        </p:tgtEl>
                                        <p:attrNameLst>
                                          <p:attrName>xshear</p:attrName>
                                        </p:attrNameLst>
                                      </p:cBhvr>
                                    </p:anim>
                                    <p:animScale>
                                      <p:cBhvr>
                                        <p:cTn id="44" dur="200" decel="100000" autoRev="1" fill="hold">
                                          <p:stCondLst>
                                            <p:cond delay="600"/>
                                          </p:stCondLst>
                                        </p:cTn>
                                        <p:tgtEl>
                                          <p:spTgt spid="8">
                                            <p:txEl>
                                              <p:pRg st="3" end="3"/>
                                            </p:txEl>
                                          </p:spTgt>
                                        </p:tgtEl>
                                      </p:cBhvr>
                                      <p:from x="100000" y="100000"/>
                                      <p:to x="80000" y="100000"/>
                                    </p:animScale>
                                    <p:anim by="(#ppt_h/3+#ppt_w*0.1)" calcmode="lin" valueType="num">
                                      <p:cBhvr additive="sum">
                                        <p:cTn id="45" dur="200" decel="100000" autoRev="1" fill="hold">
                                          <p:stCondLst>
                                            <p:cond delay="600"/>
                                          </p:stCondLst>
                                        </p:cTn>
                                        <p:tgtEl>
                                          <p:spTgt spid="8">
                                            <p:txEl>
                                              <p:pRg st="3" end="3"/>
                                            </p:txEl>
                                          </p:spTgt>
                                        </p:tgtEl>
                                        <p:attrNameLst>
                                          <p:attrName>ppt_x</p:attrName>
                                        </p:attrNameLst>
                                      </p:cBhvr>
                                    </p:anim>
                                  </p:childTnLst>
                                  <p:subTnLst>
                                    <p:audio>
                                      <p:cMediaNode>
                                        <p:cTn display="0" masterRel="sameClick">
                                          <p:stCondLst>
                                            <p:cond evt="begin" delay="0">
                                              <p:tn val="40"/>
                                            </p:cond>
                                          </p:stCondLst>
                                          <p:endCondLst>
                                            <p:cond evt="onStopAudio" delay="0">
                                              <p:tgtEl>
                                                <p:sldTgt/>
                                              </p:tgtEl>
                                            </p:cond>
                                          </p:endCondLst>
                                        </p:cTn>
                                        <p:tgtEl>
                                          <p:sndTgt r:embed="rId7" name="ثلاثة أقلام تخطيط مختلفة الأنواع.wav"/>
                                        </p:tgtEl>
                                      </p:cMediaNode>
                                    </p:audio>
                                  </p:subTnLst>
                                </p:cTn>
                              </p:par>
                            </p:childTnLst>
                          </p:cTn>
                        </p:par>
                      </p:childTnLst>
                    </p:cTn>
                  </p:par>
                  <p:par>
                    <p:cTn id="46" fill="hold">
                      <p:stCondLst>
                        <p:cond delay="indefinite"/>
                      </p:stCondLst>
                      <p:childTnLst>
                        <p:par>
                          <p:cTn id="47" fill="hold">
                            <p:stCondLst>
                              <p:cond delay="0"/>
                            </p:stCondLst>
                            <p:childTnLst>
                              <p:par>
                                <p:cTn id="48" presetID="34" presetClass="entr" presetSubtype="0" fill="hold" grpId="0" nodeType="clickEffect">
                                  <p:stCondLst>
                                    <p:cond delay="0"/>
                                  </p:stCondLst>
                                  <p:childTnLst>
                                    <p:set>
                                      <p:cBhvr>
                                        <p:cTn id="49" dur="1" fill="hold">
                                          <p:stCondLst>
                                            <p:cond delay="0"/>
                                          </p:stCondLst>
                                        </p:cTn>
                                        <p:tgtEl>
                                          <p:spTgt spid="8">
                                            <p:txEl>
                                              <p:pRg st="4" end="4"/>
                                            </p:txEl>
                                          </p:spTgt>
                                        </p:tgtEl>
                                        <p:attrNameLst>
                                          <p:attrName>style.visibility</p:attrName>
                                        </p:attrNameLst>
                                      </p:cBhvr>
                                      <p:to>
                                        <p:strVal val="visible"/>
                                      </p:to>
                                    </p:set>
                                    <p:anim from="(-#ppt_w/2)" to="(#ppt_x)" calcmode="lin" valueType="num">
                                      <p:cBhvr>
                                        <p:cTn id="50" dur="600" fill="hold">
                                          <p:stCondLst>
                                            <p:cond delay="0"/>
                                          </p:stCondLst>
                                        </p:cTn>
                                        <p:tgtEl>
                                          <p:spTgt spid="8">
                                            <p:txEl>
                                              <p:pRg st="4" end="4"/>
                                            </p:txEl>
                                          </p:spTgt>
                                        </p:tgtEl>
                                        <p:attrNameLst>
                                          <p:attrName>ppt_x</p:attrName>
                                        </p:attrNameLst>
                                      </p:cBhvr>
                                    </p:anim>
                                    <p:anim from="0" to="-1.0" calcmode="lin" valueType="num">
                                      <p:cBhvr>
                                        <p:cTn id="51" dur="200" decel="50000" autoRev="1" fill="hold">
                                          <p:stCondLst>
                                            <p:cond delay="600"/>
                                          </p:stCondLst>
                                        </p:cTn>
                                        <p:tgtEl>
                                          <p:spTgt spid="8">
                                            <p:txEl>
                                              <p:pRg st="4" end="4"/>
                                            </p:txEl>
                                          </p:spTgt>
                                        </p:tgtEl>
                                        <p:attrNameLst>
                                          <p:attrName>xshear</p:attrName>
                                        </p:attrNameLst>
                                      </p:cBhvr>
                                    </p:anim>
                                    <p:animScale>
                                      <p:cBhvr>
                                        <p:cTn id="52" dur="200" decel="100000" autoRev="1" fill="hold">
                                          <p:stCondLst>
                                            <p:cond delay="600"/>
                                          </p:stCondLst>
                                        </p:cTn>
                                        <p:tgtEl>
                                          <p:spTgt spid="8">
                                            <p:txEl>
                                              <p:pRg st="4" end="4"/>
                                            </p:txEl>
                                          </p:spTgt>
                                        </p:tgtEl>
                                      </p:cBhvr>
                                      <p:from x="100000" y="100000"/>
                                      <p:to x="80000" y="100000"/>
                                    </p:animScale>
                                    <p:anim by="(#ppt_h/3+#ppt_w*0.1)" calcmode="lin" valueType="num">
                                      <p:cBhvr additive="sum">
                                        <p:cTn id="53" dur="200" decel="100000" autoRev="1" fill="hold">
                                          <p:stCondLst>
                                            <p:cond delay="600"/>
                                          </p:stCondLst>
                                        </p:cTn>
                                        <p:tgtEl>
                                          <p:spTgt spid="8">
                                            <p:txEl>
                                              <p:pRg st="4" end="4"/>
                                            </p:txEl>
                                          </p:spTgt>
                                        </p:tgtEl>
                                        <p:attrNameLst>
                                          <p:attrName>ppt_x</p:attrName>
                                        </p:attrNameLst>
                                      </p:cBhvr>
                                    </p:anim>
                                  </p:childTnLst>
                                  <p:subTnLst>
                                    <p:audio>
                                      <p:cMediaNode>
                                        <p:cTn display="0" masterRel="sameClick">
                                          <p:stCondLst>
                                            <p:cond evt="begin" delay="0">
                                              <p:tn val="48"/>
                                            </p:cond>
                                          </p:stCondLst>
                                          <p:endCondLst>
                                            <p:cond evt="onStopAudio" delay="0">
                                              <p:tgtEl>
                                                <p:sldTgt/>
                                              </p:tgtEl>
                                            </p:cond>
                                          </p:endCondLst>
                                        </p:cTn>
                                        <p:tgtEl>
                                          <p:sndTgt r:embed="rId8" name="مشابك ورق.wav"/>
                                        </p:tgtEl>
                                      </p:cMediaNode>
                                    </p:audio>
                                  </p:subTnLst>
                                </p:cTn>
                              </p:par>
                            </p:childTnLst>
                          </p:cTn>
                        </p:par>
                      </p:childTnLst>
                    </p:cTn>
                  </p:par>
                  <p:par>
                    <p:cTn id="54" fill="hold">
                      <p:stCondLst>
                        <p:cond delay="indefinite"/>
                      </p:stCondLst>
                      <p:childTnLst>
                        <p:par>
                          <p:cTn id="55" fill="hold">
                            <p:stCondLst>
                              <p:cond delay="0"/>
                            </p:stCondLst>
                            <p:childTnLst>
                              <p:par>
                                <p:cTn id="56" presetID="34" presetClass="entr" presetSubtype="0" fill="hold" grpId="0" nodeType="clickEffect">
                                  <p:stCondLst>
                                    <p:cond delay="0"/>
                                  </p:stCondLst>
                                  <p:childTnLst>
                                    <p:set>
                                      <p:cBhvr>
                                        <p:cTn id="57" dur="1" fill="hold">
                                          <p:stCondLst>
                                            <p:cond delay="0"/>
                                          </p:stCondLst>
                                        </p:cTn>
                                        <p:tgtEl>
                                          <p:spTgt spid="8">
                                            <p:txEl>
                                              <p:pRg st="5" end="5"/>
                                            </p:txEl>
                                          </p:spTgt>
                                        </p:tgtEl>
                                        <p:attrNameLst>
                                          <p:attrName>style.visibility</p:attrName>
                                        </p:attrNameLst>
                                      </p:cBhvr>
                                      <p:to>
                                        <p:strVal val="visible"/>
                                      </p:to>
                                    </p:set>
                                    <p:anim from="(-#ppt_w/2)" to="(#ppt_x)" calcmode="lin" valueType="num">
                                      <p:cBhvr>
                                        <p:cTn id="58" dur="600" fill="hold">
                                          <p:stCondLst>
                                            <p:cond delay="0"/>
                                          </p:stCondLst>
                                        </p:cTn>
                                        <p:tgtEl>
                                          <p:spTgt spid="8">
                                            <p:txEl>
                                              <p:pRg st="5" end="5"/>
                                            </p:txEl>
                                          </p:spTgt>
                                        </p:tgtEl>
                                        <p:attrNameLst>
                                          <p:attrName>ppt_x</p:attrName>
                                        </p:attrNameLst>
                                      </p:cBhvr>
                                    </p:anim>
                                    <p:anim from="0" to="-1.0" calcmode="lin" valueType="num">
                                      <p:cBhvr>
                                        <p:cTn id="59" dur="200" decel="50000" autoRev="1" fill="hold">
                                          <p:stCondLst>
                                            <p:cond delay="600"/>
                                          </p:stCondLst>
                                        </p:cTn>
                                        <p:tgtEl>
                                          <p:spTgt spid="8">
                                            <p:txEl>
                                              <p:pRg st="5" end="5"/>
                                            </p:txEl>
                                          </p:spTgt>
                                        </p:tgtEl>
                                        <p:attrNameLst>
                                          <p:attrName>xshear</p:attrName>
                                        </p:attrNameLst>
                                      </p:cBhvr>
                                    </p:anim>
                                    <p:animScale>
                                      <p:cBhvr>
                                        <p:cTn id="60" dur="200" decel="100000" autoRev="1" fill="hold">
                                          <p:stCondLst>
                                            <p:cond delay="600"/>
                                          </p:stCondLst>
                                        </p:cTn>
                                        <p:tgtEl>
                                          <p:spTgt spid="8">
                                            <p:txEl>
                                              <p:pRg st="5" end="5"/>
                                            </p:txEl>
                                          </p:spTgt>
                                        </p:tgtEl>
                                      </p:cBhvr>
                                      <p:from x="100000" y="100000"/>
                                      <p:to x="80000" y="100000"/>
                                    </p:animScale>
                                    <p:anim by="(#ppt_h/3+#ppt_w*0.1)" calcmode="lin" valueType="num">
                                      <p:cBhvr additive="sum">
                                        <p:cTn id="61" dur="200" decel="100000" autoRev="1" fill="hold">
                                          <p:stCondLst>
                                            <p:cond delay="600"/>
                                          </p:stCondLst>
                                        </p:cTn>
                                        <p:tgtEl>
                                          <p:spTgt spid="8">
                                            <p:txEl>
                                              <p:pRg st="5" end="5"/>
                                            </p:txEl>
                                          </p:spTgt>
                                        </p:tgtEl>
                                        <p:attrNameLst>
                                          <p:attrName>ppt_x</p:attrName>
                                        </p:attrNameLst>
                                      </p:cBhvr>
                                    </p:anim>
                                  </p:childTnLst>
                                  <p:subTnLst>
                                    <p:audio>
                                      <p:cMediaNode>
                                        <p:cTn display="0" masterRel="sameClick">
                                          <p:stCondLst>
                                            <p:cond evt="begin" delay="0">
                                              <p:tn val="56"/>
                                            </p:cond>
                                          </p:stCondLst>
                                          <p:endCondLst>
                                            <p:cond evt="onStopAudio" delay="0">
                                              <p:tgtEl>
                                                <p:sldTgt/>
                                              </p:tgtEl>
                                            </p:cond>
                                          </p:endCondLst>
                                        </p:cTn>
                                        <p:tgtEl>
                                          <p:sndTgt r:embed="rId9" name="كأس بلاستيكيه.wav"/>
                                        </p:tgtEl>
                                      </p:cMediaNode>
                                    </p:audio>
                                  </p:subTnLst>
                                </p:cTn>
                              </p:par>
                            </p:childTnLst>
                          </p:cTn>
                        </p:par>
                      </p:childTnLst>
                    </p:cTn>
                  </p:par>
                  <p:par>
                    <p:cTn id="62" fill="hold">
                      <p:stCondLst>
                        <p:cond delay="indefinite"/>
                      </p:stCondLst>
                      <p:childTnLst>
                        <p:par>
                          <p:cTn id="63" fill="hold">
                            <p:stCondLst>
                              <p:cond delay="0"/>
                            </p:stCondLst>
                            <p:childTnLst>
                              <p:par>
                                <p:cTn id="64" presetID="34" presetClass="entr" presetSubtype="0" fill="hold" grpId="0" nodeType="clickEffect">
                                  <p:stCondLst>
                                    <p:cond delay="0"/>
                                  </p:stCondLst>
                                  <p:childTnLst>
                                    <p:set>
                                      <p:cBhvr>
                                        <p:cTn id="65" dur="1" fill="hold">
                                          <p:stCondLst>
                                            <p:cond delay="0"/>
                                          </p:stCondLst>
                                        </p:cTn>
                                        <p:tgtEl>
                                          <p:spTgt spid="8">
                                            <p:txEl>
                                              <p:pRg st="6" end="6"/>
                                            </p:txEl>
                                          </p:spTgt>
                                        </p:tgtEl>
                                        <p:attrNameLst>
                                          <p:attrName>style.visibility</p:attrName>
                                        </p:attrNameLst>
                                      </p:cBhvr>
                                      <p:to>
                                        <p:strVal val="visible"/>
                                      </p:to>
                                    </p:set>
                                    <p:anim from="(-#ppt_w/2)" to="(#ppt_x)" calcmode="lin" valueType="num">
                                      <p:cBhvr>
                                        <p:cTn id="66" dur="600" fill="hold">
                                          <p:stCondLst>
                                            <p:cond delay="0"/>
                                          </p:stCondLst>
                                        </p:cTn>
                                        <p:tgtEl>
                                          <p:spTgt spid="8">
                                            <p:txEl>
                                              <p:pRg st="6" end="6"/>
                                            </p:txEl>
                                          </p:spTgt>
                                        </p:tgtEl>
                                        <p:attrNameLst>
                                          <p:attrName>ppt_x</p:attrName>
                                        </p:attrNameLst>
                                      </p:cBhvr>
                                    </p:anim>
                                    <p:anim from="0" to="-1.0" calcmode="lin" valueType="num">
                                      <p:cBhvr>
                                        <p:cTn id="67" dur="200" decel="50000" autoRev="1" fill="hold">
                                          <p:stCondLst>
                                            <p:cond delay="600"/>
                                          </p:stCondLst>
                                        </p:cTn>
                                        <p:tgtEl>
                                          <p:spTgt spid="8">
                                            <p:txEl>
                                              <p:pRg st="6" end="6"/>
                                            </p:txEl>
                                          </p:spTgt>
                                        </p:tgtEl>
                                        <p:attrNameLst>
                                          <p:attrName>xshear</p:attrName>
                                        </p:attrNameLst>
                                      </p:cBhvr>
                                    </p:anim>
                                    <p:animScale>
                                      <p:cBhvr>
                                        <p:cTn id="68" dur="200" decel="100000" autoRev="1" fill="hold">
                                          <p:stCondLst>
                                            <p:cond delay="600"/>
                                          </p:stCondLst>
                                        </p:cTn>
                                        <p:tgtEl>
                                          <p:spTgt spid="8">
                                            <p:txEl>
                                              <p:pRg st="6" end="6"/>
                                            </p:txEl>
                                          </p:spTgt>
                                        </p:tgtEl>
                                      </p:cBhvr>
                                      <p:from x="100000" y="100000"/>
                                      <p:to x="80000" y="100000"/>
                                    </p:animScale>
                                    <p:anim by="(#ppt_h/3+#ppt_w*0.1)" calcmode="lin" valueType="num">
                                      <p:cBhvr additive="sum">
                                        <p:cTn id="69" dur="200" decel="100000" autoRev="1" fill="hold">
                                          <p:stCondLst>
                                            <p:cond delay="600"/>
                                          </p:stCondLst>
                                        </p:cTn>
                                        <p:tgtEl>
                                          <p:spTgt spid="8">
                                            <p:txEl>
                                              <p:pRg st="6" end="6"/>
                                            </p:txEl>
                                          </p:spTgt>
                                        </p:tgtEl>
                                        <p:attrNameLst>
                                          <p:attrName>ppt_x</p:attrName>
                                        </p:attrNameLst>
                                      </p:cBhvr>
                                    </p:anim>
                                  </p:childTnLst>
                                  <p:subTnLst>
                                    <p:audio>
                                      <p:cMediaNode>
                                        <p:cTn display="0" masterRel="sameClick">
                                          <p:stCondLst>
                                            <p:cond evt="begin" delay="0">
                                              <p:tn val="64"/>
                                            </p:cond>
                                          </p:stCondLst>
                                          <p:endCondLst>
                                            <p:cond evt="onStopAudio" delay="0">
                                              <p:tgtEl>
                                                <p:sldTgt/>
                                              </p:tgtEl>
                                            </p:cond>
                                          </p:endCondLst>
                                        </p:cTn>
                                        <p:tgtEl>
                                          <p:sndTgt r:embed="rId10" name="ماء.wav"/>
                                        </p:tgtEl>
                                      </p:cMediaNode>
                                    </p:audio>
                                  </p:subTnLst>
                                </p:cTn>
                              </p:par>
                            </p:childTnLst>
                          </p:cTn>
                        </p:par>
                      </p:childTnLst>
                    </p:cTn>
                  </p:par>
                  <p:par>
                    <p:cTn id="70" fill="hold">
                      <p:stCondLst>
                        <p:cond delay="indefinite"/>
                      </p:stCondLst>
                      <p:childTnLst>
                        <p:par>
                          <p:cTn id="71" fill="hold">
                            <p:stCondLst>
                              <p:cond delay="0"/>
                            </p:stCondLst>
                            <p:childTnLst>
                              <p:par>
                                <p:cTn id="72" presetID="34" presetClass="entr" presetSubtype="0" fill="hold" grpId="0" nodeType="clickEffect">
                                  <p:stCondLst>
                                    <p:cond delay="0"/>
                                  </p:stCondLst>
                                  <p:childTnLst>
                                    <p:set>
                                      <p:cBhvr>
                                        <p:cTn id="73" dur="1" fill="hold">
                                          <p:stCondLst>
                                            <p:cond delay="0"/>
                                          </p:stCondLst>
                                        </p:cTn>
                                        <p:tgtEl>
                                          <p:spTgt spid="8">
                                            <p:txEl>
                                              <p:pRg st="7" end="7"/>
                                            </p:txEl>
                                          </p:spTgt>
                                        </p:tgtEl>
                                        <p:attrNameLst>
                                          <p:attrName>style.visibility</p:attrName>
                                        </p:attrNameLst>
                                      </p:cBhvr>
                                      <p:to>
                                        <p:strVal val="visible"/>
                                      </p:to>
                                    </p:set>
                                    <p:anim from="(-#ppt_w/2)" to="(#ppt_x)" calcmode="lin" valueType="num">
                                      <p:cBhvr>
                                        <p:cTn id="74" dur="600" fill="hold">
                                          <p:stCondLst>
                                            <p:cond delay="0"/>
                                          </p:stCondLst>
                                        </p:cTn>
                                        <p:tgtEl>
                                          <p:spTgt spid="8">
                                            <p:txEl>
                                              <p:pRg st="7" end="7"/>
                                            </p:txEl>
                                          </p:spTgt>
                                        </p:tgtEl>
                                        <p:attrNameLst>
                                          <p:attrName>ppt_x</p:attrName>
                                        </p:attrNameLst>
                                      </p:cBhvr>
                                    </p:anim>
                                    <p:anim from="0" to="-1.0" calcmode="lin" valueType="num">
                                      <p:cBhvr>
                                        <p:cTn id="75" dur="200" decel="50000" autoRev="1" fill="hold">
                                          <p:stCondLst>
                                            <p:cond delay="600"/>
                                          </p:stCondLst>
                                        </p:cTn>
                                        <p:tgtEl>
                                          <p:spTgt spid="8">
                                            <p:txEl>
                                              <p:pRg st="7" end="7"/>
                                            </p:txEl>
                                          </p:spTgt>
                                        </p:tgtEl>
                                        <p:attrNameLst>
                                          <p:attrName>xshear</p:attrName>
                                        </p:attrNameLst>
                                      </p:cBhvr>
                                    </p:anim>
                                    <p:animScale>
                                      <p:cBhvr>
                                        <p:cTn id="76" dur="200" decel="100000" autoRev="1" fill="hold">
                                          <p:stCondLst>
                                            <p:cond delay="600"/>
                                          </p:stCondLst>
                                        </p:cTn>
                                        <p:tgtEl>
                                          <p:spTgt spid="8">
                                            <p:txEl>
                                              <p:pRg st="7" end="7"/>
                                            </p:txEl>
                                          </p:spTgt>
                                        </p:tgtEl>
                                      </p:cBhvr>
                                      <p:from x="100000" y="100000"/>
                                      <p:to x="80000" y="100000"/>
                                    </p:animScale>
                                    <p:anim by="(#ppt_h/3+#ppt_w*0.1)" calcmode="lin" valueType="num">
                                      <p:cBhvr additive="sum">
                                        <p:cTn id="77" dur="200" decel="100000" autoRev="1" fill="hold">
                                          <p:stCondLst>
                                            <p:cond delay="600"/>
                                          </p:stCondLst>
                                        </p:cTn>
                                        <p:tgtEl>
                                          <p:spTgt spid="8">
                                            <p:txEl>
                                              <p:pRg st="7" end="7"/>
                                            </p:txEl>
                                          </p:spTgt>
                                        </p:tgtEl>
                                        <p:attrNameLst>
                                          <p:attrName>ppt_x</p:attrName>
                                        </p:attrNameLst>
                                      </p:cBhvr>
                                    </p:anim>
                                  </p:childTnLst>
                                  <p:subTnLst>
                                    <p:audio>
                                      <p:cMediaNode>
                                        <p:cTn display="0" masterRel="sameClick">
                                          <p:stCondLst>
                                            <p:cond evt="begin" delay="0">
                                              <p:tn val="72"/>
                                            </p:cond>
                                          </p:stCondLst>
                                          <p:endCondLst>
                                            <p:cond evt="onStopAudio" delay="0">
                                              <p:tgtEl>
                                                <p:sldTgt/>
                                              </p:tgtEl>
                                            </p:cond>
                                          </p:endCondLst>
                                        </p:cTn>
                                        <p:tgtEl>
                                          <p:sndTgt r:embed="rId11" name="مناشف ورقي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5"/>
    </p:bldLst>
  </p:timing>
</p:sld>
</file>

<file path=ppt/theme/theme1.xml><?xml version="1.0" encoding="utf-8"?>
<a:theme xmlns:a="http://schemas.openxmlformats.org/drawingml/2006/main" name="سمة Office">
  <a:themeElements>
    <a:clrScheme name="وحدة نمطية">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مسبوك">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3228</TotalTime>
  <Words>1143</Words>
  <Application>Microsoft Office PowerPoint</Application>
  <PresentationFormat>On-screen Show (4:3)</PresentationFormat>
  <Paragraphs>160</Paragraphs>
  <Slides>59</Slides>
  <Notes>0</Notes>
  <HiddenSlides>0</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سمة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علوم6ب - الفصل التاسع</dc:title>
  <dc:subject>الدرس الثاني الماء و المخاليط</dc:subject>
  <dc:creator>أ/ بندر الحازمي</dc:creator>
  <cp:keywords>حقيبة إنجاز المعلم و المعلمة</cp:keywords>
  <cp:lastModifiedBy>Laptop Shop</cp:lastModifiedBy>
  <cp:revision>264</cp:revision>
  <dcterms:created xsi:type="dcterms:W3CDTF">2011-12-25T15:22:47Z</dcterms:created>
  <dcterms:modified xsi:type="dcterms:W3CDTF">2017-07-13T11:40:13Z</dcterms:modified>
</cp:coreProperties>
</file>