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87" r:id="rId2"/>
    <p:sldId id="388" r:id="rId3"/>
    <p:sldId id="389" r:id="rId4"/>
    <p:sldId id="311" r:id="rId5"/>
    <p:sldId id="397" r:id="rId6"/>
    <p:sldId id="362" r:id="rId7"/>
    <p:sldId id="365" r:id="rId8"/>
    <p:sldId id="391" r:id="rId9"/>
    <p:sldId id="363" r:id="rId10"/>
    <p:sldId id="398" r:id="rId11"/>
    <p:sldId id="399" r:id="rId12"/>
    <p:sldId id="364" r:id="rId13"/>
    <p:sldId id="298" r:id="rId14"/>
    <p:sldId id="312" r:id="rId15"/>
    <p:sldId id="367" r:id="rId16"/>
    <p:sldId id="400" r:id="rId17"/>
    <p:sldId id="368" r:id="rId18"/>
    <p:sldId id="401" r:id="rId19"/>
    <p:sldId id="402" r:id="rId20"/>
    <p:sldId id="369" r:id="rId21"/>
    <p:sldId id="300" r:id="rId22"/>
    <p:sldId id="408" r:id="rId23"/>
    <p:sldId id="371" r:id="rId24"/>
    <p:sldId id="403" r:id="rId25"/>
    <p:sldId id="406" r:id="rId26"/>
    <p:sldId id="372" r:id="rId27"/>
    <p:sldId id="392" r:id="rId28"/>
    <p:sldId id="407" r:id="rId29"/>
    <p:sldId id="314" r:id="rId30"/>
    <p:sldId id="409" r:id="rId31"/>
    <p:sldId id="313" r:id="rId32"/>
    <p:sldId id="410" r:id="rId33"/>
    <p:sldId id="373" r:id="rId34"/>
    <p:sldId id="404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411" r:id="rId43"/>
    <p:sldId id="393" r:id="rId44"/>
    <p:sldId id="405" r:id="rId45"/>
    <p:sldId id="309" r:id="rId46"/>
    <p:sldId id="381" r:id="rId47"/>
    <p:sldId id="382" r:id="rId48"/>
    <p:sldId id="412" r:id="rId49"/>
    <p:sldId id="383" r:id="rId50"/>
    <p:sldId id="384" r:id="rId51"/>
    <p:sldId id="413" r:id="rId52"/>
    <p:sldId id="315" r:id="rId53"/>
    <p:sldId id="316" r:id="rId54"/>
    <p:sldId id="317" r:id="rId55"/>
    <p:sldId id="318" r:id="rId56"/>
    <p:sldId id="394" r:id="rId57"/>
    <p:sldId id="320" r:id="rId58"/>
    <p:sldId id="321" r:id="rId59"/>
    <p:sldId id="322" r:id="rId60"/>
    <p:sldId id="324" r:id="rId61"/>
    <p:sldId id="414" r:id="rId62"/>
    <p:sldId id="325" r:id="rId63"/>
    <p:sldId id="326" r:id="rId64"/>
    <p:sldId id="395" r:id="rId65"/>
    <p:sldId id="415" r:id="rId66"/>
    <p:sldId id="323" r:id="rId67"/>
    <p:sldId id="335" r:id="rId68"/>
    <p:sldId id="327" r:id="rId69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FCCFF"/>
    <a:srgbClr val="FFFFCC"/>
    <a:srgbClr val="1DC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نمط ذو سمات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853" autoAdjust="0"/>
    <p:restoredTop sz="94603" autoAdjust="0"/>
  </p:normalViewPr>
  <p:slideViewPr>
    <p:cSldViewPr>
      <p:cViewPr>
        <p:scale>
          <a:sx n="58" d="100"/>
          <a:sy n="58" d="100"/>
        </p:scale>
        <p:origin x="-1704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43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CEBAB-3116-4B7C-B2D1-0F745DDF8FCA}" type="datetimeFigureOut">
              <a:rPr lang="ar-SA"/>
              <a:pPr>
                <a:defRPr/>
              </a:pPr>
              <a:t>19/10/1438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2021E-599E-4F22-A225-6BD854E869C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7B25-E882-4C4E-86D8-90418F6CEF61}" type="datetimeFigureOut">
              <a:rPr lang="ar-SA"/>
              <a:pPr>
                <a:defRPr/>
              </a:pPr>
              <a:t>19/10/1438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D74AD-1189-4AD2-9588-35AE0A32970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33CA-1A02-4AA9-BE13-2953813D103C}" type="datetimeFigureOut">
              <a:rPr lang="ar-SA"/>
              <a:pPr>
                <a:defRPr/>
              </a:pPr>
              <a:t>19/10/1438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69F7D-D499-4D30-9E56-A08CB7985BF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BC329-AE37-45ED-8394-E185A369D0F5}" type="datetimeFigureOut">
              <a:rPr lang="ar-SA"/>
              <a:pPr>
                <a:defRPr/>
              </a:pPr>
              <a:t>19/10/1438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1EE4F-3AB4-495F-9CED-B203BD819E4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0B45A-BF2A-4DAE-9377-1F24F235AF39}" type="datetimeFigureOut">
              <a:rPr lang="ar-SA"/>
              <a:pPr>
                <a:defRPr/>
              </a:pPr>
              <a:t>19/10/1438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331BF-56AA-40E2-8A54-619996EBD92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15E0B-6B41-402A-B8EF-EA4A9D0B77B9}" type="datetimeFigureOut">
              <a:rPr lang="ar-SA"/>
              <a:pPr>
                <a:defRPr/>
              </a:pPr>
              <a:t>19/10/1438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DE3CF-5ED9-478D-AB4A-74874CC3781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AA6FB-3421-4F3A-A867-01FFD292EF8A}" type="datetimeFigureOut">
              <a:rPr lang="ar-SA"/>
              <a:pPr>
                <a:defRPr/>
              </a:pPr>
              <a:t>19/10/1438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88B69-26A9-4472-8EB1-CAD49FDD7E0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98E8-1462-4EB7-A88F-9D1781A2C779}" type="datetimeFigureOut">
              <a:rPr lang="ar-SA"/>
              <a:pPr>
                <a:defRPr/>
              </a:pPr>
              <a:t>19/10/1438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95FDB-6D7B-4248-8151-8045CEB5E0D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181D7-529B-4843-9D8A-6A6F6E390F22}" type="datetimeFigureOut">
              <a:rPr lang="ar-SA"/>
              <a:pPr>
                <a:defRPr/>
              </a:pPr>
              <a:t>19/10/1438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1F26E-7B0E-466B-B731-CE1903B31BE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2CBDF-74DF-4158-8347-D2B6E0F55BF1}" type="datetimeFigureOut">
              <a:rPr lang="ar-SA"/>
              <a:pPr>
                <a:defRPr/>
              </a:pPr>
              <a:t>19/10/1438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EFB06-8E53-4837-AAA8-5169C221347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207AD-51F9-4BD6-9B90-B4EB9F24246A}" type="datetimeFigureOut">
              <a:rPr lang="ar-SA"/>
              <a:pPr>
                <a:defRPr/>
              </a:pPr>
              <a:t>19/10/1438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2A4E2-3FC4-42A8-9E7A-666A7E54F60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comb/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082732-2F30-4842-B91C-E9557FE7D768}" type="datetimeFigureOut">
              <a:rPr lang="ar-SA"/>
              <a:pPr>
                <a:defRPr/>
              </a:pPr>
              <a:t>19/10/1438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98F778-79E3-4883-ADBB-84FEA37F507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  <p:sndAc>
      <p:stSnd>
        <p:snd r:embed="rId13" name="type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audio" Target="../media/audio2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audio" Target="../media/audio2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audio" Target="../media/audio43.wav"/><Relationship Id="rId4" Type="http://schemas.openxmlformats.org/officeDocument/2006/relationships/audio" Target="../media/audio4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audio" Target="../media/audio4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audio" Target="../media/audio4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audio" Target="../media/audio46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audio" Target="../media/audio47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audio" Target="../media/audio49.wav"/><Relationship Id="rId4" Type="http://schemas.openxmlformats.org/officeDocument/2006/relationships/audio" Target="../media/audio48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audio" Target="../media/audio50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3.wav"/><Relationship Id="rId4" Type="http://schemas.openxmlformats.org/officeDocument/2006/relationships/audio" Target="../media/audio52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5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audio" Target="../media/audio59.wav"/><Relationship Id="rId4" Type="http://schemas.openxmlformats.org/officeDocument/2006/relationships/audio" Target="../media/audio58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audio" Target="../media/audio64.wav"/><Relationship Id="rId4" Type="http://schemas.openxmlformats.org/officeDocument/2006/relationships/audio" Target="../media/audio6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audio" Target="../media/audio67.wav"/><Relationship Id="rId4" Type="http://schemas.openxmlformats.org/officeDocument/2006/relationships/audio" Target="../media/audio6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audio" Target="../media/audio69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audio" Target="../media/audio7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audio" Target="../media/audio7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6.wav"/><Relationship Id="rId5" Type="http://schemas.openxmlformats.org/officeDocument/2006/relationships/audio" Target="../media/audio75.wav"/><Relationship Id="rId4" Type="http://schemas.openxmlformats.org/officeDocument/2006/relationships/audio" Target="../media/audio5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6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6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9.wav"/><Relationship Id="rId4" Type="http://schemas.openxmlformats.org/officeDocument/2006/relationships/audio" Target="../media/audio78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0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6.wav"/><Relationship Id="rId13" Type="http://schemas.openxmlformats.org/officeDocument/2006/relationships/audio" Target="../media/audio91.wav"/><Relationship Id="rId3" Type="http://schemas.openxmlformats.org/officeDocument/2006/relationships/audio" Target="../media/audio81.wav"/><Relationship Id="rId7" Type="http://schemas.openxmlformats.org/officeDocument/2006/relationships/audio" Target="../media/audio85.wav"/><Relationship Id="rId12" Type="http://schemas.openxmlformats.org/officeDocument/2006/relationships/audio" Target="../media/audio9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4.wav"/><Relationship Id="rId11" Type="http://schemas.openxmlformats.org/officeDocument/2006/relationships/audio" Target="../media/audio89.wav"/><Relationship Id="rId5" Type="http://schemas.openxmlformats.org/officeDocument/2006/relationships/audio" Target="../media/audio83.wav"/><Relationship Id="rId10" Type="http://schemas.openxmlformats.org/officeDocument/2006/relationships/audio" Target="../media/audio88.wav"/><Relationship Id="rId4" Type="http://schemas.openxmlformats.org/officeDocument/2006/relationships/audio" Target="../media/audio82.wav"/><Relationship Id="rId9" Type="http://schemas.openxmlformats.org/officeDocument/2006/relationships/audio" Target="../media/audio87.wav"/><Relationship Id="rId1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6.wav"/><Relationship Id="rId5" Type="http://schemas.openxmlformats.org/officeDocument/2006/relationships/audio" Target="../media/audio94.wav"/><Relationship Id="rId4" Type="http://schemas.openxmlformats.org/officeDocument/2006/relationships/audio" Target="../media/audio93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6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99.wav"/><Relationship Id="rId4" Type="http://schemas.openxmlformats.org/officeDocument/2006/relationships/audio" Target="../media/audio98.wav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6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104.wav"/><Relationship Id="rId4" Type="http://schemas.openxmlformats.org/officeDocument/2006/relationships/audio" Target="../media/audio103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106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9.wav"/><Relationship Id="rId5" Type="http://schemas.openxmlformats.org/officeDocument/2006/relationships/audio" Target="../media/audio108.wav"/><Relationship Id="rId4" Type="http://schemas.openxmlformats.org/officeDocument/2006/relationships/audio" Target="../media/audio107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1.wav"/><Relationship Id="rId7" Type="http://schemas.openxmlformats.org/officeDocument/2006/relationships/audio" Target="../media/audio11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3.wav"/><Relationship Id="rId5" Type="http://schemas.openxmlformats.org/officeDocument/2006/relationships/audio" Target="../media/audio112.wav"/><Relationship Id="rId4" Type="http://schemas.openxmlformats.org/officeDocument/2006/relationships/audio" Target="../media/audio8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5.wav"/><Relationship Id="rId5" Type="http://schemas.openxmlformats.org/officeDocument/2006/relationships/audio" Target="../media/audio95.wav"/><Relationship Id="rId4" Type="http://schemas.openxmlformats.org/officeDocument/2006/relationships/audio" Target="../media/audio98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9.wav"/><Relationship Id="rId3" Type="http://schemas.openxmlformats.org/officeDocument/2006/relationships/audio" Target="../media/audio2.wav"/><Relationship Id="rId7" Type="http://schemas.openxmlformats.org/officeDocument/2006/relationships/audio" Target="../media/audio1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7.wav"/><Relationship Id="rId5" Type="http://schemas.openxmlformats.org/officeDocument/2006/relationships/audio" Target="../media/audio32.wav"/><Relationship Id="rId10" Type="http://schemas.openxmlformats.org/officeDocument/2006/relationships/audio" Target="../media/audio121.wav"/><Relationship Id="rId4" Type="http://schemas.openxmlformats.org/officeDocument/2006/relationships/audio" Target="../media/audio116.wav"/><Relationship Id="rId9" Type="http://schemas.openxmlformats.org/officeDocument/2006/relationships/audio" Target="../media/audio12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23.wav"/><Relationship Id="rId4" Type="http://schemas.openxmlformats.org/officeDocument/2006/relationships/audio" Target="../media/audio12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4.wav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9.wav"/><Relationship Id="rId3" Type="http://schemas.openxmlformats.org/officeDocument/2006/relationships/audio" Target="../media/audio81.wav"/><Relationship Id="rId7" Type="http://schemas.openxmlformats.org/officeDocument/2006/relationships/audio" Target="../media/audio12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7.wav"/><Relationship Id="rId11" Type="http://schemas.openxmlformats.org/officeDocument/2006/relationships/image" Target="../media/image21.jpeg"/><Relationship Id="rId5" Type="http://schemas.openxmlformats.org/officeDocument/2006/relationships/audio" Target="../media/audio126.wav"/><Relationship Id="rId10" Type="http://schemas.openxmlformats.org/officeDocument/2006/relationships/audio" Target="../media/audio131.wav"/><Relationship Id="rId4" Type="http://schemas.openxmlformats.org/officeDocument/2006/relationships/audio" Target="../media/audio125.wav"/><Relationship Id="rId9" Type="http://schemas.openxmlformats.org/officeDocument/2006/relationships/audio" Target="../media/audio130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6.wav"/><Relationship Id="rId3" Type="http://schemas.openxmlformats.org/officeDocument/2006/relationships/audio" Target="../media/audio81.wav"/><Relationship Id="rId7" Type="http://schemas.openxmlformats.org/officeDocument/2006/relationships/audio" Target="../media/audio135.wav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4.wav"/><Relationship Id="rId11" Type="http://schemas.openxmlformats.org/officeDocument/2006/relationships/audio" Target="../media/audio131.wav"/><Relationship Id="rId5" Type="http://schemas.openxmlformats.org/officeDocument/2006/relationships/audio" Target="../media/audio133.wav"/><Relationship Id="rId10" Type="http://schemas.openxmlformats.org/officeDocument/2006/relationships/audio" Target="../media/audio138.wav"/><Relationship Id="rId4" Type="http://schemas.openxmlformats.org/officeDocument/2006/relationships/audio" Target="../media/audio132.wav"/><Relationship Id="rId9" Type="http://schemas.openxmlformats.org/officeDocument/2006/relationships/audio" Target="../media/audio137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0.wav"/><Relationship Id="rId5" Type="http://schemas.openxmlformats.org/officeDocument/2006/relationships/audio" Target="../media/audio139.wav"/><Relationship Id="rId4" Type="http://schemas.openxmlformats.org/officeDocument/2006/relationships/audio" Target="../media/audio13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41.wav"/><Relationship Id="rId4" Type="http://schemas.openxmlformats.org/officeDocument/2006/relationships/audio" Target="../media/audio132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5.wav"/><Relationship Id="rId5" Type="http://schemas.openxmlformats.org/officeDocument/2006/relationships/audio" Target="../media/audio144.wav"/><Relationship Id="rId4" Type="http://schemas.openxmlformats.org/officeDocument/2006/relationships/audio" Target="../media/audio143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9.wav"/><Relationship Id="rId5" Type="http://schemas.openxmlformats.org/officeDocument/2006/relationships/audio" Target="../media/audio144.wav"/><Relationship Id="rId4" Type="http://schemas.openxmlformats.org/officeDocument/2006/relationships/audio" Target="../media/audio14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3.jpe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5" Type="http://schemas.openxmlformats.org/officeDocument/2006/relationships/audio" Target="../media/audio13.wav"/><Relationship Id="rId10" Type="http://schemas.openxmlformats.org/officeDocument/2006/relationships/audio" Target="../media/audio18.wav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ستديرة 1"/>
          <p:cNvSpPr/>
          <p:nvPr/>
        </p:nvSpPr>
        <p:spPr>
          <a:xfrm>
            <a:off x="4214813" y="585788"/>
            <a:ext cx="4456112" cy="1554162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tx1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000496" y="841701"/>
            <a:ext cx="478631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solidFill>
                  <a:srgbClr val="C00000"/>
                </a:solidFill>
              </a:rPr>
              <a:t>الْوَحْدَةُ الْخَامِسَةُ</a:t>
            </a:r>
            <a:endParaRPr lang="ar-EG" sz="6000" b="1" dirty="0">
              <a:solidFill>
                <a:srgbClr val="C00000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069599" y="3206281"/>
            <a:ext cx="4930935" cy="2365629"/>
            <a:chOff x="1173" y="1157"/>
            <a:chExt cx="5206" cy="2158"/>
          </a:xfrm>
        </p:grpSpPr>
        <p:grpSp>
          <p:nvGrpSpPr>
            <p:cNvPr id="2054" name="Group 8"/>
            <p:cNvGrpSpPr>
              <a:grpSpLocks/>
            </p:cNvGrpSpPr>
            <p:nvPr/>
          </p:nvGrpSpPr>
          <p:grpSpPr bwMode="auto">
            <a:xfrm>
              <a:off x="1173" y="1157"/>
              <a:ext cx="5206" cy="2158"/>
              <a:chOff x="3999591" y="474234"/>
              <a:chExt cx="5764196" cy="1919282"/>
            </a:xfrm>
          </p:grpSpPr>
          <p:sp>
            <p:nvSpPr>
              <p:cNvPr id="9" name="Double Wave 10"/>
              <p:cNvSpPr/>
              <p:nvPr/>
            </p:nvSpPr>
            <p:spPr>
              <a:xfrm>
                <a:off x="4190731" y="679034"/>
                <a:ext cx="5573056" cy="1714482"/>
              </a:xfrm>
              <a:prstGeom prst="doubleWave">
                <a:avLst>
                  <a:gd name="adj1" fmla="val 3699"/>
                  <a:gd name="adj2" fmla="val -4539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Double Wave 9"/>
              <p:cNvSpPr/>
              <p:nvPr/>
            </p:nvSpPr>
            <p:spPr>
              <a:xfrm>
                <a:off x="3999591" y="474234"/>
                <a:ext cx="5571446" cy="1713352"/>
              </a:xfrm>
              <a:prstGeom prst="doubleWave">
                <a:avLst>
                  <a:gd name="adj1" fmla="val 4618"/>
                  <a:gd name="adj2" fmla="val -3208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1425" y="1403"/>
              <a:ext cx="4529" cy="1432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9600" b="1" dirty="0" smtClean="0">
                  <a:solidFill>
                    <a:srgbClr val="002060"/>
                  </a:solidFill>
                </a:rPr>
                <a:t>الْمَادَّة</a:t>
              </a:r>
              <a:endParaRPr lang="ar-EG" sz="96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81410" y="386405"/>
            <a:ext cx="6942313" cy="1185208"/>
            <a:chOff x="1164823" y="547291"/>
            <a:chExt cx="7634496" cy="5867960"/>
          </a:xfrm>
        </p:grpSpPr>
        <p:pic>
          <p:nvPicPr>
            <p:cNvPr id="3" name="Picture 25" descr="Buster_Bunny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loud 6"/>
            <p:cNvSpPr/>
            <p:nvPr/>
          </p:nvSpPr>
          <p:spPr bwMode="auto">
            <a:xfrm flipH="1">
              <a:off x="1164823" y="547291"/>
              <a:ext cx="7634496" cy="5867960"/>
            </a:xfrm>
            <a:prstGeom prst="wave">
              <a:avLst>
                <a:gd name="adj1" fmla="val 8022"/>
                <a:gd name="adj2" fmla="val -750"/>
              </a:avLst>
            </a:prstGeom>
            <a:solidFill>
              <a:srgbClr val="92D050"/>
            </a:solidFill>
            <a:ln w="76200" cap="rnd">
              <a:solidFill>
                <a:srgbClr val="C00000"/>
              </a:solidFill>
              <a:prstDash val="sysDot"/>
            </a:ln>
            <a:effectLst>
              <a:innerShdw blurRad="939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 smtClean="0">
                  <a:solidFill>
                    <a:schemeClr val="bg1"/>
                  </a:solidFill>
                </a:rPr>
                <a:t>هل المحاليل </a:t>
              </a:r>
              <a:r>
                <a:rPr lang="ar-EG" sz="4800" b="1" dirty="0" err="1" smtClean="0">
                  <a:solidFill>
                    <a:schemeClr val="bg1"/>
                  </a:solidFill>
                </a:rPr>
                <a:t>مخاليطُ</a:t>
              </a:r>
              <a:r>
                <a:rPr lang="ar-EG" sz="4800" b="1" dirty="0" smtClean="0">
                  <a:solidFill>
                    <a:schemeClr val="bg1"/>
                  </a:solidFill>
                </a:rPr>
                <a:t> متجانسة؟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857224" y="1857364"/>
            <a:ext cx="7356499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3600" b="1" dirty="0" smtClean="0">
                <a:latin typeface="Calibri" pitchFamily="34" charset="0"/>
              </a:rPr>
              <a:t>تُشكَّل السَّبَائِكُ بتسخينِ مُكَوَّناتِها وصهْرها ومزْجِها معًا. وعندما يبرُد المَحْلُولُ يصبحُ صُلْبًا، وتَـبْقَى المُكَوَّنَاتُ ذائبةً.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1000100" y="4768532"/>
            <a:ext cx="7143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C00000"/>
                </a:solidFill>
                <a:latin typeface="Calibri" pitchFamily="34" charset="0"/>
              </a:rPr>
              <a:t>نستخدمُ أنوَاعًا مختلفةً منَ السَّبَائِك </a:t>
            </a:r>
            <a:r>
              <a:rPr lang="ar-EG" sz="4400" b="1" dirty="0">
                <a:solidFill>
                  <a:srgbClr val="C00000"/>
                </a:solidFill>
                <a:latin typeface="Calibri" pitchFamily="34" charset="0"/>
              </a:rPr>
              <a:t>في </a:t>
            </a:r>
            <a:r>
              <a:rPr lang="ar-EG" sz="4400" b="1" dirty="0" smtClean="0">
                <a:solidFill>
                  <a:srgbClr val="C00000"/>
                </a:solidFill>
                <a:latin typeface="Calibri" pitchFamily="34" charset="0"/>
              </a:rPr>
              <a:t>حياتِنا اليوميَّةِ. </a:t>
            </a:r>
            <a:endParaRPr lang="en-US" sz="44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ش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ستخدم أنواع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81410" y="386405"/>
            <a:ext cx="6942313" cy="1113770"/>
            <a:chOff x="1164823" y="547291"/>
            <a:chExt cx="7634496" cy="5867960"/>
          </a:xfrm>
        </p:grpSpPr>
        <p:pic>
          <p:nvPicPr>
            <p:cNvPr id="3" name="Picture 25" descr="Buster_Bunny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loud 6"/>
            <p:cNvSpPr/>
            <p:nvPr/>
          </p:nvSpPr>
          <p:spPr bwMode="auto">
            <a:xfrm flipH="1">
              <a:off x="1164823" y="547291"/>
              <a:ext cx="7634496" cy="5867960"/>
            </a:xfrm>
            <a:prstGeom prst="wave">
              <a:avLst>
                <a:gd name="adj1" fmla="val 8022"/>
                <a:gd name="adj2" fmla="val -750"/>
              </a:avLst>
            </a:prstGeom>
            <a:solidFill>
              <a:srgbClr val="92D050"/>
            </a:solidFill>
            <a:ln w="76200" cap="rnd">
              <a:solidFill>
                <a:srgbClr val="C00000"/>
              </a:solidFill>
              <a:prstDash val="sysDot"/>
            </a:ln>
            <a:effectLst>
              <a:innerShdw blurRad="939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 smtClean="0">
                  <a:solidFill>
                    <a:schemeClr val="bg1"/>
                  </a:solidFill>
                </a:rPr>
                <a:t>هل المحاليل </a:t>
              </a:r>
              <a:r>
                <a:rPr lang="ar-EG" sz="4800" b="1" dirty="0" err="1" smtClean="0">
                  <a:solidFill>
                    <a:schemeClr val="bg1"/>
                  </a:solidFill>
                </a:rPr>
                <a:t>مخاليطُ</a:t>
              </a:r>
              <a:r>
                <a:rPr lang="ar-EG" sz="4800" b="1" dirty="0" smtClean="0">
                  <a:solidFill>
                    <a:schemeClr val="bg1"/>
                  </a:solidFill>
                </a:rPr>
                <a:t> متجانسة؟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715963" y="1928802"/>
            <a:ext cx="77120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latin typeface="Calibri" pitchFamily="34" charset="0"/>
              </a:rPr>
              <a:t>فالفولاذُ سبيكةٌ، يُصنَعُ معظمُهَا منَ الحديدِ والكربون، وهو قويٌّ جدًا، ويُسْتَخْدَمُ </a:t>
            </a:r>
            <a:r>
              <a:rPr lang="ar-EG" sz="4000" b="1" dirty="0">
                <a:latin typeface="Calibri" pitchFamily="34" charset="0"/>
              </a:rPr>
              <a:t>في </a:t>
            </a:r>
            <a:r>
              <a:rPr lang="ar-EG" sz="4000" b="1" dirty="0" smtClean="0">
                <a:latin typeface="Calibri" pitchFamily="34" charset="0"/>
              </a:rPr>
              <a:t>البناء.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والفولاذُ المقاوِمُ للصَّدأ </a:t>
            </a:r>
            <a:r>
              <a:rPr lang="ar-EG" sz="4000" b="1" dirty="0">
                <a:latin typeface="Calibri" pitchFamily="34" charset="0"/>
              </a:rPr>
              <a:t>(</a:t>
            </a:r>
            <a:r>
              <a:rPr lang="ar-EG" sz="4000" b="1" dirty="0" err="1">
                <a:latin typeface="Calibri" pitchFamily="34" charset="0"/>
              </a:rPr>
              <a:t>ستانلس</a:t>
            </a:r>
            <a:r>
              <a:rPr lang="ar-EG" sz="4000" b="1" dirty="0">
                <a:latin typeface="Calibri" pitchFamily="34" charset="0"/>
              </a:rPr>
              <a:t> </a:t>
            </a:r>
            <a:r>
              <a:rPr lang="ar-EG" sz="4000" b="1" dirty="0" err="1">
                <a:latin typeface="Calibri" pitchFamily="34" charset="0"/>
              </a:rPr>
              <a:t>ستيل</a:t>
            </a:r>
            <a:r>
              <a:rPr lang="ar-EG" sz="4000" b="1" dirty="0">
                <a:latin typeface="Calibri" pitchFamily="34" charset="0"/>
              </a:rPr>
              <a:t>) </a:t>
            </a:r>
            <a:r>
              <a:rPr lang="ar-EG" sz="4000" b="1" dirty="0" smtClean="0">
                <a:latin typeface="Calibri" pitchFamily="34" charset="0"/>
              </a:rPr>
              <a:t>سبيكةٌ قويةٌ </a:t>
            </a:r>
            <a:r>
              <a:rPr lang="ar-EG" sz="4000" b="1" dirty="0">
                <a:latin typeface="Calibri" pitchFamily="34" charset="0"/>
              </a:rPr>
              <a:t>لا تتآكل </a:t>
            </a:r>
            <a:r>
              <a:rPr lang="ar-EG" sz="4000" b="1" dirty="0" smtClean="0">
                <a:latin typeface="Calibri" pitchFamily="34" charset="0"/>
              </a:rPr>
              <a:t>بسرعة، </a:t>
            </a:r>
            <a:r>
              <a:rPr lang="ar-EG" sz="4000" b="1" dirty="0">
                <a:latin typeface="Calibri" pitchFamily="34" charset="0"/>
              </a:rPr>
              <a:t>حتى لو </a:t>
            </a:r>
            <a:r>
              <a:rPr lang="ar-EG" sz="4000" b="1" dirty="0" smtClean="0">
                <a:latin typeface="Calibri" pitchFamily="34" charset="0"/>
              </a:rPr>
              <a:t>تعرَّضت </a:t>
            </a:r>
            <a:r>
              <a:rPr lang="ar-EG" sz="4000" b="1" dirty="0">
                <a:latin typeface="Calibri" pitchFamily="34" charset="0"/>
              </a:rPr>
              <a:t>للماء أو </a:t>
            </a:r>
            <a:r>
              <a:rPr lang="ar-EG" sz="4000" b="1" dirty="0" smtClean="0">
                <a:latin typeface="Calibri" pitchFamily="34" charset="0"/>
              </a:rPr>
              <a:t>الرطوبة، ويَنتُجُ </a:t>
            </a:r>
            <a:r>
              <a:rPr lang="ar-EG" sz="4000" b="1" dirty="0">
                <a:latin typeface="Calibri" pitchFamily="34" charset="0"/>
              </a:rPr>
              <a:t>الفولاذ </a:t>
            </a:r>
            <a:r>
              <a:rPr lang="ar-EG" sz="4000" b="1" dirty="0" smtClean="0">
                <a:latin typeface="Calibri" pitchFamily="34" charset="0"/>
              </a:rPr>
              <a:t>المقاوِمُ </a:t>
            </a:r>
            <a:r>
              <a:rPr lang="ar-EG" sz="4000" b="1" dirty="0">
                <a:latin typeface="Calibri" pitchFamily="34" charset="0"/>
              </a:rPr>
              <a:t>للصدأ عن </a:t>
            </a:r>
            <a:r>
              <a:rPr lang="ar-EG" sz="4000" b="1" dirty="0" smtClean="0">
                <a:latin typeface="Calibri" pitchFamily="34" charset="0"/>
              </a:rPr>
              <a:t>خلْط كميةٍ كبيرةٍ منَ الكرومِ </a:t>
            </a:r>
            <a:r>
              <a:rPr lang="ar-EG" sz="4000" b="1" dirty="0">
                <a:latin typeface="Calibri" pitchFamily="34" charset="0"/>
              </a:rPr>
              <a:t>مع </a:t>
            </a:r>
            <a:r>
              <a:rPr lang="ar-EG" sz="4000" b="1" dirty="0" smtClean="0">
                <a:latin typeface="Calibri" pitchFamily="34" charset="0"/>
              </a:rPr>
              <a:t>الحديدِ، والكربونِ، وفِـلِزّاتٍ أخرَى. 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الفولا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15963" y="2144713"/>
            <a:ext cx="77120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latin typeface="Calibri" pitchFamily="34" charset="0"/>
              </a:rPr>
              <a:t>والبرونزُ والنُّحَاسُ الأصفرُ أيضًا </a:t>
            </a:r>
            <a:r>
              <a:rPr lang="ar-EG" sz="4000" b="1" dirty="0">
                <a:latin typeface="Calibri" pitchFamily="34" charset="0"/>
              </a:rPr>
              <a:t>من </a:t>
            </a:r>
            <a:r>
              <a:rPr lang="ar-EG" sz="4000" b="1" dirty="0" smtClean="0">
                <a:latin typeface="Calibri" pitchFamily="34" charset="0"/>
              </a:rPr>
              <a:t>السَّبَائِكِ، ويحتويَانِ </a:t>
            </a:r>
            <a:r>
              <a:rPr lang="ar-EG" sz="4000" b="1" dirty="0">
                <a:latin typeface="Calibri" pitchFamily="34" charset="0"/>
              </a:rPr>
              <a:t>على </a:t>
            </a:r>
            <a:r>
              <a:rPr lang="ar-EG" sz="4000" b="1" dirty="0" smtClean="0">
                <a:latin typeface="Calibri" pitchFamily="34" charset="0"/>
              </a:rPr>
              <a:t>النحاس، ويَتَكَوَّنُ البرونزُ </a:t>
            </a:r>
            <a:r>
              <a:rPr lang="ar-EG" sz="4000" b="1" dirty="0">
                <a:latin typeface="Calibri" pitchFamily="34" charset="0"/>
              </a:rPr>
              <a:t>من </a:t>
            </a:r>
            <a:r>
              <a:rPr lang="ar-EG" sz="4000" b="1" dirty="0" smtClean="0">
                <a:latin typeface="Calibri" pitchFamily="34" charset="0"/>
              </a:rPr>
              <a:t>النُّحاسِ والقَـصْدِيرِ. أمَّا النُّحاسُ الأصفرُ فيَتَكَوَّنُ </a:t>
            </a:r>
            <a:r>
              <a:rPr lang="ar-EG" sz="4000" b="1" dirty="0">
                <a:latin typeface="Calibri" pitchFamily="34" charset="0"/>
              </a:rPr>
              <a:t>من </a:t>
            </a:r>
            <a:r>
              <a:rPr lang="ar-EG" sz="4000" b="1" dirty="0" smtClean="0">
                <a:latin typeface="Calibri" pitchFamily="34" charset="0"/>
              </a:rPr>
              <a:t>النحاسِ </a:t>
            </a:r>
            <a:r>
              <a:rPr lang="ar-EG" sz="4000" b="1" dirty="0" err="1" smtClean="0">
                <a:latin typeface="Calibri" pitchFamily="34" charset="0"/>
              </a:rPr>
              <a:t>والخارصِين</a:t>
            </a:r>
            <a:r>
              <a:rPr lang="ar-EG" sz="4000" b="1" dirty="0" smtClean="0">
                <a:latin typeface="Calibri" pitchFamily="34" charset="0"/>
              </a:rPr>
              <a:t>. </a:t>
            </a:r>
            <a:endParaRPr lang="en-US" sz="4000" b="1" dirty="0">
              <a:latin typeface="Calibri" pitchFamily="34" charset="0"/>
            </a:endParaRPr>
          </a:p>
        </p:txBody>
      </p:sp>
      <p:grpSp>
        <p:nvGrpSpPr>
          <p:cNvPr id="8195" name="Group 2"/>
          <p:cNvGrpSpPr>
            <a:grpSpLocks/>
          </p:cNvGrpSpPr>
          <p:nvPr/>
        </p:nvGrpSpPr>
        <p:grpSpPr bwMode="auto">
          <a:xfrm>
            <a:off x="1181410" y="377651"/>
            <a:ext cx="6942313" cy="1333370"/>
            <a:chOff x="1164823" y="547291"/>
            <a:chExt cx="7634496" cy="5867960"/>
          </a:xfrm>
        </p:grpSpPr>
        <p:pic>
          <p:nvPicPr>
            <p:cNvPr id="8196" name="Picture 25" descr="Buster_Bunny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Cloud 6"/>
            <p:cNvSpPr/>
            <p:nvPr/>
          </p:nvSpPr>
          <p:spPr bwMode="auto">
            <a:xfrm flipH="1">
              <a:off x="1164823" y="547291"/>
              <a:ext cx="7634496" cy="5867960"/>
            </a:xfrm>
            <a:prstGeom prst="wave">
              <a:avLst>
                <a:gd name="adj1" fmla="val 8022"/>
                <a:gd name="adj2" fmla="val -750"/>
              </a:avLst>
            </a:prstGeom>
            <a:solidFill>
              <a:srgbClr val="92D050"/>
            </a:solidFill>
            <a:ln w="76200" cap="rnd">
              <a:solidFill>
                <a:srgbClr val="C00000"/>
              </a:solidFill>
              <a:prstDash val="sysDot"/>
            </a:ln>
            <a:effectLst>
              <a:innerShdw blurRad="939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 smtClean="0">
                  <a:solidFill>
                    <a:schemeClr val="bg1"/>
                  </a:solidFill>
                </a:rPr>
                <a:t>هل المحاليل </a:t>
              </a:r>
              <a:r>
                <a:rPr lang="ar-EG" sz="4800" b="1" dirty="0" err="1" smtClean="0">
                  <a:solidFill>
                    <a:schemeClr val="bg1"/>
                  </a:solidFill>
                </a:rPr>
                <a:t>مخاليطُ</a:t>
              </a:r>
              <a:r>
                <a:rPr lang="ar-EG" sz="4800" b="1" dirty="0" smtClean="0">
                  <a:solidFill>
                    <a:schemeClr val="bg1"/>
                  </a:solidFill>
                </a:rPr>
                <a:t> متجانسة؟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البرون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991430"/>
              </p:ext>
            </p:extLst>
          </p:nvPr>
        </p:nvGraphicFramePr>
        <p:xfrm>
          <a:off x="857224" y="764704"/>
          <a:ext cx="7429552" cy="5343221"/>
        </p:xfrm>
        <a:graphic>
          <a:graphicData uri="http://schemas.openxmlformats.org/drawingml/2006/table">
            <a:tbl>
              <a:tblPr rtl="1">
                <a:tableStyleId>{35758FB7-9AC5-4552-8A53-C91805E547FA}</a:tableStyleId>
              </a:tblPr>
              <a:tblGrid>
                <a:gridCol w="7429552"/>
              </a:tblGrid>
              <a:tr h="5343221">
                <a:tc>
                  <a:txBody>
                    <a:bodyPr/>
                    <a:lstStyle/>
                    <a:p>
                      <a:pPr algn="ctr" rtl="1"/>
                      <a:endParaRPr lang="en-US" sz="36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sz="36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sz="36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solidFill>
                      <a:srgbClr val="1DC0E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357950" y="2191485"/>
            <a:ext cx="1785950" cy="2451961"/>
          </a:xfrm>
          <a:prstGeom prst="roundRect">
            <a:avLst>
              <a:gd name="adj" fmla="val 2549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707904" y="2204864"/>
            <a:ext cx="1785950" cy="2281416"/>
          </a:xfrm>
          <a:prstGeom prst="roundRect">
            <a:avLst>
              <a:gd name="adj" fmla="val 2549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/>
          <a:srcRect t="7226" b="8774"/>
          <a:stretch>
            <a:fillRect/>
          </a:stretch>
        </p:blipFill>
        <p:spPr bwMode="auto">
          <a:xfrm>
            <a:off x="1000100" y="2371267"/>
            <a:ext cx="1785950" cy="2177717"/>
          </a:xfrm>
          <a:prstGeom prst="roundRect">
            <a:avLst>
              <a:gd name="adj" fmla="val 2549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116013" y="5013325"/>
            <a:ext cx="67691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ar-EG" sz="4000" b="1" dirty="0">
                <a:solidFill>
                  <a:srgbClr val="C00000"/>
                </a:solidFill>
              </a:rPr>
              <a:t>(</a:t>
            </a:r>
            <a:r>
              <a:rPr lang="ar-EG" sz="4000" b="1" dirty="0" smtClean="0">
                <a:solidFill>
                  <a:srgbClr val="C00000"/>
                </a:solidFill>
              </a:rPr>
              <a:t>نحاس    +    قصدير     =     برونز</a:t>
            </a:r>
            <a:r>
              <a:rPr lang="ar-EG" sz="4000" b="1" dirty="0">
                <a:solidFill>
                  <a:srgbClr val="C00000"/>
                </a:solidFill>
              </a:rPr>
              <a:t>)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4525" y="3213100"/>
            <a:ext cx="54768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</a:rPr>
              <a:t>+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7675" y="3173413"/>
            <a:ext cx="544513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C00000"/>
                </a:solidFill>
              </a:rPr>
              <a:t>=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حاس  قصد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ثماني 1"/>
          <p:cNvSpPr/>
          <p:nvPr/>
        </p:nvSpPr>
        <p:spPr>
          <a:xfrm>
            <a:off x="3357590" y="428604"/>
            <a:ext cx="5143500" cy="849312"/>
          </a:xfrm>
          <a:prstGeom prst="octagon">
            <a:avLst>
              <a:gd name="adj" fmla="val 3768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3786215" y="500041"/>
            <a:ext cx="42719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 err="1">
                <a:solidFill>
                  <a:srgbClr val="002060"/>
                </a:solidFill>
                <a:latin typeface="Calibri" pitchFamily="34" charset="0"/>
              </a:rPr>
              <a:t>الذائبية</a:t>
            </a:r>
            <a:r>
              <a:rPr lang="ar-EG" sz="4400" b="1" dirty="0">
                <a:solidFill>
                  <a:srgbClr val="002060"/>
                </a:solidFill>
                <a:latin typeface="Calibri" pitchFamily="34" charset="0"/>
              </a:rPr>
              <a:t> في المحاليل</a:t>
            </a:r>
            <a:endParaRPr lang="en-US" sz="4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928662" y="1643050"/>
            <a:ext cx="7286649" cy="45243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r>
              <a:rPr lang="ar-EG" sz="3600" b="1" dirty="0">
                <a:latin typeface="Calibri" pitchFamily="34" charset="0"/>
              </a:rPr>
              <a:t>إذا </a:t>
            </a:r>
            <a:r>
              <a:rPr lang="ar-EG" sz="3600" b="1" dirty="0" smtClean="0">
                <a:latin typeface="Calibri" pitchFamily="34" charset="0"/>
              </a:rPr>
              <a:t>أُضِيفتْ كميةٌ قليلةٌ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السكرِ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الْمَاءِ نحصلُ </a:t>
            </a:r>
            <a:r>
              <a:rPr lang="ar-EG" sz="3600" b="1" dirty="0">
                <a:latin typeface="Calibri" pitchFamily="34" charset="0"/>
              </a:rPr>
              <a:t>على </a:t>
            </a:r>
            <a:r>
              <a:rPr lang="ar-EG" sz="3600" b="1" dirty="0" smtClean="0">
                <a:latin typeface="Calibri" pitchFamily="34" charset="0"/>
              </a:rPr>
              <a:t>مَحْلُولٍ يسمَّى مَحْلُولَ سكرٍ مخففٍ. ويكون مذاقُ الْمَاءِ حلوًا قليلًا. لكن </a:t>
            </a:r>
            <a:r>
              <a:rPr lang="ar-EG" sz="3600" b="1" dirty="0">
                <a:latin typeface="Calibri" pitchFamily="34" charset="0"/>
              </a:rPr>
              <a:t>مع إضافة المزيد من السكر إلى </a:t>
            </a:r>
            <a:r>
              <a:rPr lang="ar-EG" sz="3600" b="1" dirty="0" smtClean="0">
                <a:latin typeface="Calibri" pitchFamily="34" charset="0"/>
              </a:rPr>
              <a:t>المَحْلُول تزيدُ نسبةُ الْمَادَّةِ الْمُذَابةِ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المَحْلُولِ، ويُعَبَّرُ </a:t>
            </a:r>
            <a:r>
              <a:rPr lang="ar-EG" sz="3600" b="1" dirty="0">
                <a:latin typeface="Calibri" pitchFamily="34" charset="0"/>
              </a:rPr>
              <a:t>عن ذلك </a:t>
            </a:r>
            <a:r>
              <a:rPr lang="ar-EG" sz="3600" b="1" dirty="0" smtClean="0">
                <a:latin typeface="Calibri" pitchFamily="34" charset="0"/>
              </a:rPr>
              <a:t>بأنَّ تركيزَ </a:t>
            </a:r>
            <a:r>
              <a:rPr lang="ar-EG" sz="3600" b="1" dirty="0">
                <a:latin typeface="Calibri" pitchFamily="34" charset="0"/>
              </a:rPr>
              <a:t>السكر في </a:t>
            </a:r>
            <a:r>
              <a:rPr lang="ar-EG" sz="3600" b="1" dirty="0" smtClean="0">
                <a:latin typeface="Calibri" pitchFamily="34" charset="0"/>
              </a:rPr>
              <a:t>المَحْلُولِ زائدٌ. أي أنَّه </a:t>
            </a:r>
            <a:r>
              <a:rPr lang="ar-EG" sz="3600" b="1" dirty="0">
                <a:latin typeface="Calibri" pitchFamily="34" charset="0"/>
              </a:rPr>
              <a:t>كلما </a:t>
            </a:r>
            <a:r>
              <a:rPr lang="ar-EG" sz="3600" b="1" dirty="0" smtClean="0">
                <a:latin typeface="Calibri" pitchFamily="34" charset="0"/>
              </a:rPr>
              <a:t>أُضيفَت كميةٌ أكبرُ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السكرِ </a:t>
            </a:r>
            <a:r>
              <a:rPr lang="ar-EG" sz="3600" b="1" dirty="0">
                <a:latin typeface="Calibri" pitchFamily="34" charset="0"/>
              </a:rPr>
              <a:t>إلى </a:t>
            </a:r>
            <a:r>
              <a:rPr lang="ar-EG" sz="3600" b="1" dirty="0" smtClean="0">
                <a:latin typeface="Calibri" pitchFamily="34" charset="0"/>
              </a:rPr>
              <a:t>المَحْلُولِ يزيدُ تركيزُه، ويصبحُ مذاقُه أحلى. </a:t>
            </a:r>
            <a:endParaRPr lang="en-US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ذائبية في المحال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ا أضيفت كمية قليلة من السكر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ا أضيفت كمية قليلة من السكر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ثماني 1"/>
          <p:cNvSpPr/>
          <p:nvPr/>
        </p:nvSpPr>
        <p:spPr>
          <a:xfrm>
            <a:off x="3357590" y="428604"/>
            <a:ext cx="5143500" cy="849312"/>
          </a:xfrm>
          <a:prstGeom prst="octagon">
            <a:avLst>
              <a:gd name="adj" fmla="val 3768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3315" name="مستطيل 2"/>
          <p:cNvSpPr>
            <a:spLocks noChangeArrowheads="1"/>
          </p:cNvSpPr>
          <p:nvPr/>
        </p:nvSpPr>
        <p:spPr bwMode="auto">
          <a:xfrm>
            <a:off x="3786215" y="500041"/>
            <a:ext cx="42719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 err="1" smtClean="0">
                <a:solidFill>
                  <a:srgbClr val="002060"/>
                </a:solidFill>
                <a:latin typeface="Calibri" pitchFamily="34" charset="0"/>
              </a:rPr>
              <a:t>الذائبية</a:t>
            </a: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</a:rPr>
              <a:t> في المحاليل</a:t>
            </a:r>
            <a:endParaRPr lang="en-US" sz="4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642938" y="1500174"/>
            <a:ext cx="7858125" cy="50783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Low">
              <a:lnSpc>
                <a:spcPct val="150000"/>
              </a:lnSpc>
              <a:defRPr/>
            </a:pPr>
            <a:r>
              <a:rPr lang="ar-EG" sz="3600" b="1" dirty="0">
                <a:latin typeface="Calibri" pitchFamily="34" charset="0"/>
              </a:rPr>
              <a:t>هل يمكن إذابة </a:t>
            </a:r>
            <a:r>
              <a:rPr lang="ar-EG" sz="3600" b="1" dirty="0" smtClean="0">
                <a:latin typeface="Calibri" pitchFamily="34" charset="0"/>
              </a:rPr>
              <a:t>أيِّ </a:t>
            </a:r>
            <a:r>
              <a:rPr lang="ar-EG" sz="3600" b="1" dirty="0">
                <a:latin typeface="Calibri" pitchFamily="34" charset="0"/>
              </a:rPr>
              <a:t>كمية من السكر في </a:t>
            </a:r>
            <a:r>
              <a:rPr lang="ar-EG" sz="3600" b="1" dirty="0" smtClean="0">
                <a:latin typeface="Calibri" pitchFamily="34" charset="0"/>
              </a:rPr>
              <a:t>الْمَاء؟ </a:t>
            </a:r>
            <a:r>
              <a:rPr lang="ar-EG" sz="3600" b="1" dirty="0">
                <a:latin typeface="Calibri" pitchFamily="34" charset="0"/>
              </a:rPr>
              <a:t>عند حد معين </a:t>
            </a:r>
            <a:r>
              <a:rPr lang="ar-EG" sz="3600" b="1" dirty="0" smtClean="0">
                <a:latin typeface="Calibri" pitchFamily="34" charset="0"/>
              </a:rPr>
              <a:t>ألاحظُ أنَّ السكرَ </a:t>
            </a:r>
            <a:r>
              <a:rPr lang="ar-EG" sz="3600" b="1" dirty="0">
                <a:latin typeface="Calibri" pitchFamily="34" charset="0"/>
              </a:rPr>
              <a:t>لا يذوب في </a:t>
            </a:r>
            <a:r>
              <a:rPr lang="ar-EG" sz="3600" b="1" dirty="0" smtClean="0">
                <a:latin typeface="Calibri" pitchFamily="34" charset="0"/>
              </a:rPr>
              <a:t>الْمَاء، وقد ترسبت </a:t>
            </a:r>
            <a:r>
              <a:rPr lang="ar-EG" sz="3600" b="1" dirty="0">
                <a:latin typeface="Calibri" pitchFamily="34" charset="0"/>
              </a:rPr>
              <a:t>بلوراته في قاع </a:t>
            </a:r>
            <a:r>
              <a:rPr lang="ar-EG" sz="3600" b="1" dirty="0" smtClean="0">
                <a:latin typeface="Calibri" pitchFamily="34" charset="0"/>
              </a:rPr>
              <a:t>الكأس. يمكن </a:t>
            </a:r>
            <a:r>
              <a:rPr lang="ar-EG" sz="3600" b="1" dirty="0">
                <a:latin typeface="Calibri" pitchFamily="34" charset="0"/>
              </a:rPr>
              <a:t>في هذه الحالة تحريك السكر لإذابة كمية </a:t>
            </a:r>
            <a:r>
              <a:rPr lang="ar-EG" sz="3600" b="1" dirty="0" smtClean="0">
                <a:latin typeface="Calibri" pitchFamily="34" charset="0"/>
              </a:rPr>
              <a:t>إضافية، لكن </a:t>
            </a:r>
            <a:r>
              <a:rPr lang="ar-EG" sz="3600" b="1" dirty="0">
                <a:latin typeface="Calibri" pitchFamily="34" charset="0"/>
              </a:rPr>
              <a:t>إذا استمرت إضافة السكر فلن يذوب حتى مع استمرار </a:t>
            </a:r>
            <a:r>
              <a:rPr lang="ar-EG" sz="3600" b="1" dirty="0" smtClean="0">
                <a:latin typeface="Calibri" pitchFamily="34" charset="0"/>
              </a:rPr>
              <a:t>التحريك، ويوصف المَحْلُول </a:t>
            </a:r>
            <a:r>
              <a:rPr lang="ar-EG" sz="3600" b="1" dirty="0">
                <a:latin typeface="Calibri" pitchFamily="34" charset="0"/>
              </a:rPr>
              <a:t>في هذه الحالة أنه </a:t>
            </a:r>
            <a:r>
              <a:rPr lang="ar-EG" sz="3600" b="1" dirty="0" smtClean="0">
                <a:latin typeface="Calibri" pitchFamily="34" charset="0"/>
              </a:rPr>
              <a:t>مَحْلُول مشبع. </a:t>
            </a:r>
            <a:endParaRPr lang="en-US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ل يمك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ل يمك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315" grpId="0"/>
      <p:bldP spid="4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ثماني 1"/>
          <p:cNvSpPr/>
          <p:nvPr/>
        </p:nvSpPr>
        <p:spPr>
          <a:xfrm>
            <a:off x="2236565" y="428624"/>
            <a:ext cx="6264525" cy="849312"/>
          </a:xfrm>
          <a:prstGeom prst="octagon">
            <a:avLst>
              <a:gd name="adj" fmla="val 3768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855143" y="285728"/>
            <a:ext cx="5203036" cy="99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400" b="1" dirty="0" err="1" smtClean="0">
                <a:solidFill>
                  <a:srgbClr val="002060"/>
                </a:solidFill>
                <a:latin typeface="Calibri" pitchFamily="34" charset="0"/>
              </a:rPr>
              <a:t>الذائبية</a:t>
            </a: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</a:rPr>
              <a:t> في المحاليل</a:t>
            </a:r>
            <a:endParaRPr lang="en-US" sz="4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500166" y="3281322"/>
            <a:ext cx="6286544" cy="274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err="1">
                <a:latin typeface="Calibri" pitchFamily="34" charset="0"/>
              </a:rPr>
              <a:t>ذائبية</a:t>
            </a:r>
            <a:r>
              <a:rPr lang="ar-EG" sz="4000" b="1" dirty="0"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الْمِلْح مثلًا40 </a:t>
            </a:r>
            <a:r>
              <a:rPr lang="ar-EG" sz="4000" b="1" dirty="0">
                <a:latin typeface="Calibri" pitchFamily="34" charset="0"/>
              </a:rPr>
              <a:t>جرام من </a:t>
            </a:r>
            <a:r>
              <a:rPr lang="ar-EG" sz="4000" b="1" dirty="0" smtClean="0">
                <a:latin typeface="Calibri" pitchFamily="34" charset="0"/>
              </a:rPr>
              <a:t>الْمِلْح، </a:t>
            </a:r>
            <a:r>
              <a:rPr lang="ar-EG" sz="4000" b="1" dirty="0">
                <a:latin typeface="Calibri" pitchFamily="34" charset="0"/>
              </a:rPr>
              <a:t>في 100مل من </a:t>
            </a:r>
            <a:r>
              <a:rPr lang="ar-EG" sz="4000" b="1" dirty="0" smtClean="0">
                <a:latin typeface="Calibri" pitchFamily="34" charset="0"/>
              </a:rPr>
              <a:t>الْمَاء.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وذلك </a:t>
            </a:r>
            <a:r>
              <a:rPr lang="ar-EG" sz="4000" b="1" dirty="0">
                <a:latin typeface="Calibri" pitchFamily="34" charset="0"/>
              </a:rPr>
              <a:t>في درجة حرارة </a:t>
            </a:r>
            <a:r>
              <a:rPr lang="ar-EG" sz="4000" b="1" dirty="0" smtClean="0">
                <a:latin typeface="Calibri" pitchFamily="34" charset="0"/>
              </a:rPr>
              <a:t>الغرفة. </a:t>
            </a:r>
            <a:endParaRPr lang="ar-EG" sz="4000" b="1" dirty="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57224" y="1785926"/>
            <a:ext cx="7429497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>
              <a:defRPr/>
            </a:pP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وتُسمَّى أكبرُ كميةٍ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من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الْمُذَابِ يمكنُ إذابتُها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في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كميةٍ معينةٍ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من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المَحْلُول: </a:t>
            </a:r>
            <a:r>
              <a:rPr lang="ar-EG" sz="4000" b="1" dirty="0" err="1" smtClean="0">
                <a:solidFill>
                  <a:srgbClr val="C00000"/>
                </a:solidFill>
                <a:latin typeface="Calibri" pitchFamily="34" charset="0"/>
              </a:rPr>
              <a:t>الذائبية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. </a:t>
            </a:r>
            <a:endParaRPr lang="en-US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9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تسمى أك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تسمى أك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ذائبية الملح مثلاً40جر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ثماني 1"/>
          <p:cNvSpPr/>
          <p:nvPr/>
        </p:nvSpPr>
        <p:spPr>
          <a:xfrm>
            <a:off x="3143250" y="642938"/>
            <a:ext cx="5143500" cy="849312"/>
          </a:xfrm>
          <a:prstGeom prst="octagon">
            <a:avLst>
              <a:gd name="adj" fmla="val 3768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5363" name="مستطيل 2"/>
          <p:cNvSpPr>
            <a:spLocks noChangeArrowheads="1"/>
          </p:cNvSpPr>
          <p:nvPr/>
        </p:nvSpPr>
        <p:spPr bwMode="auto">
          <a:xfrm>
            <a:off x="3571875" y="714375"/>
            <a:ext cx="42719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 err="1" smtClean="0">
                <a:solidFill>
                  <a:srgbClr val="002060"/>
                </a:solidFill>
                <a:latin typeface="Calibri" pitchFamily="34" charset="0"/>
              </a:rPr>
              <a:t>الذائبية</a:t>
            </a: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</a:rPr>
              <a:t> في المحاليل</a:t>
            </a:r>
            <a:endParaRPr lang="en-US" sz="4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85813" y="1929364"/>
            <a:ext cx="7572401" cy="37856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وتؤثر مجموعة من العوامل في </a:t>
            </a:r>
            <a:r>
              <a:rPr lang="ar-EG" sz="4000" b="1" dirty="0" err="1">
                <a:solidFill>
                  <a:srgbClr val="C00000"/>
                </a:solidFill>
                <a:latin typeface="Calibri" pitchFamily="34" charset="0"/>
              </a:rPr>
              <a:t>ذائبية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المواد، ومنها: تحريكُ المَحْلُول، </a:t>
            </a:r>
            <a:b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أو تفتيتُ دقائقِ الْمُذَابِ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إلى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دقائقَ أصغرَ؛ لمساعدةِ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المواد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الْمُذَابة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على الذوبان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أسرعَ.</a:t>
            </a:r>
            <a:endParaRPr lang="en-US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تؤثر مجمو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تؤثر مجمو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ثماني 1"/>
          <p:cNvSpPr/>
          <p:nvPr/>
        </p:nvSpPr>
        <p:spPr>
          <a:xfrm>
            <a:off x="3143250" y="642938"/>
            <a:ext cx="5143500" cy="849312"/>
          </a:xfrm>
          <a:prstGeom prst="octagon">
            <a:avLst>
              <a:gd name="adj" fmla="val 3768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3571875" y="714375"/>
            <a:ext cx="42719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 err="1" smtClean="0">
                <a:solidFill>
                  <a:srgbClr val="002060"/>
                </a:solidFill>
                <a:latin typeface="Calibri" pitchFamily="34" charset="0"/>
              </a:rPr>
              <a:t>الذائبية</a:t>
            </a: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</a:rPr>
              <a:t> في المحاليل</a:t>
            </a:r>
            <a:endParaRPr lang="en-US" sz="4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214414" y="1824889"/>
            <a:ext cx="6643707" cy="47089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latin typeface="Calibri" pitchFamily="34" charset="0"/>
              </a:rPr>
              <a:t>وتؤثر </a:t>
            </a:r>
            <a:r>
              <a:rPr lang="ar-EG" sz="4000" b="1" dirty="0">
                <a:latin typeface="Calibri" pitchFamily="34" charset="0"/>
              </a:rPr>
              <a:t>الحرارة </a:t>
            </a:r>
            <a:r>
              <a:rPr lang="ar-EG" sz="4000" b="1" dirty="0" smtClean="0">
                <a:latin typeface="Calibri" pitchFamily="34" charset="0"/>
              </a:rPr>
              <a:t>أيضًا </a:t>
            </a:r>
            <a:r>
              <a:rPr lang="ar-EG" sz="4000" b="1" dirty="0">
                <a:latin typeface="Calibri" pitchFamily="34" charset="0"/>
              </a:rPr>
              <a:t>في </a:t>
            </a:r>
            <a:r>
              <a:rPr lang="ar-EG" sz="4000" b="1" dirty="0" err="1">
                <a:latin typeface="Calibri" pitchFamily="34" charset="0"/>
              </a:rPr>
              <a:t>ذائبية</a:t>
            </a:r>
            <a:r>
              <a:rPr lang="ar-EG" sz="4000" b="1" dirty="0"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المواد، فبعض </a:t>
            </a:r>
            <a:r>
              <a:rPr lang="ar-EG" sz="4000" b="1" dirty="0">
                <a:latin typeface="Calibri" pitchFamily="34" charset="0"/>
              </a:rPr>
              <a:t>المواد - لا </a:t>
            </a:r>
            <a:r>
              <a:rPr lang="ar-EG" sz="4000" b="1" dirty="0" smtClean="0">
                <a:latin typeface="Calibri" pitchFamily="34" charset="0"/>
              </a:rPr>
              <a:t>جميعُها </a:t>
            </a:r>
            <a:r>
              <a:rPr lang="ar-EG" sz="4000" b="1" dirty="0">
                <a:latin typeface="Calibri" pitchFamily="34" charset="0"/>
              </a:rPr>
              <a:t>- يمكن زيادة </a:t>
            </a:r>
            <a:r>
              <a:rPr lang="ar-EG" sz="4000" b="1" dirty="0" err="1">
                <a:latin typeface="Calibri" pitchFamily="34" charset="0"/>
              </a:rPr>
              <a:t>ذائبيتها</a:t>
            </a:r>
            <a:r>
              <a:rPr lang="ar-EG" sz="4000" b="1" dirty="0">
                <a:latin typeface="Calibri" pitchFamily="34" charset="0"/>
              </a:rPr>
              <a:t> بزيادة درجة الحرارة؛ </a:t>
            </a:r>
            <a:r>
              <a:rPr lang="ar-EG" sz="4000" b="1" dirty="0" smtClean="0">
                <a:latin typeface="Calibri" pitchFamily="34" charset="0"/>
              </a:rPr>
              <a:t/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فالسكر </a:t>
            </a:r>
            <a:r>
              <a:rPr lang="ar-EG" sz="4000" b="1" dirty="0">
                <a:latin typeface="Calibri" pitchFamily="34" charset="0"/>
              </a:rPr>
              <a:t>وملح الطعام تزيد </a:t>
            </a:r>
            <a:r>
              <a:rPr lang="ar-EG" sz="4000" b="1" dirty="0" err="1">
                <a:latin typeface="Calibri" pitchFamily="34" charset="0"/>
              </a:rPr>
              <a:t>ذائبيتهما</a:t>
            </a:r>
            <a:r>
              <a:rPr lang="ar-EG" sz="4000" b="1" dirty="0">
                <a:latin typeface="Calibri" pitchFamily="34" charset="0"/>
              </a:rPr>
              <a:t> بشكل ملحوظ عند زيادة درجة </a:t>
            </a:r>
            <a:r>
              <a:rPr lang="ar-EG" sz="4000" b="1" dirty="0" smtClean="0">
                <a:latin typeface="Calibri" pitchFamily="34" charset="0"/>
              </a:rPr>
              <a:t>الحرارة. 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تؤثر الحرارة أيض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تؤثر الحرارة أيض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ثماني 1"/>
          <p:cNvSpPr/>
          <p:nvPr/>
        </p:nvSpPr>
        <p:spPr>
          <a:xfrm>
            <a:off x="3143250" y="642938"/>
            <a:ext cx="5143500" cy="849312"/>
          </a:xfrm>
          <a:prstGeom prst="octagon">
            <a:avLst>
              <a:gd name="adj" fmla="val 3768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3571875" y="714375"/>
            <a:ext cx="42719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 err="1" smtClean="0">
                <a:solidFill>
                  <a:srgbClr val="002060"/>
                </a:solidFill>
                <a:latin typeface="Calibri" pitchFamily="34" charset="0"/>
              </a:rPr>
              <a:t>الذائبية</a:t>
            </a:r>
            <a:r>
              <a:rPr lang="ar-EG" sz="4400" b="1" dirty="0" smtClean="0">
                <a:solidFill>
                  <a:srgbClr val="002060"/>
                </a:solidFill>
                <a:latin typeface="Calibri" pitchFamily="34" charset="0"/>
              </a:rPr>
              <a:t> في المحاليل</a:t>
            </a:r>
            <a:endParaRPr lang="en-US" sz="4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857224" y="2000802"/>
            <a:ext cx="7500990" cy="37856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لكن </a:t>
            </a:r>
            <a:r>
              <a:rPr lang="ar-EG" sz="4000" b="1" dirty="0">
                <a:solidFill>
                  <a:srgbClr val="7030A0"/>
                </a:solidFill>
                <a:latin typeface="Calibri" pitchFamily="34" charset="0"/>
              </a:rPr>
              <a:t>عند وضع 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زجاجةِ مشروباتٍ غازيةٍ </a:t>
            </a:r>
            <a:r>
              <a:rPr lang="ar-EG" sz="4000" b="1" dirty="0">
                <a:solidFill>
                  <a:srgbClr val="7030A0"/>
                </a:solidFill>
                <a:latin typeface="Calibri" pitchFamily="34" charset="0"/>
              </a:rPr>
              <a:t>في 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جوّ </a:t>
            </a:r>
            <a:r>
              <a:rPr lang="ar-EG" sz="4000" b="1" dirty="0">
                <a:solidFill>
                  <a:srgbClr val="7030A0"/>
                </a:solidFill>
                <a:latin typeface="Calibri" pitchFamily="34" charset="0"/>
              </a:rPr>
              <a:t>دافئ 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يُلَاحَظُ تصاعُد فُقَّاعاتٍ، </a:t>
            </a:r>
            <a:b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</a:b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ممَّا </a:t>
            </a:r>
            <a:r>
              <a:rPr lang="ar-EG" sz="4000" b="1" dirty="0">
                <a:solidFill>
                  <a:srgbClr val="7030A0"/>
                </a:solidFill>
                <a:latin typeface="Calibri" pitchFamily="34" charset="0"/>
              </a:rPr>
              <a:t>يدل على 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تصاعُد </a:t>
            </a:r>
            <a:r>
              <a:rPr lang="ar-EG" sz="4000" b="1" dirty="0">
                <a:solidFill>
                  <a:srgbClr val="7030A0"/>
                </a:solidFill>
                <a:latin typeface="Calibri" pitchFamily="34" charset="0"/>
              </a:rPr>
              <a:t>الغازات 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الْمُذَابة فيها، أيْ تقلُّ </a:t>
            </a:r>
            <a:r>
              <a:rPr lang="ar-EG" sz="4000" b="1" dirty="0" err="1" smtClean="0">
                <a:solidFill>
                  <a:srgbClr val="7030A0"/>
                </a:solidFill>
                <a:latin typeface="Calibri" pitchFamily="34" charset="0"/>
              </a:rPr>
              <a:t>ذائبيةُ</a:t>
            </a:r>
            <a:r>
              <a:rPr lang="ar-EG" sz="4000" b="1" dirty="0" smtClean="0">
                <a:solidFill>
                  <a:srgbClr val="7030A0"/>
                </a:solidFill>
                <a:latin typeface="Calibri" pitchFamily="34" charset="0"/>
              </a:rPr>
              <a:t> الغازاتِ بزيادةِ درجةِ الحرارةِ. </a:t>
            </a:r>
            <a:endParaRPr lang="en-US" sz="4000" b="1" dirty="0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كن عند وضع زجاجةِ.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كن عند وضع زجاجةِ....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6011863" y="0"/>
            <a:ext cx="2881312" cy="255454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 smtClean="0">
                <a:solidFill>
                  <a:srgbClr val="FFFF00"/>
                </a:solidFill>
              </a:rPr>
              <a:t>الْفَصْلُ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8000" b="1" dirty="0">
              <a:solidFill>
                <a:srgbClr val="FFFF00"/>
              </a:solidFill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6804248" y="1196752"/>
            <a:ext cx="1728192" cy="1368152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ross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65300" y="3736977"/>
            <a:ext cx="5613399" cy="15700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9600" b="1" dirty="0" smtClean="0">
                <a:solidFill>
                  <a:srgbClr val="FFFF00"/>
                </a:solidFill>
              </a:rPr>
              <a:t>تَصْنِيفُ الْمَادَّة</a:t>
            </a:r>
            <a:endParaRPr lang="ar-EG" sz="96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21"/>
          <p:cNvGrpSpPr>
            <a:grpSpLocks/>
          </p:cNvGrpSpPr>
          <p:nvPr/>
        </p:nvGrpSpPr>
        <p:grpSpPr bwMode="auto">
          <a:xfrm>
            <a:off x="3000375" y="500063"/>
            <a:ext cx="5429250" cy="1357301"/>
            <a:chOff x="4197858" y="2143116"/>
            <a:chExt cx="3588851" cy="1428760"/>
          </a:xfrm>
        </p:grpSpPr>
        <p:sp>
          <p:nvSpPr>
            <p:cNvPr id="6" name="مستطيل مستدير الزوايا 13"/>
            <p:cNvSpPr/>
            <p:nvPr/>
          </p:nvSpPr>
          <p:spPr bwMode="auto">
            <a:xfrm>
              <a:off x="4292302" y="2143116"/>
              <a:ext cx="3494407" cy="1428760"/>
            </a:xfrm>
            <a:prstGeom prst="teardrop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6390" name="مربع نص 24"/>
            <p:cNvSpPr txBox="1">
              <a:spLocks noChangeArrowheads="1"/>
            </p:cNvSpPr>
            <p:nvPr/>
          </p:nvSpPr>
          <p:spPr bwMode="auto">
            <a:xfrm>
              <a:off x="4197858" y="2472776"/>
              <a:ext cx="2662579" cy="80995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r>
                <a:rPr lang="ar-EG" sz="4400" b="1" dirty="0">
                  <a:solidFill>
                    <a:srgbClr val="C00000"/>
                  </a:solidFill>
                  <a:latin typeface="Calibri" pitchFamily="34" charset="0"/>
                </a:rPr>
                <a:t>المحاليل والسلامة</a:t>
              </a:r>
              <a:r>
                <a:rPr lang="en-US" sz="4400" b="1" dirty="0">
                  <a:solidFill>
                    <a:srgbClr val="C00000"/>
                  </a:solidFill>
                  <a:latin typeface="Calibri" pitchFamily="34" charset="0"/>
                </a:rPr>
                <a:t> </a:t>
              </a:r>
            </a:p>
          </p:txBody>
        </p:sp>
      </p:grp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85813" y="2286000"/>
            <a:ext cx="7572375" cy="42473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Low">
              <a:lnSpc>
                <a:spcPct val="150000"/>
              </a:lnSpc>
              <a:buClr>
                <a:srgbClr val="FF0000"/>
              </a:buClr>
              <a:buSzPct val="130000"/>
              <a:buFont typeface="Wingdings" pitchFamily="2" charset="2"/>
              <a:buChar char="Ø"/>
            </a:pP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بعض المحاليل </a:t>
            </a:r>
            <a:r>
              <a:rPr lang="ar-EG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سامَّة، كما </a:t>
            </a: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أن </a:t>
            </a:r>
            <a:r>
              <a:rPr lang="ar-EG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مزْج </a:t>
            </a: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بعض المحاليل قد </a:t>
            </a:r>
            <a:r>
              <a:rPr lang="ar-EG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يُنْتِجُ مركباتٍ جديدةً، </a:t>
            </a: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يمكن لبعضها أن </a:t>
            </a:r>
            <a:r>
              <a:rPr lang="ar-EG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يكونَ خطيرًا. لهذا </a:t>
            </a: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السبب يجب </a:t>
            </a:r>
            <a:r>
              <a:rPr lang="ar-EG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ألَّا تختلطَ موادُّ </a:t>
            </a: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التنظيف </a:t>
            </a:r>
            <a:r>
              <a:rPr lang="ar-EG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المنزليةُ معًا، ويجب دائمًا </a:t>
            </a: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قراءة </a:t>
            </a:r>
            <a:r>
              <a:rPr lang="ar-EG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التحذيراتِ </a:t>
            </a: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التي على </a:t>
            </a:r>
            <a:r>
              <a:rPr lang="ar-EG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عُبُـوَّاتِ </a:t>
            </a:r>
            <a:r>
              <a:rPr lang="ar-EG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المواد </a:t>
            </a:r>
            <a:r>
              <a:rPr lang="ar-EG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الكيميائية. </a:t>
            </a:r>
            <a:endParaRPr lang="ar-EG" sz="36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حاليل والسل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عض المحال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دمعة 7"/>
          <p:cNvSpPr/>
          <p:nvPr/>
        </p:nvSpPr>
        <p:spPr>
          <a:xfrm flipH="1">
            <a:off x="5143502" y="571480"/>
            <a:ext cx="3263689" cy="1071570"/>
          </a:xfrm>
          <a:prstGeom prst="teardrop">
            <a:avLst/>
          </a:prstGeom>
          <a:solidFill>
            <a:srgbClr val="FFFFCC"/>
          </a:solidFill>
          <a:ln w="76200" cmpd="dbl">
            <a:solidFill>
              <a:schemeClr val="accent1">
                <a:lumMod val="60000"/>
                <a:lumOff val="40000"/>
              </a:schemeClr>
            </a:solidFill>
          </a:ln>
          <a:effectLst>
            <a:innerShdw blurRad="584200">
              <a:schemeClr val="accent4">
                <a:lumMod val="60000"/>
                <a:lumOff val="40000"/>
              </a:schemeClr>
            </a:innerShdw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643174" y="1714488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 smtClean="0">
                <a:solidFill>
                  <a:srgbClr val="0070C0"/>
                </a:solidFill>
                <a:latin typeface="Calibri" pitchFamily="34" charset="0"/>
              </a:rPr>
              <a:t>تَحْضِيرُ مَحْلُول </a:t>
            </a:r>
            <a:r>
              <a:rPr lang="ar-EG" sz="4800" b="1" dirty="0">
                <a:solidFill>
                  <a:srgbClr val="0070C0"/>
                </a:solidFill>
                <a:latin typeface="Calibri" pitchFamily="34" charset="0"/>
              </a:rPr>
              <a:t>مشبع</a:t>
            </a:r>
            <a:endParaRPr lang="en-US" sz="4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000100" y="3078163"/>
            <a:ext cx="7470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cs typeface="Times New Roman" pitchFamily="18" charset="0"/>
              </a:rPr>
              <a:t>1) </a:t>
            </a:r>
            <a:r>
              <a:rPr lang="ar-EG" sz="4000" b="1" dirty="0" smtClean="0">
                <a:cs typeface="Times New Roman" pitchFamily="18" charset="0"/>
              </a:rPr>
              <a:t>أتوقع: </a:t>
            </a:r>
            <a:br>
              <a:rPr lang="ar-EG" sz="4000" b="1" dirty="0" smtClean="0">
                <a:cs typeface="Times New Roman" pitchFamily="18" charset="0"/>
              </a:rPr>
            </a:br>
            <a:r>
              <a:rPr lang="ar-EG" sz="3600" b="1" dirty="0" smtClean="0">
                <a:latin typeface="Calibri" pitchFamily="34" charset="0"/>
              </a:rPr>
              <a:t>ما </a:t>
            </a:r>
            <a:r>
              <a:rPr lang="ar-EG" sz="3600" b="1" dirty="0">
                <a:latin typeface="Calibri" pitchFamily="34" charset="0"/>
              </a:rPr>
              <a:t>كمية </a:t>
            </a:r>
            <a:r>
              <a:rPr lang="ar-EG" sz="3600" b="1" dirty="0" smtClean="0">
                <a:latin typeface="Calibri" pitchFamily="34" charset="0"/>
              </a:rPr>
              <a:t>الْمِلْح </a:t>
            </a:r>
            <a:r>
              <a:rPr lang="ar-EG" sz="3600" b="1" dirty="0">
                <a:latin typeface="Calibri" pitchFamily="34" charset="0"/>
              </a:rPr>
              <a:t>التي </a:t>
            </a:r>
            <a:r>
              <a:rPr lang="ar-EG" sz="3600" b="1" dirty="0" smtClean="0">
                <a:latin typeface="Calibri" pitchFamily="34" charset="0"/>
              </a:rPr>
              <a:t/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يمكن </a:t>
            </a:r>
            <a:r>
              <a:rPr lang="ar-EG" sz="3600" b="1" dirty="0">
                <a:latin typeface="Calibri" pitchFamily="34" charset="0"/>
              </a:rPr>
              <a:t>أن تذوب في100مللتر من </a:t>
            </a:r>
            <a:r>
              <a:rPr lang="ar-EG" sz="3600" b="1" dirty="0" smtClean="0">
                <a:latin typeface="Calibri" pitchFamily="34" charset="0"/>
              </a:rPr>
              <a:t>الْمَاء؟</a:t>
            </a:r>
            <a:endParaRPr lang="en-US" sz="3600" b="1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357167"/>
            <a:ext cx="207170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ضير محلول مشب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توقع ما كمية الملح ال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دمعة 7"/>
          <p:cNvSpPr/>
          <p:nvPr/>
        </p:nvSpPr>
        <p:spPr>
          <a:xfrm flipH="1">
            <a:off x="5143502" y="571480"/>
            <a:ext cx="3263689" cy="1071570"/>
          </a:xfrm>
          <a:prstGeom prst="teardrop">
            <a:avLst/>
          </a:prstGeom>
          <a:solidFill>
            <a:srgbClr val="FFFFCC"/>
          </a:solidFill>
          <a:ln w="76200" cmpd="dbl">
            <a:solidFill>
              <a:schemeClr val="accent1">
                <a:lumMod val="60000"/>
                <a:lumOff val="40000"/>
              </a:schemeClr>
            </a:solidFill>
          </a:ln>
          <a:effectLst>
            <a:innerShdw blurRad="584200">
              <a:schemeClr val="accent4">
                <a:lumMod val="60000"/>
                <a:lumOff val="40000"/>
              </a:schemeClr>
            </a:innerShdw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643174" y="1714488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 smtClean="0">
                <a:solidFill>
                  <a:srgbClr val="0070C0"/>
                </a:solidFill>
                <a:latin typeface="Calibri" pitchFamily="34" charset="0"/>
              </a:rPr>
              <a:t>تَحْضِيرُ مَحْلُول </a:t>
            </a:r>
            <a:r>
              <a:rPr lang="ar-EG" sz="4800" b="1" dirty="0">
                <a:solidFill>
                  <a:srgbClr val="0070C0"/>
                </a:solidFill>
                <a:latin typeface="Calibri" pitchFamily="34" charset="0"/>
              </a:rPr>
              <a:t>مشبع</a:t>
            </a:r>
            <a:endParaRPr lang="en-US" sz="4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857224" y="3214686"/>
            <a:ext cx="754223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cs typeface="Times New Roman" pitchFamily="18" charset="0"/>
              </a:rPr>
              <a:t>2) </a:t>
            </a:r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أقيس</a:t>
            </a:r>
            <a:r>
              <a:rPr lang="ar-EG" sz="3600" b="1" dirty="0" smtClean="0">
                <a:latin typeface="Calibri" pitchFamily="34" charset="0"/>
              </a:rPr>
              <a:t>: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 أزِن10جرامات </a:t>
            </a:r>
            <a:r>
              <a:rPr lang="ar-EG" sz="3600" b="1" dirty="0">
                <a:latin typeface="Calibri" pitchFamily="34" charset="0"/>
              </a:rPr>
              <a:t>من ملح </a:t>
            </a:r>
            <a:r>
              <a:rPr lang="ar-EG" sz="3600" b="1" dirty="0" smtClean="0">
                <a:latin typeface="Calibri" pitchFamily="34" charset="0"/>
              </a:rPr>
              <a:t>الطعام،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باستخدام الميزان. </a:t>
            </a:r>
            <a:endParaRPr lang="en-US" sz="3600" b="1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57167"/>
            <a:ext cx="207170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قيس أزن10جرامات من ملح الطع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1"/>
          <p:cNvSpPr>
            <a:spLocks noChangeArrowheads="1"/>
          </p:cNvSpPr>
          <p:nvPr/>
        </p:nvSpPr>
        <p:spPr bwMode="auto">
          <a:xfrm>
            <a:off x="2643174" y="1714488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>
                <a:solidFill>
                  <a:srgbClr val="0070C0"/>
                </a:solidFill>
                <a:latin typeface="Calibri" pitchFamily="34" charset="0"/>
              </a:rPr>
              <a:t>تحضير </a:t>
            </a:r>
            <a:r>
              <a:rPr lang="ar-EG" sz="4800" b="1" dirty="0" smtClean="0">
                <a:solidFill>
                  <a:srgbClr val="0070C0"/>
                </a:solidFill>
                <a:latin typeface="Calibri" pitchFamily="34" charset="0"/>
              </a:rPr>
              <a:t>مَحْلُول </a:t>
            </a:r>
            <a:r>
              <a:rPr lang="ar-EG" sz="4800" b="1" dirty="0">
                <a:solidFill>
                  <a:srgbClr val="0070C0"/>
                </a:solidFill>
                <a:latin typeface="Calibri" pitchFamily="34" charset="0"/>
              </a:rPr>
              <a:t>مشبع</a:t>
            </a:r>
            <a:endParaRPr lang="en-US" sz="4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000100" y="3000372"/>
            <a:ext cx="697073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cs typeface="Times New Roman" pitchFamily="18" charset="0"/>
              </a:rPr>
              <a:t> </a:t>
            </a:r>
            <a:r>
              <a:rPr lang="ar-EG" sz="3600" b="1" dirty="0">
                <a:cs typeface="Times New Roman" pitchFamily="18" charset="0"/>
              </a:rPr>
              <a:t>3) </a:t>
            </a:r>
            <a:r>
              <a:rPr lang="ar-EG" sz="3600" b="1" dirty="0" smtClean="0">
                <a:solidFill>
                  <a:srgbClr val="C00000"/>
                </a:solidFill>
                <a:cs typeface="Times New Roman" pitchFamily="18" charset="0"/>
              </a:rPr>
              <a:t>أجرب</a:t>
            </a:r>
            <a:r>
              <a:rPr lang="ar-EG" sz="3600" b="1" dirty="0" smtClean="0">
                <a:cs typeface="Times New Roman" pitchFamily="18" charset="0"/>
              </a:rPr>
              <a:t>: </a:t>
            </a:r>
            <a:br>
              <a:rPr lang="ar-EG" sz="3600" b="1" dirty="0" smtClean="0">
                <a:cs typeface="Times New Roman" pitchFamily="18" charset="0"/>
              </a:rPr>
            </a:br>
            <a:r>
              <a:rPr lang="ar-EG" sz="3600" b="1" dirty="0" smtClean="0">
                <a:latin typeface="Calibri" pitchFamily="34" charset="0"/>
              </a:rPr>
              <a:t>أضيف </a:t>
            </a:r>
            <a:r>
              <a:rPr lang="ar-EG" sz="3600" b="1" dirty="0">
                <a:latin typeface="Calibri" pitchFamily="34" charset="0"/>
              </a:rPr>
              <a:t>ملح الطعام إلى100مل من </a:t>
            </a:r>
            <a:r>
              <a:rPr lang="ar-EG" sz="3600" b="1" dirty="0" smtClean="0">
                <a:latin typeface="Calibri" pitchFamily="34" charset="0"/>
              </a:rPr>
              <a:t>الْمَاء </a:t>
            </a:r>
            <a:r>
              <a:rPr lang="ar-EG" sz="3600" b="1" dirty="0">
                <a:latin typeface="Calibri" pitchFamily="34" charset="0"/>
              </a:rPr>
              <a:t>في كأس </a:t>
            </a:r>
            <a:r>
              <a:rPr lang="ar-EG" sz="3600" b="1" dirty="0" smtClean="0">
                <a:latin typeface="Calibri" pitchFamily="34" charset="0"/>
              </a:rPr>
              <a:t>زجاجية، وأحَرِّك </a:t>
            </a:r>
            <a:r>
              <a:rPr lang="ar-EG" sz="3600" b="1" dirty="0">
                <a:latin typeface="Calibri" pitchFamily="34" charset="0"/>
              </a:rPr>
              <a:t>حتى </a:t>
            </a:r>
            <a:r>
              <a:rPr lang="ar-EG" sz="3600" b="1" dirty="0" smtClean="0">
                <a:latin typeface="Calibri" pitchFamily="34" charset="0"/>
              </a:rPr>
              <a:t>يذوبَ الْمِلْح كليًا، ويَبْدُو المَحْلُولُ صافيًا.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12" name="دمعة 11"/>
          <p:cNvSpPr/>
          <p:nvPr/>
        </p:nvSpPr>
        <p:spPr>
          <a:xfrm flipH="1">
            <a:off x="5143502" y="571480"/>
            <a:ext cx="3263689" cy="1071570"/>
          </a:xfrm>
          <a:prstGeom prst="teardrop">
            <a:avLst/>
          </a:prstGeom>
          <a:solidFill>
            <a:srgbClr val="FFFFCC"/>
          </a:solidFill>
          <a:ln w="76200" cmpd="dbl">
            <a:solidFill>
              <a:schemeClr val="accent1">
                <a:lumMod val="60000"/>
                <a:lumOff val="40000"/>
              </a:schemeClr>
            </a:solidFill>
          </a:ln>
          <a:effectLst>
            <a:innerShdw blurRad="584200">
              <a:schemeClr val="accent4">
                <a:lumMod val="60000"/>
                <a:lumOff val="40000"/>
              </a:schemeClr>
            </a:innerShdw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57167"/>
            <a:ext cx="207170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جرب أضيف ملح الطع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43174" y="1714488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 smtClean="0">
                <a:solidFill>
                  <a:srgbClr val="0070C0"/>
                </a:solidFill>
                <a:latin typeface="Calibri" pitchFamily="34" charset="0"/>
              </a:rPr>
              <a:t>تحضيرُ مَحْلُول </a:t>
            </a:r>
            <a:r>
              <a:rPr lang="ar-EG" sz="4800" b="1" dirty="0">
                <a:solidFill>
                  <a:srgbClr val="0070C0"/>
                </a:solidFill>
                <a:latin typeface="Calibri" pitchFamily="34" charset="0"/>
              </a:rPr>
              <a:t>مشبع</a:t>
            </a:r>
            <a:endParaRPr lang="en-US" sz="4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1142976" y="2857496"/>
            <a:ext cx="718504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cs typeface="Times New Roman" pitchFamily="18" charset="0"/>
              </a:rPr>
              <a:t>4) أكرر </a:t>
            </a:r>
            <a:r>
              <a:rPr lang="ar-EG" sz="4000" b="1" dirty="0" smtClean="0">
                <a:cs typeface="Times New Roman" pitchFamily="18" charset="0"/>
              </a:rPr>
              <a:t>الخطوة </a:t>
            </a:r>
            <a:r>
              <a:rPr lang="ar-EG" sz="3600" b="1" dirty="0" smtClean="0">
                <a:latin typeface="Calibri" pitchFamily="34" charset="0"/>
              </a:rPr>
              <a:t>2، 3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حتى يتوقَّفَ الذوبانُ،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ويبدأَ الْمِلْحُ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الترسُّبِ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قاعِ الكأس.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5" name="دمعة 4"/>
          <p:cNvSpPr/>
          <p:nvPr/>
        </p:nvSpPr>
        <p:spPr>
          <a:xfrm flipH="1">
            <a:off x="5143502" y="571480"/>
            <a:ext cx="3263689" cy="1071570"/>
          </a:xfrm>
          <a:prstGeom prst="teardrop">
            <a:avLst/>
          </a:prstGeom>
          <a:solidFill>
            <a:srgbClr val="FFFFCC"/>
          </a:solidFill>
          <a:ln w="76200" cmpd="dbl">
            <a:solidFill>
              <a:schemeClr val="accent1">
                <a:lumMod val="60000"/>
                <a:lumOff val="40000"/>
              </a:schemeClr>
            </a:solidFill>
          </a:ln>
          <a:effectLst>
            <a:innerShdw blurRad="584200">
              <a:schemeClr val="accent4">
                <a:lumMod val="60000"/>
                <a:lumOff val="40000"/>
              </a:schemeClr>
            </a:innerShdw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57167"/>
            <a:ext cx="207170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كر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43174" y="1714488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 smtClean="0">
                <a:solidFill>
                  <a:srgbClr val="0070C0"/>
                </a:solidFill>
                <a:latin typeface="Calibri" pitchFamily="34" charset="0"/>
              </a:rPr>
              <a:t>تحضيرُ مَحْلُول </a:t>
            </a:r>
            <a:r>
              <a:rPr lang="ar-EG" sz="4800" b="1" dirty="0">
                <a:solidFill>
                  <a:srgbClr val="0070C0"/>
                </a:solidFill>
                <a:latin typeface="Calibri" pitchFamily="34" charset="0"/>
              </a:rPr>
              <a:t>مشبع</a:t>
            </a:r>
            <a:endParaRPr lang="en-US" sz="4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دمعة 4"/>
          <p:cNvSpPr/>
          <p:nvPr/>
        </p:nvSpPr>
        <p:spPr>
          <a:xfrm flipH="1">
            <a:off x="5143502" y="571480"/>
            <a:ext cx="3263689" cy="1071570"/>
          </a:xfrm>
          <a:prstGeom prst="teardrop">
            <a:avLst/>
          </a:prstGeom>
          <a:solidFill>
            <a:srgbClr val="FFFFCC"/>
          </a:solidFill>
          <a:ln w="76200" cmpd="dbl">
            <a:solidFill>
              <a:schemeClr val="accent1">
                <a:lumMod val="60000"/>
                <a:lumOff val="40000"/>
              </a:schemeClr>
            </a:solidFill>
          </a:ln>
          <a:effectLst>
            <a:innerShdw blurRad="584200">
              <a:schemeClr val="accent4">
                <a:lumMod val="60000"/>
                <a:lumOff val="40000"/>
              </a:schemeClr>
            </a:innerShdw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57167"/>
            <a:ext cx="207170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1081090" y="3143248"/>
            <a:ext cx="720568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solidFill>
                  <a:srgbClr val="C00000"/>
                </a:solidFill>
                <a:cs typeface="Times New Roman" pitchFamily="18" charset="0"/>
              </a:rPr>
              <a:t>5) أستخدم </a:t>
            </a:r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الأرقام</a:t>
            </a:r>
            <a:r>
              <a:rPr lang="ar-EG" sz="36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:</a:t>
            </a:r>
            <a:r>
              <a:rPr lang="ar-EG" sz="3600" b="1" dirty="0" smtClean="0">
                <a:latin typeface="Calibri" pitchFamily="34" charset="0"/>
                <a:cs typeface="Times New Roman" pitchFamily="18" charset="0"/>
              </a:rPr>
              <a:t/>
            </a:r>
            <a:br>
              <a:rPr lang="ar-EG" sz="3600" b="1" dirty="0" smtClean="0">
                <a:latin typeface="Calibri" pitchFamily="34" charset="0"/>
                <a:cs typeface="Times New Roman" pitchFamily="18" charset="0"/>
              </a:rPr>
            </a:br>
            <a:r>
              <a:rPr lang="ar-EG" sz="3600" b="1" dirty="0" smtClean="0">
                <a:latin typeface="Calibri" pitchFamily="34" charset="0"/>
              </a:rPr>
              <a:t>ما </a:t>
            </a:r>
            <a:r>
              <a:rPr lang="ar-EG" sz="3600" b="1" dirty="0">
                <a:latin typeface="Calibri" pitchFamily="34" charset="0"/>
              </a:rPr>
              <a:t>كمية </a:t>
            </a:r>
            <a:r>
              <a:rPr lang="ar-EG" sz="3600" b="1" dirty="0" smtClean="0">
                <a:latin typeface="Calibri" pitchFamily="34" charset="0"/>
              </a:rPr>
              <a:t>الْمِلْح </a:t>
            </a:r>
            <a:r>
              <a:rPr lang="ar-EG" sz="3600" b="1" dirty="0">
                <a:latin typeface="Calibri" pitchFamily="34" charset="0"/>
              </a:rPr>
              <a:t>التي ذابت في </a:t>
            </a:r>
            <a:r>
              <a:rPr lang="ar-EG" sz="3600" b="1" dirty="0" smtClean="0">
                <a:latin typeface="Calibri" pitchFamily="34" charset="0"/>
              </a:rPr>
              <a:t>الْمَاء؟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هل </a:t>
            </a:r>
            <a:r>
              <a:rPr lang="ar-EG" sz="3600" b="1" dirty="0">
                <a:latin typeface="Calibri" pitchFamily="34" charset="0"/>
              </a:rPr>
              <a:t>كان توقعي </a:t>
            </a:r>
            <a:r>
              <a:rPr lang="ar-EG" sz="3600" b="1" dirty="0" smtClean="0">
                <a:latin typeface="Calibri" pitchFamily="34" charset="0"/>
              </a:rPr>
              <a:t>صحيحًا؟</a:t>
            </a:r>
            <a:endParaRPr lang="en-US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خدم الأرقام ما كمية المل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1"/>
          <p:cNvSpPr>
            <a:spLocks noChangeArrowheads="1"/>
          </p:cNvSpPr>
          <p:nvPr/>
        </p:nvSpPr>
        <p:spPr bwMode="auto">
          <a:xfrm>
            <a:off x="2643174" y="1643050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>
                <a:solidFill>
                  <a:srgbClr val="0070C0"/>
                </a:solidFill>
                <a:latin typeface="Calibri" pitchFamily="34" charset="0"/>
              </a:rPr>
              <a:t>تحضير </a:t>
            </a:r>
            <a:r>
              <a:rPr lang="ar-EG" sz="4800" b="1" dirty="0" smtClean="0">
                <a:solidFill>
                  <a:srgbClr val="0070C0"/>
                </a:solidFill>
                <a:latin typeface="Calibri" pitchFamily="34" charset="0"/>
              </a:rPr>
              <a:t>مَحْلُول </a:t>
            </a:r>
            <a:r>
              <a:rPr lang="ar-EG" sz="4800" b="1" dirty="0">
                <a:solidFill>
                  <a:srgbClr val="0070C0"/>
                </a:solidFill>
                <a:latin typeface="Calibri" pitchFamily="34" charset="0"/>
              </a:rPr>
              <a:t>مشبع</a:t>
            </a:r>
            <a:endParaRPr lang="en-US" sz="4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928794" y="2857496"/>
            <a:ext cx="53578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cs typeface="Times New Roman" pitchFamily="18" charset="0"/>
              </a:rPr>
              <a:t>6) </a:t>
            </a:r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أستنتج:</a:t>
            </a:r>
            <a:r>
              <a:rPr lang="ar-EG" sz="4000" b="1" dirty="0" smtClean="0">
                <a:cs typeface="Times New Roman" pitchFamily="18" charset="0"/>
              </a:rPr>
              <a:t/>
            </a:r>
            <a:br>
              <a:rPr lang="ar-EG" sz="4000" b="1" dirty="0" smtClean="0">
                <a:cs typeface="Times New Roman" pitchFamily="18" charset="0"/>
              </a:rPr>
            </a:br>
            <a:r>
              <a:rPr lang="ar-EG" sz="4000" b="1" dirty="0" smtClean="0">
                <a:cs typeface="Times New Roman" pitchFamily="18" charset="0"/>
              </a:rPr>
              <a:t> </a:t>
            </a:r>
            <a:r>
              <a:rPr lang="ar-EG" sz="3600" b="1" dirty="0" smtClean="0">
                <a:latin typeface="Calibri" pitchFamily="34" charset="0"/>
              </a:rPr>
              <a:t>لماذا </a:t>
            </a:r>
            <a:r>
              <a:rPr lang="ar-EG" sz="3600" b="1" dirty="0">
                <a:latin typeface="Calibri" pitchFamily="34" charset="0"/>
              </a:rPr>
              <a:t>لا </a:t>
            </a:r>
            <a:r>
              <a:rPr lang="ar-EG" sz="3600" b="1" dirty="0" smtClean="0">
                <a:latin typeface="Calibri" pitchFamily="34" charset="0"/>
              </a:rPr>
              <a:t>يُرَى الْمِلْحُ بعدَ ذوبانِه</a:t>
            </a:r>
            <a:r>
              <a:rPr lang="ar-EG" sz="3600" b="1" dirty="0">
                <a:latin typeface="Calibri" pitchFamily="34" charset="0"/>
              </a:rPr>
              <a:t>؟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071670" y="4786322"/>
            <a:ext cx="524193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EG" sz="4000" b="1" dirty="0">
                <a:solidFill>
                  <a:srgbClr val="7030A0"/>
                </a:solidFill>
              </a:rPr>
              <a:t>يتفتت </a:t>
            </a:r>
            <a:r>
              <a:rPr lang="ar-EG" sz="4000" b="1" dirty="0" smtClean="0">
                <a:solidFill>
                  <a:srgbClr val="7030A0"/>
                </a:solidFill>
              </a:rPr>
              <a:t>الْمِلْح </a:t>
            </a:r>
            <a:r>
              <a:rPr lang="ar-EG" sz="4000" b="1" dirty="0">
                <a:solidFill>
                  <a:srgbClr val="7030A0"/>
                </a:solidFill>
              </a:rPr>
              <a:t>إلى </a:t>
            </a:r>
            <a:r>
              <a:rPr lang="ar-EG" sz="4000" b="1" dirty="0" smtClean="0">
                <a:solidFill>
                  <a:srgbClr val="7030A0"/>
                </a:solidFill>
              </a:rPr>
              <a:t>دقائقَ صغيرةٍ جدًا </a:t>
            </a:r>
            <a:r>
              <a:rPr lang="ar-EG" sz="4000" b="1" dirty="0">
                <a:solidFill>
                  <a:srgbClr val="7030A0"/>
                </a:solidFill>
              </a:rPr>
              <a:t>لا </a:t>
            </a:r>
            <a:r>
              <a:rPr lang="ar-EG" sz="4000" b="1" dirty="0" smtClean="0">
                <a:solidFill>
                  <a:srgbClr val="7030A0"/>
                </a:solidFill>
              </a:rPr>
              <a:t>يمكنُ رؤيتُها. 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6" name="دمعة 15"/>
          <p:cNvSpPr/>
          <p:nvPr/>
        </p:nvSpPr>
        <p:spPr>
          <a:xfrm flipH="1">
            <a:off x="5143502" y="571480"/>
            <a:ext cx="3263689" cy="1071570"/>
          </a:xfrm>
          <a:prstGeom prst="teardrop">
            <a:avLst/>
          </a:prstGeom>
          <a:solidFill>
            <a:srgbClr val="FFFFCC"/>
          </a:solidFill>
          <a:ln w="76200" cmpd="dbl">
            <a:solidFill>
              <a:schemeClr val="accent1">
                <a:lumMod val="60000"/>
                <a:lumOff val="40000"/>
              </a:schemeClr>
            </a:solidFill>
          </a:ln>
          <a:effectLst>
            <a:innerShdw blurRad="584200">
              <a:schemeClr val="accent4">
                <a:lumMod val="60000"/>
                <a:lumOff val="40000"/>
              </a:schemeClr>
            </a:innerShdw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357167"/>
            <a:ext cx="207170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نتج لماذا لا يرى الملح بع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تفتت الملح إلى دقائق صغيرة جداً لا يمك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1"/>
          <p:cNvSpPr>
            <a:spLocks noChangeArrowheads="1"/>
          </p:cNvSpPr>
          <p:nvPr/>
        </p:nvSpPr>
        <p:spPr bwMode="auto">
          <a:xfrm>
            <a:off x="2643174" y="1643050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>
                <a:solidFill>
                  <a:srgbClr val="0070C0"/>
                </a:solidFill>
                <a:latin typeface="Calibri" pitchFamily="34" charset="0"/>
              </a:rPr>
              <a:t>تحضير </a:t>
            </a:r>
            <a:r>
              <a:rPr lang="ar-EG" sz="4800" b="1" dirty="0" smtClean="0">
                <a:solidFill>
                  <a:srgbClr val="0070C0"/>
                </a:solidFill>
                <a:latin typeface="Calibri" pitchFamily="34" charset="0"/>
              </a:rPr>
              <a:t>مَحْلُول </a:t>
            </a:r>
            <a:r>
              <a:rPr lang="ar-EG" sz="4800" b="1" dirty="0">
                <a:solidFill>
                  <a:srgbClr val="0070C0"/>
                </a:solidFill>
                <a:latin typeface="Calibri" pitchFamily="34" charset="0"/>
              </a:rPr>
              <a:t>مشبع</a:t>
            </a:r>
            <a:endParaRPr lang="en-US" sz="4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2" name="مستطيل 12"/>
          <p:cNvSpPr>
            <a:spLocks noChangeArrowheads="1"/>
          </p:cNvSpPr>
          <p:nvPr/>
        </p:nvSpPr>
        <p:spPr bwMode="auto">
          <a:xfrm>
            <a:off x="947740" y="2714620"/>
            <a:ext cx="733903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cs typeface="Times New Roman" pitchFamily="18" charset="0"/>
              </a:rPr>
              <a:t>7) </a:t>
            </a:r>
            <a:r>
              <a:rPr lang="ar-EG" sz="4000" b="1" dirty="0" smtClean="0">
                <a:solidFill>
                  <a:srgbClr val="7030A0"/>
                </a:solidFill>
                <a:cs typeface="Times New Roman" pitchFamily="18" charset="0"/>
              </a:rPr>
              <a:t>أتوَقُّعُ</a:t>
            </a:r>
            <a:r>
              <a:rPr lang="ar-EG" sz="4000" b="1" dirty="0" smtClean="0">
                <a:cs typeface="Times New Roman" pitchFamily="18" charset="0"/>
              </a:rPr>
              <a:t>:</a:t>
            </a:r>
            <a:br>
              <a:rPr lang="ar-EG" sz="4000" b="1" dirty="0" smtClean="0">
                <a:cs typeface="Times New Roman" pitchFamily="18" charset="0"/>
              </a:rPr>
            </a:br>
            <a:r>
              <a:rPr lang="ar-EG" sz="4000" b="1" dirty="0" smtClean="0">
                <a:cs typeface="Times New Roman" pitchFamily="18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اعتمادًا </a:t>
            </a:r>
            <a:r>
              <a:rPr lang="ar-EG" sz="4000" b="1" dirty="0">
                <a:latin typeface="Calibri" pitchFamily="34" charset="0"/>
              </a:rPr>
              <a:t>على </a:t>
            </a:r>
            <a:r>
              <a:rPr lang="ar-EG" sz="4000" b="1" dirty="0" smtClean="0">
                <a:latin typeface="Calibri" pitchFamily="34" charset="0"/>
              </a:rPr>
              <a:t>بيانَاتِي، أقدِّرُ كميةَ الْمِلْحِ </a:t>
            </a:r>
            <a:r>
              <a:rPr lang="ar-EG" sz="4000" b="1" dirty="0">
                <a:latin typeface="Calibri" pitchFamily="34" charset="0"/>
              </a:rPr>
              <a:t>التي </a:t>
            </a:r>
            <a:r>
              <a:rPr lang="ar-EG" sz="4000" b="1" dirty="0" smtClean="0">
                <a:latin typeface="Calibri" pitchFamily="34" charset="0"/>
              </a:rPr>
              <a:t>تذوبُ </a:t>
            </a:r>
            <a:r>
              <a:rPr lang="ar-EG" sz="4000" b="1" dirty="0">
                <a:latin typeface="Calibri" pitchFamily="34" charset="0"/>
              </a:rPr>
              <a:t>في </a:t>
            </a:r>
            <a:r>
              <a:rPr lang="ar-EG" sz="4000" b="1" dirty="0" smtClean="0">
                <a:latin typeface="Calibri" pitchFamily="34" charset="0"/>
              </a:rPr>
              <a:t>لترٍ واحدٍ </a:t>
            </a:r>
            <a:r>
              <a:rPr lang="ar-EG" sz="4000" b="1" dirty="0">
                <a:latin typeface="Calibri" pitchFamily="34" charset="0"/>
              </a:rPr>
              <a:t>من </a:t>
            </a:r>
            <a:r>
              <a:rPr lang="ar-EG" sz="4000" b="1" dirty="0" smtClean="0">
                <a:latin typeface="Calibri" pitchFamily="34" charset="0"/>
              </a:rPr>
              <a:t>الْمَاءِ </a:t>
            </a:r>
            <a:r>
              <a:rPr lang="ar-EG" sz="4000" b="1" dirty="0">
                <a:latin typeface="Calibri" pitchFamily="34" charset="0"/>
              </a:rPr>
              <a:t>في </a:t>
            </a:r>
            <a:r>
              <a:rPr lang="ar-EG" sz="4000" b="1" dirty="0" smtClean="0">
                <a:latin typeface="Calibri" pitchFamily="34" charset="0"/>
              </a:rPr>
              <a:t>درجةِ حرارةِ الغرفةِ. 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13" name="دمعة 12"/>
          <p:cNvSpPr/>
          <p:nvPr/>
        </p:nvSpPr>
        <p:spPr>
          <a:xfrm flipH="1">
            <a:off x="5143502" y="571480"/>
            <a:ext cx="3263689" cy="1071570"/>
          </a:xfrm>
          <a:prstGeom prst="teardrop">
            <a:avLst/>
          </a:prstGeom>
          <a:solidFill>
            <a:srgbClr val="FFFFCC"/>
          </a:solidFill>
          <a:ln w="76200" cmpd="dbl">
            <a:solidFill>
              <a:schemeClr val="accent1">
                <a:lumMod val="60000"/>
                <a:lumOff val="40000"/>
              </a:schemeClr>
            </a:solidFill>
          </a:ln>
          <a:effectLst>
            <a:innerShdw blurRad="584200">
              <a:schemeClr val="accent4">
                <a:lumMod val="60000"/>
                <a:lumOff val="40000"/>
              </a:schemeClr>
            </a:innerShdw>
          </a:effectLst>
          <a:scene3d>
            <a:camera prst="orthographicFront"/>
            <a:lightRig rig="threePt" dir="t"/>
          </a:scene3d>
          <a:sp3d extrusionH="215900" contourW="38100">
            <a:extrusionClr>
              <a:srgbClr val="FF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نشاط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57167"/>
            <a:ext cx="207170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توقع اعتماداً على بيانا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96966" y="627398"/>
            <a:ext cx="5098030" cy="1015499"/>
            <a:chOff x="3716496" y="555949"/>
            <a:chExt cx="5097847" cy="1015663"/>
          </a:xfrm>
        </p:grpSpPr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5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29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 dirty="0" smtClean="0">
                    <a:latin typeface="Calibri" pitchFamily="34" charset="0"/>
                  </a:rPr>
                  <a:t> </a:t>
                </a:r>
                <a:endParaRPr lang="ar-EG" sz="2800" b="1" dirty="0">
                  <a:latin typeface="Calibri" pitchFamily="34" charset="0"/>
                </a:endParaRPr>
              </a:p>
            </p:txBody>
          </p:sp>
          <p:sp>
            <p:nvSpPr>
              <p:cNvPr id="21530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357291" y="3586172"/>
            <a:ext cx="6429420" cy="201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400" b="1" dirty="0">
                <a:latin typeface="Calibri" pitchFamily="34" charset="0"/>
              </a:rPr>
              <a:t> ما الفرق بين </a:t>
            </a:r>
            <a:r>
              <a:rPr lang="ar-EG" sz="4400" b="1" dirty="0" smtClean="0">
                <a:latin typeface="Calibri" pitchFamily="34" charset="0"/>
              </a:rPr>
              <a:t>المَحْلُول </a:t>
            </a:r>
            <a:r>
              <a:rPr lang="ar-EG" sz="4400" b="1" dirty="0">
                <a:latin typeface="Calibri" pitchFamily="34" charset="0"/>
              </a:rPr>
              <a:t>المخفف </a:t>
            </a:r>
            <a:r>
              <a:rPr lang="ar-EG" sz="4400" b="1" dirty="0" smtClean="0">
                <a:latin typeface="Calibri" pitchFamily="34" charset="0"/>
              </a:rPr>
              <a:t>والمَحْلُول </a:t>
            </a:r>
            <a:r>
              <a:rPr lang="ar-EG" sz="4400" b="1" dirty="0">
                <a:latin typeface="Calibri" pitchFamily="34" charset="0"/>
              </a:rPr>
              <a:t>المشبع؟</a:t>
            </a:r>
            <a:endParaRPr lang="en-US" sz="4400" b="1" dirty="0">
              <a:latin typeface="Calibri" pitchFamily="34" charset="0"/>
            </a:endParaRPr>
          </a:p>
        </p:txBody>
      </p:sp>
      <p:grpSp>
        <p:nvGrpSpPr>
          <p:cNvPr id="8" name="مجموعة 10"/>
          <p:cNvGrpSpPr>
            <a:grpSpLocks/>
          </p:cNvGrpSpPr>
          <p:nvPr/>
        </p:nvGrpSpPr>
        <p:grpSpPr bwMode="auto">
          <a:xfrm>
            <a:off x="6156325" y="1714500"/>
            <a:ext cx="2000250" cy="1422400"/>
            <a:chOff x="5594115" y="1149478"/>
            <a:chExt cx="2000264" cy="1422266"/>
          </a:xfrm>
        </p:grpSpPr>
        <p:sp>
          <p:nvSpPr>
            <p:cNvPr id="21512" name="مستطيل 11"/>
            <p:cNvSpPr>
              <a:spLocks noChangeArrowheads="1"/>
            </p:cNvSpPr>
            <p:nvPr/>
          </p:nvSpPr>
          <p:spPr bwMode="auto">
            <a:xfrm>
              <a:off x="5901589" y="1149478"/>
              <a:ext cx="1473491" cy="76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C00000"/>
                  </a:solidFill>
                  <a:latin typeface="+mn-lt"/>
                  <a:cs typeface="+mn-cs"/>
                </a:rPr>
                <a:t>أقارن</a:t>
              </a:r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: </a:t>
              </a:r>
            </a:p>
          </p:txBody>
        </p:sp>
        <p:sp>
          <p:nvSpPr>
            <p:cNvPr id="13" name="مثلث متساوي الساقين 12"/>
            <p:cNvSpPr/>
            <p:nvPr/>
          </p:nvSpPr>
          <p:spPr>
            <a:xfrm flipV="1">
              <a:off x="5594115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ر نف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GAU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قارن  ما الفرق بين المحل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21522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29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21530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مجموعة 10"/>
          <p:cNvGrpSpPr>
            <a:grpSpLocks/>
          </p:cNvGrpSpPr>
          <p:nvPr/>
        </p:nvGrpSpPr>
        <p:grpSpPr bwMode="auto">
          <a:xfrm>
            <a:off x="6156325" y="1714500"/>
            <a:ext cx="2000250" cy="1422400"/>
            <a:chOff x="5594115" y="1149478"/>
            <a:chExt cx="2000264" cy="1422266"/>
          </a:xfrm>
        </p:grpSpPr>
        <p:sp>
          <p:nvSpPr>
            <p:cNvPr id="21512" name="مستطيل 11"/>
            <p:cNvSpPr>
              <a:spLocks noChangeArrowheads="1"/>
            </p:cNvSpPr>
            <p:nvPr/>
          </p:nvSpPr>
          <p:spPr bwMode="auto">
            <a:xfrm>
              <a:off x="5901589" y="1149478"/>
              <a:ext cx="1473491" cy="76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C00000"/>
                  </a:solidFill>
                  <a:latin typeface="+mn-lt"/>
                  <a:cs typeface="+mn-cs"/>
                </a:rPr>
                <a:t>أقارن</a:t>
              </a:r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: </a:t>
              </a:r>
            </a:p>
          </p:txBody>
        </p:sp>
        <p:sp>
          <p:nvSpPr>
            <p:cNvPr id="13" name="مثلث متساوي الساقين 12"/>
            <p:cNvSpPr/>
            <p:nvPr/>
          </p:nvSpPr>
          <p:spPr>
            <a:xfrm flipV="1">
              <a:off x="5594115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18" name="مستطيل 17"/>
          <p:cNvSpPr>
            <a:spLocks noChangeArrowheads="1"/>
          </p:cNvSpPr>
          <p:nvPr/>
        </p:nvSpPr>
        <p:spPr bwMode="auto">
          <a:xfrm rot="10800000" flipV="1">
            <a:off x="749300" y="3752524"/>
            <a:ext cx="7645400" cy="258532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ar-EG" sz="3600" b="1" u="sng" dirty="0" smtClean="0">
                <a:solidFill>
                  <a:srgbClr val="C00000"/>
                </a:solidFill>
              </a:rPr>
              <a:t>المَحْلُول </a:t>
            </a:r>
            <a:r>
              <a:rPr lang="ar-EG" sz="3600" b="1" u="sng" dirty="0">
                <a:solidFill>
                  <a:srgbClr val="C00000"/>
                </a:solidFill>
              </a:rPr>
              <a:t>المخفف:</a:t>
            </a:r>
            <a:r>
              <a:rPr lang="ar-EG" sz="3600" b="1" dirty="0">
                <a:solidFill>
                  <a:srgbClr val="C00000"/>
                </a:solidFill>
              </a:rPr>
              <a:t> </a:t>
            </a:r>
            <a:r>
              <a:rPr lang="ar-EG" sz="3600" b="1" dirty="0" smtClean="0">
                <a:solidFill>
                  <a:schemeClr val="tx1"/>
                </a:solidFill>
              </a:rPr>
              <a:t/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يحتوي </a:t>
            </a:r>
            <a:r>
              <a:rPr lang="ar-EG" sz="3600" b="1" dirty="0">
                <a:solidFill>
                  <a:schemeClr val="tx1"/>
                </a:solidFill>
              </a:rPr>
              <a:t>على كمية قليلة من </a:t>
            </a:r>
            <a:r>
              <a:rPr lang="ar-EG" sz="3600" b="1" dirty="0" smtClean="0">
                <a:solidFill>
                  <a:schemeClr val="tx1"/>
                </a:solidFill>
              </a:rPr>
              <a:t>الْمُذَاب </a:t>
            </a:r>
            <a:r>
              <a:rPr lang="ar-EG" sz="3600" b="1" dirty="0">
                <a:solidFill>
                  <a:schemeClr val="tx1"/>
                </a:solidFill>
              </a:rPr>
              <a:t>مقارنة بالكمية التي يمكن أن تذوب </a:t>
            </a:r>
            <a:r>
              <a:rPr lang="ar-EG" sz="3600" b="1" dirty="0" smtClean="0">
                <a:solidFill>
                  <a:schemeClr val="tx1"/>
                </a:solidFill>
              </a:rPr>
              <a:t>فيه. </a:t>
            </a:r>
            <a:endParaRPr lang="ar-EG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 rot="5400000">
            <a:off x="3460883" y="910332"/>
            <a:ext cx="2213284" cy="7563478"/>
          </a:xfrm>
          <a:prstGeom prst="flowChartDelay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10800000" vert="eaVert" anchor="ctr">
            <a:spAutoFit/>
          </a:bodyPr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 smtClean="0">
                <a:solidFill>
                  <a:srgbClr val="002060"/>
                </a:solidFill>
              </a:rPr>
              <a:t>الْمَاء </a:t>
            </a:r>
            <a:r>
              <a:rPr lang="ar-EG" sz="6600" b="1" dirty="0" err="1" smtClean="0">
                <a:solidFill>
                  <a:srgbClr val="002060"/>
                </a:solidFill>
              </a:rPr>
              <a:t>وَالْمَخَالِيطُ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 rot="5400000" flipH="1" flipV="1">
            <a:off x="5327492" y="-326888"/>
            <a:ext cx="1839933" cy="4065297"/>
          </a:xfrm>
          <a:prstGeom prst="flowChartDelay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>
              <a:lnSpc>
                <a:spcPct val="150000"/>
              </a:lnSpc>
            </a:pPr>
            <a:r>
              <a:rPr lang="ar-EG" sz="4800" b="1" dirty="0" smtClean="0">
                <a:solidFill>
                  <a:srgbClr val="C00000"/>
                </a:solidFill>
              </a:rPr>
              <a:t>تابعِ</a:t>
            </a:r>
            <a:r>
              <a:rPr lang="ar-EG" sz="48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ar-EG" sz="4800" b="1" dirty="0" smtClean="0">
                <a:solidFill>
                  <a:srgbClr val="C00000"/>
                </a:solidFill>
              </a:rPr>
              <a:t>الدَّرْسَ الثَّانِي</a:t>
            </a: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ابع الدرس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اء والمخالي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5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29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 dirty="0" smtClean="0">
                    <a:latin typeface="Calibri" pitchFamily="34" charset="0"/>
                  </a:rPr>
                  <a:t> </a:t>
                </a:r>
                <a:endParaRPr lang="ar-EG" sz="2800" b="1" dirty="0">
                  <a:latin typeface="Calibri" pitchFamily="34" charset="0"/>
                </a:endParaRPr>
              </a:p>
            </p:txBody>
          </p:sp>
          <p:sp>
            <p:nvSpPr>
              <p:cNvPr id="21530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مجموعة 10"/>
          <p:cNvGrpSpPr>
            <a:grpSpLocks/>
          </p:cNvGrpSpPr>
          <p:nvPr/>
        </p:nvGrpSpPr>
        <p:grpSpPr bwMode="auto">
          <a:xfrm>
            <a:off x="6156325" y="1714500"/>
            <a:ext cx="2000250" cy="1422400"/>
            <a:chOff x="5594115" y="1149478"/>
            <a:chExt cx="2000264" cy="1422266"/>
          </a:xfrm>
        </p:grpSpPr>
        <p:sp>
          <p:nvSpPr>
            <p:cNvPr id="21512" name="مستطيل 11"/>
            <p:cNvSpPr>
              <a:spLocks noChangeArrowheads="1"/>
            </p:cNvSpPr>
            <p:nvPr/>
          </p:nvSpPr>
          <p:spPr bwMode="auto">
            <a:xfrm>
              <a:off x="5901589" y="1149478"/>
              <a:ext cx="1473491" cy="76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C00000"/>
                  </a:solidFill>
                  <a:latin typeface="+mn-lt"/>
                  <a:cs typeface="+mn-cs"/>
                </a:rPr>
                <a:t>أقارن</a:t>
              </a:r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: </a:t>
              </a:r>
            </a:p>
          </p:txBody>
        </p:sp>
        <p:sp>
          <p:nvSpPr>
            <p:cNvPr id="13" name="مثلث متساوي الساقين 12"/>
            <p:cNvSpPr/>
            <p:nvPr/>
          </p:nvSpPr>
          <p:spPr>
            <a:xfrm flipV="1">
              <a:off x="5594115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305653" y="3794007"/>
            <a:ext cx="59222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>
              <a:latin typeface="Calibri" pitchFamily="34" charset="0"/>
              <a:cs typeface="+mn-cs"/>
            </a:endParaRPr>
          </a:p>
        </p:txBody>
      </p:sp>
      <p:sp>
        <p:nvSpPr>
          <p:cNvPr id="21511" name="مستطيل 18"/>
          <p:cNvSpPr>
            <a:spLocks noChangeArrowheads="1"/>
          </p:cNvSpPr>
          <p:nvPr/>
        </p:nvSpPr>
        <p:spPr bwMode="auto">
          <a:xfrm>
            <a:off x="928688" y="4000504"/>
            <a:ext cx="7286625" cy="17543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3600" b="1" u="sng" dirty="0" smtClean="0">
                <a:solidFill>
                  <a:srgbClr val="C00000"/>
                </a:solidFill>
              </a:rPr>
              <a:t>أمَّا المَحْلُول </a:t>
            </a:r>
            <a:r>
              <a:rPr lang="ar-EG" sz="3600" b="1" u="sng" dirty="0">
                <a:solidFill>
                  <a:srgbClr val="C00000"/>
                </a:solidFill>
              </a:rPr>
              <a:t>المشبع:</a:t>
            </a:r>
            <a:r>
              <a:rPr lang="ar-EG" sz="3600" b="1" dirty="0">
                <a:solidFill>
                  <a:srgbClr val="C00000"/>
                </a:solidFill>
              </a:rPr>
              <a:t> </a:t>
            </a:r>
            <a:r>
              <a:rPr lang="ar-EG" sz="3600" b="1" dirty="0" smtClean="0"/>
              <a:t/>
            </a:r>
            <a:br>
              <a:rPr lang="ar-EG" sz="3600" b="1" dirty="0" smtClean="0"/>
            </a:br>
            <a:r>
              <a:rPr lang="ar-EG" sz="3600" b="1" dirty="0" smtClean="0"/>
              <a:t>فلا </a:t>
            </a:r>
            <a:r>
              <a:rPr lang="ar-EG" sz="3600" b="1" dirty="0"/>
              <a:t>يستطيع أن يذيب كمية إضافية من </a:t>
            </a:r>
            <a:r>
              <a:rPr lang="ar-EG" sz="3600" b="1" dirty="0" smtClean="0"/>
              <a:t>الْمُذَاب. </a:t>
            </a:r>
            <a:endParaRPr lang="en-US" sz="3600" b="1" dirty="0"/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ما المحلول المشب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22545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52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22553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071538" y="3214686"/>
            <a:ext cx="657229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latin typeface="Calibri" pitchFamily="34" charset="0"/>
              </a:rPr>
              <a:t>مَحْلُولٌ </a:t>
            </a:r>
            <a:r>
              <a:rPr lang="ar-EG" sz="4000" b="1" dirty="0">
                <a:latin typeface="Calibri" pitchFamily="34" charset="0"/>
              </a:rPr>
              <a:t>من السكر في </a:t>
            </a:r>
            <a:r>
              <a:rPr lang="ar-EG" sz="4000" b="1" dirty="0" smtClean="0">
                <a:latin typeface="Calibri" pitchFamily="34" charset="0"/>
              </a:rPr>
              <a:t>الْمَاء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يبدو </a:t>
            </a:r>
            <a:r>
              <a:rPr lang="ar-EG" sz="4000" b="1" dirty="0">
                <a:latin typeface="Calibri" pitchFamily="34" charset="0"/>
              </a:rPr>
              <a:t>كأنه </a:t>
            </a:r>
            <a:r>
              <a:rPr lang="ar-EG" sz="4000" b="1" dirty="0" smtClean="0">
                <a:latin typeface="Calibri" pitchFamily="34" charset="0"/>
              </a:rPr>
              <a:t>مشبع.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كيف </a:t>
            </a:r>
            <a:r>
              <a:rPr lang="ar-EG" sz="4000" b="1" dirty="0">
                <a:latin typeface="Calibri" pitchFamily="34" charset="0"/>
              </a:rPr>
              <a:t>يمكنني زيادة </a:t>
            </a:r>
            <a:r>
              <a:rPr lang="ar-EG" sz="4000" b="1" dirty="0" err="1">
                <a:latin typeface="Calibri" pitchFamily="34" charset="0"/>
              </a:rPr>
              <a:t>ذائبية</a:t>
            </a:r>
            <a:r>
              <a:rPr lang="ar-EG" sz="4000" b="1" dirty="0">
                <a:latin typeface="Calibri" pitchFamily="34" charset="0"/>
              </a:rPr>
              <a:t> السكر فيه؟</a:t>
            </a:r>
            <a:endParaRPr lang="en-US" sz="4000" b="1" dirty="0">
              <a:latin typeface="Calibri" pitchFamily="34" charset="0"/>
            </a:endParaRPr>
          </a:p>
        </p:txBody>
      </p:sp>
      <p:grpSp>
        <p:nvGrpSpPr>
          <p:cNvPr id="8" name="مجموعة 14"/>
          <p:cNvGrpSpPr>
            <a:grpSpLocks/>
          </p:cNvGrpSpPr>
          <p:nvPr/>
        </p:nvGrpSpPr>
        <p:grpSpPr bwMode="auto">
          <a:xfrm>
            <a:off x="5786438" y="1785938"/>
            <a:ext cx="2741456" cy="1422400"/>
            <a:chOff x="5687337" y="1149478"/>
            <a:chExt cx="2740498" cy="1422266"/>
          </a:xfrm>
        </p:grpSpPr>
        <p:sp>
          <p:nvSpPr>
            <p:cNvPr id="22535" name="مستطيل 15"/>
            <p:cNvSpPr>
              <a:spLocks noChangeArrowheads="1"/>
            </p:cNvSpPr>
            <p:nvPr/>
          </p:nvSpPr>
          <p:spPr bwMode="auto">
            <a:xfrm>
              <a:off x="5687337" y="1149478"/>
              <a:ext cx="2740498" cy="76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C00000"/>
                  </a:solidFill>
                  <a:latin typeface="+mn-lt"/>
                  <a:cs typeface="+mn-cs"/>
                </a:rPr>
                <a:t>التفكير</a:t>
              </a:r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 </a:t>
              </a:r>
              <a:r>
                <a:rPr lang="ar-EG" sz="4400" b="1" dirty="0">
                  <a:solidFill>
                    <a:srgbClr val="C00000"/>
                  </a:solidFill>
                  <a:latin typeface="+mn-lt"/>
                  <a:cs typeface="+mn-cs"/>
                </a:rPr>
                <a:t>الناقد</a:t>
              </a:r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: </a:t>
              </a:r>
            </a:p>
          </p:txBody>
        </p:sp>
        <p:sp>
          <p:nvSpPr>
            <p:cNvPr id="17" name="مثلث متساوي الساقين 16"/>
            <p:cNvSpPr/>
            <p:nvPr/>
          </p:nvSpPr>
          <p:spPr>
            <a:xfrm flipV="1">
              <a:off x="5960952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GAU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فكير الناقد محلول من السكر في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5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52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 dirty="0" smtClean="0">
                    <a:latin typeface="Calibri" pitchFamily="34" charset="0"/>
                  </a:rPr>
                  <a:t> </a:t>
                </a:r>
                <a:endParaRPr lang="ar-EG" sz="2800" b="1" dirty="0">
                  <a:latin typeface="Calibri" pitchFamily="34" charset="0"/>
                </a:endParaRPr>
              </a:p>
            </p:txBody>
          </p:sp>
          <p:sp>
            <p:nvSpPr>
              <p:cNvPr id="22553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rgbClr val="FF0000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مجموعة 14"/>
          <p:cNvGrpSpPr>
            <a:grpSpLocks/>
          </p:cNvGrpSpPr>
          <p:nvPr/>
        </p:nvGrpSpPr>
        <p:grpSpPr bwMode="auto">
          <a:xfrm>
            <a:off x="5786438" y="1785938"/>
            <a:ext cx="2741456" cy="1422400"/>
            <a:chOff x="5687337" y="1149478"/>
            <a:chExt cx="2740498" cy="1422266"/>
          </a:xfrm>
        </p:grpSpPr>
        <p:sp>
          <p:nvSpPr>
            <p:cNvPr id="22535" name="مستطيل 15"/>
            <p:cNvSpPr>
              <a:spLocks noChangeArrowheads="1"/>
            </p:cNvSpPr>
            <p:nvPr/>
          </p:nvSpPr>
          <p:spPr bwMode="auto">
            <a:xfrm>
              <a:off x="5687337" y="1149478"/>
              <a:ext cx="2740498" cy="76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C00000"/>
                  </a:solidFill>
                  <a:latin typeface="+mn-lt"/>
                  <a:cs typeface="+mn-cs"/>
                </a:rPr>
                <a:t>التفكير</a:t>
              </a:r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 </a:t>
              </a:r>
              <a:r>
                <a:rPr lang="ar-EG" sz="4400" b="1" dirty="0">
                  <a:solidFill>
                    <a:srgbClr val="C00000"/>
                  </a:solidFill>
                  <a:latin typeface="+mn-lt"/>
                  <a:cs typeface="+mn-cs"/>
                </a:rPr>
                <a:t>الناقد</a:t>
              </a:r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: </a:t>
              </a:r>
            </a:p>
          </p:txBody>
        </p:sp>
        <p:sp>
          <p:nvSpPr>
            <p:cNvPr id="17" name="مثلث متساوي الساقين 16"/>
            <p:cNvSpPr/>
            <p:nvPr/>
          </p:nvSpPr>
          <p:spPr>
            <a:xfrm flipV="1">
              <a:off x="5960952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22" name="مستطيل 17"/>
          <p:cNvSpPr>
            <a:spLocks noChangeArrowheads="1"/>
          </p:cNvSpPr>
          <p:nvPr/>
        </p:nvSpPr>
        <p:spPr bwMode="auto">
          <a:xfrm rot="10800000" flipV="1">
            <a:off x="1500167" y="3286124"/>
            <a:ext cx="6608782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tx1"/>
                </a:solidFill>
              </a:rPr>
              <a:t>يمكن زيادة </a:t>
            </a:r>
            <a:r>
              <a:rPr lang="ar-EG" sz="3600" b="1" dirty="0" err="1" smtClean="0">
                <a:solidFill>
                  <a:schemeClr val="tx1"/>
                </a:solidFill>
              </a:rPr>
              <a:t>الذائبية</a:t>
            </a:r>
            <a:r>
              <a:rPr lang="ar-EG" sz="3600" b="1" dirty="0" smtClean="0">
                <a:solidFill>
                  <a:schemeClr val="tx1"/>
                </a:solidFill>
              </a:rPr>
              <a:t>: </a:t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بتحريك المَحْلُول، </a:t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أو </a:t>
            </a:r>
            <a:r>
              <a:rPr lang="ar-EG" sz="3600" b="1" dirty="0">
                <a:solidFill>
                  <a:schemeClr val="tx1"/>
                </a:solidFill>
              </a:rPr>
              <a:t>تفتيت </a:t>
            </a:r>
            <a:r>
              <a:rPr lang="ar-EG" sz="3600" b="1" dirty="0" smtClean="0">
                <a:solidFill>
                  <a:schemeClr val="tx1"/>
                </a:solidFill>
              </a:rPr>
              <a:t>السكر </a:t>
            </a:r>
            <a:r>
              <a:rPr lang="ar-EG" sz="3600" b="1" dirty="0">
                <a:solidFill>
                  <a:schemeClr val="tx1"/>
                </a:solidFill>
              </a:rPr>
              <a:t>إلى قطع </a:t>
            </a:r>
            <a:r>
              <a:rPr lang="ar-EG" sz="3600" b="1" dirty="0" smtClean="0">
                <a:solidFill>
                  <a:schemeClr val="tx1"/>
                </a:solidFill>
              </a:rPr>
              <a:t>أصغر، </a:t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err="1" smtClean="0">
                <a:solidFill>
                  <a:schemeClr val="tx1"/>
                </a:solidFill>
              </a:rPr>
              <a:t>أورفع</a:t>
            </a:r>
            <a:r>
              <a:rPr lang="ar-EG" sz="3600" b="1" dirty="0" smtClean="0">
                <a:solidFill>
                  <a:schemeClr val="tx1"/>
                </a:solidFill>
              </a:rPr>
              <a:t> </a:t>
            </a:r>
            <a:r>
              <a:rPr lang="ar-EG" sz="3600" b="1" dirty="0">
                <a:solidFill>
                  <a:schemeClr val="tx1"/>
                </a:solidFill>
              </a:rPr>
              <a:t>درجة حرارة </a:t>
            </a:r>
            <a:r>
              <a:rPr lang="ar-EG" sz="3600" b="1" dirty="0" smtClean="0">
                <a:solidFill>
                  <a:schemeClr val="tx1"/>
                </a:solidFill>
              </a:rPr>
              <a:t>الْمَاء. 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77925" y="571500"/>
            <a:ext cx="6788150" cy="1071563"/>
            <a:chOff x="2428861" y="9822"/>
            <a:chExt cx="2897126" cy="1278580"/>
          </a:xfrm>
        </p:grpSpPr>
        <p:grpSp>
          <p:nvGrpSpPr>
            <p:cNvPr id="23558" name="Group 3"/>
            <p:cNvGrpSpPr>
              <a:grpSpLocks/>
            </p:cNvGrpSpPr>
            <p:nvPr/>
          </p:nvGrpSpPr>
          <p:grpSpPr bwMode="auto">
            <a:xfrm>
              <a:off x="2428861" y="9822"/>
              <a:ext cx="2897126" cy="1278580"/>
              <a:chOff x="2428861" y="9822"/>
              <a:chExt cx="2897126" cy="1278580"/>
            </a:xfrm>
          </p:grpSpPr>
          <p:sp>
            <p:nvSpPr>
              <p:cNvPr id="5" name="Snip Diagonal Corner Rectangle 2"/>
              <p:cNvSpPr/>
              <p:nvPr/>
            </p:nvSpPr>
            <p:spPr>
              <a:xfrm rot="5400000">
                <a:off x="3238134" y="-799451"/>
                <a:ext cx="1278580" cy="2897126"/>
              </a:xfrm>
              <a:prstGeom prst="plaque">
                <a:avLst>
                  <a:gd name="adj" fmla="val 28247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Snip Diagonal Corner Rectangle 1"/>
              <p:cNvSpPr/>
              <p:nvPr/>
            </p:nvSpPr>
            <p:spPr>
              <a:xfrm>
                <a:off x="2541682" y="184766"/>
                <a:ext cx="2671485" cy="928691"/>
              </a:xfrm>
              <a:prstGeom prst="plaque">
                <a:avLst>
                  <a:gd name="adj" fmla="val 36092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559" name="TextBox 3"/>
            <p:cNvSpPr txBox="1">
              <a:spLocks noChangeArrowheads="1"/>
            </p:cNvSpPr>
            <p:nvPr/>
          </p:nvSpPr>
          <p:spPr bwMode="auto">
            <a:xfrm>
              <a:off x="2651193" y="190071"/>
              <a:ext cx="2452462" cy="918083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C00000"/>
                  </a:solidFill>
                  <a:latin typeface="Calibri" pitchFamily="34" charset="0"/>
                </a:rPr>
                <a:t>كيف يمكن فصل </a:t>
              </a:r>
              <a:r>
                <a:rPr lang="ar-EG" sz="4400" b="1" dirty="0" err="1">
                  <a:solidFill>
                    <a:srgbClr val="C00000"/>
                  </a:solidFill>
                  <a:latin typeface="Calibri" pitchFamily="34" charset="0"/>
                </a:rPr>
                <a:t>المخاليط</a:t>
              </a:r>
              <a:r>
                <a:rPr lang="ar-EG" sz="4400" b="1" dirty="0" smtClean="0">
                  <a:solidFill>
                    <a:srgbClr val="C00000"/>
                  </a:solidFill>
                  <a:latin typeface="Calibri" pitchFamily="34" charset="0"/>
                </a:rPr>
                <a:t>؟</a:t>
              </a:r>
              <a:r>
                <a:rPr lang="en-US" sz="4400" b="1" dirty="0" smtClean="0">
                  <a:solidFill>
                    <a:srgbClr val="C00000"/>
                  </a:solidFill>
                  <a:latin typeface="Calibri" pitchFamily="34" charset="0"/>
                </a:rPr>
                <a:t> </a:t>
              </a:r>
              <a:endParaRPr lang="en-US" sz="4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lum bright="-21000" contrast="42000"/>
          </a:blip>
          <a:stretch>
            <a:fillRect/>
          </a:stretch>
        </p:blipFill>
        <p:spPr bwMode="auto">
          <a:xfrm>
            <a:off x="714348" y="2285992"/>
            <a:ext cx="2857520" cy="4071966"/>
          </a:xfrm>
          <a:prstGeom prst="roundRect">
            <a:avLst>
              <a:gd name="adj" fmla="val 1689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3929058" y="1798630"/>
            <a:ext cx="4429130" cy="440120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ar-EG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يمكن فصل أجزاء </a:t>
            </a: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المَخْلُوط </a:t>
            </a:r>
            <a:r>
              <a:rPr lang="ar-EG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باستخدام </a:t>
            </a: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طرق فيزيائية. </a:t>
            </a:r>
            <a:b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إن </a:t>
            </a:r>
            <a:r>
              <a:rPr lang="ar-EG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الطرائق الفيزيائية تساعد على فصل أجزاء </a:t>
            </a: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المَخْلُوط </a:t>
            </a:r>
            <a:r>
              <a:rPr lang="ar-EG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دون تغيير </a:t>
            </a: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خصائصها، </a:t>
            </a:r>
            <a:r>
              <a:rPr lang="ar-EG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أو </a:t>
            </a: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نوعها. </a:t>
            </a:r>
            <a:endParaRPr lang="ar-EG" sz="4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يف يمكن فصل المخالي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مكن فصل أجز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42272" y="718119"/>
            <a:ext cx="6259459" cy="778325"/>
            <a:chOff x="2541682" y="184766"/>
            <a:chExt cx="2671485" cy="928691"/>
          </a:xfrm>
        </p:grpSpPr>
        <p:sp>
          <p:nvSpPr>
            <p:cNvPr id="6" name="Snip Diagonal Corner Rectangle 1"/>
            <p:cNvSpPr/>
            <p:nvPr/>
          </p:nvSpPr>
          <p:spPr bwMode="auto">
            <a:xfrm>
              <a:off x="2541682" y="184766"/>
              <a:ext cx="2671485" cy="928691"/>
            </a:xfrm>
            <a:prstGeom prst="plaque">
              <a:avLst>
                <a:gd name="adj" fmla="val 3609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 cap="rnd">
              <a:solidFill>
                <a:srgbClr val="0070C0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2651193" y="190071"/>
              <a:ext cx="2452462" cy="918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C00000"/>
                  </a:solidFill>
                  <a:latin typeface="Calibri" pitchFamily="34" charset="0"/>
                </a:rPr>
                <a:t>كيف يمكن فصل </a:t>
              </a:r>
              <a:r>
                <a:rPr lang="ar-EG" sz="4400" b="1" dirty="0" err="1">
                  <a:solidFill>
                    <a:srgbClr val="C00000"/>
                  </a:solidFill>
                  <a:latin typeface="Calibri" pitchFamily="34" charset="0"/>
                </a:rPr>
                <a:t>المخاليط</a:t>
              </a:r>
              <a:r>
                <a:rPr lang="ar-EG" sz="4400" b="1" dirty="0" smtClean="0">
                  <a:solidFill>
                    <a:srgbClr val="C00000"/>
                  </a:solidFill>
                  <a:latin typeface="Calibri" pitchFamily="34" charset="0"/>
                </a:rPr>
                <a:t>؟</a:t>
              </a:r>
              <a:r>
                <a:rPr lang="en-US" sz="4400" b="1" dirty="0" smtClean="0">
                  <a:solidFill>
                    <a:srgbClr val="C00000"/>
                  </a:solidFill>
                  <a:latin typeface="Calibri" pitchFamily="34" charset="0"/>
                </a:rPr>
                <a:t> </a:t>
              </a:r>
              <a:endParaRPr lang="en-US" sz="4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00034" y="2143116"/>
            <a:ext cx="8143932" cy="182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10000"/>
            </a:pPr>
            <a:r>
              <a:rPr lang="ar-EG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الحبرُ </a:t>
            </a:r>
            <a:r>
              <a:rPr lang="ar-EG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في </a:t>
            </a:r>
            <a:r>
              <a:rPr lang="ar-EG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معظمِ الأقلامِ –مثلًا- </a:t>
            </a:r>
            <a:r>
              <a:rPr lang="ar-EG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خليط من </a:t>
            </a:r>
            <a:r>
              <a:rPr lang="ar-EG" sz="40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الصِّبْغَاتِ</a:t>
            </a:r>
            <a:r>
              <a:rPr lang="ar-EG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، يمكن فصلُها بتمريرِها عبْر ورقِ الترشيحِ؛ </a:t>
            </a:r>
            <a:endParaRPr lang="ar-EG" sz="4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14414" y="4417458"/>
            <a:ext cx="6715146" cy="182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ar-EG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لأن الأصباغ المختلفة تنتقل خلال ورق الترشيح بسرعات </a:t>
            </a: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مختلفة. </a:t>
            </a:r>
            <a:endParaRPr lang="en-US" sz="4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ح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أن الأصباغ المختلفة تنتق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714875" y="1958975"/>
            <a:ext cx="3643313" cy="37856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تساعد </a:t>
            </a:r>
            <a:r>
              <a:rPr lang="ar-EG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الخصائص المختلفة للمواد على فصل </a:t>
            </a: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مُكَوَّنات </a:t>
            </a:r>
            <a:r>
              <a:rPr lang="ar-EG" sz="4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المخاليط</a:t>
            </a: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en-US" sz="4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24579" name="Group 1"/>
          <p:cNvGrpSpPr>
            <a:grpSpLocks/>
          </p:cNvGrpSpPr>
          <p:nvPr/>
        </p:nvGrpSpPr>
        <p:grpSpPr bwMode="auto">
          <a:xfrm>
            <a:off x="1442272" y="718119"/>
            <a:ext cx="6259459" cy="778325"/>
            <a:chOff x="2541682" y="184766"/>
            <a:chExt cx="2671485" cy="928691"/>
          </a:xfrm>
        </p:grpSpPr>
        <p:sp>
          <p:nvSpPr>
            <p:cNvPr id="6" name="Snip Diagonal Corner Rectangle 1"/>
            <p:cNvSpPr/>
            <p:nvPr/>
          </p:nvSpPr>
          <p:spPr bwMode="auto">
            <a:xfrm>
              <a:off x="2541682" y="184766"/>
              <a:ext cx="2671485" cy="928691"/>
            </a:xfrm>
            <a:prstGeom prst="plaque">
              <a:avLst>
                <a:gd name="adj" fmla="val 3609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 cap="rnd">
              <a:solidFill>
                <a:srgbClr val="0070C0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584" name="TextBox 3"/>
            <p:cNvSpPr txBox="1">
              <a:spLocks noChangeArrowheads="1"/>
            </p:cNvSpPr>
            <p:nvPr/>
          </p:nvSpPr>
          <p:spPr bwMode="auto">
            <a:xfrm>
              <a:off x="2651193" y="190071"/>
              <a:ext cx="2452462" cy="918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C00000"/>
                  </a:solidFill>
                  <a:latin typeface="Calibri" pitchFamily="34" charset="0"/>
                </a:rPr>
                <a:t>كيف يمكن فصل </a:t>
              </a:r>
              <a:r>
                <a:rPr lang="ar-EG" sz="4400" b="1" dirty="0" err="1">
                  <a:solidFill>
                    <a:srgbClr val="C00000"/>
                  </a:solidFill>
                  <a:latin typeface="Calibri" pitchFamily="34" charset="0"/>
                </a:rPr>
                <a:t>المخاليط</a:t>
              </a:r>
              <a:r>
                <a:rPr lang="ar-EG" sz="4400" b="1" dirty="0" smtClean="0">
                  <a:solidFill>
                    <a:srgbClr val="C00000"/>
                  </a:solidFill>
                  <a:latin typeface="Calibri" pitchFamily="34" charset="0"/>
                </a:rPr>
                <a:t>؟</a:t>
              </a:r>
              <a:r>
                <a:rPr lang="en-US" sz="4400" b="1" dirty="0" smtClean="0">
                  <a:solidFill>
                    <a:srgbClr val="C00000"/>
                  </a:solidFill>
                  <a:latin typeface="Calibri" pitchFamily="34" charset="0"/>
                </a:rPr>
                <a:t> </a:t>
              </a:r>
              <a:endParaRPr lang="en-US" sz="4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2214554"/>
            <a:ext cx="364333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85813" y="2214554"/>
            <a:ext cx="1071562" cy="862013"/>
          </a:xfrm>
          <a:prstGeom prst="wave">
            <a:avLst>
              <a:gd name="adj1" fmla="val 9963"/>
              <a:gd name="adj2" fmla="val 0"/>
            </a:avLst>
          </a:prstGeom>
          <a:ln w="76200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النَّخْلُ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42910" y="5078434"/>
            <a:ext cx="3857625" cy="1350883"/>
          </a:xfrm>
          <a:prstGeom prst="wave">
            <a:avLst>
              <a:gd name="adj1" fmla="val 7409"/>
              <a:gd name="adj2" fmla="val 0"/>
            </a:avLst>
          </a:prstGeom>
          <a:ln w="76200">
            <a:solidFill>
              <a:schemeClr val="accent6">
                <a:lumMod val="50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يستخدمُ المنخلُ لفصلِ موادَّ مختلفةِ الحجمِ. 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35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ساعد الخصائص المختلفة للمو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ساعد الخصائص المختلفة للمو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نخ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ستخدم المنخ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 bldLvl="2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714876" y="1928813"/>
            <a:ext cx="371477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buClr>
                <a:srgbClr val="FF0000"/>
              </a:buClr>
              <a:buSzPct val="110000"/>
            </a:pPr>
            <a:r>
              <a:rPr lang="ar-EG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ومن </a:t>
            </a: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هذه الخصائص:</a:t>
            </a:r>
            <a:b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المغناطيسيةُ، </a:t>
            </a:r>
            <a:b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ودرجةُ الغليان، ودرجةُ الانصهار، جميعُها خصائصُ تُستخدمُ </a:t>
            </a:r>
            <a:r>
              <a:rPr lang="ar-EG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في فصل </a:t>
            </a:r>
            <a:r>
              <a:rPr lang="ar-EG" sz="4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المخاليط</a:t>
            </a:r>
            <a:r>
              <a:rPr lang="ar-EG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en-US" sz="4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25603" name="Group 1"/>
          <p:cNvGrpSpPr>
            <a:grpSpLocks/>
          </p:cNvGrpSpPr>
          <p:nvPr/>
        </p:nvGrpSpPr>
        <p:grpSpPr bwMode="auto">
          <a:xfrm>
            <a:off x="1177925" y="571500"/>
            <a:ext cx="6788150" cy="1071563"/>
            <a:chOff x="2428861" y="9822"/>
            <a:chExt cx="2897126" cy="1278580"/>
          </a:xfrm>
        </p:grpSpPr>
        <p:grpSp>
          <p:nvGrpSpPr>
            <p:cNvPr id="25606" name="Group 3"/>
            <p:cNvGrpSpPr>
              <a:grpSpLocks/>
            </p:cNvGrpSpPr>
            <p:nvPr/>
          </p:nvGrpSpPr>
          <p:grpSpPr bwMode="auto">
            <a:xfrm>
              <a:off x="2428861" y="9822"/>
              <a:ext cx="2897126" cy="1278580"/>
              <a:chOff x="2428861" y="9822"/>
              <a:chExt cx="2897126" cy="1278580"/>
            </a:xfrm>
          </p:grpSpPr>
          <p:sp>
            <p:nvSpPr>
              <p:cNvPr id="5" name="Snip Diagonal Corner Rectangle 2"/>
              <p:cNvSpPr/>
              <p:nvPr/>
            </p:nvSpPr>
            <p:spPr>
              <a:xfrm rot="5400000">
                <a:off x="3238134" y="-799451"/>
                <a:ext cx="1278580" cy="2897126"/>
              </a:xfrm>
              <a:prstGeom prst="plaque">
                <a:avLst>
                  <a:gd name="adj" fmla="val 2824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" name="Snip Diagonal Corner Rectangle 1"/>
              <p:cNvSpPr/>
              <p:nvPr/>
            </p:nvSpPr>
            <p:spPr>
              <a:xfrm>
                <a:off x="2541682" y="184766"/>
                <a:ext cx="2671485" cy="928691"/>
              </a:xfrm>
              <a:prstGeom prst="plaque">
                <a:avLst>
                  <a:gd name="adj" fmla="val 36092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57150" cap="rnd">
                <a:solidFill>
                  <a:srgbClr val="0070C0"/>
                </a:solidFill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0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5607" name="TextBox 3"/>
            <p:cNvSpPr txBox="1">
              <a:spLocks noChangeArrowheads="1"/>
            </p:cNvSpPr>
            <p:nvPr/>
          </p:nvSpPr>
          <p:spPr bwMode="auto">
            <a:xfrm>
              <a:off x="2651193" y="190071"/>
              <a:ext cx="2452462" cy="918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C00000"/>
                  </a:solidFill>
                  <a:latin typeface="Calibri" pitchFamily="34" charset="0"/>
                </a:rPr>
                <a:t>كيف يمكن فصل </a:t>
              </a:r>
              <a:r>
                <a:rPr lang="ar-EG" sz="4400" b="1" dirty="0" err="1">
                  <a:solidFill>
                    <a:srgbClr val="C00000"/>
                  </a:solidFill>
                  <a:latin typeface="Calibri" pitchFamily="34" charset="0"/>
                </a:rPr>
                <a:t>المخاليط</a:t>
              </a:r>
              <a:r>
                <a:rPr lang="ar-EG" sz="4400" b="1" dirty="0" smtClean="0">
                  <a:solidFill>
                    <a:srgbClr val="C00000"/>
                  </a:solidFill>
                  <a:latin typeface="Calibri" pitchFamily="34" charset="0"/>
                </a:rPr>
                <a:t>؟</a:t>
              </a:r>
              <a:r>
                <a:rPr lang="en-US" sz="4400" b="1" dirty="0" smtClean="0">
                  <a:solidFill>
                    <a:srgbClr val="C00000"/>
                  </a:solidFill>
                  <a:latin typeface="Calibri" pitchFamily="34" charset="0"/>
                </a:rPr>
                <a:t> </a:t>
              </a:r>
              <a:endParaRPr lang="en-US" sz="4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9" y="1857364"/>
            <a:ext cx="3786213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42910" y="4929188"/>
            <a:ext cx="3857625" cy="1350962"/>
          </a:xfrm>
          <a:prstGeom prst="wave">
            <a:avLst>
              <a:gd name="adj1" fmla="val 7409"/>
              <a:gd name="adj2" fmla="val 0"/>
            </a:avLst>
          </a:prstGeom>
          <a:ln w="76200">
            <a:solidFill>
              <a:schemeClr val="accent6">
                <a:lumMod val="50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يَفصِلُ </a:t>
            </a:r>
            <a:r>
              <a:rPr lang="ar-EG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المغناطيس برادة الحديد عن المواد </a:t>
            </a:r>
            <a:r>
              <a:rPr lang="ar-EG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غيرِ المغناطيسية.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85813" y="1928802"/>
            <a:ext cx="1785937" cy="862012"/>
          </a:xfrm>
          <a:prstGeom prst="wave">
            <a:avLst>
              <a:gd name="adj1" fmla="val 9963"/>
              <a:gd name="adj2" fmla="val 0"/>
            </a:avLst>
          </a:prstGeom>
          <a:ln w="76200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المغناطيسية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من هذه الخصائص المغناطي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غناطي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فصل المغناطيس برادة الحديد عن المواد غير المغناطي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/>
          <p:cNvGrpSpPr/>
          <p:nvPr/>
        </p:nvGrpSpPr>
        <p:grpSpPr>
          <a:xfrm>
            <a:off x="1781175" y="357166"/>
            <a:ext cx="4791089" cy="3476628"/>
            <a:chOff x="1781175" y="357166"/>
            <a:chExt cx="4791089" cy="3476628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05039" y="785794"/>
              <a:ext cx="4467225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Round Diagonal Corner Rectangle 2"/>
            <p:cNvSpPr/>
            <p:nvPr/>
          </p:nvSpPr>
          <p:spPr bwMode="auto">
            <a:xfrm>
              <a:off x="1781175" y="357166"/>
              <a:ext cx="2303463" cy="984250"/>
            </a:xfrm>
            <a:prstGeom prst="round2DiagRect">
              <a:avLst>
                <a:gd name="adj1" fmla="val 50000"/>
                <a:gd name="adj2" fmla="val 0"/>
              </a:avLst>
            </a:prstGeom>
            <a:ln w="63500" cmpd="dbl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rgbClr val="C00000"/>
                  </a:solidFill>
                </a:rPr>
                <a:t> الطفو</a:t>
              </a:r>
              <a:endParaRPr lang="ar-SA" sz="3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804864" y="3857625"/>
            <a:ext cx="7534276" cy="2370138"/>
            <a:chOff x="709218" y="2924944"/>
            <a:chExt cx="7535190" cy="2656316"/>
          </a:xfrm>
        </p:grpSpPr>
        <p:sp>
          <p:nvSpPr>
            <p:cNvPr id="7" name="Teardrop 6"/>
            <p:cNvSpPr/>
            <p:nvPr/>
          </p:nvSpPr>
          <p:spPr>
            <a:xfrm>
              <a:off x="3567065" y="3581462"/>
              <a:ext cx="1954449" cy="1439356"/>
            </a:xfrm>
            <a:prstGeom prst="teardrop">
              <a:avLst/>
            </a:prstGeom>
            <a:solidFill>
              <a:schemeClr val="bg1"/>
            </a:solidFill>
            <a:ln w="6350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chemeClr val="tx1"/>
                  </a:solidFill>
                </a:rPr>
                <a:t>]</a:t>
              </a:r>
              <a:endParaRPr lang="ar-SA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09218" y="2924944"/>
              <a:ext cx="7535190" cy="2656316"/>
            </a:xfrm>
            <a:prstGeom prst="roundRect">
              <a:avLst>
                <a:gd name="adj" fmla="val 38945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chemeClr val="tx1"/>
                  </a:solidFill>
                </a:rPr>
                <a:t>تطفو قطع الخشب على سطح </a:t>
              </a:r>
              <a:r>
                <a:rPr lang="ar-EG" sz="3600" b="1" dirty="0" smtClean="0">
                  <a:solidFill>
                    <a:schemeClr val="tx1"/>
                  </a:solidFill>
                </a:rPr>
                <a:t>الْمَاء، </a:t>
              </a:r>
              <a:br>
                <a:rPr lang="ar-EG" sz="3600" b="1" dirty="0" smtClean="0">
                  <a:solidFill>
                    <a:schemeClr val="tx1"/>
                  </a:solidFill>
                </a:rPr>
              </a:br>
              <a:r>
                <a:rPr lang="ar-EG" sz="3600" b="1" dirty="0" smtClean="0">
                  <a:solidFill>
                    <a:schemeClr val="tx1"/>
                  </a:solidFill>
                </a:rPr>
                <a:t>وتترسب </a:t>
              </a:r>
              <a:r>
                <a:rPr lang="ar-EG" sz="3600" b="1" dirty="0">
                  <a:solidFill>
                    <a:schemeClr val="tx1"/>
                  </a:solidFill>
                </a:rPr>
                <a:t>الصخور في </a:t>
              </a:r>
              <a:r>
                <a:rPr lang="ar-EG" sz="3600" b="1" dirty="0" smtClean="0">
                  <a:solidFill>
                    <a:schemeClr val="tx1"/>
                  </a:solidFill>
                </a:rPr>
                <a:t>القاع. </a:t>
              </a:r>
              <a:br>
                <a:rPr lang="ar-EG" sz="3600" b="1" dirty="0" smtClean="0">
                  <a:solidFill>
                    <a:schemeClr val="tx1"/>
                  </a:solidFill>
                </a:rPr>
              </a:br>
              <a:r>
                <a:rPr lang="ar-EG" sz="3600" b="1" dirty="0" smtClean="0">
                  <a:solidFill>
                    <a:schemeClr val="tx1"/>
                  </a:solidFill>
                </a:rPr>
                <a:t>يمكن فصل </a:t>
              </a:r>
              <a:r>
                <a:rPr lang="ar-EG" sz="3600" b="1" dirty="0">
                  <a:solidFill>
                    <a:schemeClr val="tx1"/>
                  </a:solidFill>
                </a:rPr>
                <a:t>قطع الخشب </a:t>
              </a:r>
              <a:r>
                <a:rPr lang="ar-EG" sz="3600" b="1" dirty="0" smtClean="0">
                  <a:solidFill>
                    <a:schemeClr val="tx1"/>
                  </a:solidFill>
                </a:rPr>
                <a:t>وتجفيفها. 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طف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طفو قط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/>
          <p:cNvGrpSpPr/>
          <p:nvPr/>
        </p:nvGrpSpPr>
        <p:grpSpPr>
          <a:xfrm>
            <a:off x="2143108" y="357166"/>
            <a:ext cx="4429125" cy="3429024"/>
            <a:chOff x="2143108" y="357166"/>
            <a:chExt cx="4429125" cy="3429024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43108" y="652465"/>
              <a:ext cx="4429125" cy="3133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ound Diagonal Corner Rectangle 2"/>
            <p:cNvSpPr/>
            <p:nvPr/>
          </p:nvSpPr>
          <p:spPr bwMode="auto">
            <a:xfrm>
              <a:off x="4429125" y="357166"/>
              <a:ext cx="1857388" cy="1000132"/>
            </a:xfrm>
            <a:prstGeom prst="round2DiagRect">
              <a:avLst>
                <a:gd name="adj1" fmla="val 50000"/>
                <a:gd name="adj2" fmla="val 0"/>
              </a:avLst>
            </a:prstGeom>
            <a:ln w="63500" cmpd="dbl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rgbClr val="C00000"/>
                  </a:solidFill>
                </a:rPr>
                <a:t>الترشيح</a:t>
              </a:r>
              <a:endParaRPr lang="ar-SA" sz="3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804863" y="3857625"/>
            <a:ext cx="7534275" cy="2370138"/>
            <a:chOff x="709218" y="2924944"/>
            <a:chExt cx="7535190" cy="2656316"/>
          </a:xfrm>
        </p:grpSpPr>
        <p:sp>
          <p:nvSpPr>
            <p:cNvPr id="7" name="Teardrop 6"/>
            <p:cNvSpPr/>
            <p:nvPr/>
          </p:nvSpPr>
          <p:spPr>
            <a:xfrm>
              <a:off x="3567065" y="3581462"/>
              <a:ext cx="1954449" cy="1439356"/>
            </a:xfrm>
            <a:prstGeom prst="teardrop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chemeClr val="tx1"/>
                  </a:solidFill>
                </a:rPr>
                <a:t>]</a:t>
              </a:r>
              <a:endParaRPr lang="ar-SA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09218" y="2924944"/>
              <a:ext cx="7535190" cy="2656316"/>
            </a:xfrm>
            <a:prstGeom prst="roundRect">
              <a:avLst>
                <a:gd name="adj" fmla="val 38945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chemeClr val="tx1"/>
                  </a:solidFill>
                </a:rPr>
                <a:t>عند إضافة </a:t>
              </a:r>
              <a:r>
                <a:rPr lang="ar-EG" sz="4000" b="1" dirty="0" smtClean="0">
                  <a:solidFill>
                    <a:schemeClr val="tx1"/>
                  </a:solidFill>
                </a:rPr>
                <a:t>الْمَاء </a:t>
              </a:r>
              <a:r>
                <a:rPr lang="ar-EG" sz="4000" b="1" dirty="0">
                  <a:solidFill>
                    <a:schemeClr val="tx1"/>
                  </a:solidFill>
                </a:rPr>
                <a:t>إلى ملح </a:t>
              </a:r>
              <a:r>
                <a:rPr lang="ar-EG" sz="4000" b="1" dirty="0" smtClean="0">
                  <a:solidFill>
                    <a:schemeClr val="tx1"/>
                  </a:solidFill>
                </a:rPr>
                <a:t>ورمل، </a:t>
              </a:r>
              <a:br>
                <a:rPr lang="ar-EG" sz="4000" b="1" dirty="0" smtClean="0">
                  <a:solidFill>
                    <a:schemeClr val="tx1"/>
                  </a:solidFill>
                </a:rPr>
              </a:br>
              <a:r>
                <a:rPr lang="ar-EG" sz="4000" b="1" dirty="0" smtClean="0">
                  <a:solidFill>
                    <a:schemeClr val="tx1"/>
                  </a:solidFill>
                </a:rPr>
                <a:t>يذوب الْمِلْح </a:t>
              </a:r>
              <a:r>
                <a:rPr lang="ar-EG" sz="4000" b="1" dirty="0">
                  <a:solidFill>
                    <a:schemeClr val="tx1"/>
                  </a:solidFill>
                </a:rPr>
                <a:t>في </a:t>
              </a:r>
              <a:r>
                <a:rPr lang="ar-EG" sz="4000" b="1" dirty="0" smtClean="0">
                  <a:solidFill>
                    <a:schemeClr val="tx1"/>
                  </a:solidFill>
                </a:rPr>
                <a:t>الْمَاء، </a:t>
              </a:r>
              <a:r>
                <a:rPr lang="ar-EG" sz="4000" b="1" dirty="0">
                  <a:solidFill>
                    <a:schemeClr val="tx1"/>
                  </a:solidFill>
                </a:rPr>
                <a:t>ولا يذوب </a:t>
              </a:r>
              <a:r>
                <a:rPr lang="ar-EG" sz="4000" b="1" dirty="0" smtClean="0">
                  <a:solidFill>
                    <a:schemeClr val="tx1"/>
                  </a:solidFill>
                </a:rPr>
                <a:t>الرمل. يمكن </a:t>
              </a:r>
              <a:r>
                <a:rPr lang="ar-EG" sz="4000" b="1" dirty="0">
                  <a:solidFill>
                    <a:schemeClr val="tx1"/>
                  </a:solidFill>
                </a:rPr>
                <a:t>استخدام </a:t>
              </a:r>
              <a:r>
                <a:rPr lang="ar-EG" sz="4000" b="1" dirty="0" smtClean="0">
                  <a:solidFill>
                    <a:schemeClr val="tx1"/>
                  </a:solidFill>
                </a:rPr>
                <a:t>مرَشِّحٍ لفصْل </a:t>
              </a:r>
              <a:r>
                <a:rPr lang="ar-EG" sz="4000" b="1" dirty="0">
                  <a:solidFill>
                    <a:schemeClr val="tx1"/>
                  </a:solidFill>
                </a:rPr>
                <a:t>الرمل عن </a:t>
              </a:r>
              <a:r>
                <a:rPr lang="ar-EG" sz="4000" b="1" dirty="0" smtClean="0">
                  <a:solidFill>
                    <a:schemeClr val="tx1"/>
                  </a:solidFill>
                </a:rPr>
                <a:t>الْمَاء المالح. </a:t>
              </a:r>
              <a:endParaRPr lang="en-US" sz="40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رش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د إضافة الماء إلى ملح ور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/>
          <p:cNvGrpSpPr/>
          <p:nvPr/>
        </p:nvGrpSpPr>
        <p:grpSpPr>
          <a:xfrm>
            <a:off x="1781175" y="571500"/>
            <a:ext cx="4933965" cy="3181331"/>
            <a:chOff x="1781175" y="571500"/>
            <a:chExt cx="4933965" cy="3181331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47915" y="714356"/>
              <a:ext cx="4467225" cy="303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Round Diagonal Corner Rectangle 2"/>
            <p:cNvSpPr/>
            <p:nvPr/>
          </p:nvSpPr>
          <p:spPr bwMode="auto">
            <a:xfrm>
              <a:off x="1781175" y="571500"/>
              <a:ext cx="2303463" cy="984250"/>
            </a:xfrm>
            <a:prstGeom prst="round2DiagRect">
              <a:avLst>
                <a:gd name="adj1" fmla="val 50000"/>
                <a:gd name="adj2" fmla="val 0"/>
              </a:avLst>
            </a:prstGeom>
            <a:ln w="63500" cmpd="dbl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 smtClean="0">
                  <a:solidFill>
                    <a:srgbClr val="C00000"/>
                  </a:solidFill>
                </a:rPr>
                <a:t>التبخر</a:t>
              </a:r>
              <a:endParaRPr lang="ar-SA" sz="3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071538" y="3857625"/>
            <a:ext cx="6481782" cy="2370138"/>
            <a:chOff x="-204310" y="2924944"/>
            <a:chExt cx="7535190" cy="2656316"/>
          </a:xfrm>
        </p:grpSpPr>
        <p:sp>
          <p:nvSpPr>
            <p:cNvPr id="7" name="Teardrop 6"/>
            <p:cNvSpPr/>
            <p:nvPr/>
          </p:nvSpPr>
          <p:spPr>
            <a:xfrm>
              <a:off x="3567065" y="3581462"/>
              <a:ext cx="1954449" cy="1439356"/>
            </a:xfrm>
            <a:prstGeom prst="teardrop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chemeClr val="tx1"/>
                  </a:solidFill>
                </a:rPr>
                <a:t>]</a:t>
              </a:r>
              <a:endParaRPr lang="ar-SA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-204310" y="2924944"/>
              <a:ext cx="7535190" cy="2656316"/>
            </a:xfrm>
            <a:prstGeom prst="roundRect">
              <a:avLst>
                <a:gd name="adj" fmla="val 38945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chemeClr val="tx1"/>
                  </a:solidFill>
                </a:rPr>
                <a:t>يتبخر </a:t>
              </a:r>
              <a:r>
                <a:rPr lang="ar-EG" sz="4000" b="1" dirty="0" smtClean="0">
                  <a:solidFill>
                    <a:schemeClr val="tx1"/>
                  </a:solidFill>
                </a:rPr>
                <a:t>الْمَاء </a:t>
              </a:r>
              <a:r>
                <a:rPr lang="ar-EG" sz="4000" b="1" dirty="0">
                  <a:solidFill>
                    <a:schemeClr val="tx1"/>
                  </a:solidFill>
                </a:rPr>
                <a:t>من </a:t>
              </a:r>
              <a:r>
                <a:rPr lang="ar-EG" sz="4000" b="1" dirty="0" smtClean="0">
                  <a:solidFill>
                    <a:schemeClr val="tx1"/>
                  </a:solidFill>
                </a:rPr>
                <a:t>مَحْلُول الْمَاء المالح، </a:t>
              </a:r>
              <a:r>
                <a:rPr lang="ar-EG" sz="4000" b="1" dirty="0">
                  <a:solidFill>
                    <a:schemeClr val="tx1"/>
                  </a:solidFill>
                </a:rPr>
                <a:t>ويبقى </a:t>
              </a:r>
              <a:r>
                <a:rPr lang="ar-EG" sz="4000" b="1" dirty="0" smtClean="0">
                  <a:solidFill>
                    <a:schemeClr val="tx1"/>
                  </a:solidFill>
                </a:rPr>
                <a:t>الْمِلْح. </a:t>
              </a:r>
              <a:endParaRPr lang="en-US" sz="40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بخ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تبخر الماء من محلول الماء المال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81410" y="377651"/>
            <a:ext cx="6942313" cy="1193961"/>
            <a:chOff x="1164823" y="547291"/>
            <a:chExt cx="7634496" cy="5867960"/>
          </a:xfrm>
        </p:grpSpPr>
        <p:pic>
          <p:nvPicPr>
            <p:cNvPr id="5124" name="Picture 25" descr="Buster_Bunny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pic>
        <p:sp>
          <p:nvSpPr>
            <p:cNvPr id="6" name="Cloud 6"/>
            <p:cNvSpPr/>
            <p:nvPr/>
          </p:nvSpPr>
          <p:spPr bwMode="auto">
            <a:xfrm flipH="1">
              <a:off x="1164823" y="547291"/>
              <a:ext cx="7634496" cy="5867960"/>
            </a:xfrm>
            <a:prstGeom prst="wave">
              <a:avLst>
                <a:gd name="adj1" fmla="val 8022"/>
                <a:gd name="adj2" fmla="val -750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chemeClr val="bg1"/>
                  </a:solidFill>
                </a:rPr>
                <a:t>هل المحاليل </a:t>
              </a:r>
              <a:r>
                <a:rPr lang="ar-EG" sz="4800" b="1" dirty="0" err="1" smtClean="0">
                  <a:solidFill>
                    <a:schemeClr val="bg1"/>
                  </a:solidFill>
                </a:rPr>
                <a:t>مخاليطُ</a:t>
              </a:r>
              <a:r>
                <a:rPr lang="ar-EG" sz="4800" b="1" dirty="0" smtClean="0">
                  <a:solidFill>
                    <a:schemeClr val="bg1"/>
                  </a:solidFill>
                </a:rPr>
                <a:t> </a:t>
              </a:r>
              <a:r>
                <a:rPr lang="ar-EG" sz="4800" b="1" dirty="0">
                  <a:solidFill>
                    <a:schemeClr val="bg1"/>
                  </a:solidFill>
                </a:rPr>
                <a:t>متجانسة؟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85786" y="2000240"/>
            <a:ext cx="74279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Calibri" pitchFamily="34" charset="0"/>
              </a:rPr>
              <a:t>عند خلط </a:t>
            </a:r>
            <a:r>
              <a:rPr lang="ar-EG" sz="3600" b="1" dirty="0" smtClean="0">
                <a:latin typeface="Calibri" pitchFamily="34" charset="0"/>
              </a:rPr>
              <a:t>الْمِلْح بالْمَاء </a:t>
            </a:r>
            <a:r>
              <a:rPr lang="ar-EG" sz="3600" b="1" dirty="0">
                <a:latin typeface="Calibri" pitchFamily="34" charset="0"/>
              </a:rPr>
              <a:t>يبدو </a:t>
            </a:r>
            <a:r>
              <a:rPr lang="ar-EG" sz="3600" b="1" dirty="0" smtClean="0">
                <a:latin typeface="Calibri" pitchFamily="34" charset="0"/>
              </a:rPr>
              <a:t>كأنَّ الْمِلْحَ يختفِي، لكنه </a:t>
            </a:r>
            <a:r>
              <a:rPr lang="ar-EG" sz="3600" b="1" dirty="0">
                <a:latin typeface="Calibri" pitchFamily="34" charset="0"/>
              </a:rPr>
              <a:t>في الواقع </a:t>
            </a:r>
            <a:r>
              <a:rPr lang="ar-EG" sz="3600" b="1" dirty="0" smtClean="0">
                <a:latin typeface="Calibri" pitchFamily="34" charset="0"/>
              </a:rPr>
              <a:t>مازال موجودًا، ويمكنُ تذوُّقُ </a:t>
            </a:r>
            <a:r>
              <a:rPr lang="ar-EG" sz="3600" b="1" dirty="0">
                <a:latin typeface="Calibri" pitchFamily="34" charset="0"/>
              </a:rPr>
              <a:t>طعمه في </a:t>
            </a:r>
            <a:r>
              <a:rPr lang="ar-EG" sz="3600" b="1" dirty="0" smtClean="0">
                <a:latin typeface="Calibri" pitchFamily="34" charset="0"/>
              </a:rPr>
              <a:t>الْمَاء. ويبدو </a:t>
            </a:r>
            <a:r>
              <a:rPr lang="ar-EG" sz="3600" b="1" dirty="0">
                <a:latin typeface="Calibri" pitchFamily="34" charset="0"/>
              </a:rPr>
              <a:t>مذاق </a:t>
            </a:r>
            <a:r>
              <a:rPr lang="ar-EG" sz="3600" b="1" dirty="0" smtClean="0">
                <a:latin typeface="Calibri" pitchFamily="34" charset="0"/>
              </a:rPr>
              <a:t>المَخْلُوط متشابهًا </a:t>
            </a:r>
            <a:r>
              <a:rPr lang="ar-EG" sz="3600" b="1" dirty="0">
                <a:latin typeface="Calibri" pitchFamily="34" charset="0"/>
              </a:rPr>
              <a:t>في جميع أجزاء </a:t>
            </a:r>
            <a:r>
              <a:rPr lang="ar-EG" sz="3600" b="1" dirty="0" smtClean="0">
                <a:latin typeface="Calibri" pitchFamily="34" charset="0"/>
              </a:rPr>
              <a:t>الكأس.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715963" y="4857760"/>
            <a:ext cx="7712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 smtClean="0">
                <a:latin typeface="Calibri" pitchFamily="34" charset="0"/>
              </a:rPr>
              <a:t>عندما </a:t>
            </a:r>
            <a:r>
              <a:rPr lang="ar-EG" sz="3600" b="1" dirty="0">
                <a:latin typeface="Calibri" pitchFamily="34" charset="0"/>
              </a:rPr>
              <a:t>يذوب </a:t>
            </a:r>
            <a:r>
              <a:rPr lang="ar-EG" sz="3600" b="1" dirty="0" smtClean="0">
                <a:latin typeface="Calibri" pitchFamily="34" charset="0"/>
              </a:rPr>
              <a:t>الْمِلْح </a:t>
            </a:r>
            <a:r>
              <a:rPr lang="ar-EG" sz="3600" b="1" dirty="0">
                <a:latin typeface="Calibri" pitchFamily="34" charset="0"/>
              </a:rPr>
              <a:t>ينفصل إلى </a:t>
            </a:r>
            <a:r>
              <a:rPr lang="ar-EG" sz="3600" b="1" dirty="0" smtClean="0">
                <a:latin typeface="Calibri" pitchFamily="34" charset="0"/>
              </a:rPr>
              <a:t>دقائقَ صغيرةٍ جدًا، ويُشكِّل الْمِلْح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الْمَاء مَحْلُولا. </a:t>
            </a:r>
            <a:endParaRPr lang="en-US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هل المحاليل مخاليط متجان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د خل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ندما يذو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accent1"/>
                </a:solidFill>
              </a:endParaRPr>
            </a:p>
          </p:txBody>
        </p:sp>
        <p:grpSp>
          <p:nvGrpSpPr>
            <p:cNvPr id="29713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720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>
                    <a:solidFill>
                      <a:schemeClr val="accent1"/>
                    </a:solidFill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29721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accent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accent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642938" y="1857375"/>
            <a:ext cx="5500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 ما الفرق بين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النَّخْلِ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والترشيح؟</a:t>
            </a:r>
            <a:endParaRPr lang="en-US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8" name="مجموعة 10"/>
          <p:cNvGrpSpPr>
            <a:grpSpLocks/>
          </p:cNvGrpSpPr>
          <p:nvPr/>
        </p:nvGrpSpPr>
        <p:grpSpPr bwMode="auto">
          <a:xfrm>
            <a:off x="6156325" y="1714500"/>
            <a:ext cx="2000250" cy="1285932"/>
            <a:chOff x="5594115" y="1149478"/>
            <a:chExt cx="2000264" cy="1285811"/>
          </a:xfrm>
        </p:grpSpPr>
        <p:sp>
          <p:nvSpPr>
            <p:cNvPr id="29703" name="مستطيل 11"/>
            <p:cNvSpPr>
              <a:spLocks noChangeArrowheads="1"/>
            </p:cNvSpPr>
            <p:nvPr/>
          </p:nvSpPr>
          <p:spPr bwMode="auto">
            <a:xfrm>
              <a:off x="5901589" y="1149478"/>
              <a:ext cx="1242657" cy="70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أقارن</a:t>
              </a:r>
              <a:r>
                <a:rPr lang="ar-EG" sz="4000" b="1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13" name="مثلث متساوي الساقين 12"/>
            <p:cNvSpPr/>
            <p:nvPr/>
          </p:nvSpPr>
          <p:spPr>
            <a:xfrm flipV="1">
              <a:off x="5594115" y="1792347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15" name="Round Diagonal Corner Rectangle 9"/>
          <p:cNvSpPr/>
          <p:nvPr/>
        </p:nvSpPr>
        <p:spPr bwMode="auto">
          <a:xfrm>
            <a:off x="714348" y="2714620"/>
            <a:ext cx="7715304" cy="3786214"/>
          </a:xfrm>
          <a:prstGeom prst="wave">
            <a:avLst>
              <a:gd name="adj1" fmla="val 5080"/>
              <a:gd name="adj2" fmla="val 0"/>
            </a:avLst>
          </a:prstGeom>
          <a:ln/>
          <a:scene3d>
            <a:camera prst="orthographicFront"/>
            <a:lightRig rig="threePt" dir="t"/>
          </a:scene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tx1"/>
              </a:solidFill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 rot="10800000" flipV="1">
            <a:off x="749300" y="3143248"/>
            <a:ext cx="7645400" cy="31700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tx1"/>
                </a:solidFill>
              </a:rPr>
              <a:t>النخل طريقة فيزيائية تتم في وسط </a:t>
            </a:r>
            <a:r>
              <a:rPr lang="ar-EG" sz="4000" b="1" dirty="0" smtClean="0">
                <a:solidFill>
                  <a:schemeClr val="tx1"/>
                </a:solidFill>
              </a:rPr>
              <a:t>جاف، </a:t>
            </a:r>
            <a:r>
              <a:rPr lang="ar-EG" sz="4000" b="1" dirty="0">
                <a:solidFill>
                  <a:schemeClr val="tx1"/>
                </a:solidFill>
              </a:rPr>
              <a:t>وتعتمد على الفرق في حجم </a:t>
            </a:r>
            <a:r>
              <a:rPr lang="ar-EG" sz="4000" b="1" dirty="0" smtClean="0">
                <a:solidFill>
                  <a:schemeClr val="tx1"/>
                </a:solidFill>
              </a:rPr>
              <a:t>الدقائق. أما </a:t>
            </a:r>
            <a:r>
              <a:rPr lang="ar-EG" sz="4000" b="1" dirty="0">
                <a:solidFill>
                  <a:schemeClr val="tx1"/>
                </a:solidFill>
              </a:rPr>
              <a:t>الترشيح فهي عملية </a:t>
            </a:r>
            <a:r>
              <a:rPr lang="ar-EG" sz="4000" b="1" dirty="0" smtClean="0">
                <a:solidFill>
                  <a:schemeClr val="tx1"/>
                </a:solidFill>
              </a:rPr>
              <a:t>فيزيائية، </a:t>
            </a:r>
            <a:r>
              <a:rPr lang="ar-EG" sz="4000" b="1" dirty="0">
                <a:solidFill>
                  <a:schemeClr val="tx1"/>
                </a:solidFill>
              </a:rPr>
              <a:t>تتم في وسط </a:t>
            </a:r>
            <a:r>
              <a:rPr lang="ar-EG" sz="4000" b="1" dirty="0" smtClean="0">
                <a:solidFill>
                  <a:schemeClr val="tx1"/>
                </a:solidFill>
              </a:rPr>
              <a:t>سائل، </a:t>
            </a:r>
            <a:r>
              <a:rPr lang="ar-EG" sz="4000" b="1" dirty="0">
                <a:solidFill>
                  <a:schemeClr val="tx1"/>
                </a:solidFill>
              </a:rPr>
              <a:t>وتعتمد على </a:t>
            </a:r>
            <a:r>
              <a:rPr lang="ar-EG" sz="4000" b="1" dirty="0" err="1">
                <a:solidFill>
                  <a:schemeClr val="tx1"/>
                </a:solidFill>
              </a:rPr>
              <a:t>نفاذية</a:t>
            </a:r>
            <a:r>
              <a:rPr lang="ar-EG" sz="4000" b="1" dirty="0">
                <a:solidFill>
                  <a:schemeClr val="tx1"/>
                </a:solidFill>
              </a:rPr>
              <a:t> </a:t>
            </a:r>
            <a:r>
              <a:rPr lang="ar-EG" sz="4000" b="1" dirty="0" smtClean="0">
                <a:solidFill>
                  <a:schemeClr val="tx1"/>
                </a:solidFill>
              </a:rPr>
              <a:t>المرشح، </a:t>
            </a:r>
            <a:r>
              <a:rPr lang="ar-EG" sz="4000" b="1" dirty="0">
                <a:solidFill>
                  <a:schemeClr val="tx1"/>
                </a:solidFill>
              </a:rPr>
              <a:t>أو </a:t>
            </a:r>
            <a:r>
              <a:rPr lang="ar-EG" sz="4000" b="1" dirty="0" smtClean="0">
                <a:solidFill>
                  <a:schemeClr val="tx1"/>
                </a:solidFill>
              </a:rPr>
              <a:t>الْمَادَّة، مثل: الرمل. 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ر نفسي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GAU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قارن ما الفرق بين النخل والترش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30737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744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30745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571604" y="3214686"/>
            <a:ext cx="5572164" cy="25853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3600" b="1" dirty="0">
                <a:latin typeface="Calibri" pitchFamily="34" charset="0"/>
              </a:rPr>
              <a:t>كيف يمكنني فصل </a:t>
            </a:r>
            <a:r>
              <a:rPr lang="ar-EG" sz="3600" b="1" dirty="0" smtClean="0">
                <a:latin typeface="Calibri" pitchFamily="34" charset="0"/>
              </a:rPr>
              <a:t>مَخْلُوط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 مُكَوَّن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أنواعٍ مختلفةٍ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من بذورِ </a:t>
            </a:r>
            <a:r>
              <a:rPr lang="ar-EG" sz="3600" b="1" dirty="0" err="1">
                <a:latin typeface="Calibri" pitchFamily="34" charset="0"/>
              </a:rPr>
              <a:t>الفاصولياء</a:t>
            </a:r>
            <a:r>
              <a:rPr lang="ar-EG" sz="3600" b="1" dirty="0">
                <a:latin typeface="Calibri" pitchFamily="34" charset="0"/>
              </a:rPr>
              <a:t> </a:t>
            </a:r>
            <a:r>
              <a:rPr lang="ar-EG" sz="3600" b="1" dirty="0" smtClean="0">
                <a:latin typeface="Calibri" pitchFamily="34" charset="0"/>
              </a:rPr>
              <a:t>المجفَّفة</a:t>
            </a:r>
            <a:r>
              <a:rPr lang="ar-EG" sz="3600" b="1" dirty="0">
                <a:latin typeface="Calibri" pitchFamily="34" charset="0"/>
              </a:rPr>
              <a:t>؟</a:t>
            </a:r>
            <a:endParaRPr lang="en-US" sz="3600" b="1" dirty="0">
              <a:latin typeface="Calibri" pitchFamily="34" charset="0"/>
            </a:endParaRPr>
          </a:p>
        </p:txBody>
      </p:sp>
      <p:grpSp>
        <p:nvGrpSpPr>
          <p:cNvPr id="8" name="مجموعة 14"/>
          <p:cNvGrpSpPr>
            <a:grpSpLocks/>
          </p:cNvGrpSpPr>
          <p:nvPr/>
        </p:nvGrpSpPr>
        <p:grpSpPr bwMode="auto">
          <a:xfrm>
            <a:off x="5929322" y="1785938"/>
            <a:ext cx="2547493" cy="1422400"/>
            <a:chOff x="5687338" y="1149478"/>
            <a:chExt cx="2698368" cy="1422266"/>
          </a:xfrm>
        </p:grpSpPr>
        <p:sp>
          <p:nvSpPr>
            <p:cNvPr id="30727" name="مستطيل 15"/>
            <p:cNvSpPr>
              <a:spLocks noChangeArrowheads="1"/>
            </p:cNvSpPr>
            <p:nvPr/>
          </p:nvSpPr>
          <p:spPr bwMode="auto">
            <a:xfrm>
              <a:off x="5687338" y="1149478"/>
              <a:ext cx="2698368" cy="70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التفكير الناقد: </a:t>
              </a:r>
              <a:endParaRPr lang="ar-EG" sz="4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7" name="مثلث متساوي الساقين 16"/>
            <p:cNvSpPr/>
            <p:nvPr/>
          </p:nvSpPr>
          <p:spPr>
            <a:xfrm flipV="1">
              <a:off x="5960952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GAU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فكير الناقد كيف يمكنني فصل مخلوط مك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accent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accent1"/>
                </a:solidFill>
              </a:endParaRPr>
            </a:p>
          </p:txBody>
        </p:sp>
        <p:grpSp>
          <p:nvGrpSpPr>
            <p:cNvPr id="5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744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 dirty="0">
                    <a:solidFill>
                      <a:schemeClr val="accent1"/>
                    </a:solidFill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30745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مجموعة 14"/>
          <p:cNvGrpSpPr>
            <a:grpSpLocks/>
          </p:cNvGrpSpPr>
          <p:nvPr/>
        </p:nvGrpSpPr>
        <p:grpSpPr bwMode="auto">
          <a:xfrm>
            <a:off x="5929322" y="1785938"/>
            <a:ext cx="2547493" cy="1422400"/>
            <a:chOff x="5687338" y="1149478"/>
            <a:chExt cx="2698368" cy="1422266"/>
          </a:xfrm>
        </p:grpSpPr>
        <p:sp>
          <p:nvSpPr>
            <p:cNvPr id="30727" name="مستطيل 15"/>
            <p:cNvSpPr>
              <a:spLocks noChangeArrowheads="1"/>
            </p:cNvSpPr>
            <p:nvPr/>
          </p:nvSpPr>
          <p:spPr bwMode="auto">
            <a:xfrm>
              <a:off x="5687338" y="1149478"/>
              <a:ext cx="2698368" cy="70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التفكير الناقد: </a:t>
              </a:r>
              <a:endParaRPr lang="ar-EG" sz="4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7" name="مثلث متساوي الساقين 16"/>
            <p:cNvSpPr/>
            <p:nvPr/>
          </p:nvSpPr>
          <p:spPr>
            <a:xfrm flipV="1">
              <a:off x="5960952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19" name="Round Diagonal Corner Rectangle 9"/>
          <p:cNvSpPr/>
          <p:nvPr/>
        </p:nvSpPr>
        <p:spPr bwMode="auto">
          <a:xfrm>
            <a:off x="1285852" y="2319484"/>
            <a:ext cx="6786610" cy="4143404"/>
          </a:xfrm>
          <a:prstGeom prst="wave">
            <a:avLst>
              <a:gd name="adj1" fmla="val 12413"/>
              <a:gd name="adj2" fmla="val 0"/>
            </a:avLst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tx1"/>
              </a:solidFill>
            </a:endParaRPr>
          </a:p>
        </p:txBody>
      </p:sp>
      <p:sp>
        <p:nvSpPr>
          <p:cNvPr id="22" name="مستطيل 17"/>
          <p:cNvSpPr>
            <a:spLocks noChangeArrowheads="1"/>
          </p:cNvSpPr>
          <p:nvPr/>
        </p:nvSpPr>
        <p:spPr bwMode="auto">
          <a:xfrm rot="10800000" flipV="1">
            <a:off x="1142977" y="3143248"/>
            <a:ext cx="6965972" cy="249587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tx1"/>
                </a:solidFill>
              </a:rPr>
              <a:t>إذا كانت </a:t>
            </a:r>
            <a:r>
              <a:rPr lang="ar-EG" sz="3600" b="1" dirty="0" smtClean="0">
                <a:solidFill>
                  <a:schemeClr val="tx1"/>
                </a:solidFill>
              </a:rPr>
              <a:t>بذورُ </a:t>
            </a:r>
            <a:r>
              <a:rPr lang="ar-EG" sz="3600" b="1" dirty="0" err="1">
                <a:solidFill>
                  <a:schemeClr val="tx1"/>
                </a:solidFill>
              </a:rPr>
              <a:t>الفاصولياء</a:t>
            </a:r>
            <a:r>
              <a:rPr lang="ar-EG" sz="3600" b="1" dirty="0">
                <a:solidFill>
                  <a:schemeClr val="tx1"/>
                </a:solidFill>
              </a:rPr>
              <a:t> </a:t>
            </a:r>
            <a:r>
              <a:rPr lang="ar-EG" sz="3600" b="1" dirty="0" smtClean="0">
                <a:solidFill>
                  <a:schemeClr val="tx1"/>
                </a:solidFill>
              </a:rPr>
              <a:t>ذاتَ </a:t>
            </a:r>
            <a:r>
              <a:rPr lang="ar-EG" sz="3600" b="1" dirty="0" err="1" smtClean="0">
                <a:solidFill>
                  <a:schemeClr val="tx1"/>
                </a:solidFill>
              </a:rPr>
              <a:t>حجُوم</a:t>
            </a:r>
            <a:r>
              <a:rPr lang="ar-EG" sz="3600" b="1" dirty="0" smtClean="0">
                <a:solidFill>
                  <a:schemeClr val="tx1"/>
                </a:solidFill>
              </a:rPr>
              <a:t> مختلفة، </a:t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فيمكن التقاطُها باليدِ، </a:t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أو </a:t>
            </a:r>
            <a:r>
              <a:rPr lang="ar-EG" sz="3600" b="1" dirty="0">
                <a:solidFill>
                  <a:schemeClr val="tx1"/>
                </a:solidFill>
              </a:rPr>
              <a:t>استخدام </a:t>
            </a:r>
            <a:r>
              <a:rPr lang="ar-EG" sz="3600" b="1" dirty="0" smtClean="0">
                <a:solidFill>
                  <a:schemeClr val="tx1"/>
                </a:solidFill>
              </a:rPr>
              <a:t>مناخلَ ذاتِ </a:t>
            </a:r>
            <a:r>
              <a:rPr lang="ar-EG" sz="3600" b="1" dirty="0">
                <a:solidFill>
                  <a:schemeClr val="tx1"/>
                </a:solidFill>
              </a:rPr>
              <a:t>أحجام </a:t>
            </a:r>
            <a:r>
              <a:rPr lang="ar-EG" sz="3600" b="1" dirty="0" smtClean="0">
                <a:solidFill>
                  <a:schemeClr val="tx1"/>
                </a:solidFill>
              </a:rPr>
              <a:t>مختلفة. 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GAU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4786313" y="333375"/>
            <a:ext cx="3643312" cy="984250"/>
          </a:xfrm>
          <a:prstGeom prst="roundRect">
            <a:avLst>
              <a:gd name="adj" fmla="val 19315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rgbClr val="C00000"/>
              </a:solidFill>
            </a:endParaRPr>
          </a:p>
        </p:txBody>
      </p:sp>
      <p:sp>
        <p:nvSpPr>
          <p:cNvPr id="30723" name="مستطيل 2"/>
          <p:cNvSpPr>
            <a:spLocks noChangeArrowheads="1"/>
          </p:cNvSpPr>
          <p:nvPr/>
        </p:nvSpPr>
        <p:spPr bwMode="auto">
          <a:xfrm>
            <a:off x="3786188" y="414338"/>
            <a:ext cx="3643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ما التقطير؟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 rot="16200000">
            <a:off x="7528061" y="569624"/>
            <a:ext cx="628670" cy="540000"/>
          </a:xfrm>
          <a:prstGeom prst="flowChartExtract">
            <a:avLst/>
          </a:prstGeom>
          <a:solidFill>
            <a:srgbClr val="FFC000"/>
          </a:solidFill>
          <a:ln w="76200">
            <a:solidFill>
              <a:srgbClr val="CC0000"/>
            </a:solidFill>
            <a:headEnd/>
            <a:tailEnd/>
          </a:ln>
          <a:effectLst>
            <a:glow rad="63500">
              <a:schemeClr val="bg1">
                <a:lumMod val="95000"/>
                <a:lumOff val="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39750" y="1500174"/>
            <a:ext cx="7993063" cy="50783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التقطير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عمليةٌ تُفْصَلُ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فيها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مُكَوِّناتُ مَخْلُوطٍ بالتبخُّر والتكاثف، ويمكن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إجراء ذلك عن طريق تسخين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مَحْلُول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من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الْمَاء والْمِلْح، حيث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لكل منهما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درجةُ غليانٍ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تختلف عن الأخرى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؛</a:t>
            </a:r>
            <a:b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 فالْمَاءُ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له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درجةُ غليانٍ منخفضةٌ،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وسيغلي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أولًا، ويتحوَّل </a:t>
            </a:r>
            <a:r>
              <a:rPr lang="ar-EG" sz="3600" b="1" dirty="0">
                <a:solidFill>
                  <a:srgbClr val="002060"/>
                </a:solidFill>
                <a:latin typeface="Calibri" pitchFamily="34" charset="0"/>
              </a:rPr>
              <a:t>إلى </a:t>
            </a:r>
            <a:r>
              <a:rPr lang="ar-EG" sz="3600" b="1" dirty="0" smtClean="0">
                <a:solidFill>
                  <a:srgbClr val="002060"/>
                </a:solidFill>
                <a:latin typeface="Calibri" pitchFamily="34" charset="0"/>
              </a:rPr>
              <a:t>غازٍ، ويترك الدورقَ. </a:t>
            </a:r>
            <a:endParaRPr lang="ar-EG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تقط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قط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قط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723" grpId="0"/>
      <p:bldP spid="13" grpId="0" uiExpand="1" build="allAtOnce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4786313" y="333375"/>
            <a:ext cx="3643312" cy="984250"/>
          </a:xfrm>
          <a:prstGeom prst="roundRect">
            <a:avLst>
              <a:gd name="adj" fmla="val 19315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3786188" y="414338"/>
            <a:ext cx="3643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ما التقطير؟</a:t>
            </a:r>
            <a:endParaRPr lang="en-US" sz="4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 rot="16200000">
            <a:off x="7528061" y="569624"/>
            <a:ext cx="628670" cy="540000"/>
          </a:xfrm>
          <a:prstGeom prst="flowChartExtract">
            <a:avLst/>
          </a:prstGeom>
          <a:solidFill>
            <a:srgbClr val="FFC000"/>
          </a:solidFill>
          <a:ln w="76200">
            <a:solidFill>
              <a:srgbClr val="CC0000"/>
            </a:solidFill>
            <a:headEnd/>
            <a:tailEnd/>
          </a:ln>
          <a:effectLst>
            <a:glow rad="63500">
              <a:schemeClr val="bg1">
                <a:lumMod val="95000"/>
                <a:lumOff val="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39750" y="1989138"/>
            <a:ext cx="7993063" cy="36862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latin typeface="Calibri" pitchFamily="34" charset="0"/>
              </a:rPr>
              <a:t>أمَّا الْمِلْحُ فيبقَى </a:t>
            </a:r>
            <a:r>
              <a:rPr lang="ar-EG" sz="4000" b="1" dirty="0">
                <a:latin typeface="Calibri" pitchFamily="34" charset="0"/>
              </a:rPr>
              <a:t>في </a:t>
            </a:r>
            <a:r>
              <a:rPr lang="ar-EG" sz="4000" b="1" dirty="0" smtClean="0">
                <a:latin typeface="Calibri" pitchFamily="34" charset="0"/>
              </a:rPr>
              <a:t>الدورقِ، لأنه </a:t>
            </a:r>
            <a:r>
              <a:rPr lang="ar-EG" sz="4000" b="1" dirty="0">
                <a:latin typeface="Calibri" pitchFamily="34" charset="0"/>
              </a:rPr>
              <a:t>لم </a:t>
            </a:r>
            <a:r>
              <a:rPr lang="ar-EG" sz="4000" b="1" dirty="0" smtClean="0">
                <a:latin typeface="Calibri" pitchFamily="34" charset="0"/>
              </a:rPr>
              <a:t>يصلْ </a:t>
            </a:r>
            <a:r>
              <a:rPr lang="ar-EG" sz="4000" b="1" dirty="0">
                <a:latin typeface="Calibri" pitchFamily="34" charset="0"/>
              </a:rPr>
              <a:t>إلى درجة </a:t>
            </a:r>
            <a:r>
              <a:rPr lang="ar-EG" sz="4000" b="1" dirty="0" smtClean="0">
                <a:latin typeface="Calibri" pitchFamily="34" charset="0"/>
              </a:rPr>
              <a:t>غليانه. ثم </a:t>
            </a:r>
            <a:r>
              <a:rPr lang="ar-EG" sz="4000" b="1" dirty="0" err="1" smtClean="0">
                <a:latin typeface="Calibri" pitchFamily="34" charset="0"/>
              </a:rPr>
              <a:t>يتكَثَّف</a:t>
            </a:r>
            <a:r>
              <a:rPr lang="ar-EG" sz="4000" b="1" dirty="0" smtClean="0">
                <a:latin typeface="Calibri" pitchFamily="34" charset="0"/>
              </a:rPr>
              <a:t> </a:t>
            </a:r>
            <a:r>
              <a:rPr lang="ar-EG" sz="4000" b="1" dirty="0">
                <a:latin typeface="Calibri" pitchFamily="34" charset="0"/>
              </a:rPr>
              <a:t>بخار </a:t>
            </a:r>
            <a:r>
              <a:rPr lang="ar-EG" sz="4000" b="1" dirty="0" smtClean="0">
                <a:latin typeface="Calibri" pitchFamily="34" charset="0"/>
              </a:rPr>
              <a:t>الْمَاء </a:t>
            </a:r>
            <a:r>
              <a:rPr lang="ar-EG" sz="4000" b="1" dirty="0">
                <a:latin typeface="Calibri" pitchFamily="34" charset="0"/>
              </a:rPr>
              <a:t>في </a:t>
            </a:r>
            <a:r>
              <a:rPr lang="ar-EG" sz="4000" b="1" dirty="0" smtClean="0">
                <a:latin typeface="Calibri" pitchFamily="34" charset="0"/>
              </a:rPr>
              <a:t>أنبوبِ التبريد، وينسابُ </a:t>
            </a:r>
            <a:r>
              <a:rPr lang="ar-EG" sz="4000" b="1" dirty="0">
                <a:latin typeface="Calibri" pitchFamily="34" charset="0"/>
              </a:rPr>
              <a:t>إلى </a:t>
            </a:r>
            <a:r>
              <a:rPr lang="ar-EG" sz="4000" b="1" dirty="0" smtClean="0">
                <a:latin typeface="Calibri" pitchFamily="34" charset="0"/>
              </a:rPr>
              <a:t>دورْقٍ آخر. وعند </a:t>
            </a:r>
            <a:r>
              <a:rPr lang="ar-EG" sz="4000" b="1" dirty="0">
                <a:latin typeface="Calibri" pitchFamily="34" charset="0"/>
              </a:rPr>
              <a:t>هذه </a:t>
            </a:r>
            <a:r>
              <a:rPr lang="ar-EG" sz="4000" b="1" dirty="0" smtClean="0">
                <a:latin typeface="Calibri" pitchFamily="34" charset="0"/>
              </a:rPr>
              <a:t>المرحلةِ يكونُ </a:t>
            </a:r>
            <a:r>
              <a:rPr lang="ar-EG" sz="4000" b="1" dirty="0">
                <a:latin typeface="Calibri" pitchFamily="34" charset="0"/>
              </a:rPr>
              <a:t>قد تم </a:t>
            </a:r>
            <a:r>
              <a:rPr lang="ar-EG" sz="4000" b="1" dirty="0" smtClean="0">
                <a:latin typeface="Calibri" pitchFamily="34" charset="0"/>
              </a:rPr>
              <a:t>فصْل جُـزْأَيِ الْمَحْلُولِ تمَامًا. 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ما المل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ما المل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438" y="1142984"/>
            <a:ext cx="9072594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مستطيل مستدير الزوايا 1"/>
          <p:cNvSpPr/>
          <p:nvPr/>
        </p:nvSpPr>
        <p:spPr>
          <a:xfrm>
            <a:off x="1187450" y="188913"/>
            <a:ext cx="7242175" cy="936625"/>
          </a:xfrm>
          <a:prstGeom prst="roundRect">
            <a:avLst>
              <a:gd name="adj" fmla="val 19315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rgbClr val="C00000"/>
              </a:solidFill>
            </a:endParaRPr>
          </a:p>
        </p:txBody>
      </p:sp>
      <p:sp>
        <p:nvSpPr>
          <p:cNvPr id="16" name="مستطيل 2"/>
          <p:cNvSpPr>
            <a:spLocks noChangeArrowheads="1"/>
          </p:cNvSpPr>
          <p:nvPr/>
        </p:nvSpPr>
        <p:spPr bwMode="auto">
          <a:xfrm>
            <a:off x="1476375" y="260350"/>
            <a:ext cx="58816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 smtClean="0">
                <a:solidFill>
                  <a:srgbClr val="C00000"/>
                </a:solidFill>
                <a:latin typeface="Calibri" pitchFamily="34" charset="0"/>
              </a:rPr>
              <a:t>كَيْفَ نَحْصُلُ عَلَى الْمَاءِ الْمُقَطَّرِ؟ </a:t>
            </a:r>
            <a:endParaRPr lang="en-US" sz="4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 rot="16200000">
            <a:off x="7456623" y="405763"/>
            <a:ext cx="628670" cy="540000"/>
          </a:xfrm>
          <a:prstGeom prst="flowChartExtract">
            <a:avLst/>
          </a:prstGeom>
          <a:solidFill>
            <a:srgbClr val="FFC000"/>
          </a:solidFill>
          <a:ln w="76200">
            <a:solidFill>
              <a:srgbClr val="CC0000"/>
            </a:solidFill>
            <a:headEnd/>
            <a:tailEnd/>
          </a:ln>
          <a:effectLst>
            <a:glow rad="63500">
              <a:schemeClr val="bg1">
                <a:lumMod val="95000"/>
                <a:lumOff val="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5143504" y="1357298"/>
            <a:ext cx="1428750" cy="428625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3786191" y="2714620"/>
            <a:ext cx="1285875" cy="35718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4643447" y="3143248"/>
            <a:ext cx="1214437" cy="35718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714356" y="3500440"/>
            <a:ext cx="1071562" cy="35718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642922" y="1714488"/>
            <a:ext cx="1714500" cy="357187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214438" y="3929069"/>
            <a:ext cx="428625" cy="357187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1285852" y="4786322"/>
            <a:ext cx="428625" cy="35718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7858154" y="5357826"/>
            <a:ext cx="785812" cy="35718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 نحصل على الماء المقط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مكن الحص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ه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ا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قياس حر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يسخن الماء ويتك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تصريف الماء البار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يبرد البخ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دخول الماء البار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ماء مقط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8938" y="695325"/>
            <a:ext cx="5500687" cy="2000250"/>
            <a:chOff x="857224" y="142852"/>
            <a:chExt cx="8072494" cy="5357850"/>
          </a:xfrm>
        </p:grpSpPr>
        <p:pic>
          <p:nvPicPr>
            <p:cNvPr id="32776" name="Picture 4" descr="Buster_Bunny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pic>
        <p:grpSp>
          <p:nvGrpSpPr>
            <p:cNvPr id="32777" name="Group 8"/>
            <p:cNvGrpSpPr>
              <a:grpSpLocks/>
            </p:cNvGrpSpPr>
            <p:nvPr/>
          </p:nvGrpSpPr>
          <p:grpSpPr bwMode="auto">
            <a:xfrm>
              <a:off x="857224" y="142852"/>
              <a:ext cx="8072494" cy="5357850"/>
              <a:chOff x="857224" y="142852"/>
              <a:chExt cx="8072494" cy="5357850"/>
            </a:xfrm>
          </p:grpSpPr>
          <p:sp>
            <p:nvSpPr>
              <p:cNvPr id="11" name="Cloud 6"/>
              <p:cNvSpPr/>
              <p:nvPr/>
            </p:nvSpPr>
            <p:spPr>
              <a:xfrm>
                <a:off x="857224" y="500042"/>
                <a:ext cx="8072494" cy="5000660"/>
              </a:xfrm>
              <a:prstGeom prst="cloud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Cloud 5"/>
              <p:cNvSpPr/>
              <p:nvPr/>
            </p:nvSpPr>
            <p:spPr>
              <a:xfrm>
                <a:off x="857224" y="142852"/>
                <a:ext cx="8072494" cy="5000659"/>
              </a:xfrm>
              <a:prstGeom prst="cloud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142074" y="500042"/>
            <a:ext cx="2287578" cy="1649413"/>
          </a:xfrm>
          <a:prstGeom prst="wave">
            <a:avLst>
              <a:gd name="adj1" fmla="val 13005"/>
              <a:gd name="adj2" fmla="val 0"/>
            </a:avLst>
          </a:prstGeom>
          <a:ln w="76200">
            <a:solidFill>
              <a:srgbClr val="7030A0"/>
            </a:solidFill>
            <a:prstDash val="sysDash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C00000"/>
                </a:solidFill>
              </a:rPr>
              <a:t> أقرأ الشكل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 rot="-279763">
            <a:off x="1239838" y="922338"/>
            <a:ext cx="39497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002060"/>
                </a:solidFill>
                <a:latin typeface="Calibri" pitchFamily="34" charset="0"/>
              </a:rPr>
              <a:t>ماذا يحدث للماء بعد التسخين؟</a:t>
            </a:r>
            <a:endParaRPr lang="en-US" sz="4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283272" y="3296405"/>
            <a:ext cx="58057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>
              <a:latin typeface="Calibri" pitchFamily="34" charset="0"/>
              <a:cs typeface="+mn-cs"/>
            </a:endParaRPr>
          </a:p>
        </p:txBody>
      </p:sp>
      <p:sp>
        <p:nvSpPr>
          <p:cNvPr id="18" name="مستطيل 19"/>
          <p:cNvSpPr>
            <a:spLocks noChangeArrowheads="1"/>
          </p:cNvSpPr>
          <p:nvPr/>
        </p:nvSpPr>
        <p:spPr bwMode="auto">
          <a:xfrm rot="10800000" flipV="1">
            <a:off x="857224" y="3786190"/>
            <a:ext cx="7429552" cy="17543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tx1"/>
                </a:solidFill>
              </a:rPr>
              <a:t>يتبخر </a:t>
            </a:r>
            <a:r>
              <a:rPr lang="ar-EG" sz="3600" b="1" dirty="0" smtClean="0">
                <a:solidFill>
                  <a:schemeClr val="tx1"/>
                </a:solidFill>
              </a:rPr>
              <a:t>الْمَاء </a:t>
            </a:r>
            <a:r>
              <a:rPr lang="ar-EG" sz="3600" b="1" dirty="0">
                <a:solidFill>
                  <a:schemeClr val="tx1"/>
                </a:solidFill>
              </a:rPr>
              <a:t>عندما يسخن </a:t>
            </a:r>
            <a:r>
              <a:rPr lang="ar-EG" sz="3600" b="1" dirty="0" smtClean="0">
                <a:solidFill>
                  <a:schemeClr val="tx1"/>
                </a:solidFill>
              </a:rPr>
              <a:t/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ويتحول </a:t>
            </a:r>
            <a:r>
              <a:rPr lang="ar-EG" sz="3600" b="1" dirty="0">
                <a:solidFill>
                  <a:schemeClr val="tx1"/>
                </a:solidFill>
              </a:rPr>
              <a:t>إلى بخار (غاز) </a:t>
            </a:r>
            <a:r>
              <a:rPr lang="ar-EG" sz="3600" b="1" dirty="0" smtClean="0">
                <a:solidFill>
                  <a:schemeClr val="tx1"/>
                </a:solidFill>
              </a:rPr>
              <a:t/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وعندما </a:t>
            </a:r>
            <a:r>
              <a:rPr lang="ar-EG" sz="3600" b="1" dirty="0">
                <a:solidFill>
                  <a:schemeClr val="tx1"/>
                </a:solidFill>
              </a:rPr>
              <a:t>يبرد </a:t>
            </a:r>
            <a:r>
              <a:rPr lang="ar-EG" sz="3600" b="1" dirty="0" smtClean="0">
                <a:solidFill>
                  <a:schemeClr val="tx1"/>
                </a:solidFill>
              </a:rPr>
              <a:t>يتكاثف، ويتحول </a:t>
            </a:r>
            <a:r>
              <a:rPr lang="ar-EG" sz="3600" b="1" dirty="0">
                <a:solidFill>
                  <a:schemeClr val="tx1"/>
                </a:solidFill>
              </a:rPr>
              <a:t>إلى ماء مقطر </a:t>
            </a:r>
            <a:r>
              <a:rPr lang="ar-EG" sz="3600" b="1" dirty="0" smtClean="0">
                <a:solidFill>
                  <a:schemeClr val="tx1"/>
                </a:solidFill>
              </a:rPr>
              <a:t>نقي. 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الش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24 - الغد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ذا يحدث للماء بعد التسخ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build="allAtOnce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/>
          <p:cNvSpPr>
            <a:spLocks noChangeArrowheads="1"/>
          </p:cNvSpPr>
          <p:nvPr/>
        </p:nvSpPr>
        <p:spPr bwMode="auto">
          <a:xfrm rot="-430732">
            <a:off x="3686347" y="898429"/>
            <a:ext cx="2192338" cy="8318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C00000"/>
                </a:solidFill>
                <a:cs typeface="Times New Roman" pitchFamily="18" charset="0"/>
              </a:rPr>
              <a:t>إرشاد:</a:t>
            </a:r>
            <a:endParaRPr lang="en-US" sz="4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 rot="-292658">
            <a:off x="2283706" y="2737578"/>
            <a:ext cx="4997621" cy="183960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latin typeface="Calibri" pitchFamily="34" charset="0"/>
              </a:rPr>
              <a:t>أتَتبَّع مسارَ الْمَاءِ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خلال </a:t>
            </a:r>
            <a:r>
              <a:rPr lang="ar-EG" sz="4000" b="1" dirty="0">
                <a:latin typeface="Calibri" pitchFamily="34" charset="0"/>
              </a:rPr>
              <a:t>عملية </a:t>
            </a:r>
            <a:r>
              <a:rPr lang="ar-EG" sz="4000" b="1" dirty="0" smtClean="0">
                <a:latin typeface="Calibri" pitchFamily="34" charset="0"/>
              </a:rPr>
              <a:t>التقطير. 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ere 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رشاد أتتبع مسار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5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864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 dirty="0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35865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785918" y="3000372"/>
            <a:ext cx="5500687" cy="27132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6000" b="1" dirty="0">
                <a:latin typeface="Calibri" pitchFamily="34" charset="0"/>
              </a:rPr>
              <a:t> كيف </a:t>
            </a:r>
            <a:r>
              <a:rPr lang="ar-EG" sz="6000" b="1" dirty="0" smtClean="0">
                <a:latin typeface="Calibri" pitchFamily="34" charset="0"/>
              </a:rPr>
              <a:t>يختلفُ التبخُّرُ </a:t>
            </a:r>
            <a:r>
              <a:rPr lang="ar-EG" sz="6000" b="1" dirty="0">
                <a:latin typeface="Calibri" pitchFamily="34" charset="0"/>
              </a:rPr>
              <a:t>عن </a:t>
            </a:r>
            <a:r>
              <a:rPr lang="ar-EG" sz="6000" b="1" dirty="0" err="1" smtClean="0">
                <a:latin typeface="Calibri" pitchFamily="34" charset="0"/>
              </a:rPr>
              <a:t>التَـكَـثُّفِ</a:t>
            </a:r>
            <a:r>
              <a:rPr lang="ar-EG" sz="6000" b="1" dirty="0" smtClean="0">
                <a:latin typeface="Calibri" pitchFamily="34" charset="0"/>
              </a:rPr>
              <a:t>؟</a:t>
            </a:r>
            <a:endParaRPr lang="en-US" sz="6000" b="1" dirty="0">
              <a:latin typeface="Calibri" pitchFamily="34" charset="0"/>
            </a:endParaRPr>
          </a:p>
        </p:txBody>
      </p:sp>
      <p:grpSp>
        <p:nvGrpSpPr>
          <p:cNvPr id="8" name="مجموعة 10"/>
          <p:cNvGrpSpPr>
            <a:grpSpLocks/>
          </p:cNvGrpSpPr>
          <p:nvPr/>
        </p:nvGrpSpPr>
        <p:grpSpPr bwMode="auto">
          <a:xfrm>
            <a:off x="6156325" y="1714500"/>
            <a:ext cx="2000250" cy="1422400"/>
            <a:chOff x="5594115" y="1149478"/>
            <a:chExt cx="2000264" cy="1422266"/>
          </a:xfrm>
        </p:grpSpPr>
        <p:sp>
          <p:nvSpPr>
            <p:cNvPr id="35847" name="مستطيل 11"/>
            <p:cNvSpPr>
              <a:spLocks noChangeArrowheads="1"/>
            </p:cNvSpPr>
            <p:nvPr/>
          </p:nvSpPr>
          <p:spPr bwMode="auto">
            <a:xfrm>
              <a:off x="5901589" y="1149478"/>
              <a:ext cx="13853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ar-EG" sz="4000" b="1" dirty="0" smtClean="0">
                  <a:solidFill>
                    <a:srgbClr val="C00000"/>
                  </a:solidFill>
                  <a:latin typeface="Calibri" pitchFamily="34" charset="0"/>
                </a:rPr>
                <a:t>أقارن: </a:t>
              </a:r>
              <a:endParaRPr lang="ar-EG" sz="40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3" name="مثلث متساوي الساقين 12"/>
            <p:cNvSpPr/>
            <p:nvPr/>
          </p:nvSpPr>
          <p:spPr>
            <a:xfrm flipV="1">
              <a:off x="5594115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ر نفسي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قا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35857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864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35865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مجموعة 10"/>
          <p:cNvGrpSpPr>
            <a:grpSpLocks/>
          </p:cNvGrpSpPr>
          <p:nvPr/>
        </p:nvGrpSpPr>
        <p:grpSpPr bwMode="auto">
          <a:xfrm>
            <a:off x="6156325" y="1714500"/>
            <a:ext cx="2000250" cy="1422400"/>
            <a:chOff x="5594115" y="1149478"/>
            <a:chExt cx="2000264" cy="1422266"/>
          </a:xfrm>
        </p:grpSpPr>
        <p:sp>
          <p:nvSpPr>
            <p:cNvPr id="35847" name="مستطيل 11"/>
            <p:cNvSpPr>
              <a:spLocks noChangeArrowheads="1"/>
            </p:cNvSpPr>
            <p:nvPr/>
          </p:nvSpPr>
          <p:spPr bwMode="auto">
            <a:xfrm>
              <a:off x="5901589" y="1149478"/>
              <a:ext cx="138531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ar-EG" sz="4000" b="1" dirty="0" smtClean="0">
                  <a:solidFill>
                    <a:srgbClr val="C00000"/>
                  </a:solidFill>
                  <a:latin typeface="Calibri" pitchFamily="34" charset="0"/>
                </a:rPr>
                <a:t>أقارن: </a:t>
              </a:r>
              <a:endParaRPr lang="ar-EG" sz="40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3" name="مثلث متساوي الساقين 12"/>
            <p:cNvSpPr/>
            <p:nvPr/>
          </p:nvSpPr>
          <p:spPr>
            <a:xfrm flipV="1">
              <a:off x="5594115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15" name="Round Diagonal Corner Rectangle 9"/>
          <p:cNvSpPr/>
          <p:nvPr/>
        </p:nvSpPr>
        <p:spPr bwMode="auto">
          <a:xfrm>
            <a:off x="857224" y="2714620"/>
            <a:ext cx="7358114" cy="3571900"/>
          </a:xfrm>
          <a:prstGeom prst="wave">
            <a:avLst>
              <a:gd name="adj1" fmla="val 10413"/>
              <a:gd name="adj2" fmla="val 0"/>
            </a:avLst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tx1"/>
              </a:solidFill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 rot="10800000" flipV="1">
            <a:off x="1196977" y="3201130"/>
            <a:ext cx="6661171" cy="258532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tx1"/>
                </a:solidFill>
              </a:rPr>
              <a:t>في عملية التبخر يتحول السائل إلى </a:t>
            </a:r>
            <a:r>
              <a:rPr lang="ar-EG" sz="3600" b="1" dirty="0" smtClean="0">
                <a:solidFill>
                  <a:schemeClr val="tx1"/>
                </a:solidFill>
              </a:rPr>
              <a:t>غاز، </a:t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أما </a:t>
            </a:r>
            <a:r>
              <a:rPr lang="ar-EG" sz="3600" b="1" dirty="0">
                <a:solidFill>
                  <a:schemeClr val="tx1"/>
                </a:solidFill>
              </a:rPr>
              <a:t>عملية التكثف فهي عملية عكسية </a:t>
            </a:r>
            <a:r>
              <a:rPr lang="ar-EG" sz="3600" b="1" dirty="0" smtClean="0">
                <a:solidFill>
                  <a:schemeClr val="tx1"/>
                </a:solidFill>
              </a:rPr>
              <a:t/>
            </a:r>
            <a:br>
              <a:rPr lang="ar-EG" sz="3600" b="1" dirty="0" smtClean="0">
                <a:solidFill>
                  <a:schemeClr val="tx1"/>
                </a:solidFill>
              </a:rPr>
            </a:br>
            <a:r>
              <a:rPr lang="ar-EG" sz="3600" b="1" dirty="0" smtClean="0">
                <a:solidFill>
                  <a:schemeClr val="tx1"/>
                </a:solidFill>
              </a:rPr>
              <a:t>يحدث </a:t>
            </a:r>
            <a:r>
              <a:rPr lang="ar-EG" sz="3600" b="1" dirty="0">
                <a:solidFill>
                  <a:schemeClr val="tx1"/>
                </a:solidFill>
              </a:rPr>
              <a:t>بها تحول الغاز إلى </a:t>
            </a:r>
            <a:r>
              <a:rPr lang="ar-EG" sz="3600" b="1" dirty="0" smtClean="0">
                <a:solidFill>
                  <a:schemeClr val="tx1"/>
                </a:solidFill>
              </a:rPr>
              <a:t>سائل. 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81410" y="382027"/>
            <a:ext cx="6942313" cy="1189585"/>
            <a:chOff x="1164823" y="547291"/>
            <a:chExt cx="7634496" cy="5867960"/>
          </a:xfrm>
        </p:grpSpPr>
        <p:pic>
          <p:nvPicPr>
            <p:cNvPr id="3" name="Picture 25" descr="Buster_Bunny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pic>
        <p:sp>
          <p:nvSpPr>
            <p:cNvPr id="6" name="Cloud 6"/>
            <p:cNvSpPr/>
            <p:nvPr/>
          </p:nvSpPr>
          <p:spPr bwMode="auto">
            <a:xfrm flipH="1">
              <a:off x="1164823" y="547291"/>
              <a:ext cx="7634496" cy="5867960"/>
            </a:xfrm>
            <a:prstGeom prst="wave">
              <a:avLst>
                <a:gd name="adj1" fmla="val 8022"/>
                <a:gd name="adj2" fmla="val -750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 smtClean="0">
                  <a:solidFill>
                    <a:schemeClr val="bg1"/>
                  </a:solidFill>
                </a:rPr>
                <a:t>هل المحاليل </a:t>
              </a:r>
              <a:r>
                <a:rPr lang="ar-EG" sz="4800" b="1" dirty="0" err="1" smtClean="0">
                  <a:solidFill>
                    <a:schemeClr val="bg1"/>
                  </a:solidFill>
                </a:rPr>
                <a:t>مخاليطُ</a:t>
              </a:r>
              <a:r>
                <a:rPr lang="ar-EG" sz="4800" b="1" dirty="0" smtClean="0">
                  <a:solidFill>
                    <a:schemeClr val="bg1"/>
                  </a:solidFill>
                </a:rPr>
                <a:t> متجانسة؟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15963" y="1928802"/>
            <a:ext cx="77120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ar-EG" sz="4400" b="1" dirty="0" smtClean="0">
                <a:solidFill>
                  <a:srgbClr val="C00000"/>
                </a:solidFill>
                <a:latin typeface="Calibri" pitchFamily="34" charset="0"/>
              </a:rPr>
              <a:t>والمَحْلُول</a:t>
            </a:r>
            <a:r>
              <a:rPr lang="ar-EG" sz="4400" b="1" dirty="0" smtClean="0">
                <a:latin typeface="Calibri" pitchFamily="34" charset="0"/>
              </a:rPr>
              <a:t>:</a:t>
            </a:r>
            <a:br>
              <a:rPr lang="ar-EG" sz="4400" b="1" dirty="0" smtClean="0">
                <a:latin typeface="Calibri" pitchFamily="34" charset="0"/>
              </a:rPr>
            </a:br>
            <a:r>
              <a:rPr lang="ar-EG" sz="4400" b="1" dirty="0" smtClean="0">
                <a:latin typeface="Calibri" pitchFamily="34" charset="0"/>
              </a:rPr>
              <a:t> مَخْلُوط من مادةٍ تذوبُ </a:t>
            </a:r>
            <a:r>
              <a:rPr lang="ar-EG" sz="4400" b="1" dirty="0">
                <a:latin typeface="Calibri" pitchFamily="34" charset="0"/>
              </a:rPr>
              <a:t>في </a:t>
            </a:r>
            <a:r>
              <a:rPr lang="ar-EG" sz="4400" b="1" dirty="0" smtClean="0">
                <a:latin typeface="Calibri" pitchFamily="34" charset="0"/>
              </a:rPr>
              <a:t>مادةٍ أخرى. وتكُونُ خصائصُ جميعِ أجزاءِ المَحْلُولِ متشابهةً. </a:t>
            </a:r>
            <a:endParaRPr lang="en-US" sz="44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المحل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36881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888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36889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922482" y="3071810"/>
            <a:ext cx="5435600" cy="28623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latin typeface="Calibri" pitchFamily="34" charset="0"/>
              </a:rPr>
              <a:t>في </a:t>
            </a:r>
            <a:r>
              <a:rPr lang="ar-EG" sz="4000" b="1" dirty="0">
                <a:latin typeface="Calibri" pitchFamily="34" charset="0"/>
              </a:rPr>
              <a:t>المملكة العربية السعودية </a:t>
            </a:r>
            <a:r>
              <a:rPr lang="ar-EG" sz="4000" b="1" dirty="0" smtClean="0">
                <a:latin typeface="Calibri" pitchFamily="34" charset="0"/>
              </a:rPr>
              <a:t>العديدُ </a:t>
            </a:r>
            <a:r>
              <a:rPr lang="ar-EG" sz="4000" b="1" dirty="0">
                <a:latin typeface="Calibri" pitchFamily="34" charset="0"/>
              </a:rPr>
              <a:t>من </a:t>
            </a:r>
            <a:r>
              <a:rPr lang="ar-EG" sz="4000" b="1" dirty="0" smtClean="0">
                <a:latin typeface="Calibri" pitchFamily="34" charset="0"/>
              </a:rPr>
              <a:t>محطاتِ تقطيرِ المياه.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ما أهميةُ </a:t>
            </a:r>
            <a:r>
              <a:rPr lang="ar-EG" sz="4000" b="1" dirty="0">
                <a:latin typeface="Calibri" pitchFamily="34" charset="0"/>
              </a:rPr>
              <a:t>هذه </a:t>
            </a:r>
            <a:r>
              <a:rPr lang="ar-EG" sz="4000" b="1" dirty="0" smtClean="0">
                <a:latin typeface="Calibri" pitchFamily="34" charset="0"/>
              </a:rPr>
              <a:t>المحطاتِ؟</a:t>
            </a:r>
            <a:endParaRPr lang="en-US" sz="4000" b="1" dirty="0">
              <a:latin typeface="Calibri" pitchFamily="34" charset="0"/>
            </a:endParaRPr>
          </a:p>
        </p:txBody>
      </p:sp>
      <p:grpSp>
        <p:nvGrpSpPr>
          <p:cNvPr id="8" name="مجموعة 14"/>
          <p:cNvGrpSpPr>
            <a:grpSpLocks/>
          </p:cNvGrpSpPr>
          <p:nvPr/>
        </p:nvGrpSpPr>
        <p:grpSpPr bwMode="auto">
          <a:xfrm>
            <a:off x="5786437" y="1785938"/>
            <a:ext cx="2547493" cy="1422400"/>
            <a:chOff x="5687337" y="1149478"/>
            <a:chExt cx="2547048" cy="1422266"/>
          </a:xfrm>
        </p:grpSpPr>
        <p:sp>
          <p:nvSpPr>
            <p:cNvPr id="36871" name="مستطيل 15"/>
            <p:cNvSpPr>
              <a:spLocks noChangeArrowheads="1"/>
            </p:cNvSpPr>
            <p:nvPr/>
          </p:nvSpPr>
          <p:spPr bwMode="auto">
            <a:xfrm>
              <a:off x="5687337" y="1149478"/>
              <a:ext cx="2547048" cy="70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التفكير الناقد: </a:t>
              </a:r>
            </a:p>
          </p:txBody>
        </p:sp>
        <p:sp>
          <p:nvSpPr>
            <p:cNvPr id="17" name="مثلث متساوي الساقين 16"/>
            <p:cNvSpPr/>
            <p:nvPr/>
          </p:nvSpPr>
          <p:spPr>
            <a:xfrm flipV="1">
              <a:off x="5960952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فكير الناق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 المملكة العرب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3319463" y="571500"/>
            <a:ext cx="5253037" cy="1108075"/>
            <a:chOff x="3638995" y="500042"/>
            <a:chExt cx="5252848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3638995" y="500042"/>
              <a:ext cx="5252848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3716496" y="598554"/>
              <a:ext cx="5097847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grpSp>
          <p:nvGrpSpPr>
            <p:cNvPr id="5" name="مجموعة 3"/>
            <p:cNvGrpSpPr>
              <a:grpSpLocks/>
            </p:cNvGrpSpPr>
            <p:nvPr/>
          </p:nvGrpSpPr>
          <p:grpSpPr bwMode="auto">
            <a:xfrm>
              <a:off x="3781871" y="555949"/>
              <a:ext cx="4790657" cy="1015663"/>
              <a:chOff x="2853177" y="423891"/>
              <a:chExt cx="4790657" cy="1105775"/>
            </a:xfrm>
          </p:grpSpPr>
          <p:sp>
            <p:nvSpPr>
              <p:cNvPr id="6" name="مستطيل مستدير الزوايا 4"/>
              <p:cNvSpPr/>
              <p:nvPr/>
            </p:nvSpPr>
            <p:spPr>
              <a:xfrm rot="16200000" flipH="1">
                <a:off x="6625138" y="518576"/>
                <a:ext cx="900000" cy="90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 flipH="1" flipV="1">
                <a:off x="6715138" y="608576"/>
                <a:ext cx="720000" cy="72000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888" name="مربع نص 7"/>
              <p:cNvSpPr txBox="1">
                <a:spLocks noChangeArrowheads="1"/>
              </p:cNvSpPr>
              <p:nvPr/>
            </p:nvSpPr>
            <p:spPr bwMode="auto">
              <a:xfrm>
                <a:off x="6786578" y="928670"/>
                <a:ext cx="857256" cy="5697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FFFF00"/>
                  </a:buClr>
                  <a:buSzPct val="300000"/>
                  <a:buFont typeface="Wingdings" pitchFamily="2" charset="2"/>
                  <a:buChar char="ü"/>
                </a:pPr>
                <a:r>
                  <a:rPr lang="ar-EG" sz="2800" b="1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36889" name="Rectangle 1"/>
              <p:cNvSpPr>
                <a:spLocks noChangeArrowheads="1"/>
              </p:cNvSpPr>
              <p:nvPr/>
            </p:nvSpPr>
            <p:spPr bwMode="auto">
              <a:xfrm>
                <a:off x="2853177" y="423891"/>
                <a:ext cx="3538274" cy="110577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r>
                  <a:rPr lang="ar-EG" sz="60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أَخْتَبِرُ نَفْسِي</a:t>
                </a:r>
                <a:endParaRPr lang="en-US" sz="6000" b="1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مجموعة 14"/>
          <p:cNvGrpSpPr>
            <a:grpSpLocks/>
          </p:cNvGrpSpPr>
          <p:nvPr/>
        </p:nvGrpSpPr>
        <p:grpSpPr bwMode="auto">
          <a:xfrm>
            <a:off x="5786437" y="1785938"/>
            <a:ext cx="2547493" cy="1422400"/>
            <a:chOff x="5687337" y="1149478"/>
            <a:chExt cx="2547048" cy="1422266"/>
          </a:xfrm>
        </p:grpSpPr>
        <p:sp>
          <p:nvSpPr>
            <p:cNvPr id="36871" name="مستطيل 15"/>
            <p:cNvSpPr>
              <a:spLocks noChangeArrowheads="1"/>
            </p:cNvSpPr>
            <p:nvPr/>
          </p:nvSpPr>
          <p:spPr bwMode="auto">
            <a:xfrm>
              <a:off x="5687337" y="1149478"/>
              <a:ext cx="2547048" cy="70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ar-EG" sz="4000" b="1" dirty="0">
                  <a:solidFill>
                    <a:srgbClr val="C00000"/>
                  </a:solidFill>
                  <a:latin typeface="Calibri" pitchFamily="34" charset="0"/>
                </a:rPr>
                <a:t>التفكير الناقد: </a:t>
              </a:r>
            </a:p>
          </p:txBody>
        </p:sp>
        <p:sp>
          <p:nvSpPr>
            <p:cNvPr id="17" name="مثلث متساوي الساقين 16"/>
            <p:cNvSpPr/>
            <p:nvPr/>
          </p:nvSpPr>
          <p:spPr>
            <a:xfrm flipV="1">
              <a:off x="5960952" y="1928802"/>
              <a:ext cx="2000264" cy="642942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</p:grpSp>
      <p:sp>
        <p:nvSpPr>
          <p:cNvPr id="19" name="Round Diagonal Corner Rectangle 9"/>
          <p:cNvSpPr/>
          <p:nvPr/>
        </p:nvSpPr>
        <p:spPr bwMode="auto">
          <a:xfrm>
            <a:off x="714348" y="2928934"/>
            <a:ext cx="7715304" cy="3429024"/>
          </a:xfrm>
          <a:prstGeom prst="wave">
            <a:avLst>
              <a:gd name="adj1" fmla="val 6097"/>
              <a:gd name="adj2" fmla="val 0"/>
            </a:avLst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tx1"/>
              </a:solidFill>
            </a:endParaRPr>
          </a:p>
        </p:txBody>
      </p:sp>
      <p:sp>
        <p:nvSpPr>
          <p:cNvPr id="22" name="مستطيل 17"/>
          <p:cNvSpPr>
            <a:spLocks noChangeArrowheads="1"/>
          </p:cNvSpPr>
          <p:nvPr/>
        </p:nvSpPr>
        <p:spPr bwMode="auto">
          <a:xfrm rot="10800000" flipV="1">
            <a:off x="714375" y="3618745"/>
            <a:ext cx="7643813" cy="230832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tx1"/>
                </a:solidFill>
              </a:rPr>
              <a:t>المملكة العربية السعودية لديها </a:t>
            </a:r>
            <a:r>
              <a:rPr lang="ar-EG" sz="3600" b="1" dirty="0" smtClean="0">
                <a:solidFill>
                  <a:schemeClr val="tx1"/>
                </a:solidFill>
              </a:rPr>
              <a:t>كمياتٌ محدودةٌ </a:t>
            </a:r>
            <a:r>
              <a:rPr lang="ar-EG" sz="3600" b="1" dirty="0">
                <a:solidFill>
                  <a:schemeClr val="tx1"/>
                </a:solidFill>
              </a:rPr>
              <a:t>من </a:t>
            </a:r>
            <a:r>
              <a:rPr lang="ar-EG" sz="3600" b="1" dirty="0" smtClean="0">
                <a:solidFill>
                  <a:schemeClr val="tx1"/>
                </a:solidFill>
              </a:rPr>
              <a:t>الْمَاء العذب؛ </a:t>
            </a:r>
            <a:r>
              <a:rPr lang="ar-EG" sz="3600" b="1" dirty="0">
                <a:solidFill>
                  <a:schemeClr val="tx1"/>
                </a:solidFill>
              </a:rPr>
              <a:t>لذلك تقوم باستخدام هذه المحطات في </a:t>
            </a:r>
            <a:r>
              <a:rPr lang="ar-EG" sz="3600" b="1" dirty="0" smtClean="0">
                <a:solidFill>
                  <a:schemeClr val="tx1"/>
                </a:solidFill>
              </a:rPr>
              <a:t>تقطيرِ الْمَاء المالح، وتحويلِه </a:t>
            </a:r>
            <a:r>
              <a:rPr lang="ar-EG" sz="3600" b="1" dirty="0">
                <a:solidFill>
                  <a:schemeClr val="tx1"/>
                </a:solidFill>
              </a:rPr>
              <a:t>إلى </a:t>
            </a:r>
            <a:r>
              <a:rPr lang="ar-EG" sz="3600" b="1" dirty="0" smtClean="0">
                <a:solidFill>
                  <a:schemeClr val="tx1"/>
                </a:solidFill>
              </a:rPr>
              <a:t>ماءٍ عذبٍ صالحٍ للشرب؛ </a:t>
            </a:r>
            <a:r>
              <a:rPr lang="ar-EG" sz="3600" b="1" dirty="0">
                <a:solidFill>
                  <a:schemeClr val="tx1"/>
                </a:solidFill>
              </a:rPr>
              <a:t>لتوفير </a:t>
            </a:r>
            <a:r>
              <a:rPr lang="ar-EG" sz="3600" b="1" dirty="0" smtClean="0">
                <a:solidFill>
                  <a:schemeClr val="tx1"/>
                </a:solidFill>
              </a:rPr>
              <a:t>مصادرَ جديدةٍ لماءِ الشرب. 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فكير الناق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392238" y="1857375"/>
            <a:ext cx="6359525" cy="1500188"/>
            <a:chOff x="4078890" y="-1196405"/>
            <a:chExt cx="4166523" cy="1434458"/>
          </a:xfrm>
        </p:grpSpPr>
        <p:sp>
          <p:nvSpPr>
            <p:cNvPr id="7" name="Flowchart: Decision 5"/>
            <p:cNvSpPr/>
            <p:nvPr/>
          </p:nvSpPr>
          <p:spPr>
            <a:xfrm>
              <a:off x="4078890" y="-1196405"/>
              <a:ext cx="4166523" cy="1434458"/>
            </a:xfrm>
            <a:prstGeom prst="flowChartDecision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600" b="1">
                <a:solidFill>
                  <a:schemeClr val="tx1"/>
                </a:solidFill>
              </a:endParaRPr>
            </a:p>
          </p:txBody>
        </p:sp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4269223" y="-920139"/>
              <a:ext cx="3785857" cy="881926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 smtClean="0">
                  <a:solidFill>
                    <a:srgbClr val="C00000"/>
                  </a:solidFill>
                  <a:latin typeface="+mn-lt"/>
                  <a:cs typeface="+mn-cs"/>
                </a:rPr>
                <a:t>مُلَخَّصٌ مُصَوَّرٌ</a:t>
              </a:r>
              <a:endParaRPr lang="ar-EG" sz="4800" b="1" dirty="0">
                <a:solidFill>
                  <a:srgbClr val="C000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5" name="مجموعة 8"/>
          <p:cNvGrpSpPr>
            <a:grpSpLocks/>
          </p:cNvGrpSpPr>
          <p:nvPr/>
        </p:nvGrpSpPr>
        <p:grpSpPr bwMode="auto">
          <a:xfrm>
            <a:off x="1849438" y="714375"/>
            <a:ext cx="5445125" cy="1000125"/>
            <a:chOff x="5454305" y="503721"/>
            <a:chExt cx="3453394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5454305" y="503721"/>
              <a:ext cx="3453394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5514462" y="602233"/>
              <a:ext cx="3333081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37904" name="Rectangle 1"/>
            <p:cNvSpPr>
              <a:spLocks noChangeArrowheads="1"/>
            </p:cNvSpPr>
            <p:nvPr/>
          </p:nvSpPr>
          <p:spPr bwMode="auto">
            <a:xfrm>
              <a:off x="5525700" y="546273"/>
              <a:ext cx="3310605" cy="102314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/>
              <a:r>
                <a:rPr lang="ar-EG" sz="5400" b="1" dirty="0">
                  <a:solidFill>
                    <a:schemeClr val="tx2"/>
                  </a:solidFill>
                  <a:cs typeface="Times New Roman" pitchFamily="18" charset="0"/>
                </a:rPr>
                <a:t>مراجعة الدرس</a:t>
              </a:r>
              <a:endParaRPr lang="en-US" sz="5400" b="1" dirty="0">
                <a:solidFill>
                  <a:schemeClr val="tx2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" name="مجموعة 14"/>
          <p:cNvGrpSpPr>
            <a:grpSpLocks/>
          </p:cNvGrpSpPr>
          <p:nvPr/>
        </p:nvGrpSpPr>
        <p:grpSpPr bwMode="auto">
          <a:xfrm>
            <a:off x="3683000" y="3500438"/>
            <a:ext cx="4849813" cy="2714625"/>
            <a:chOff x="142760" y="3143248"/>
            <a:chExt cx="8715636" cy="2715387"/>
          </a:xfrm>
        </p:grpSpPr>
        <p:sp>
          <p:nvSpPr>
            <p:cNvPr id="18" name="مستطيل 17"/>
            <p:cNvSpPr/>
            <p:nvPr/>
          </p:nvSpPr>
          <p:spPr bwMode="auto">
            <a:xfrm>
              <a:off x="142760" y="3143248"/>
              <a:ext cx="8715636" cy="271538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 dirty="0">
                <a:solidFill>
                  <a:schemeClr val="tx1"/>
                </a:solidFill>
              </a:endParaRPr>
            </a:p>
          </p:txBody>
        </p:sp>
        <p:sp>
          <p:nvSpPr>
            <p:cNvPr id="37895" name="مربع نص 16"/>
            <p:cNvSpPr txBox="1">
              <a:spLocks noChangeArrowheads="1"/>
            </p:cNvSpPr>
            <p:nvPr/>
          </p:nvSpPr>
          <p:spPr bwMode="auto">
            <a:xfrm>
              <a:off x="750083" y="3571996"/>
              <a:ext cx="7500991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b="1" dirty="0" smtClean="0">
                  <a:latin typeface="Calibri" pitchFamily="34" charset="0"/>
                </a:rPr>
                <a:t>المَخْلُوط </a:t>
              </a:r>
              <a:r>
                <a:rPr lang="ar-EG" sz="3600" b="1" dirty="0">
                  <a:latin typeface="Calibri" pitchFamily="34" charset="0"/>
                </a:rPr>
                <a:t>مزيج ناتج عن خلط مادتين أو أكثر دون أن </a:t>
              </a:r>
              <a:r>
                <a:rPr lang="ar-EG" sz="3600" b="1" dirty="0" smtClean="0">
                  <a:latin typeface="Calibri" pitchFamily="34" charset="0"/>
                </a:rPr>
                <a:t>تتكوَّنَ مادةٌ جديدةٌ. </a:t>
              </a:r>
              <a:endParaRPr lang="en-US" sz="3600" b="1" dirty="0">
                <a:latin typeface="Calibri" pitchFamily="34" charset="0"/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3429000"/>
            <a:ext cx="265271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راجع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لخص الص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خلوط مزيج ناتج عن خلط ماد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6"/>
          <p:cNvGrpSpPr>
            <a:grpSpLocks/>
          </p:cNvGrpSpPr>
          <p:nvPr/>
        </p:nvGrpSpPr>
        <p:grpSpPr bwMode="auto">
          <a:xfrm>
            <a:off x="1392238" y="1857375"/>
            <a:ext cx="6359525" cy="1500188"/>
            <a:chOff x="4078890" y="-1196405"/>
            <a:chExt cx="4166523" cy="1434458"/>
          </a:xfrm>
        </p:grpSpPr>
        <p:sp>
          <p:nvSpPr>
            <p:cNvPr id="7" name="Flowchart: Decision 5"/>
            <p:cNvSpPr/>
            <p:nvPr/>
          </p:nvSpPr>
          <p:spPr>
            <a:xfrm>
              <a:off x="4078890" y="-1196405"/>
              <a:ext cx="4166523" cy="1434458"/>
            </a:xfrm>
            <a:prstGeom prst="flowChartDecision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600" b="1">
                <a:solidFill>
                  <a:schemeClr val="tx1"/>
                </a:solidFill>
              </a:endParaRPr>
            </a:p>
          </p:txBody>
        </p:sp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4269223" y="-920139"/>
              <a:ext cx="3785857" cy="88192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C00000"/>
                  </a:solidFill>
                  <a:latin typeface="+mn-lt"/>
                  <a:cs typeface="+mn-cs"/>
                </a:rPr>
                <a:t>ملخص الصور</a:t>
              </a:r>
              <a:endParaRPr lang="ar-EG" sz="4800" b="1" dirty="0">
                <a:solidFill>
                  <a:srgbClr val="C000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38915" name="مجموعة 8"/>
          <p:cNvGrpSpPr>
            <a:grpSpLocks/>
          </p:cNvGrpSpPr>
          <p:nvPr/>
        </p:nvGrpSpPr>
        <p:grpSpPr bwMode="auto">
          <a:xfrm>
            <a:off x="1849438" y="714375"/>
            <a:ext cx="5445125" cy="1000125"/>
            <a:chOff x="5454305" y="503721"/>
            <a:chExt cx="3453394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5454305" y="503721"/>
              <a:ext cx="3453394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5514462" y="602233"/>
              <a:ext cx="3333081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38928" name="Rectangle 1"/>
            <p:cNvSpPr>
              <a:spLocks noChangeArrowheads="1"/>
            </p:cNvSpPr>
            <p:nvPr/>
          </p:nvSpPr>
          <p:spPr bwMode="auto">
            <a:xfrm>
              <a:off x="5525700" y="546273"/>
              <a:ext cx="3310605" cy="1023149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/>
              <a:r>
                <a:rPr lang="ar-EG" sz="5400" b="1" dirty="0">
                  <a:solidFill>
                    <a:schemeClr val="bg1"/>
                  </a:solidFill>
                  <a:cs typeface="Times New Roman" pitchFamily="18" charset="0"/>
                </a:rPr>
                <a:t>مراجعة الدرس</a:t>
              </a:r>
              <a:endParaRPr lang="en-US" sz="5400" b="1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lum bright="-14000" contrast="28000"/>
          </a:blip>
          <a:stretch>
            <a:fillRect/>
          </a:stretch>
        </p:blipFill>
        <p:spPr bwMode="auto">
          <a:xfrm>
            <a:off x="468313" y="3716338"/>
            <a:ext cx="2951162" cy="2376487"/>
          </a:xfrm>
          <a:prstGeom prst="rect">
            <a:avLst/>
          </a:prstGeom>
          <a:noFill/>
          <a:ln w="1270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6" name="مجموعة 14"/>
          <p:cNvGrpSpPr>
            <a:grpSpLocks/>
          </p:cNvGrpSpPr>
          <p:nvPr/>
        </p:nvGrpSpPr>
        <p:grpSpPr bwMode="auto">
          <a:xfrm>
            <a:off x="3683000" y="3500438"/>
            <a:ext cx="4849813" cy="2714625"/>
            <a:chOff x="142760" y="3143248"/>
            <a:chExt cx="8715636" cy="2714644"/>
          </a:xfrm>
        </p:grpSpPr>
        <p:sp>
          <p:nvSpPr>
            <p:cNvPr id="18" name="مستطيل 17"/>
            <p:cNvSpPr/>
            <p:nvPr/>
          </p:nvSpPr>
          <p:spPr bwMode="auto">
            <a:xfrm>
              <a:off x="142760" y="3143248"/>
              <a:ext cx="8715636" cy="27146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 dirty="0">
                <a:solidFill>
                  <a:schemeClr val="tx1"/>
                </a:solidFill>
              </a:endParaRPr>
            </a:p>
          </p:txBody>
        </p:sp>
        <p:sp>
          <p:nvSpPr>
            <p:cNvPr id="38919" name="مربع نص 16"/>
            <p:cNvSpPr txBox="1">
              <a:spLocks noChangeArrowheads="1"/>
            </p:cNvSpPr>
            <p:nvPr/>
          </p:nvSpPr>
          <p:spPr bwMode="auto">
            <a:xfrm>
              <a:off x="713344" y="3357562"/>
              <a:ext cx="7500991" cy="2369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b="1" dirty="0" smtClean="0">
                  <a:latin typeface="Calibri" pitchFamily="34" charset="0"/>
                </a:rPr>
                <a:t>المَحْلُول </a:t>
              </a:r>
              <a:r>
                <a:rPr lang="ar-EG" sz="3600" b="1" dirty="0" smtClean="0">
                  <a:latin typeface="Calibri" pitchFamily="34" charset="0"/>
                </a:rPr>
                <a:t>مَخْلُوط </a:t>
              </a:r>
              <a:r>
                <a:rPr lang="ar-EG" sz="3600" b="1" dirty="0">
                  <a:latin typeface="Calibri" pitchFamily="34" charset="0"/>
                </a:rPr>
                <a:t>من مادة ذائبة في مادة أخرى؛ بحيث تبدو الخصائص متشابهة في جميع أجزاء </a:t>
              </a:r>
              <a:r>
                <a:rPr lang="ar-EG" sz="3600" b="1" dirty="0" smtClean="0">
                  <a:latin typeface="Calibri" pitchFamily="34" charset="0"/>
                </a:rPr>
                <a:t>المَحْلُول. </a:t>
              </a:r>
              <a:endParaRPr lang="en-US" sz="3600" b="1" dirty="0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امير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حلول مخلوط من مادة ذائبة في 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6"/>
          <p:cNvGrpSpPr>
            <a:grpSpLocks/>
          </p:cNvGrpSpPr>
          <p:nvPr/>
        </p:nvGrpSpPr>
        <p:grpSpPr bwMode="auto">
          <a:xfrm>
            <a:off x="1392238" y="1857375"/>
            <a:ext cx="6359525" cy="1500188"/>
            <a:chOff x="4078890" y="-1196405"/>
            <a:chExt cx="4166523" cy="1434458"/>
          </a:xfrm>
        </p:grpSpPr>
        <p:sp>
          <p:nvSpPr>
            <p:cNvPr id="7" name="Flowchart: Decision 5"/>
            <p:cNvSpPr/>
            <p:nvPr/>
          </p:nvSpPr>
          <p:spPr>
            <a:xfrm>
              <a:off x="4078890" y="-1196405"/>
              <a:ext cx="4166523" cy="1434458"/>
            </a:xfrm>
            <a:prstGeom prst="flowChartDecision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600" b="1">
                <a:solidFill>
                  <a:schemeClr val="tx1"/>
                </a:solidFill>
              </a:endParaRPr>
            </a:p>
          </p:txBody>
        </p:sp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4269223" y="-920139"/>
              <a:ext cx="3785857" cy="881926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C00000"/>
                  </a:solidFill>
                  <a:latin typeface="+mn-lt"/>
                  <a:cs typeface="+mn-cs"/>
                </a:rPr>
                <a:t>ملخص الصور</a:t>
              </a:r>
              <a:endParaRPr lang="ar-EG" sz="4800" b="1" dirty="0">
                <a:solidFill>
                  <a:srgbClr val="C000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39939" name="مجموعة 8"/>
          <p:cNvGrpSpPr>
            <a:grpSpLocks/>
          </p:cNvGrpSpPr>
          <p:nvPr/>
        </p:nvGrpSpPr>
        <p:grpSpPr bwMode="auto">
          <a:xfrm>
            <a:off x="1849438" y="714375"/>
            <a:ext cx="5445125" cy="1000125"/>
            <a:chOff x="5454305" y="503721"/>
            <a:chExt cx="3453394" cy="1108254"/>
          </a:xfrm>
        </p:grpSpPr>
        <p:sp>
          <p:nvSpPr>
            <p:cNvPr id="3" name="مستطيل ذو زاويتين مستديرتين في نفس الجانب 2"/>
            <p:cNvSpPr/>
            <p:nvPr/>
          </p:nvSpPr>
          <p:spPr>
            <a:xfrm flipH="1" flipV="1">
              <a:off x="5454305" y="503721"/>
              <a:ext cx="3453394" cy="1108254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مستطيل ذو زاويتين مستديرتين في نفس الجانب 3"/>
            <p:cNvSpPr/>
            <p:nvPr/>
          </p:nvSpPr>
          <p:spPr>
            <a:xfrm flipV="1">
              <a:off x="5514462" y="602233"/>
              <a:ext cx="3333081" cy="911231"/>
            </a:xfrm>
            <a:prstGeom prst="round2SameRect">
              <a:avLst>
                <a:gd name="adj1" fmla="val 50000"/>
                <a:gd name="adj2" fmla="val 5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39952" name="Rectangle 1"/>
            <p:cNvSpPr>
              <a:spLocks noChangeArrowheads="1"/>
            </p:cNvSpPr>
            <p:nvPr/>
          </p:nvSpPr>
          <p:spPr bwMode="auto">
            <a:xfrm>
              <a:off x="5525700" y="546273"/>
              <a:ext cx="3310605" cy="102314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/>
              <a:r>
                <a:rPr lang="ar-EG" sz="5400" b="1" dirty="0">
                  <a:solidFill>
                    <a:schemeClr val="tx2"/>
                  </a:solidFill>
                  <a:cs typeface="Times New Roman" pitchFamily="18" charset="0"/>
                </a:rPr>
                <a:t>مراجعة الدرس</a:t>
              </a:r>
              <a:endParaRPr lang="en-US" sz="5400" b="1" dirty="0">
                <a:solidFill>
                  <a:schemeClr val="tx2"/>
                </a:solidFill>
                <a:cs typeface="Times New Roman" pitchFamily="18" charset="0"/>
              </a:endParaRPr>
            </a:p>
          </p:txBody>
        </p:sp>
      </p:grpSp>
      <p:sp>
        <p:nvSpPr>
          <p:cNvPr id="39943" name="مربع نص 16"/>
          <p:cNvSpPr txBox="1">
            <a:spLocks noChangeArrowheads="1"/>
          </p:cNvSpPr>
          <p:nvPr/>
        </p:nvSpPr>
        <p:spPr bwMode="auto">
          <a:xfrm>
            <a:off x="3857626" y="3816611"/>
            <a:ext cx="4337243" cy="243087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ar-EG" sz="3600" b="1" dirty="0">
                <a:latin typeface="Calibri" pitchFamily="34" charset="0"/>
              </a:rPr>
              <a:t>يمكن فصل </a:t>
            </a:r>
            <a:r>
              <a:rPr lang="ar-EG" sz="3600" b="1" dirty="0" smtClean="0">
                <a:latin typeface="Calibri" pitchFamily="34" charset="0"/>
              </a:rPr>
              <a:t>مُكَوَّنات المَخْلُوط </a:t>
            </a:r>
            <a:r>
              <a:rPr lang="ar-EG" sz="3600" b="1" dirty="0">
                <a:latin typeface="Calibri" pitchFamily="34" charset="0"/>
              </a:rPr>
              <a:t>باستخدام </a:t>
            </a:r>
            <a:r>
              <a:rPr lang="ar-EG" sz="4000" b="1" dirty="0">
                <a:latin typeface="Calibri" pitchFamily="34" charset="0"/>
              </a:rPr>
              <a:t>الخصائص الفيزيائية </a:t>
            </a:r>
            <a:r>
              <a:rPr lang="ar-EG" sz="3600" b="1" dirty="0">
                <a:latin typeface="Calibri" pitchFamily="34" charset="0"/>
              </a:rPr>
              <a:t>للمواد التي </a:t>
            </a:r>
            <a:r>
              <a:rPr lang="ar-EG" sz="3600" b="1" dirty="0" smtClean="0">
                <a:latin typeface="Calibri" pitchFamily="34" charset="0"/>
              </a:rPr>
              <a:t>تُكَوِّنُ </a:t>
            </a:r>
            <a:r>
              <a:rPr lang="ar-EG" sz="3600" b="1" dirty="0">
                <a:latin typeface="Calibri" pitchFamily="34" charset="0"/>
              </a:rPr>
              <a:t>هذه </a:t>
            </a:r>
            <a:r>
              <a:rPr lang="ar-EG" sz="3600" b="1" dirty="0" err="1" smtClean="0">
                <a:latin typeface="Calibri" pitchFamily="34" charset="0"/>
              </a:rPr>
              <a:t>المخاليطَ</a:t>
            </a:r>
            <a:r>
              <a:rPr lang="ar-EG" sz="3600" b="1" dirty="0" smtClean="0">
                <a:latin typeface="Calibri" pitchFamily="34" charset="0"/>
              </a:rPr>
              <a:t>. </a:t>
            </a:r>
            <a:endParaRPr lang="en-US" sz="3600" b="1" dirty="0">
              <a:latin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429000"/>
            <a:ext cx="268605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بيانات مخزّنة 1"/>
          <p:cNvSpPr/>
          <p:nvPr/>
        </p:nvSpPr>
        <p:spPr>
          <a:xfrm>
            <a:off x="4178329" y="927078"/>
            <a:ext cx="4465637" cy="1368425"/>
          </a:xfrm>
          <a:prstGeom prst="flowChartOnlineStorag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200" b="1">
              <a:solidFill>
                <a:schemeClr val="tx1"/>
              </a:solidFill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455212" y="2751116"/>
            <a:ext cx="4045878" cy="3749697"/>
            <a:chOff x="987257" y="2000240"/>
            <a:chExt cx="7262596" cy="4643470"/>
          </a:xfrm>
        </p:grpSpPr>
        <p:sp>
          <p:nvSpPr>
            <p:cNvPr id="7" name="Flowchart: Off-page Connector 9"/>
            <p:cNvSpPr/>
            <p:nvPr/>
          </p:nvSpPr>
          <p:spPr bwMode="auto">
            <a:xfrm>
              <a:off x="987257" y="2000240"/>
              <a:ext cx="7262596" cy="4643470"/>
            </a:xfrm>
            <a:prstGeom prst="flowChartOffpageConnector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0976" name="TextBox 3"/>
            <p:cNvSpPr txBox="1">
              <a:spLocks noChangeArrowheads="1"/>
            </p:cNvSpPr>
            <p:nvPr/>
          </p:nvSpPr>
          <p:spPr bwMode="auto">
            <a:xfrm>
              <a:off x="1004663" y="2089613"/>
              <a:ext cx="7200850" cy="423063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/>
              <a:r>
                <a:rPr lang="ar-EG" sz="3600" b="1" dirty="0">
                  <a:latin typeface="Calibri" pitchFamily="34" charset="0"/>
                </a:rPr>
                <a:t>أعمل مطوية </a:t>
              </a:r>
              <a:r>
                <a:rPr lang="ar-EG" sz="3600" b="1" dirty="0" smtClean="0">
                  <a:latin typeface="Calibri" pitchFamily="34" charset="0"/>
                </a:rPr>
                <a:t>كالمُبَيَّنَةِ فِي الشكل. أُكملُ الجملَ مُبَـيِّـنًا </a:t>
              </a:r>
              <a:r>
                <a:rPr lang="ar-EG" sz="3600" b="1" dirty="0">
                  <a:latin typeface="Calibri" pitchFamily="34" charset="0"/>
                </a:rPr>
                <a:t>ما تعلمته عن </a:t>
              </a:r>
              <a:r>
                <a:rPr lang="ar-EG" sz="3600" b="1" dirty="0" smtClean="0">
                  <a:latin typeface="Calibri" pitchFamily="34" charset="0"/>
                </a:rPr>
                <a:t>المَخْلُوط، والمَحْلُول، </a:t>
              </a:r>
              <a:r>
                <a:rPr lang="ar-EG" sz="3600" b="1" dirty="0">
                  <a:latin typeface="Calibri" pitchFamily="34" charset="0"/>
                </a:rPr>
                <a:t>وطرائق فصل </a:t>
              </a:r>
              <a:r>
                <a:rPr lang="ar-EG" sz="3600" b="1" dirty="0" err="1" smtClean="0">
                  <a:latin typeface="Calibri" pitchFamily="34" charset="0"/>
                </a:rPr>
                <a:t>المخاليط</a:t>
              </a:r>
              <a:r>
                <a:rPr lang="ar-EG" sz="3600" b="1" dirty="0" smtClean="0">
                  <a:latin typeface="Calibri" pitchFamily="34" charset="0"/>
                </a:rPr>
                <a:t>، وأعطي أمثلةً</a:t>
              </a:r>
              <a:endParaRPr lang="ar-EG" sz="3600" b="1" dirty="0">
                <a:latin typeface="Calibri" pitchFamily="34" charset="0"/>
              </a:endParaRPr>
            </a:p>
            <a:p>
              <a:pPr algn="ctr"/>
              <a:r>
                <a:rPr lang="ar-EG" sz="3600" b="1" dirty="0">
                  <a:latin typeface="Calibri" pitchFamily="34" charset="0"/>
                </a:rPr>
                <a:t> </a:t>
              </a:r>
              <a:r>
                <a:rPr lang="ar-EG" sz="3600" b="1" dirty="0" smtClean="0">
                  <a:latin typeface="Calibri" pitchFamily="34" charset="0"/>
                </a:rPr>
                <a:t>على ذلك. </a:t>
              </a:r>
              <a:endParaRPr lang="en-US" sz="3600" b="1" dirty="0">
                <a:latin typeface="Calibri" pitchFamily="34" charset="0"/>
              </a:endParaRPr>
            </a:p>
          </p:txBody>
        </p:sp>
      </p:grp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4496528" y="357166"/>
            <a:ext cx="3835614" cy="1108075"/>
            <a:chOff x="2780680" y="250102"/>
            <a:chExt cx="2783003" cy="851810"/>
          </a:xfrm>
        </p:grpSpPr>
        <p:sp>
          <p:nvSpPr>
            <p:cNvPr id="12" name="Snip Diagonal Corner Rectangle 1"/>
            <p:cNvSpPr/>
            <p:nvPr/>
          </p:nvSpPr>
          <p:spPr bwMode="auto">
            <a:xfrm>
              <a:off x="2780680" y="336069"/>
              <a:ext cx="2783003" cy="720145"/>
            </a:xfrm>
            <a:prstGeom prst="snip2DiagRect">
              <a:avLst>
                <a:gd name="adj1" fmla="val 0"/>
                <a:gd name="adj2" fmla="val 50000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200" b="1">
                <a:solidFill>
                  <a:schemeClr val="tx1"/>
                </a:solidFill>
              </a:endParaRPr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2951797" y="250102"/>
              <a:ext cx="2285252" cy="8518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 err="1" smtClean="0">
                  <a:solidFill>
                    <a:schemeClr val="bg1"/>
                  </a:solidFill>
                  <a:latin typeface="Estrangelo Edessa" pitchFamily="66" charset="0"/>
                  <a:cs typeface="+mn-cs"/>
                </a:rPr>
                <a:t>الْمَطْوِيَّاتُ</a:t>
              </a:r>
              <a:endParaRPr lang="ar-EG" sz="6600" b="1" dirty="0">
                <a:solidFill>
                  <a:schemeClr val="bg1"/>
                </a:solidFill>
                <a:latin typeface="Estrangelo Edessa" pitchFamily="66" charset="0"/>
                <a:cs typeface="+mn-cs"/>
              </a:endParaRPr>
            </a:p>
          </p:txBody>
        </p:sp>
      </p:grpSp>
      <p:sp>
        <p:nvSpPr>
          <p:cNvPr id="13" name="TextBox 3"/>
          <p:cNvSpPr txBox="1"/>
          <p:nvPr/>
        </p:nvSpPr>
        <p:spPr bwMode="auto">
          <a:xfrm>
            <a:off x="4795866" y="1579541"/>
            <a:ext cx="3151188" cy="7699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chemeClr val="bg1"/>
                </a:solidFill>
                <a:latin typeface="Estrangelo Edessa" pitchFamily="66" charset="0"/>
                <a:cs typeface="+mn-cs"/>
              </a:rPr>
              <a:t>أنظِّمُ أفْـكَارِي</a:t>
            </a:r>
            <a:endParaRPr lang="ar-EG" sz="4400" b="1" dirty="0">
              <a:solidFill>
                <a:schemeClr val="bg1"/>
              </a:solidFill>
              <a:latin typeface="Estrangelo Edessa" pitchFamily="66" charset="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3" y="2143116"/>
            <a:ext cx="3629027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طو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نظم أفكا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عمل مطو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تمرير عمودي 1"/>
          <p:cNvSpPr/>
          <p:nvPr/>
        </p:nvSpPr>
        <p:spPr>
          <a:xfrm>
            <a:off x="2286000" y="1857375"/>
            <a:ext cx="4572000" cy="3143250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b="1" dirty="0" smtClean="0">
                <a:solidFill>
                  <a:schemeClr val="bg1"/>
                </a:solidFill>
              </a:rPr>
              <a:t>\</a:t>
            </a:r>
            <a:endParaRPr lang="ar-EG" b="1" dirty="0">
              <a:solidFill>
                <a:schemeClr val="bg1"/>
              </a:solidFill>
            </a:endParaRPr>
          </a:p>
        </p:txBody>
      </p:sp>
      <p:sp>
        <p:nvSpPr>
          <p:cNvPr id="53251" name="مربع نص 2"/>
          <p:cNvSpPr txBox="1">
            <a:spLocks noChangeArrowheads="1"/>
          </p:cNvSpPr>
          <p:nvPr/>
        </p:nvSpPr>
        <p:spPr bwMode="auto">
          <a:xfrm>
            <a:off x="3071813" y="2714625"/>
            <a:ext cx="30003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8800" b="1" dirty="0" smtClean="0">
                <a:solidFill>
                  <a:schemeClr val="bg1"/>
                </a:solidFill>
              </a:rPr>
              <a:t>التَّقْوِيمُ</a:t>
            </a:r>
            <a:endParaRPr lang="ar-EG" sz="8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قو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325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365048" y="2357430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+mn-lt"/>
                <a:cs typeface="+mj-cs"/>
              </a:rPr>
              <a:t>1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+mn-lt"/>
              <a:cs typeface="+mj-cs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857620" y="2643182"/>
            <a:ext cx="3284538" cy="7953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latin typeface="+mn-lt"/>
                <a:cs typeface="+mn-cs"/>
              </a:rPr>
              <a:t>المفردات:</a:t>
            </a:r>
            <a:endParaRPr lang="en-US" sz="4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781050" y="4143380"/>
            <a:ext cx="7581900" cy="275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ar-EG" sz="4000" b="1" dirty="0">
                <a:cs typeface="Times New Roman" pitchFamily="18" charset="0"/>
              </a:rPr>
              <a:t> </a:t>
            </a:r>
            <a:r>
              <a:rPr lang="ar-EG" sz="4000" b="1" dirty="0" smtClean="0">
                <a:cs typeface="Times New Roman" pitchFamily="18" charset="0"/>
              </a:rPr>
              <a:t>المَخْلُوط </a:t>
            </a:r>
            <a:r>
              <a:rPr lang="ar-EG" sz="4000" b="1" dirty="0">
                <a:cs typeface="Times New Roman" pitchFamily="18" charset="0"/>
              </a:rPr>
              <a:t>الذي </a:t>
            </a:r>
            <a:r>
              <a:rPr lang="ar-EG" sz="4000" b="1" dirty="0" smtClean="0">
                <a:cs typeface="Times New Roman" pitchFamily="18" charset="0"/>
              </a:rPr>
              <a:t>يَتَكَوَّن </a:t>
            </a:r>
            <a:r>
              <a:rPr lang="ar-EG" sz="4000" b="1" dirty="0">
                <a:cs typeface="Times New Roman" pitchFamily="18" charset="0"/>
              </a:rPr>
              <a:t>من </a:t>
            </a:r>
            <a:r>
              <a:rPr lang="ar-EG" sz="4000" b="1" dirty="0" smtClean="0">
                <a:cs typeface="Times New Roman" pitchFamily="18" charset="0"/>
              </a:rPr>
              <a:t>فِـلِزّ </a:t>
            </a:r>
            <a:r>
              <a:rPr lang="ar-EG" sz="4000" b="1" dirty="0">
                <a:cs typeface="Times New Roman" pitchFamily="18" charset="0"/>
              </a:rPr>
              <a:t>أو أكثر </a:t>
            </a:r>
            <a:r>
              <a:rPr lang="ar-EG" sz="4000" b="1" dirty="0" smtClean="0">
                <a:cs typeface="Times New Roman" pitchFamily="18" charset="0"/>
              </a:rPr>
              <a:t>وموادَّ صُلْبَةٍ </a:t>
            </a:r>
            <a:r>
              <a:rPr lang="ar-EG" sz="4000" b="1" dirty="0">
                <a:cs typeface="Times New Roman" pitchFamily="18" charset="0"/>
              </a:rPr>
              <a:t>أخرى </a:t>
            </a:r>
            <a:r>
              <a:rPr lang="ar-EG" sz="4000" b="1" dirty="0" smtClean="0">
                <a:cs typeface="Times New Roman" pitchFamily="18" charset="0"/>
              </a:rPr>
              <a:t>يُسمَّى . . . . . . . . . . . . . . . </a:t>
            </a:r>
            <a:endParaRPr lang="en-US" sz="4000" b="1" dirty="0"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714480" y="5143512"/>
            <a:ext cx="21193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ar-EG" sz="5400" b="1" dirty="0" smtClean="0">
                <a:solidFill>
                  <a:srgbClr val="0070C0"/>
                </a:solidFill>
                <a:latin typeface="Calibri" pitchFamily="34" charset="0"/>
              </a:rPr>
              <a:t>السَّبِيكَة</a:t>
            </a:r>
            <a:endParaRPr lang="en-US" sz="54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642937" y="500061"/>
            <a:ext cx="7667625" cy="1179515"/>
            <a:chOff x="7929580" y="3072718"/>
            <a:chExt cx="714438" cy="855750"/>
          </a:xfrm>
        </p:grpSpPr>
        <p:sp>
          <p:nvSpPr>
            <p:cNvPr id="20" name="Oval 23"/>
            <p:cNvSpPr/>
            <p:nvPr/>
          </p:nvSpPr>
          <p:spPr bwMode="auto">
            <a:xfrm>
              <a:off x="7929580" y="3214385"/>
              <a:ext cx="714438" cy="714083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5400" b="1" dirty="0">
                <a:ln>
                  <a:solidFill>
                    <a:srgbClr val="002060"/>
                  </a:solidFill>
                </a:ln>
              </a:endParaRPr>
            </a:p>
          </p:txBody>
        </p:sp>
        <p:sp>
          <p:nvSpPr>
            <p:cNvPr id="18" name="Oval 21"/>
            <p:cNvSpPr/>
            <p:nvPr/>
          </p:nvSpPr>
          <p:spPr bwMode="auto">
            <a:xfrm>
              <a:off x="7929580" y="3072718"/>
              <a:ext cx="714438" cy="76360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 smtClean="0"/>
                <a:t>أُفَكِّرُ وَأَتَحَدَّثُ وَأَكْتُبُ</a:t>
              </a:r>
              <a:endParaRPr lang="en-US" sz="5400" b="1" dirty="0"/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كر وأتحدث وأ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خلوط الذي يتكون من فلز أ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سبي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17"/>
          <p:cNvGrpSpPr>
            <a:grpSpLocks/>
          </p:cNvGrpSpPr>
          <p:nvPr/>
        </p:nvGrpSpPr>
        <p:grpSpPr bwMode="auto">
          <a:xfrm>
            <a:off x="642948" y="500062"/>
            <a:ext cx="7667626" cy="1368426"/>
            <a:chOff x="7929580" y="3072719"/>
            <a:chExt cx="714438" cy="855868"/>
          </a:xfrm>
        </p:grpSpPr>
        <p:sp>
          <p:nvSpPr>
            <p:cNvPr id="8" name="Oval 23"/>
            <p:cNvSpPr/>
            <p:nvPr/>
          </p:nvSpPr>
          <p:spPr bwMode="auto">
            <a:xfrm>
              <a:off x="7929580" y="3214702"/>
              <a:ext cx="714438" cy="71388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5400" b="1" dirty="0">
                <a:ln>
                  <a:solidFill>
                    <a:srgbClr val="002060"/>
                  </a:solidFill>
                </a:ln>
              </a:endParaRPr>
            </a:p>
          </p:txBody>
        </p:sp>
        <p:sp>
          <p:nvSpPr>
            <p:cNvPr id="6" name="Oval 21"/>
            <p:cNvSpPr/>
            <p:nvPr/>
          </p:nvSpPr>
          <p:spPr bwMode="auto">
            <a:xfrm>
              <a:off x="7929580" y="3072719"/>
              <a:ext cx="714438" cy="764522"/>
            </a:xfrm>
            <a:prstGeom prst="ellips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 smtClean="0"/>
                <a:t>أُفَكِّرُ وَأَتَحَدَّثُ وَأَكْتُبُ</a:t>
              </a:r>
              <a:endParaRPr lang="en-US" sz="5400" b="1" dirty="0"/>
            </a:p>
          </p:txBody>
        </p:sp>
      </p:grp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436486" y="2500306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+mn-lt"/>
                <a:cs typeface="+mj-cs"/>
              </a:rPr>
              <a:t>2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+mn-lt"/>
              <a:cs typeface="+mj-cs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933825" y="2813050"/>
            <a:ext cx="3284538" cy="7953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latin typeface="+mn-lt"/>
                <a:cs typeface="+mn-cs"/>
              </a:rPr>
              <a:t>أقارن:</a:t>
            </a:r>
            <a:endParaRPr lang="en-US" sz="4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4357688" y="4143375"/>
            <a:ext cx="4005262" cy="182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ar-EG" sz="4000" b="1" dirty="0">
                <a:solidFill>
                  <a:srgbClr val="C00000"/>
                </a:solidFill>
                <a:cs typeface="Times New Roman" pitchFamily="18" charset="0"/>
              </a:rPr>
              <a:t> كيف يختلف </a:t>
            </a:r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الْمُذَاب </a:t>
            </a:r>
            <a:r>
              <a:rPr lang="ar-EG" sz="4000" b="1" dirty="0">
                <a:solidFill>
                  <a:srgbClr val="C00000"/>
                </a:solidFill>
                <a:cs typeface="Times New Roman" pitchFamily="18" charset="0"/>
              </a:rPr>
              <a:t>عن </a:t>
            </a:r>
            <a:r>
              <a:rPr lang="ar-EG" sz="4000" b="1" dirty="0" smtClean="0">
                <a:solidFill>
                  <a:srgbClr val="C00000"/>
                </a:solidFill>
                <a:cs typeface="Times New Roman" pitchFamily="18" charset="0"/>
              </a:rPr>
              <a:t>الْمُذِيب؟</a:t>
            </a:r>
            <a:endParaRPr lang="en-US" sz="4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95536" y="4261746"/>
            <a:ext cx="4104456" cy="23105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قا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e 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يف يختلف المذاب عن المذ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1"/>
          <p:cNvSpPr/>
          <p:nvPr/>
        </p:nvSpPr>
        <p:spPr>
          <a:xfrm>
            <a:off x="723900" y="603250"/>
            <a:ext cx="7696200" cy="5651500"/>
          </a:xfrm>
          <a:prstGeom prst="roundRect">
            <a:avLst>
              <a:gd name="adj" fmla="val 19133"/>
            </a:avLst>
          </a:prstGeom>
          <a:solidFill>
            <a:srgbClr val="FFEAA7">
              <a:alpha val="8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سداسي 2"/>
          <p:cNvSpPr/>
          <p:nvPr/>
        </p:nvSpPr>
        <p:spPr>
          <a:xfrm>
            <a:off x="6000760" y="1178703"/>
            <a:ext cx="2143140" cy="1000132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10" name="مستطيل 3"/>
          <p:cNvSpPr>
            <a:spLocks noChangeArrowheads="1"/>
          </p:cNvSpPr>
          <p:nvPr/>
        </p:nvSpPr>
        <p:spPr bwMode="auto">
          <a:xfrm>
            <a:off x="6215063" y="1355725"/>
            <a:ext cx="171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C00000"/>
                </a:solidFill>
                <a:latin typeface="+mn-lt"/>
                <a:cs typeface="+mn-cs"/>
              </a:rPr>
              <a:t>الاختلاف</a:t>
            </a:r>
            <a:endParaRPr lang="en-US" sz="36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 rot="16200000">
            <a:off x="4699125" y="2266025"/>
            <a:ext cx="2857520" cy="4826280"/>
          </a:xfrm>
          <a:prstGeom prst="ellipse">
            <a:avLst/>
          </a:prstGeom>
          <a:noFill/>
          <a:ln w="76200">
            <a:solidFill>
              <a:srgbClr val="7030A0"/>
            </a:solidFill>
            <a:headEnd/>
            <a:tailEnd/>
          </a:ln>
          <a:effectLst>
            <a:glow rad="63500">
              <a:schemeClr val="bg1">
                <a:lumMod val="95000"/>
                <a:lumOff val="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660775" y="3929063"/>
            <a:ext cx="18224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smtClean="0">
                <a:latin typeface="Calibri" pitchFamily="34" charset="0"/>
              </a:rPr>
              <a:t>مُكَوِّن </a:t>
            </a:r>
            <a:r>
              <a:rPr lang="ar-EG" sz="3200" b="1" dirty="0">
                <a:latin typeface="Calibri" pitchFamily="34" charset="0"/>
              </a:rPr>
              <a:t>من </a:t>
            </a:r>
            <a:r>
              <a:rPr lang="ar-EG" sz="3200" b="1" dirty="0" smtClean="0">
                <a:latin typeface="Calibri" pitchFamily="34" charset="0"/>
              </a:rPr>
              <a:t>مُكَوِّنات المَحْلُول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5786438" y="3643313"/>
            <a:ext cx="20716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3600" b="1" dirty="0" smtClean="0">
                <a:solidFill>
                  <a:srgbClr val="0070C0"/>
                </a:solidFill>
                <a:latin typeface="Calibri" pitchFamily="34" charset="0"/>
              </a:rPr>
              <a:t>الْمُذَاب </a:t>
            </a:r>
            <a:r>
              <a:rPr lang="ar-EG" sz="3600" b="1" dirty="0">
                <a:solidFill>
                  <a:srgbClr val="0070C0"/>
                </a:solidFill>
                <a:latin typeface="Calibri" pitchFamily="34" charset="0"/>
              </a:rPr>
              <a:t>هو </a:t>
            </a:r>
            <a:r>
              <a:rPr lang="ar-EG" sz="3600" b="1" dirty="0" smtClean="0">
                <a:solidFill>
                  <a:srgbClr val="0070C0"/>
                </a:solidFill>
                <a:latin typeface="Calibri" pitchFamily="34" charset="0"/>
              </a:rPr>
              <a:t>الْمَادَّة </a:t>
            </a:r>
            <a:r>
              <a:rPr lang="ar-EG" sz="3600" b="1" dirty="0">
                <a:solidFill>
                  <a:srgbClr val="0070C0"/>
                </a:solidFill>
                <a:latin typeface="Calibri" pitchFamily="34" charset="0"/>
              </a:rPr>
              <a:t>التي تذوب في </a:t>
            </a:r>
            <a:r>
              <a:rPr lang="ar-EG" sz="3600" b="1" dirty="0" smtClean="0">
                <a:solidFill>
                  <a:srgbClr val="0070C0"/>
                </a:solidFill>
                <a:latin typeface="Calibri" pitchFamily="34" charset="0"/>
              </a:rPr>
              <a:t>الْمُذِيب. </a:t>
            </a:r>
            <a:endParaRPr lang="en-US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cxnSp>
        <p:nvCxnSpPr>
          <p:cNvPr id="12" name="رابط كسهم مستقيم 5"/>
          <p:cNvCxnSpPr/>
          <p:nvPr/>
        </p:nvCxnSpPr>
        <p:spPr>
          <a:xfrm rot="5400000">
            <a:off x="6607969" y="2785269"/>
            <a:ext cx="9286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سداسي 2"/>
          <p:cNvSpPr/>
          <p:nvPr/>
        </p:nvSpPr>
        <p:spPr>
          <a:xfrm>
            <a:off x="857224" y="1178703"/>
            <a:ext cx="2143140" cy="1000132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 rot="16200000">
            <a:off x="1730231" y="2266024"/>
            <a:ext cx="2857520" cy="4826280"/>
          </a:xfrm>
          <a:prstGeom prst="ellipse">
            <a:avLst/>
          </a:prstGeom>
          <a:noFill/>
          <a:ln w="76200">
            <a:solidFill>
              <a:srgbClr val="7030A0"/>
            </a:solidFill>
            <a:headEnd/>
            <a:tailEnd/>
          </a:ln>
          <a:effectLst>
            <a:glow rad="63500">
              <a:schemeClr val="bg1">
                <a:lumMod val="95000"/>
                <a:lumOff val="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285875" y="3571875"/>
            <a:ext cx="22145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3600" b="1" dirty="0" smtClean="0">
                <a:solidFill>
                  <a:srgbClr val="0070C0"/>
                </a:solidFill>
                <a:latin typeface="Calibri" pitchFamily="34" charset="0"/>
              </a:rPr>
              <a:t>الْمُذِيب </a:t>
            </a:r>
            <a:r>
              <a:rPr lang="ar-EG" sz="3600" b="1" dirty="0">
                <a:solidFill>
                  <a:srgbClr val="0070C0"/>
                </a:solidFill>
                <a:latin typeface="Calibri" pitchFamily="34" charset="0"/>
              </a:rPr>
              <a:t>هو </a:t>
            </a:r>
            <a:r>
              <a:rPr lang="ar-EG" sz="3600" b="1" dirty="0" smtClean="0">
                <a:solidFill>
                  <a:srgbClr val="0070C0"/>
                </a:solidFill>
                <a:latin typeface="Calibri" pitchFamily="34" charset="0"/>
              </a:rPr>
              <a:t>الْمَادَّة </a:t>
            </a:r>
            <a:r>
              <a:rPr lang="ar-EG" sz="3600" b="1" dirty="0">
                <a:solidFill>
                  <a:srgbClr val="0070C0"/>
                </a:solidFill>
                <a:latin typeface="Calibri" pitchFamily="34" charset="0"/>
              </a:rPr>
              <a:t>التي يذوب فيها </a:t>
            </a:r>
            <a:r>
              <a:rPr lang="ar-EG" sz="3600" b="1" dirty="0" smtClean="0">
                <a:solidFill>
                  <a:srgbClr val="0070C0"/>
                </a:solidFill>
                <a:latin typeface="Calibri" pitchFamily="34" charset="0"/>
              </a:rPr>
              <a:t>الْمُذَاب. </a:t>
            </a:r>
            <a:endParaRPr lang="en-US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cxnSp>
        <p:nvCxnSpPr>
          <p:cNvPr id="15" name="رابط كسهم مستقيم 5"/>
          <p:cNvCxnSpPr/>
          <p:nvPr/>
        </p:nvCxnSpPr>
        <p:spPr>
          <a:xfrm rot="5400000">
            <a:off x="1464469" y="2785269"/>
            <a:ext cx="9286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 3"/>
          <p:cNvSpPr>
            <a:spLocks noChangeArrowheads="1"/>
          </p:cNvSpPr>
          <p:nvPr/>
        </p:nvSpPr>
        <p:spPr bwMode="auto">
          <a:xfrm>
            <a:off x="1071563" y="1355725"/>
            <a:ext cx="171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C00000"/>
                </a:solidFill>
                <a:latin typeface="+mn-lt"/>
                <a:cs typeface="+mn-cs"/>
              </a:rPr>
              <a:t>الاختلاف</a:t>
            </a:r>
            <a:endParaRPr lang="en-US" sz="36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7" name="سداسي 2"/>
          <p:cNvSpPr/>
          <p:nvPr/>
        </p:nvSpPr>
        <p:spPr>
          <a:xfrm>
            <a:off x="3571868" y="1500174"/>
            <a:ext cx="2143140" cy="1000132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18" name="مستطيل 3"/>
          <p:cNvSpPr>
            <a:spLocks noChangeArrowheads="1"/>
          </p:cNvSpPr>
          <p:nvPr/>
        </p:nvSpPr>
        <p:spPr bwMode="auto">
          <a:xfrm>
            <a:off x="3786188" y="1643063"/>
            <a:ext cx="171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C00000"/>
                </a:solidFill>
                <a:latin typeface="+mn-lt"/>
                <a:cs typeface="+mn-cs"/>
              </a:rPr>
              <a:t>التشابه</a:t>
            </a:r>
            <a:endParaRPr lang="en-US" sz="36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cxnSp>
        <p:nvCxnSpPr>
          <p:cNvPr id="19" name="رابط كسهم مستقيم 5"/>
          <p:cNvCxnSpPr/>
          <p:nvPr/>
        </p:nvCxnSpPr>
        <p:spPr>
          <a:xfrm rot="5400000">
            <a:off x="4179094" y="3072607"/>
            <a:ext cx="928687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اختل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ذاب هو المادة التي تذو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ذيب هو المادة التي يذوب في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تشاب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كون من مكونات المحل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6" grpId="0"/>
      <p:bldP spid="5" grpId="0"/>
      <p:bldP spid="7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1181410" y="386405"/>
            <a:ext cx="6942313" cy="1113770"/>
            <a:chOff x="1164823" y="547291"/>
            <a:chExt cx="7634496" cy="5867960"/>
          </a:xfrm>
        </p:grpSpPr>
        <p:pic>
          <p:nvPicPr>
            <p:cNvPr id="6149" name="Picture 25" descr="Buster_Bunny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pic>
        <p:sp>
          <p:nvSpPr>
            <p:cNvPr id="6" name="Cloud 6"/>
            <p:cNvSpPr/>
            <p:nvPr/>
          </p:nvSpPr>
          <p:spPr bwMode="auto">
            <a:xfrm flipH="1">
              <a:off x="1164823" y="547291"/>
              <a:ext cx="7634496" cy="5867960"/>
            </a:xfrm>
            <a:prstGeom prst="wave">
              <a:avLst>
                <a:gd name="adj1" fmla="val 8022"/>
                <a:gd name="adj2" fmla="val -750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 smtClean="0">
                  <a:solidFill>
                    <a:schemeClr val="bg1"/>
                  </a:solidFill>
                </a:rPr>
                <a:t>هل المحاليل </a:t>
              </a:r>
              <a:r>
                <a:rPr lang="ar-EG" sz="4800" b="1" dirty="0" err="1" smtClean="0">
                  <a:solidFill>
                    <a:schemeClr val="bg1"/>
                  </a:solidFill>
                </a:rPr>
                <a:t>مخاليطُ</a:t>
              </a:r>
              <a:r>
                <a:rPr lang="ar-EG" sz="4800" b="1" dirty="0" smtClean="0">
                  <a:solidFill>
                    <a:schemeClr val="bg1"/>
                  </a:solidFill>
                </a:rPr>
                <a:t> متجانسة؟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148" name="مستطيل 7"/>
          <p:cNvSpPr>
            <a:spLocks noChangeArrowheads="1"/>
          </p:cNvSpPr>
          <p:nvPr/>
        </p:nvSpPr>
        <p:spPr bwMode="auto">
          <a:xfrm>
            <a:off x="714348" y="1857364"/>
            <a:ext cx="764381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latin typeface="Calibri" pitchFamily="34" charset="0"/>
              </a:rPr>
              <a:t>يَتَكَوَّن المَحْلُول </a:t>
            </a:r>
            <a:r>
              <a:rPr lang="ar-EG" sz="4000" b="1" dirty="0">
                <a:latin typeface="Calibri" pitchFamily="34" charset="0"/>
              </a:rPr>
              <a:t>من جزأين </a:t>
            </a:r>
            <a:r>
              <a:rPr lang="ar-EG" sz="4000" b="1" dirty="0" smtClean="0">
                <a:latin typeface="Calibri" pitchFamily="34" charset="0"/>
              </a:rPr>
              <a:t>هما: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الْمُذَاب</a:t>
            </a:r>
            <a:r>
              <a:rPr lang="ar-EG" sz="4000" b="1" dirty="0" smtClean="0">
                <a:latin typeface="Calibri" pitchFamily="34" charset="0"/>
              </a:rPr>
              <a:t>: </a:t>
            </a:r>
            <a:r>
              <a:rPr lang="ar-EG" sz="4000" b="1" dirty="0">
                <a:latin typeface="Calibri" pitchFamily="34" charset="0"/>
              </a:rPr>
              <a:t>وهو </a:t>
            </a:r>
            <a:r>
              <a:rPr lang="ar-EG" sz="4000" b="1" dirty="0" smtClean="0">
                <a:latin typeface="Calibri" pitchFamily="34" charset="0"/>
              </a:rPr>
              <a:t>الْمَادَّة </a:t>
            </a:r>
            <a:r>
              <a:rPr lang="ar-EG" sz="4000" b="1" dirty="0">
                <a:latin typeface="Calibri" pitchFamily="34" charset="0"/>
              </a:rPr>
              <a:t>التي </a:t>
            </a:r>
            <a:r>
              <a:rPr lang="ar-EG" sz="4000" b="1" dirty="0" smtClean="0">
                <a:latin typeface="Calibri" pitchFamily="34" charset="0"/>
              </a:rPr>
              <a:t>تذوب.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والْمُذِيب</a:t>
            </a:r>
            <a:r>
              <a:rPr lang="ar-EG" sz="4000" b="1" dirty="0" smtClean="0">
                <a:latin typeface="Calibri" pitchFamily="34" charset="0"/>
              </a:rPr>
              <a:t>: </a:t>
            </a:r>
            <a:r>
              <a:rPr lang="ar-EG" sz="4000" b="1" dirty="0">
                <a:latin typeface="Calibri" pitchFamily="34" charset="0"/>
              </a:rPr>
              <a:t>وهو </a:t>
            </a:r>
            <a:r>
              <a:rPr lang="ar-EG" sz="4000" b="1" dirty="0" smtClean="0">
                <a:latin typeface="Calibri" pitchFamily="34" charset="0"/>
              </a:rPr>
              <a:t>الْمَادَّة </a:t>
            </a:r>
            <a:r>
              <a:rPr lang="ar-EG" sz="4000" b="1" dirty="0">
                <a:latin typeface="Calibri" pitchFamily="34" charset="0"/>
              </a:rPr>
              <a:t>التي يذوب فيها </a:t>
            </a:r>
            <a:r>
              <a:rPr lang="ar-EG" sz="4000" b="1" dirty="0" smtClean="0">
                <a:latin typeface="Calibri" pitchFamily="34" charset="0"/>
              </a:rPr>
              <a:t>الْمُذَاب.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ففي مَحْلُول الْمِلْح والْمَاء، </a:t>
            </a:r>
            <a:r>
              <a:rPr lang="ar-EG" sz="4000" b="1" dirty="0">
                <a:latin typeface="Calibri" pitchFamily="34" charset="0"/>
              </a:rPr>
              <a:t>يكون </a:t>
            </a:r>
            <a:r>
              <a:rPr lang="ar-EG" sz="4000" b="1" dirty="0" smtClean="0">
                <a:latin typeface="Calibri" pitchFamily="34" charset="0"/>
              </a:rPr>
              <a:t>الْمِلْحُ هو الْمُذَاب، والْمَاءُ </a:t>
            </a:r>
            <a:r>
              <a:rPr lang="ar-EG" sz="4000" b="1" dirty="0">
                <a:latin typeface="Calibri" pitchFamily="34" charset="0"/>
              </a:rPr>
              <a:t>هو </a:t>
            </a:r>
            <a:r>
              <a:rPr lang="ar-EG" sz="4000" b="1" dirty="0" smtClean="0">
                <a:latin typeface="Calibri" pitchFamily="34" charset="0"/>
              </a:rPr>
              <a:t>الْمُذِيبُ. 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تكون المحل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500958" y="500042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latin typeface="+mn-lt"/>
                <a:cs typeface="+mj-cs"/>
              </a:rPr>
              <a:t>3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3997325" y="812800"/>
            <a:ext cx="3284538" cy="7953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ar-EG" sz="4400" b="1" dirty="0">
                <a:solidFill>
                  <a:srgbClr val="C00000"/>
                </a:solidFill>
                <a:latin typeface="Calibri" pitchFamily="34" charset="0"/>
              </a:rPr>
              <a:t>التفكير الناقد:</a:t>
            </a:r>
            <a:endParaRPr lang="en-US" sz="4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801688" y="2490794"/>
            <a:ext cx="7581900" cy="275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ar-EG" sz="4000" b="1" dirty="0">
                <a:cs typeface="Times New Roman" pitchFamily="18" charset="0"/>
              </a:rPr>
              <a:t> كيف أستخدم درجة الغليان </a:t>
            </a:r>
            <a:r>
              <a:rPr lang="ar-EG" sz="4000" b="1" dirty="0" smtClean="0">
                <a:cs typeface="Times New Roman" pitchFamily="18" charset="0"/>
              </a:rPr>
              <a:t>ودرجة </a:t>
            </a:r>
            <a:r>
              <a:rPr lang="ar-EG" sz="4000" b="1" dirty="0" err="1">
                <a:cs typeface="Times New Roman" pitchFamily="18" charset="0"/>
              </a:rPr>
              <a:t>الذائبية</a:t>
            </a:r>
            <a:r>
              <a:rPr lang="ar-EG" sz="4000" b="1" dirty="0">
                <a:cs typeface="Times New Roman" pitchFamily="18" charset="0"/>
              </a:rPr>
              <a:t> بوصفهما خاصيتين لمادة </a:t>
            </a:r>
            <a:r>
              <a:rPr lang="ar-EG" sz="4000" b="1" dirty="0" smtClean="0">
                <a:cs typeface="Times New Roman" pitchFamily="18" charset="0"/>
              </a:rPr>
              <a:t>ما؛</a:t>
            </a:r>
            <a:br>
              <a:rPr lang="ar-EG" sz="4000" b="1" dirty="0" smtClean="0">
                <a:cs typeface="Times New Roman" pitchFamily="18" charset="0"/>
              </a:rPr>
            </a:br>
            <a:r>
              <a:rPr lang="ar-EG" sz="4000" b="1" dirty="0" smtClean="0">
                <a:cs typeface="Times New Roman" pitchFamily="18" charset="0"/>
              </a:rPr>
              <a:t> </a:t>
            </a:r>
            <a:r>
              <a:rPr lang="ar-EG" sz="4000" b="1" dirty="0">
                <a:cs typeface="Times New Roman" pitchFamily="18" charset="0"/>
              </a:rPr>
              <a:t>لفصلها عن </a:t>
            </a:r>
            <a:r>
              <a:rPr lang="ar-EG" sz="4000" b="1" dirty="0" smtClean="0">
                <a:cs typeface="Times New Roman" pitchFamily="18" charset="0"/>
              </a:rPr>
              <a:t>مَخْلُوط؟</a:t>
            </a:r>
            <a:endParaRPr lang="en-US" sz="40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فكير الناق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يف أستخدم درجة الغليان ودر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500958" y="500042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latin typeface="+mn-lt"/>
                <a:cs typeface="+mj-cs"/>
              </a:rPr>
              <a:t>3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3997325" y="812800"/>
            <a:ext cx="3284538" cy="7955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ar-EG" sz="4400" b="1" dirty="0">
                <a:solidFill>
                  <a:srgbClr val="C00000"/>
                </a:solidFill>
                <a:latin typeface="Calibri" pitchFamily="34" charset="0"/>
              </a:rPr>
              <a:t>التفكير الناقد:</a:t>
            </a:r>
            <a:endParaRPr lang="en-US" sz="4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674688" y="2071678"/>
            <a:ext cx="783431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3600" b="1" dirty="0">
                <a:latin typeface="Calibri" pitchFamily="34" charset="0"/>
              </a:rPr>
              <a:t>يمكن </a:t>
            </a:r>
            <a:r>
              <a:rPr lang="ar-EG" sz="3600" b="1" dirty="0" smtClean="0">
                <a:latin typeface="Calibri" pitchFamily="34" charset="0"/>
              </a:rPr>
              <a:t>-من </a:t>
            </a:r>
            <a:r>
              <a:rPr lang="ar-EG" sz="3600" b="1" dirty="0">
                <a:latin typeface="Calibri" pitchFamily="34" charset="0"/>
              </a:rPr>
              <a:t>خلال معرفة درجة </a:t>
            </a:r>
            <a:r>
              <a:rPr lang="ar-EG" sz="3600" b="1" dirty="0" smtClean="0">
                <a:latin typeface="Calibri" pitchFamily="34" charset="0"/>
              </a:rPr>
              <a:t>الغليان-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فصلُ </a:t>
            </a:r>
            <a:r>
              <a:rPr lang="ar-EG" sz="3600" b="1" dirty="0">
                <a:latin typeface="Calibri" pitchFamily="34" charset="0"/>
              </a:rPr>
              <a:t>مادة من مادة </a:t>
            </a:r>
            <a:r>
              <a:rPr lang="ar-EG" sz="3600" b="1" dirty="0" smtClean="0">
                <a:latin typeface="Calibri" pitchFamily="34" charset="0"/>
              </a:rPr>
              <a:t>ما، </a:t>
            </a:r>
            <a:r>
              <a:rPr lang="ar-EG" sz="3600" b="1" dirty="0">
                <a:latin typeface="Calibri" pitchFamily="34" charset="0"/>
              </a:rPr>
              <a:t>باستخدام </a:t>
            </a:r>
            <a:r>
              <a:rPr lang="ar-EG" sz="3600" b="1" dirty="0" smtClean="0">
                <a:latin typeface="Calibri" pitchFamily="34" charset="0"/>
              </a:rPr>
              <a:t>التقطير،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أما </a:t>
            </a:r>
            <a:r>
              <a:rPr lang="ar-EG" sz="3600" b="1" dirty="0">
                <a:latin typeface="Calibri" pitchFamily="34" charset="0"/>
              </a:rPr>
              <a:t>خاصية </a:t>
            </a:r>
            <a:r>
              <a:rPr lang="ar-EG" sz="3600" b="1" dirty="0" err="1">
                <a:latin typeface="Calibri" pitchFamily="34" charset="0"/>
              </a:rPr>
              <a:t>الذائبية</a:t>
            </a:r>
            <a:r>
              <a:rPr lang="ar-EG" sz="3600" b="1" dirty="0">
                <a:latin typeface="Calibri" pitchFamily="34" charset="0"/>
              </a:rPr>
              <a:t> فيمكن من خلالها </a:t>
            </a:r>
            <a:r>
              <a:rPr lang="ar-EG" sz="3600" b="1" dirty="0" smtClean="0">
                <a:latin typeface="Calibri" pitchFamily="34" charset="0"/>
              </a:rPr>
              <a:t>إذابةُ </a:t>
            </a:r>
            <a:r>
              <a:rPr lang="ar-EG" sz="3600" b="1" dirty="0">
                <a:latin typeface="Calibri" pitchFamily="34" charset="0"/>
              </a:rPr>
              <a:t>مادة دون </a:t>
            </a:r>
            <a:r>
              <a:rPr lang="ar-EG" sz="3600" b="1" dirty="0" smtClean="0">
                <a:latin typeface="Calibri" pitchFamily="34" charset="0"/>
              </a:rPr>
              <a:t>غيرها، مثل فصْلِ مَخْلُوط </a:t>
            </a:r>
            <a:r>
              <a:rPr lang="ar-EG" sz="3600" b="1" dirty="0">
                <a:latin typeface="Calibri" pitchFamily="34" charset="0"/>
              </a:rPr>
              <a:t>الرمل </a:t>
            </a:r>
            <a:r>
              <a:rPr lang="ar-EG" sz="3600" b="1" dirty="0" smtClean="0">
                <a:latin typeface="Calibri" pitchFamily="34" charset="0"/>
              </a:rPr>
              <a:t>والْمِلْح،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بإذابة الْمِلْح </a:t>
            </a:r>
            <a:r>
              <a:rPr lang="ar-EG" sz="3600" b="1" dirty="0">
                <a:latin typeface="Calibri" pitchFamily="34" charset="0"/>
              </a:rPr>
              <a:t>في </a:t>
            </a:r>
            <a:r>
              <a:rPr lang="ar-EG" sz="3600" b="1" dirty="0" smtClean="0">
                <a:latin typeface="Calibri" pitchFamily="34" charset="0"/>
              </a:rPr>
              <a:t>الْمَاء. </a:t>
            </a:r>
            <a:endParaRPr lang="en-US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مكن من خلال معرفة درجة الغلي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436486" y="500042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latin typeface="+mn-lt"/>
                <a:cs typeface="+mj-cs"/>
              </a:rPr>
              <a:t>4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2336800" y="812800"/>
            <a:ext cx="4619625" cy="7953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ar-EG" sz="4400" b="1" dirty="0">
                <a:solidFill>
                  <a:srgbClr val="C00000"/>
                </a:solidFill>
                <a:latin typeface="Calibri" pitchFamily="34" charset="0"/>
              </a:rPr>
              <a:t>أختار الإجابة الصحيحة: </a:t>
            </a:r>
            <a:endParaRPr lang="en-US" sz="4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636588" y="2033588"/>
            <a:ext cx="7581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ar-EG" sz="4000" b="1" dirty="0">
                <a:solidFill>
                  <a:srgbClr val="0070C0"/>
                </a:solidFill>
                <a:cs typeface="Times New Roman" pitchFamily="18" charset="0"/>
              </a:rPr>
              <a:t> أي مما يأتي </a:t>
            </a:r>
            <a:r>
              <a:rPr lang="ar-EG" sz="4000" b="1" dirty="0" smtClean="0">
                <a:solidFill>
                  <a:srgbClr val="0070C0"/>
                </a:solidFill>
                <a:cs typeface="Times New Roman" pitchFamily="18" charset="0"/>
              </a:rPr>
              <a:t>غالبًا </a:t>
            </a:r>
            <a:r>
              <a:rPr lang="ar-EG" sz="4000" b="1" dirty="0">
                <a:solidFill>
                  <a:srgbClr val="0070C0"/>
                </a:solidFill>
                <a:cs typeface="Times New Roman" pitchFamily="18" charset="0"/>
              </a:rPr>
              <a:t>ما </a:t>
            </a:r>
            <a:r>
              <a:rPr lang="ar-EG" sz="4000" b="1" dirty="0" smtClean="0">
                <a:solidFill>
                  <a:srgbClr val="0070C0"/>
                </a:solidFill>
                <a:cs typeface="Times New Roman" pitchFamily="18" charset="0"/>
              </a:rPr>
              <a:t>يُبطئُ عمليةَ الذوبانِ؟</a:t>
            </a:r>
            <a:endParaRPr lang="en-US" sz="40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00063" y="3348038"/>
            <a:ext cx="660082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rtl="0" eaLnBrk="0" hangingPunct="0"/>
            <a:r>
              <a:rPr lang="ar-EG" sz="4000" b="1" dirty="0" smtClean="0">
                <a:latin typeface="Calibri" pitchFamily="34" charset="0"/>
                <a:cs typeface="Times New Roman" pitchFamily="18" charset="0"/>
              </a:rPr>
              <a:t>أ) استخدامُ </a:t>
            </a:r>
            <a:r>
              <a:rPr lang="ar-EG" sz="4000" b="1" dirty="0">
                <a:latin typeface="Calibri" pitchFamily="34" charset="0"/>
                <a:cs typeface="Times New Roman" pitchFamily="18" charset="0"/>
              </a:rPr>
              <a:t>قطع كبيرة من </a:t>
            </a:r>
            <a:r>
              <a:rPr lang="ar-EG" sz="4000" b="1" dirty="0" smtClean="0">
                <a:latin typeface="Calibri" pitchFamily="34" charset="0"/>
                <a:cs typeface="Times New Roman" pitchFamily="18" charset="0"/>
              </a:rPr>
              <a:t>الْمُذَاب. </a:t>
            </a:r>
            <a:endParaRPr lang="en-US" sz="4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500438" y="3995738"/>
            <a:ext cx="360045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rtl="0" eaLnBrk="0" hangingPunct="0"/>
            <a:r>
              <a:rPr lang="ar-EG" sz="4000" b="1" dirty="0">
                <a:latin typeface="Calibri" pitchFamily="34" charset="0"/>
                <a:cs typeface="Times New Roman" pitchFamily="18" charset="0"/>
              </a:rPr>
              <a:t>ب) </a:t>
            </a:r>
            <a:r>
              <a:rPr lang="ar-EG" sz="4000" b="1" dirty="0" smtClean="0">
                <a:latin typeface="Calibri" pitchFamily="34" charset="0"/>
                <a:cs typeface="Times New Roman" pitchFamily="18" charset="0"/>
              </a:rPr>
              <a:t>تحريكُ الْمُذَاب. </a:t>
            </a:r>
            <a:endParaRPr lang="en-US" sz="4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4714875"/>
            <a:ext cx="7100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ar-EG" sz="4000" b="1" dirty="0">
                <a:latin typeface="Calibri" pitchFamily="34" charset="0"/>
                <a:cs typeface="Times New Roman" pitchFamily="18" charset="0"/>
              </a:rPr>
              <a:t>ج) </a:t>
            </a:r>
            <a:r>
              <a:rPr lang="ar-EG" sz="4000" b="1" dirty="0" smtClean="0">
                <a:latin typeface="Calibri" pitchFamily="34" charset="0"/>
                <a:cs typeface="Times New Roman" pitchFamily="18" charset="0"/>
              </a:rPr>
              <a:t>استخدامُ </a:t>
            </a:r>
            <a:r>
              <a:rPr lang="ar-EG" sz="4000" b="1" dirty="0">
                <a:latin typeface="Calibri" pitchFamily="34" charset="0"/>
                <a:cs typeface="Times New Roman" pitchFamily="18" charset="0"/>
              </a:rPr>
              <a:t>قطع صغيرة من </a:t>
            </a:r>
            <a:r>
              <a:rPr lang="ar-EG" sz="4000" b="1" dirty="0" smtClean="0">
                <a:latin typeface="Calibri" pitchFamily="34" charset="0"/>
                <a:cs typeface="Times New Roman" pitchFamily="18" charset="0"/>
              </a:rPr>
              <a:t>الْمُذَاب. </a:t>
            </a:r>
            <a:endParaRPr lang="en-US" sz="4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5473700"/>
            <a:ext cx="71008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ar-EG" sz="4000" b="1" dirty="0">
                <a:latin typeface="Calibri" pitchFamily="34" charset="0"/>
                <a:cs typeface="Times New Roman" pitchFamily="18" charset="0"/>
              </a:rPr>
              <a:t>د) </a:t>
            </a:r>
            <a:r>
              <a:rPr lang="ar-EG" sz="4000" b="1" dirty="0" smtClean="0">
                <a:latin typeface="Calibri" pitchFamily="34" charset="0"/>
                <a:cs typeface="Times New Roman" pitchFamily="18" charset="0"/>
              </a:rPr>
              <a:t>استخدامُ </a:t>
            </a:r>
            <a:r>
              <a:rPr lang="ar-EG" sz="4000" b="1" dirty="0">
                <a:latin typeface="Calibri" pitchFamily="34" charset="0"/>
                <a:cs typeface="Times New Roman" pitchFamily="18" charset="0"/>
              </a:rPr>
              <a:t>كمية قليلة من </a:t>
            </a:r>
            <a:r>
              <a:rPr lang="ar-EG" sz="4000" b="1" dirty="0" smtClean="0">
                <a:latin typeface="Calibri" pitchFamily="34" charset="0"/>
                <a:cs typeface="Times New Roman" pitchFamily="18" charset="0"/>
              </a:rPr>
              <a:t>الْمُذَاب. </a:t>
            </a:r>
            <a:endParaRPr lang="en-US" sz="4000" b="1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6" name="صورة 15" descr="images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6275" y="3000375"/>
            <a:ext cx="11890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رابط مستقيم 16"/>
          <p:cNvCxnSpPr/>
          <p:nvPr/>
        </p:nvCxnSpPr>
        <p:spPr>
          <a:xfrm rot="10800000">
            <a:off x="1000101" y="4071942"/>
            <a:ext cx="5893969" cy="1588"/>
          </a:xfrm>
          <a:prstGeom prst="line">
            <a:avLst/>
          </a:prstGeom>
          <a:ln w="38100" cap="rnd">
            <a:solidFill>
              <a:srgbClr val="00B050"/>
            </a:solidFill>
          </a:ln>
          <a:scene3d>
            <a:camera prst="orthographicFront"/>
            <a:lightRig rig="threePt" dir="t"/>
          </a:scene3d>
          <a:sp3d prstMaterial="flat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ختار الإجابة ال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ي مما يأتي غالباً ما يبطئ عملية الذوب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ستخدام قطع كبيرة من المذ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تحريك المذ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ستخدام قطع صغيرة من المذ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ستخدام كمية قليلة من المذ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pawn_powerup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ستخدام قطع كبيرة من المذ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8" grpId="0"/>
      <p:bldP spid="14" grpId="0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436486" y="500042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latin typeface="+mn-lt"/>
                <a:cs typeface="+mj-cs"/>
              </a:rPr>
              <a:t>5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1928794" y="500042"/>
            <a:ext cx="5436254" cy="1462037"/>
          </a:xfrm>
          <a:prstGeom prst="bevel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/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chemeClr val="tx1"/>
              </a:solidFill>
              <a:cs typeface="Mudir MT" pitchFamily="2" charset="-78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2336800" y="812800"/>
            <a:ext cx="4619625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ar-EG" sz="4400" b="1" dirty="0">
                <a:solidFill>
                  <a:srgbClr val="C00000"/>
                </a:solidFill>
                <a:latin typeface="Calibri" pitchFamily="34" charset="0"/>
              </a:rPr>
              <a:t>أختار الإجابة الصحيحة: </a:t>
            </a:r>
            <a:endParaRPr lang="en-US" sz="4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781050" y="2149475"/>
            <a:ext cx="7581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ar-EG" sz="4000" b="1" dirty="0">
                <a:solidFill>
                  <a:srgbClr val="002060"/>
                </a:solidFill>
                <a:cs typeface="Times New Roman" pitchFamily="18" charset="0"/>
              </a:rPr>
              <a:t> ما </a:t>
            </a:r>
            <a:r>
              <a:rPr lang="ar-EG" sz="4000" b="1" dirty="0" smtClean="0">
                <a:solidFill>
                  <a:srgbClr val="002060"/>
                </a:solidFill>
                <a:cs typeface="Times New Roman" pitchFamily="18" charset="0"/>
              </a:rPr>
              <a:t>نوعُ المَخْلُوطِ المُكَوَّن </a:t>
            </a:r>
            <a:r>
              <a:rPr lang="ar-EG" sz="4000" b="1" dirty="0">
                <a:solidFill>
                  <a:srgbClr val="002060"/>
                </a:solidFill>
                <a:cs typeface="Times New Roman" pitchFamily="18" charset="0"/>
              </a:rPr>
              <a:t>من </a:t>
            </a:r>
            <a:r>
              <a:rPr lang="ar-EG" sz="4000" b="1" dirty="0" smtClean="0">
                <a:solidFill>
                  <a:srgbClr val="002060"/>
                </a:solidFill>
                <a:cs typeface="Times New Roman" pitchFamily="18" charset="0"/>
              </a:rPr>
              <a:t>الْمِلْح والْمَاء؟</a:t>
            </a:r>
            <a:endParaRPr lang="en-US" sz="4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28688" y="3286125"/>
            <a:ext cx="6172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rtl="0" eaLnBrk="0" hangingPunct="0"/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أ) مَخْلُوطٌ </a:t>
            </a:r>
            <a:r>
              <a:rPr lang="ar-EG" sz="4400" b="1" dirty="0">
                <a:latin typeface="Calibri" pitchFamily="34" charset="0"/>
                <a:cs typeface="Times New Roman" pitchFamily="18" charset="0"/>
              </a:rPr>
              <a:t>غير </a:t>
            </a:r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متجانس. </a:t>
            </a:r>
            <a:endParaRPr lang="ar-EG" sz="4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14500" y="3933825"/>
            <a:ext cx="53863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rtl="0" eaLnBrk="0" hangingPunct="0"/>
            <a:r>
              <a:rPr lang="ar-EG" sz="4400" b="1" dirty="0">
                <a:latin typeface="Calibri" pitchFamily="34" charset="0"/>
                <a:cs typeface="Times New Roman" pitchFamily="18" charset="0"/>
              </a:rPr>
              <a:t>ب) </a:t>
            </a:r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مَخْلُوطٌ متجانس. </a:t>
            </a:r>
            <a:endParaRPr lang="en-US" sz="4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643063" y="4652963"/>
            <a:ext cx="54578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ar-EG" sz="4400" b="1" dirty="0">
                <a:latin typeface="Calibri" pitchFamily="34" charset="0"/>
                <a:cs typeface="Times New Roman" pitchFamily="18" charset="0"/>
              </a:rPr>
              <a:t>ج) </a:t>
            </a:r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سبيكةٌ. </a:t>
            </a:r>
            <a:endParaRPr lang="en-US" sz="4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500438" y="5340350"/>
            <a:ext cx="36004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ar-EG" sz="4400" b="1" dirty="0">
                <a:latin typeface="Calibri" pitchFamily="34" charset="0"/>
                <a:cs typeface="Times New Roman" pitchFamily="18" charset="0"/>
              </a:rPr>
              <a:t>د) </a:t>
            </a:r>
            <a:r>
              <a:rPr lang="ar-EG" sz="4400" b="1" dirty="0" smtClean="0">
                <a:latin typeface="Calibri" pitchFamily="34" charset="0"/>
                <a:cs typeface="Times New Roman" pitchFamily="18" charset="0"/>
              </a:rPr>
              <a:t>مادةٌ غروية. </a:t>
            </a:r>
            <a:endParaRPr lang="en-US" sz="4400" b="1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6" name="صورة 15" descr="images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6275" y="3562350"/>
            <a:ext cx="11890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رابط مستقيم 16"/>
          <p:cNvCxnSpPr/>
          <p:nvPr/>
        </p:nvCxnSpPr>
        <p:spPr>
          <a:xfrm rot="10800000" flipV="1">
            <a:off x="2928927" y="4707352"/>
            <a:ext cx="3965143" cy="7532"/>
          </a:xfrm>
          <a:prstGeom prst="line">
            <a:avLst/>
          </a:prstGeom>
          <a:ln w="38100" cap="rnd">
            <a:solidFill>
              <a:srgbClr val="00B050"/>
            </a:solidFill>
          </a:ln>
          <a:scene3d>
            <a:camera prst="orthographicFront"/>
            <a:lightRig rig="threePt" dir="t"/>
          </a:scene3d>
          <a:sp3d prstMaterial="flat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ختار الإجابة الصحيح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نوع المخلوط المكون من الملح و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خلوط غير متجان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خلوط متجان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سبي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ادة غرو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pawn_powerup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خلوط متجان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8" grpId="0"/>
      <p:bldP spid="14" grpId="0"/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358082" y="785794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latin typeface="+mn-lt"/>
                <a:cs typeface="+mj-cs"/>
              </a:rPr>
              <a:t>6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564902" y="785794"/>
            <a:ext cx="3864618" cy="1462037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headEnd/>
            <a:tailEnd/>
          </a:ln>
          <a:effectLst>
            <a:glow rad="228600">
              <a:srgbClr val="FFFF0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/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chemeClr val="tx1"/>
              </a:solidFill>
              <a:cs typeface="Mudir MT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854450" y="1098542"/>
            <a:ext cx="3284538" cy="795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C00000"/>
                </a:solidFill>
                <a:latin typeface="+mn-lt"/>
                <a:cs typeface="+mn-cs"/>
              </a:rPr>
              <a:t>السؤال الأساسي: </a:t>
            </a:r>
            <a:endParaRPr lang="en-US" sz="4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grpSp>
        <p:nvGrpSpPr>
          <p:cNvPr id="13" name="مجموعة 12"/>
          <p:cNvGrpSpPr/>
          <p:nvPr/>
        </p:nvGrpSpPr>
        <p:grpSpPr>
          <a:xfrm>
            <a:off x="1928794" y="2918768"/>
            <a:ext cx="5600742" cy="2590062"/>
            <a:chOff x="1928794" y="2918768"/>
            <a:chExt cx="5600742" cy="2590062"/>
          </a:xfrm>
        </p:grpSpPr>
        <p:sp>
          <p:nvSpPr>
            <p:cNvPr id="12" name="مخطط انسيابي: مستند 11"/>
            <p:cNvSpPr>
              <a:spLocks noChangeArrowheads="1"/>
            </p:cNvSpPr>
            <p:nvPr/>
          </p:nvSpPr>
          <p:spPr bwMode="auto">
            <a:xfrm>
              <a:off x="1928794" y="2918768"/>
              <a:ext cx="5295942" cy="2285262"/>
            </a:xfrm>
            <a:prstGeom prst="flowChartDocumen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ar-EG" sz="4000" b="1" dirty="0">
                  <a:solidFill>
                    <a:schemeClr val="tx1"/>
                  </a:solidFill>
                  <a:cs typeface="Times New Roman" pitchFamily="18" charset="0"/>
                </a:rPr>
                <a:t> كيف </a:t>
              </a:r>
              <a:r>
                <a:rPr lang="ar-EG" sz="4000" b="1" dirty="0" smtClean="0">
                  <a:solidFill>
                    <a:schemeClr val="tx1"/>
                  </a:solidFill>
                  <a:cs typeface="Times New Roman" pitchFamily="18" charset="0"/>
                </a:rPr>
                <a:t>تتَكَوَّنُ </a:t>
              </a:r>
              <a:r>
                <a:rPr lang="ar-EG" sz="4000" b="1" dirty="0" err="1" smtClean="0">
                  <a:solidFill>
                    <a:schemeClr val="tx1"/>
                  </a:solidFill>
                  <a:cs typeface="Times New Roman" pitchFamily="18" charset="0"/>
                </a:rPr>
                <a:t>المخاليط</a:t>
              </a:r>
              <a:r>
                <a:rPr lang="ar-EG" sz="4000" b="1" dirty="0" smtClean="0">
                  <a:solidFill>
                    <a:schemeClr val="tx1"/>
                  </a:solidFill>
                  <a:cs typeface="Times New Roman" pitchFamily="18" charset="0"/>
                </a:rPr>
                <a:t>؟ </a:t>
              </a:r>
              <a:br>
                <a:rPr lang="ar-EG" sz="4000" b="1" dirty="0" smtClean="0">
                  <a:solidFill>
                    <a:schemeClr val="tx1"/>
                  </a:solidFill>
                  <a:cs typeface="Times New Roman" pitchFamily="18" charset="0"/>
                </a:rPr>
              </a:br>
              <a:r>
                <a:rPr lang="ar-EG" sz="4000" b="1" dirty="0" smtClean="0">
                  <a:solidFill>
                    <a:schemeClr val="tx1"/>
                  </a:solidFill>
                  <a:cs typeface="Times New Roman" pitchFamily="18" charset="0"/>
                </a:rPr>
                <a:t>وكيف نفصل مُكَوَّناتها؟</a:t>
              </a:r>
              <a:endParaRPr lang="en-US" sz="4000" b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7" name="مخطط انسيابي: مستند 6"/>
            <p:cNvSpPr>
              <a:spLocks noChangeArrowheads="1"/>
            </p:cNvSpPr>
            <p:nvPr/>
          </p:nvSpPr>
          <p:spPr bwMode="auto">
            <a:xfrm>
              <a:off x="2081194" y="3071168"/>
              <a:ext cx="5295942" cy="2285262"/>
            </a:xfrm>
            <a:prstGeom prst="flowChartDocumen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ar-EG" sz="4000" b="1" dirty="0">
                  <a:solidFill>
                    <a:schemeClr val="tx1"/>
                  </a:solidFill>
                  <a:cs typeface="Times New Roman" pitchFamily="18" charset="0"/>
                </a:rPr>
                <a:t> كيف </a:t>
              </a:r>
              <a:r>
                <a:rPr lang="ar-EG" sz="4000" b="1" dirty="0" smtClean="0">
                  <a:solidFill>
                    <a:schemeClr val="tx1"/>
                  </a:solidFill>
                  <a:cs typeface="Times New Roman" pitchFamily="18" charset="0"/>
                </a:rPr>
                <a:t>تتَكَوَّنُ </a:t>
              </a:r>
              <a:r>
                <a:rPr lang="ar-EG" sz="4000" b="1" dirty="0" err="1" smtClean="0">
                  <a:solidFill>
                    <a:schemeClr val="tx1"/>
                  </a:solidFill>
                  <a:cs typeface="Times New Roman" pitchFamily="18" charset="0"/>
                </a:rPr>
                <a:t>المخاليط</a:t>
              </a:r>
              <a:r>
                <a:rPr lang="ar-EG" sz="4000" b="1" dirty="0" smtClean="0">
                  <a:solidFill>
                    <a:schemeClr val="tx1"/>
                  </a:solidFill>
                  <a:cs typeface="Times New Roman" pitchFamily="18" charset="0"/>
                </a:rPr>
                <a:t>؟ </a:t>
              </a:r>
              <a:br>
                <a:rPr lang="ar-EG" sz="4000" b="1" dirty="0" smtClean="0">
                  <a:solidFill>
                    <a:schemeClr val="tx1"/>
                  </a:solidFill>
                  <a:cs typeface="Times New Roman" pitchFamily="18" charset="0"/>
                </a:rPr>
              </a:br>
              <a:r>
                <a:rPr lang="ar-EG" sz="4000" b="1" dirty="0" smtClean="0">
                  <a:solidFill>
                    <a:schemeClr val="tx1"/>
                  </a:solidFill>
                  <a:cs typeface="Times New Roman" pitchFamily="18" charset="0"/>
                </a:rPr>
                <a:t>وكيف نفصل مُكَوَّناتها؟</a:t>
              </a:r>
              <a:endParaRPr lang="en-US" sz="4000" b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8" name="مخطط انسيابي: مستند 7"/>
            <p:cNvSpPr>
              <a:spLocks noChangeArrowheads="1"/>
            </p:cNvSpPr>
            <p:nvPr/>
          </p:nvSpPr>
          <p:spPr bwMode="auto">
            <a:xfrm>
              <a:off x="2233594" y="3223568"/>
              <a:ext cx="5295942" cy="2285262"/>
            </a:xfrm>
            <a:prstGeom prst="flowChartDocumen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ar-EG" sz="4000" b="1" dirty="0">
                  <a:solidFill>
                    <a:schemeClr val="tx1"/>
                  </a:solidFill>
                  <a:cs typeface="Times New Roman" pitchFamily="18" charset="0"/>
                </a:rPr>
                <a:t> كيف </a:t>
              </a:r>
              <a:r>
                <a:rPr lang="ar-EG" sz="4000" b="1" dirty="0" smtClean="0">
                  <a:solidFill>
                    <a:schemeClr val="tx1"/>
                  </a:solidFill>
                  <a:cs typeface="Times New Roman" pitchFamily="18" charset="0"/>
                </a:rPr>
                <a:t>تتَكَوَّنُ </a:t>
              </a:r>
              <a:r>
                <a:rPr lang="ar-EG" sz="4000" b="1" dirty="0" err="1" smtClean="0">
                  <a:solidFill>
                    <a:schemeClr val="tx1"/>
                  </a:solidFill>
                  <a:cs typeface="Times New Roman" pitchFamily="18" charset="0"/>
                </a:rPr>
                <a:t>المخاليط</a:t>
              </a:r>
              <a:r>
                <a:rPr lang="ar-EG" sz="4000" b="1" dirty="0" smtClean="0">
                  <a:solidFill>
                    <a:schemeClr val="tx1"/>
                  </a:solidFill>
                  <a:cs typeface="Times New Roman" pitchFamily="18" charset="0"/>
                </a:rPr>
                <a:t>؟ </a:t>
              </a:r>
              <a:br>
                <a:rPr lang="ar-EG" sz="4000" b="1" dirty="0" smtClean="0">
                  <a:solidFill>
                    <a:schemeClr val="tx1"/>
                  </a:solidFill>
                  <a:cs typeface="Times New Roman" pitchFamily="18" charset="0"/>
                </a:rPr>
              </a:br>
              <a:r>
                <a:rPr lang="ar-EG" sz="4000" b="1" dirty="0" smtClean="0">
                  <a:solidFill>
                    <a:schemeClr val="tx1"/>
                  </a:solidFill>
                  <a:cs typeface="Times New Roman" pitchFamily="18" charset="0"/>
                </a:rPr>
                <a:t>وكيف نفصل مُكَوَّناتها؟</a:t>
              </a:r>
              <a:endParaRPr lang="en-US" sz="4000" b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ؤال الأسا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سؤال الأساسي ك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358082" y="785794"/>
            <a:ext cx="1071570" cy="1013122"/>
          </a:xfrm>
          <a:prstGeom prst="star24">
            <a:avLst>
              <a:gd name="adj" fmla="val 37500"/>
            </a:avLst>
          </a:prstGeom>
          <a:solidFill>
            <a:srgbClr val="FF0000"/>
          </a:solidFill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latin typeface="+mn-lt"/>
                <a:cs typeface="+mj-cs"/>
              </a:rPr>
              <a:t>6</a:t>
            </a:r>
            <a:endParaRPr lang="en-US" sz="3600" b="1" dirty="0">
              <a:latin typeface="+mn-lt"/>
              <a:cs typeface="+mj-cs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564902" y="785794"/>
            <a:ext cx="3864618" cy="1462037"/>
          </a:xfrm>
          <a:prstGeom prst="bevel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/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chemeClr val="tx1"/>
              </a:solidFill>
              <a:cs typeface="Mudir MT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854450" y="1098542"/>
            <a:ext cx="3284538" cy="795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C00000"/>
                </a:solidFill>
                <a:latin typeface="+mn-lt"/>
                <a:cs typeface="+mn-cs"/>
              </a:rPr>
              <a:t>السؤال الأساسي: </a:t>
            </a:r>
            <a:endParaRPr lang="en-US" sz="4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41992" name="مستطيل 13"/>
          <p:cNvSpPr>
            <a:spLocks noChangeArrowheads="1"/>
          </p:cNvSpPr>
          <p:nvPr/>
        </p:nvSpPr>
        <p:spPr bwMode="auto">
          <a:xfrm>
            <a:off x="642938" y="2357430"/>
            <a:ext cx="7786687" cy="368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 smtClean="0">
                <a:latin typeface="Calibri" pitchFamily="34" charset="0"/>
              </a:rPr>
              <a:t>المَخْلُوط: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 يَتَكَوَّن </a:t>
            </a:r>
            <a:r>
              <a:rPr lang="ar-EG" sz="4000" b="1" dirty="0">
                <a:latin typeface="Calibri" pitchFamily="34" charset="0"/>
              </a:rPr>
              <a:t>من </a:t>
            </a:r>
            <a:r>
              <a:rPr lang="ar-EG" sz="4000" b="1" dirty="0" smtClean="0">
                <a:latin typeface="Calibri" pitchFamily="34" charset="0"/>
              </a:rPr>
              <a:t>مادتين، </a:t>
            </a:r>
            <a:r>
              <a:rPr lang="ar-EG" sz="4000" b="1" dirty="0">
                <a:latin typeface="Calibri" pitchFamily="34" charset="0"/>
              </a:rPr>
              <a:t>أو </a:t>
            </a:r>
            <a:r>
              <a:rPr lang="ar-EG" sz="4000" b="1" dirty="0" smtClean="0">
                <a:latin typeface="Calibri" pitchFamily="34" charset="0"/>
              </a:rPr>
              <a:t>أكثر،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وتحتفظ </a:t>
            </a:r>
            <a:r>
              <a:rPr lang="ar-EG" sz="4000" b="1" dirty="0">
                <a:latin typeface="Calibri" pitchFamily="34" charset="0"/>
              </a:rPr>
              <a:t>كل منهما </a:t>
            </a:r>
            <a:r>
              <a:rPr lang="ar-EG" sz="4000" b="1" dirty="0" smtClean="0">
                <a:latin typeface="Calibri" pitchFamily="34" charset="0"/>
              </a:rPr>
              <a:t>بخواصها،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ويمكن </a:t>
            </a:r>
            <a:r>
              <a:rPr lang="ar-EG" sz="4000" b="1" dirty="0">
                <a:latin typeface="Calibri" pitchFamily="34" charset="0"/>
              </a:rPr>
              <a:t>فصل المادتين بأحد الطرق </a:t>
            </a:r>
            <a:r>
              <a:rPr lang="ar-EG" sz="4000" b="1" dirty="0" smtClean="0">
                <a:latin typeface="Calibri" pitchFamily="34" charset="0"/>
              </a:rPr>
              <a:t>الفيزيائية. 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خلوط يتكون من مادتين أو أ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1820863" y="642938"/>
            <a:ext cx="5502275" cy="1214437"/>
            <a:chOff x="1571604" y="352408"/>
            <a:chExt cx="7143800" cy="2286016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1571604" y="352408"/>
              <a:ext cx="7143800" cy="2286016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1785959" y="627328"/>
              <a:ext cx="5144525" cy="1736177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C00000"/>
                  </a:solidFill>
                  <a:latin typeface="+mn-lt"/>
                  <a:cs typeface="+mn-cs"/>
                </a:rPr>
                <a:t>العلوم والكتابة</a:t>
              </a:r>
              <a:endParaRPr lang="en-US" sz="5400" b="1" dirty="0">
                <a:solidFill>
                  <a:srgbClr val="C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7" name="Wave 3"/>
          <p:cNvSpPr/>
          <p:nvPr/>
        </p:nvSpPr>
        <p:spPr bwMode="auto">
          <a:xfrm>
            <a:off x="2786050" y="2000240"/>
            <a:ext cx="5572133" cy="1785950"/>
          </a:xfrm>
          <a:prstGeom prst="wav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bg1"/>
                </a:solidFill>
              </a:rPr>
              <a:t>الكتابة </a:t>
            </a:r>
            <a:r>
              <a:rPr lang="ar-EG" sz="4000" b="1" dirty="0" smtClean="0">
                <a:solidFill>
                  <a:schemeClr val="bg1"/>
                </a:solidFill>
              </a:rPr>
              <a:t>التفسيرية: فصلُ </a:t>
            </a:r>
            <a:r>
              <a:rPr lang="ar-EG" sz="4000" b="1" dirty="0" err="1" smtClean="0">
                <a:solidFill>
                  <a:schemeClr val="bg1"/>
                </a:solidFill>
              </a:rPr>
              <a:t>المخاليطِ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مخطط انسيابي: محطة طرفية 7"/>
          <p:cNvSpPr/>
          <p:nvPr/>
        </p:nvSpPr>
        <p:spPr>
          <a:xfrm>
            <a:off x="696490" y="4000504"/>
            <a:ext cx="7751021" cy="2143140"/>
          </a:xfrm>
          <a:prstGeom prst="flowChartTermina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909638" y="4194175"/>
            <a:ext cx="73247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>
              <a:buClr>
                <a:srgbClr val="FF0000"/>
              </a:buClr>
              <a:buSzPct val="110000"/>
              <a:buFont typeface="Arial" pitchFamily="34" charset="0"/>
              <a:buChar char="•"/>
            </a:pPr>
            <a:r>
              <a:rPr lang="ar-EG" sz="3600" b="1" dirty="0">
                <a:latin typeface="Calibri" pitchFamily="34" charset="0"/>
              </a:rPr>
              <a:t> أكتب </a:t>
            </a:r>
            <a:r>
              <a:rPr lang="ar-EG" sz="3600" b="1" dirty="0" smtClean="0">
                <a:latin typeface="Calibri" pitchFamily="34" charset="0"/>
              </a:rPr>
              <a:t>فِقْرَةً </a:t>
            </a:r>
            <a:r>
              <a:rPr lang="ar-EG" sz="3600" b="1" dirty="0">
                <a:latin typeface="Calibri" pitchFamily="34" charset="0"/>
              </a:rPr>
              <a:t>أشرح فيها </a:t>
            </a:r>
            <a:r>
              <a:rPr lang="ar-EG" sz="3600" b="1" dirty="0" smtClean="0">
                <a:latin typeface="Calibri" pitchFamily="34" charset="0"/>
              </a:rPr>
              <a:t>كلَّ خطوةٍ </a:t>
            </a:r>
            <a:r>
              <a:rPr lang="ar-EG" sz="3600" b="1" dirty="0">
                <a:latin typeface="Calibri" pitchFamily="34" charset="0"/>
              </a:rPr>
              <a:t>من الخطوات التي أقترح </a:t>
            </a:r>
            <a:r>
              <a:rPr lang="ar-EG" sz="3600" b="1" dirty="0" smtClean="0">
                <a:latin typeface="Calibri" pitchFamily="34" charset="0"/>
              </a:rPr>
              <a:t>استخدامَها؛ </a:t>
            </a:r>
            <a:r>
              <a:rPr lang="ar-EG" sz="3600" b="1" dirty="0">
                <a:latin typeface="Calibri" pitchFamily="34" charset="0"/>
              </a:rPr>
              <a:t>لكي </a:t>
            </a:r>
            <a:r>
              <a:rPr lang="ar-EG" sz="3600" b="1" dirty="0" smtClean="0">
                <a:latin typeface="Calibri" pitchFamily="34" charset="0"/>
              </a:rPr>
              <a:t>أفصلَ مَخْلُوطًا </a:t>
            </a:r>
            <a:r>
              <a:rPr lang="ar-EG" sz="3600" b="1" dirty="0">
                <a:latin typeface="Calibri" pitchFamily="34" charset="0"/>
              </a:rPr>
              <a:t>من </a:t>
            </a:r>
            <a:r>
              <a:rPr lang="ar-EG" sz="3600" b="1" dirty="0" smtClean="0">
                <a:latin typeface="Calibri" pitchFamily="34" charset="0"/>
              </a:rPr>
              <a:t>برادةِ الحديدِ، والكبريتِ، وكراتٍ زجاجيةٍ. </a:t>
            </a:r>
            <a:endParaRPr lang="en-US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لوم والكتا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كتابة التفسي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كتب فقرة أشرح فيها كل خطوة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58838" y="571480"/>
            <a:ext cx="7426325" cy="5632311"/>
          </a:xfrm>
          <a:prstGeom prst="flowChartInputOutpu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- أستخدم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المغناطيس؛</a:t>
            </a:r>
            <a:r>
              <a:rPr lang="ar-EG" sz="4000" b="1" dirty="0" smtClean="0">
                <a:latin typeface="Calibri" pitchFamily="34" charset="0"/>
              </a:rPr>
              <a:t/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 لفصْل برادةِ الحديدِ </a:t>
            </a:r>
            <a:r>
              <a:rPr lang="ar-EG" sz="4000" b="1" dirty="0">
                <a:latin typeface="Calibri" pitchFamily="34" charset="0"/>
              </a:rPr>
              <a:t>عن </a:t>
            </a:r>
            <a:r>
              <a:rPr lang="ar-EG" sz="4000" b="1" dirty="0" smtClean="0">
                <a:latin typeface="Calibri" pitchFamily="34" charset="0"/>
              </a:rPr>
              <a:t>المَخْلُوط </a:t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ثم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أستخدم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النخْل؛</a:t>
            </a:r>
            <a:r>
              <a:rPr lang="ar-EG" sz="4000" b="1" dirty="0" smtClean="0">
                <a:latin typeface="Calibri" pitchFamily="34" charset="0"/>
              </a:rPr>
              <a:t/>
            </a:r>
            <a:br>
              <a:rPr lang="ar-EG" sz="4000" b="1" dirty="0" smtClean="0">
                <a:latin typeface="Calibri" pitchFamily="34" charset="0"/>
              </a:rPr>
            </a:br>
            <a:r>
              <a:rPr lang="ar-EG" sz="4000" b="1" dirty="0" smtClean="0">
                <a:latin typeface="Calibri" pitchFamily="34" charset="0"/>
              </a:rPr>
              <a:t> لفصْل الكراتِ </a:t>
            </a:r>
            <a:r>
              <a:rPr lang="ar-EG" sz="4000" b="1" dirty="0">
                <a:latin typeface="Calibri" pitchFamily="34" charset="0"/>
              </a:rPr>
              <a:t>الزجاجية عن </a:t>
            </a:r>
            <a:r>
              <a:rPr lang="ar-EG" sz="4000" b="1" dirty="0" smtClean="0">
                <a:latin typeface="Calibri" pitchFamily="34" charset="0"/>
              </a:rPr>
              <a:t>الكبريت. 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خدم المغناطيس لفصل برادة الحديد عن المخلوط ثم أستخدم النخل لفصل الكرات الزجاجية عن الكبري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>
            <a:grpSpLocks/>
          </p:cNvGrpSpPr>
          <p:nvPr/>
        </p:nvGrpSpPr>
        <p:grpSpPr bwMode="auto">
          <a:xfrm>
            <a:off x="1820863" y="642938"/>
            <a:ext cx="5965825" cy="1214437"/>
            <a:chOff x="1571604" y="352406"/>
            <a:chExt cx="7143800" cy="2286016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1571604" y="352406"/>
              <a:ext cx="7143800" cy="228601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2453648" y="627326"/>
              <a:ext cx="5142091" cy="1736177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C00000"/>
                  </a:solidFill>
                  <a:latin typeface="+mn-lt"/>
                  <a:cs typeface="+mn-cs"/>
                </a:rPr>
                <a:t>العلوم والمجتمع</a:t>
              </a:r>
              <a:endParaRPr lang="en-US" sz="5400" b="1" dirty="0">
                <a:solidFill>
                  <a:srgbClr val="C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7" name="Wave 3"/>
          <p:cNvSpPr/>
          <p:nvPr/>
        </p:nvSpPr>
        <p:spPr bwMode="auto">
          <a:xfrm>
            <a:off x="4714876" y="2071678"/>
            <a:ext cx="3643338" cy="1285884"/>
          </a:xfrm>
          <a:prstGeom prst="wav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solidFill>
                  <a:schemeClr val="bg1"/>
                </a:solidFill>
              </a:rPr>
              <a:t>أبحث </a:t>
            </a:r>
            <a:r>
              <a:rPr lang="ar-EG" sz="4000" b="1" dirty="0">
                <a:solidFill>
                  <a:schemeClr val="bg1"/>
                </a:solidFill>
              </a:rPr>
              <a:t>في </a:t>
            </a:r>
            <a:r>
              <a:rPr lang="ar-EG" sz="4000" b="1" dirty="0" smtClean="0">
                <a:solidFill>
                  <a:schemeClr val="bg1"/>
                </a:solidFill>
              </a:rPr>
              <a:t>الفِـلِزّات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مخطط انسيابي: محطة طرفية 7"/>
          <p:cNvSpPr/>
          <p:nvPr/>
        </p:nvSpPr>
        <p:spPr>
          <a:xfrm>
            <a:off x="1000100" y="3643314"/>
            <a:ext cx="7036641" cy="2643206"/>
          </a:xfrm>
          <a:prstGeom prst="flowChartTermina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71472" y="3763882"/>
            <a:ext cx="792961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buSzPct val="110000"/>
              <a:buFont typeface="Arial" pitchFamily="34" charset="0"/>
              <a:buChar char="•"/>
            </a:pPr>
            <a:r>
              <a:rPr lang="ar-EG" sz="3600" b="1" dirty="0">
                <a:latin typeface="Calibri" pitchFamily="34" charset="0"/>
              </a:rPr>
              <a:t> أقرأ عن </a:t>
            </a:r>
            <a:r>
              <a:rPr lang="ar-EG" sz="3600" b="1" dirty="0" smtClean="0">
                <a:latin typeface="Calibri" pitchFamily="34" charset="0"/>
              </a:rPr>
              <a:t>السَّبَائِك </a:t>
            </a:r>
            <a:r>
              <a:rPr lang="ar-EG" sz="3600" b="1" dirty="0">
                <a:latin typeface="Calibri" pitchFamily="34" charset="0"/>
              </a:rPr>
              <a:t>الآتية: </a:t>
            </a:r>
            <a:r>
              <a:rPr lang="ar-EG" sz="3600" b="1" dirty="0" smtClean="0">
                <a:latin typeface="Calibri" pitchFamily="34" charset="0"/>
              </a:rPr>
              <a:t/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النحاسِ الأصفرِ، البرونزِ، الفولاذِ.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أُبَيِّنُ </a:t>
            </a:r>
            <a:r>
              <a:rPr lang="ar-EG" sz="3600" b="1" dirty="0">
                <a:latin typeface="Calibri" pitchFamily="34" charset="0"/>
              </a:rPr>
              <a:t>كيف </a:t>
            </a:r>
            <a:r>
              <a:rPr lang="ar-EG" sz="3600" b="1" dirty="0" smtClean="0">
                <a:latin typeface="Calibri" pitchFamily="34" charset="0"/>
              </a:rPr>
              <a:t>استُخْدِمَتْ هذهِ </a:t>
            </a:r>
            <a:r>
              <a:rPr lang="ar-EG" sz="3600" b="1" dirty="0" err="1" smtClean="0">
                <a:latin typeface="Calibri" pitchFamily="34" charset="0"/>
              </a:rPr>
              <a:t>المخاليطُ</a:t>
            </a:r>
            <a:r>
              <a:rPr lang="ar-EG" sz="3600" b="1" dirty="0" smtClean="0">
                <a:latin typeface="Calibri" pitchFamily="34" charset="0"/>
              </a:rPr>
              <a:t> </a:t>
            </a:r>
            <a:br>
              <a:rPr lang="ar-EG" sz="3600" b="1" dirty="0" smtClean="0">
                <a:latin typeface="Calibri" pitchFamily="34" charset="0"/>
              </a:rPr>
            </a:br>
            <a:r>
              <a:rPr lang="ar-EG" sz="3600" b="1" dirty="0" smtClean="0">
                <a:latin typeface="Calibri" pitchFamily="34" charset="0"/>
              </a:rPr>
              <a:t>في الفنِّ والعمارةِ. </a:t>
            </a:r>
            <a:endParaRPr lang="en-US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لوم والمجتم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بحث في الفلز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قرأ عن السبائك الآتية النح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6072198" y="5000636"/>
            <a:ext cx="571500" cy="44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  <p:grpSp>
        <p:nvGrpSpPr>
          <p:cNvPr id="11" name="مجموعة 10"/>
          <p:cNvGrpSpPr/>
          <p:nvPr/>
        </p:nvGrpSpPr>
        <p:grpSpPr>
          <a:xfrm>
            <a:off x="700088" y="714356"/>
            <a:ext cx="7743825" cy="5643602"/>
            <a:chOff x="700088" y="714356"/>
            <a:chExt cx="7743825" cy="564360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00088" y="714356"/>
              <a:ext cx="7743825" cy="564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مستطيل 9"/>
            <p:cNvSpPr/>
            <p:nvPr/>
          </p:nvSpPr>
          <p:spPr>
            <a:xfrm>
              <a:off x="714348" y="1071546"/>
              <a:ext cx="1500198" cy="24288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b="1">
                <a:solidFill>
                  <a:srgbClr val="C00000"/>
                </a:solidFill>
              </a:endParaRPr>
            </a:p>
          </p:txBody>
        </p:sp>
      </p:grpSp>
      <p:sp>
        <p:nvSpPr>
          <p:cNvPr id="9" name="مستطيل ذو زوايا قطرية مخدوشة 1"/>
          <p:cNvSpPr/>
          <p:nvPr/>
        </p:nvSpPr>
        <p:spPr>
          <a:xfrm>
            <a:off x="5786446" y="714357"/>
            <a:ext cx="2571742" cy="698302"/>
          </a:xfrm>
          <a:prstGeom prst="snip2DiagRect">
            <a:avLst>
              <a:gd name="adj1" fmla="val 0"/>
              <a:gd name="adj2" fmla="val 34449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785786" y="5643578"/>
            <a:ext cx="1857388" cy="57150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2571736" y="3429000"/>
            <a:ext cx="1928810" cy="50006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1142976" y="4929198"/>
            <a:ext cx="1357322" cy="50006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5786446" y="1500174"/>
            <a:ext cx="1357322" cy="85725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endParaRPr lang="ar-EG" b="1">
              <a:solidFill>
                <a:srgbClr val="C00000"/>
              </a:solidFill>
            </a:endParaRPr>
          </a:p>
        </p:txBody>
      </p:sp>
      <p:sp>
        <p:nvSpPr>
          <p:cNvPr id="13" name="مستطيل ذو زوايا قطرية مستديرة 3"/>
          <p:cNvSpPr/>
          <p:nvPr/>
        </p:nvSpPr>
        <p:spPr>
          <a:xfrm>
            <a:off x="571472" y="829559"/>
            <a:ext cx="2214578" cy="1384995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38163" lvl="2"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2060"/>
                </a:solidFill>
              </a:rPr>
              <a:t>كلور</a:t>
            </a:r>
            <a:endParaRPr lang="en-US" sz="2800" b="1" dirty="0">
              <a:solidFill>
                <a:srgbClr val="002060"/>
              </a:solidFill>
            </a:endParaRPr>
          </a:p>
          <a:p>
            <a:pPr marL="538163" lvl="2"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2060"/>
                </a:solidFill>
              </a:rPr>
              <a:t>صوديوم</a:t>
            </a:r>
            <a:endParaRPr lang="en-US" sz="2800" b="1" dirty="0">
              <a:solidFill>
                <a:srgbClr val="002060"/>
              </a:solidFill>
            </a:endParaRPr>
          </a:p>
          <a:p>
            <a:pPr marL="538163" lvl="2"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 smtClean="0">
                <a:solidFill>
                  <a:srgbClr val="002060"/>
                </a:solidFill>
              </a:rPr>
              <a:t>جزيئات </a:t>
            </a:r>
            <a:r>
              <a:rPr lang="ar-EG" sz="2800" b="1" dirty="0">
                <a:solidFill>
                  <a:srgbClr val="002060"/>
                </a:solidFill>
              </a:rPr>
              <a:t>ماء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4" name="Bevel 7"/>
          <p:cNvSpPr/>
          <p:nvPr/>
        </p:nvSpPr>
        <p:spPr bwMode="auto">
          <a:xfrm>
            <a:off x="571472" y="315216"/>
            <a:ext cx="2228325" cy="542016"/>
          </a:xfrm>
          <a:prstGeom prst="round2SameRect">
            <a:avLst/>
          </a:prstGeom>
          <a:ln/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ar-EG" sz="3200" b="1" dirty="0" smtClean="0">
                <a:solidFill>
                  <a:srgbClr val="C00000"/>
                </a:solidFill>
              </a:rPr>
              <a:t>المفتاح: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/>
          <a:srcRect r="25000"/>
          <a:stretch>
            <a:fillRect/>
          </a:stretch>
        </p:blipFill>
        <p:spPr bwMode="auto">
          <a:xfrm>
            <a:off x="2285983" y="940811"/>
            <a:ext cx="428629" cy="118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حلول المح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زيئات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لوريد الصوديوم مل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لوريد الصوديوم مل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يذوب الملح في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مفتا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400" decel="100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00" decel="100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decel="100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decel="100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081 - اعلان اهم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 decel="100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كل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00" decel="100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decel="10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decel="10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decel="10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صودي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 decel="100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decel="100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decel="100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decel="100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جزيئات 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uiExpand="1" build="allAtOnce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وايا قطرية مستديرة 3"/>
          <p:cNvSpPr/>
          <p:nvPr/>
        </p:nvSpPr>
        <p:spPr>
          <a:xfrm>
            <a:off x="1187450" y="2708275"/>
            <a:ext cx="6769100" cy="3167063"/>
          </a:xfrm>
          <a:prstGeom prst="round2Diag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tx1"/>
                </a:solidFill>
              </a:rPr>
              <a:t>الْمِلْح </a:t>
            </a:r>
            <a:r>
              <a:rPr lang="ar-EG" sz="3600" b="1" dirty="0">
                <a:solidFill>
                  <a:schemeClr val="tx1"/>
                </a:solidFill>
              </a:rPr>
              <a:t>هو </a:t>
            </a:r>
            <a:r>
              <a:rPr lang="ar-EG" sz="3600" b="1" dirty="0" smtClean="0">
                <a:solidFill>
                  <a:schemeClr val="tx1"/>
                </a:solidFill>
              </a:rPr>
              <a:t>الْمُذَاب، والْمَاء </a:t>
            </a:r>
            <a:r>
              <a:rPr lang="ar-EG" sz="3600" b="1" dirty="0">
                <a:solidFill>
                  <a:schemeClr val="tx1"/>
                </a:solidFill>
              </a:rPr>
              <a:t>هو </a:t>
            </a:r>
            <a:r>
              <a:rPr lang="ar-EG" sz="3600" b="1" dirty="0" smtClean="0">
                <a:solidFill>
                  <a:schemeClr val="tx1"/>
                </a:solidFill>
              </a:rPr>
              <a:t>الْمُذِيب </a:t>
            </a:r>
            <a:r>
              <a:rPr lang="ar-EG" sz="3600" b="1" dirty="0">
                <a:solidFill>
                  <a:schemeClr val="tx1"/>
                </a:solidFill>
              </a:rPr>
              <a:t>في هذا </a:t>
            </a:r>
            <a:r>
              <a:rPr lang="ar-EG" sz="3600" b="1" dirty="0" smtClean="0">
                <a:solidFill>
                  <a:schemeClr val="tx1"/>
                </a:solidFill>
              </a:rPr>
              <a:t>المَحْلُول. دقائق الْمِلْح </a:t>
            </a:r>
            <a:r>
              <a:rPr lang="ar-EG" sz="3600" b="1" dirty="0">
                <a:solidFill>
                  <a:schemeClr val="tx1"/>
                </a:solidFill>
              </a:rPr>
              <a:t>قابلة </a:t>
            </a:r>
            <a:r>
              <a:rPr lang="ar-EG" sz="3600" b="1" dirty="0" smtClean="0">
                <a:solidFill>
                  <a:schemeClr val="tx1"/>
                </a:solidFill>
              </a:rPr>
              <a:t>للذوبان، وعند </a:t>
            </a:r>
            <a:r>
              <a:rPr lang="ar-EG" sz="3600" b="1" dirty="0">
                <a:solidFill>
                  <a:schemeClr val="tx1"/>
                </a:solidFill>
              </a:rPr>
              <a:t>ذوبانها تبدأ في الانتشار بشكل منتظم في </a:t>
            </a:r>
            <a:r>
              <a:rPr lang="ar-EG" sz="3600" b="1" dirty="0" smtClean="0">
                <a:solidFill>
                  <a:schemeClr val="tx1"/>
                </a:solidFill>
              </a:rPr>
              <a:t>الْمَاء، وتكون </a:t>
            </a:r>
            <a:r>
              <a:rPr lang="ar-EG" sz="3600" b="1" dirty="0">
                <a:solidFill>
                  <a:schemeClr val="tx1"/>
                </a:solidFill>
              </a:rPr>
              <a:t>النتيجة </a:t>
            </a:r>
            <a:r>
              <a:rPr lang="ar-EG" sz="3600" b="1" dirty="0" smtClean="0">
                <a:solidFill>
                  <a:schemeClr val="tx1"/>
                </a:solidFill>
              </a:rPr>
              <a:t>مَخْلُوطا متجانسًا </a:t>
            </a:r>
            <a:r>
              <a:rPr lang="ar-EG" sz="3600" b="1" dirty="0">
                <a:solidFill>
                  <a:schemeClr val="tx1"/>
                </a:solidFill>
              </a:rPr>
              <a:t>في </a:t>
            </a:r>
            <a:r>
              <a:rPr lang="ar-EG" sz="3600" b="1" dirty="0" smtClean="0">
                <a:solidFill>
                  <a:schemeClr val="tx1"/>
                </a:solidFill>
              </a:rPr>
              <a:t>الوعاء.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" name="مستطيل ذو زوايا قطرية مخدوشة 1"/>
          <p:cNvSpPr/>
          <p:nvPr/>
        </p:nvSpPr>
        <p:spPr>
          <a:xfrm>
            <a:off x="4508500" y="476250"/>
            <a:ext cx="3786188" cy="1165225"/>
          </a:xfrm>
          <a:prstGeom prst="snip2DiagRect">
            <a:avLst>
              <a:gd name="adj1" fmla="val 0"/>
              <a:gd name="adj2" fmla="val 34449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002060"/>
                </a:solidFill>
              </a:rPr>
              <a:t>المَحْلُول الْمِلْحي: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لح هو المذاب والماء هو المذ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181410" y="386405"/>
            <a:ext cx="6942313" cy="1185208"/>
            <a:chOff x="1164823" y="547291"/>
            <a:chExt cx="7634496" cy="5867960"/>
          </a:xfrm>
        </p:grpSpPr>
        <p:pic>
          <p:nvPicPr>
            <p:cNvPr id="7172" name="Picture 25" descr="Buster_Bunny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43108" y="3786190"/>
              <a:ext cx="1219200" cy="121920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pic>
        <p:sp>
          <p:nvSpPr>
            <p:cNvPr id="6" name="Cloud 6"/>
            <p:cNvSpPr/>
            <p:nvPr/>
          </p:nvSpPr>
          <p:spPr bwMode="auto">
            <a:xfrm flipH="1">
              <a:off x="1164823" y="547291"/>
              <a:ext cx="7634496" cy="5867960"/>
            </a:xfrm>
            <a:prstGeom prst="wave">
              <a:avLst>
                <a:gd name="adj1" fmla="val 8022"/>
                <a:gd name="adj2" fmla="val -750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 smtClean="0">
                  <a:solidFill>
                    <a:schemeClr val="bg1"/>
                  </a:solidFill>
                </a:rPr>
                <a:t>هل المحاليل </a:t>
              </a:r>
              <a:r>
                <a:rPr lang="ar-EG" sz="4800" b="1" dirty="0" err="1" smtClean="0">
                  <a:solidFill>
                    <a:schemeClr val="bg1"/>
                  </a:solidFill>
                </a:rPr>
                <a:t>مخاليطُ</a:t>
              </a:r>
              <a:r>
                <a:rPr lang="ar-EG" sz="4800" b="1" dirty="0" smtClean="0">
                  <a:solidFill>
                    <a:schemeClr val="bg1"/>
                  </a:solidFill>
                </a:rPr>
                <a:t> متجانسة؟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85786" y="2352675"/>
            <a:ext cx="74279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lnSpc>
                <a:spcPct val="150000"/>
              </a:lnSpc>
            </a:pPr>
            <a:r>
              <a:rPr lang="ar-EG" sz="4000" b="1" dirty="0">
                <a:latin typeface="Calibri" pitchFamily="34" charset="0"/>
              </a:rPr>
              <a:t>ليست </a:t>
            </a:r>
            <a:r>
              <a:rPr lang="ar-EG" sz="4000" b="1" dirty="0" smtClean="0">
                <a:latin typeface="Calibri" pitchFamily="34" charset="0"/>
              </a:rPr>
              <a:t>جميعُ المحاليلِ سَائِلَةً؛ </a:t>
            </a:r>
            <a:r>
              <a:rPr lang="ar-EG" sz="4000" b="1" dirty="0">
                <a:latin typeface="Calibri" pitchFamily="34" charset="0"/>
              </a:rPr>
              <a:t>فقد </a:t>
            </a:r>
            <a:r>
              <a:rPr lang="ar-EG" sz="4000" b="1" dirty="0" smtClean="0">
                <a:latin typeface="Calibri" pitchFamily="34" charset="0"/>
              </a:rPr>
              <a:t>تكونُ صُلْبَةً </a:t>
            </a:r>
            <a:r>
              <a:rPr lang="ar-EG" sz="4000" b="1" dirty="0">
                <a:latin typeface="Calibri" pitchFamily="34" charset="0"/>
              </a:rPr>
              <a:t>كما في معظم </a:t>
            </a:r>
            <a:r>
              <a:rPr lang="ar-EG" sz="4000" b="1" dirty="0" smtClean="0">
                <a:latin typeface="Calibri" pitchFamily="34" charset="0"/>
              </a:rPr>
              <a:t>السَّبَائِك. والسَّبِيكَةُ مَخْلُوط مُكَوَّن </a:t>
            </a:r>
            <a:r>
              <a:rPr lang="ar-EG" sz="4000" b="1" dirty="0">
                <a:latin typeface="Calibri" pitchFamily="34" charset="0"/>
              </a:rPr>
              <a:t>من </a:t>
            </a:r>
            <a:r>
              <a:rPr lang="ar-EG" sz="4000" b="1" dirty="0" smtClean="0">
                <a:latin typeface="Calibri" pitchFamily="34" charset="0"/>
              </a:rPr>
              <a:t>فِـلِزّ، </a:t>
            </a:r>
            <a:r>
              <a:rPr lang="ar-EG" sz="4000" b="1" dirty="0">
                <a:latin typeface="Calibri" pitchFamily="34" charset="0"/>
              </a:rPr>
              <a:t>أو </a:t>
            </a:r>
            <a:r>
              <a:rPr lang="ar-EG" sz="4000" b="1" dirty="0" smtClean="0">
                <a:latin typeface="Calibri" pitchFamily="34" charset="0"/>
              </a:rPr>
              <a:t>أكثرَ، ممزوجٍ </a:t>
            </a:r>
            <a:r>
              <a:rPr lang="ar-EG" sz="4000" b="1" dirty="0">
                <a:latin typeface="Calibri" pitchFamily="34" charset="0"/>
              </a:rPr>
              <a:t>مع </a:t>
            </a:r>
            <a:r>
              <a:rPr lang="ar-EG" sz="4000" b="1" dirty="0" smtClean="0">
                <a:latin typeface="Calibri" pitchFamily="34" charset="0"/>
              </a:rPr>
              <a:t>موادَّ صُلْبَةٍ أخرى. تُعَدُّ معظمُ السَّبَائِكِ محاليلَ. 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يست جم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4373</TotalTime>
  <Words>1338</Words>
  <Application>Microsoft Office PowerPoint</Application>
  <PresentationFormat>On-screen Show (4:3)</PresentationFormat>
  <Paragraphs>216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سمة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علوم6ب - الفصل التاسع</dc:title>
  <dc:subject>تابع الدرس الثاني الماء و المخاليط</dc:subject>
  <dc:creator>أ/ بندر الحازمي</dc:creator>
  <cp:keywords>حقيبة إنجاز المعلم و المعلمة</cp:keywords>
  <cp:lastModifiedBy>Laptop Shop</cp:lastModifiedBy>
  <cp:revision>287</cp:revision>
  <dcterms:created xsi:type="dcterms:W3CDTF">2011-12-25T15:22:47Z</dcterms:created>
  <dcterms:modified xsi:type="dcterms:W3CDTF">2017-07-13T11:28:57Z</dcterms:modified>
</cp:coreProperties>
</file>