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slide" Target="slide12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slide" Target="slide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6.xml"/><Relationship Id="rId9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3.png"/><Relationship Id="rId8" Type="http://schemas.openxmlformats.org/officeDocument/2006/relationships/slide" Target="slide3.xml"/><Relationship Id="rId9" Type="http://schemas.openxmlformats.org/officeDocument/2006/relationships/slide" Target="slide6.xml"/><Relationship Id="rId10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.jpe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9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20.png"/><Relationship Id="rId6" Type="http://schemas.openxmlformats.org/officeDocument/2006/relationships/slide" Target="slide3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223" name="IMG_2581.png" descr="IMG_258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5" name="صفحة  ١٠١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 ١٠١</a:t>
            </a:r>
          </a:p>
        </p:txBody>
      </p:sp>
      <p:sp>
        <p:nvSpPr>
          <p:cNvPr id="226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7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8" name="الفصل الثامن : النسبة المئوية والاحتمالات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الثامن : النسبة المئوية والاحتمالات</a:t>
            </a:r>
          </a:p>
        </p:txBody>
      </p:sp>
      <p:sp>
        <p:nvSpPr>
          <p:cNvPr id="229" name="٩-٥ خطة حل المسألة الحل بالرسم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٩-٥</a:t>
            </a:r>
            <a:r>
              <a:t> خطة حل المسألة الحل بالرسم</a:t>
            </a:r>
          </a:p>
        </p:txBody>
      </p:sp>
      <p:sp>
        <p:nvSpPr>
          <p:cNvPr id="230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2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33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34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whole" bldLvl="1" animBg="1" rev="0" advAuto="0" spid="2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4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4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4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56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5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5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2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3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576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7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82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صفحة من الورق طولها ٢٤ سم وعرضها ۱۸سم .…"/>
          <p:cNvSpPr txBox="1"/>
          <p:nvPr/>
        </p:nvSpPr>
        <p:spPr>
          <a:xfrm>
            <a:off x="4745299" y="3897565"/>
            <a:ext cx="12709659" cy="27285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صفحة من الورق طولها ٢٤ سم وعرضها ۱۸سم .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الطابع مربع الشكل طوله ۲ سم.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يبعد كل طابع عن الآخر ٤ سم</a:t>
            </a:r>
          </a:p>
        </p:txBody>
      </p:sp>
      <p:sp>
        <p:nvSpPr>
          <p:cNvPr id="585" name="نستخدم خطة الرسم ( نرسم مخططاً)"/>
          <p:cNvSpPr txBox="1"/>
          <p:nvPr/>
        </p:nvSpPr>
        <p:spPr>
          <a:xfrm>
            <a:off x="10667456" y="10847999"/>
            <a:ext cx="9726886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الرسم ( نرسم مخططاً)</a:t>
            </a:r>
          </a:p>
        </p:txBody>
      </p:sp>
      <p:sp>
        <p:nvSpPr>
          <p:cNvPr id="586" name="ما عدد الطوابع التي تكفي لملء الورقة ؟"/>
          <p:cNvSpPr txBox="1"/>
          <p:nvPr/>
        </p:nvSpPr>
        <p:spPr>
          <a:xfrm>
            <a:off x="8257346" y="7528543"/>
            <a:ext cx="9171728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عدد الطوابع التي تكفي لملء الورقة ؟</a:t>
            </a:r>
          </a:p>
        </p:txBody>
      </p:sp>
      <p:sp>
        <p:nvSpPr>
          <p:cNvPr id="587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88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589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90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2"/>
      <p:bldP build="whole" bldLvl="1" animBg="1" rev="0" advAuto="0" spid="562" grpId="1"/>
      <p:bldP build="whole" bldLvl="1" animBg="1" rev="0" advAuto="0" spid="589" grpId="4"/>
      <p:bldP build="whole" bldLvl="1" animBg="1" rev="0" advAuto="0" spid="590" grpId="5"/>
      <p:bldP build="whole" bldLvl="1" animBg="1" rev="0" advAuto="0" spid="578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9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9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9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5" name="٥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60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9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9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9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0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14" name="عدد الطوابع التي تكفي لملء الورقة = ۱۲ طابعاً"/>
          <p:cNvSpPr txBox="1"/>
          <p:nvPr/>
        </p:nvSpPr>
        <p:spPr>
          <a:xfrm>
            <a:off x="15203030" y="5468243"/>
            <a:ext cx="5353198" cy="19411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150000"/>
              </a:lnSpc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الطوابع التي تكفي لملء الورقة = </a:t>
            </a:r>
            <a:r>
              <a:rPr>
                <a:solidFill>
                  <a:srgbClr val="99244F"/>
                </a:solidFill>
              </a:rPr>
              <a:t>۱۲</a:t>
            </a:r>
            <a:r>
              <a:t> طابعاً</a:t>
            </a:r>
          </a:p>
        </p:txBody>
      </p:sp>
      <p:sp>
        <p:nvSpPr>
          <p:cNvPr id="615" name="بمراجعة الرسم نجد أن الحل صحيح"/>
          <p:cNvSpPr txBox="1"/>
          <p:nvPr/>
        </p:nvSpPr>
        <p:spPr>
          <a:xfrm>
            <a:off x="12925813" y="10696065"/>
            <a:ext cx="7925341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الرسم نجد أن الحل صحيح</a:t>
            </a:r>
          </a:p>
        </p:txBody>
      </p:sp>
      <p:sp>
        <p:nvSpPr>
          <p:cNvPr id="616" name="٢٤ سم"/>
          <p:cNvSpPr txBox="1"/>
          <p:nvPr/>
        </p:nvSpPr>
        <p:spPr>
          <a:xfrm>
            <a:off x="2586771" y="6877721"/>
            <a:ext cx="1752386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b="1" sz="50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056D6"/>
                </a:solidFill>
              </a:defRPr>
            </a:pPr>
            <a:r>
              <a:rPr>
                <a:solidFill>
                  <a:srgbClr val="99244F"/>
                </a:solidFill>
              </a:rPr>
              <a:t>٢٤ سم</a:t>
            </a:r>
          </a:p>
        </p:txBody>
      </p:sp>
      <p:sp>
        <p:nvSpPr>
          <p:cNvPr id="617" name="١٨ سم"/>
          <p:cNvSpPr txBox="1"/>
          <p:nvPr/>
        </p:nvSpPr>
        <p:spPr>
          <a:xfrm>
            <a:off x="7253421" y="10201743"/>
            <a:ext cx="1752385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b="1" sz="50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056D6"/>
                </a:solidFill>
              </a:defRPr>
            </a:pPr>
            <a:r>
              <a:rPr>
                <a:solidFill>
                  <a:srgbClr val="99244F"/>
                </a:solidFill>
              </a:rPr>
              <a:t>١٨ سم</a:t>
            </a:r>
          </a:p>
        </p:txBody>
      </p:sp>
      <p:sp>
        <p:nvSpPr>
          <p:cNvPr id="618" name="٤سم"/>
          <p:cNvSpPr txBox="1"/>
          <p:nvPr/>
        </p:nvSpPr>
        <p:spPr>
          <a:xfrm>
            <a:off x="8575933" y="2706038"/>
            <a:ext cx="1330193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19" name="٤سم"/>
          <p:cNvSpPr txBox="1"/>
          <p:nvPr/>
        </p:nvSpPr>
        <p:spPr>
          <a:xfrm>
            <a:off x="6588324" y="2706038"/>
            <a:ext cx="1330193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20" name="٤سم"/>
          <p:cNvSpPr txBox="1"/>
          <p:nvPr/>
        </p:nvSpPr>
        <p:spPr>
          <a:xfrm>
            <a:off x="4579591" y="2706038"/>
            <a:ext cx="1330193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grpSp>
        <p:nvGrpSpPr>
          <p:cNvPr id="658" name="تجميع"/>
          <p:cNvGrpSpPr/>
          <p:nvPr/>
        </p:nvGrpSpPr>
        <p:grpSpPr>
          <a:xfrm>
            <a:off x="4592291" y="3489254"/>
            <a:ext cx="7250610" cy="6699790"/>
            <a:chOff x="0" y="0"/>
            <a:chExt cx="7250608" cy="6699788"/>
          </a:xfrm>
        </p:grpSpPr>
        <p:sp>
          <p:nvSpPr>
            <p:cNvPr id="621" name="مستطيل"/>
            <p:cNvSpPr/>
            <p:nvPr/>
          </p:nvSpPr>
          <p:spPr>
            <a:xfrm>
              <a:off x="0" y="0"/>
              <a:ext cx="6019168" cy="66997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grpSp>
          <p:nvGrpSpPr>
            <p:cNvPr id="630" name="تجميع"/>
            <p:cNvGrpSpPr/>
            <p:nvPr/>
          </p:nvGrpSpPr>
          <p:grpSpPr>
            <a:xfrm>
              <a:off x="1303858" y="5340"/>
              <a:ext cx="5946751" cy="1270001"/>
              <a:chOff x="0" y="0"/>
              <a:chExt cx="5946750" cy="1270000"/>
            </a:xfrm>
          </p:grpSpPr>
          <p:grpSp>
            <p:nvGrpSpPr>
              <p:cNvPr id="625" name="تجميع"/>
              <p:cNvGrpSpPr/>
              <p:nvPr/>
            </p:nvGrpSpPr>
            <p:grpSpPr>
              <a:xfrm>
                <a:off x="0" y="0"/>
                <a:ext cx="4676751" cy="787236"/>
                <a:chOff x="0" y="0"/>
                <a:chExt cx="4676750" cy="787235"/>
              </a:xfrm>
            </p:grpSpPr>
            <p:sp>
              <p:nvSpPr>
                <p:cNvPr id="622" name="مستطيل"/>
                <p:cNvSpPr/>
                <p:nvPr/>
              </p:nvSpPr>
              <p:spPr>
                <a:xfrm>
                  <a:off x="4055007" y="2540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3" name="مستطيل"/>
                <p:cNvSpPr/>
                <p:nvPr/>
              </p:nvSpPr>
              <p:spPr>
                <a:xfrm>
                  <a:off x="2027503" y="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4" name="مستطيل"/>
                <p:cNvSpPr/>
                <p:nvPr/>
              </p:nvSpPr>
              <p:spPr>
                <a:xfrm>
                  <a:off x="0" y="25400"/>
                  <a:ext cx="621743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629" name="تجميع"/>
              <p:cNvGrpSpPr/>
              <p:nvPr/>
            </p:nvGrpSpPr>
            <p:grpSpPr>
              <a:xfrm>
                <a:off x="0" y="0"/>
                <a:ext cx="5946751" cy="1270000"/>
                <a:chOff x="0" y="0"/>
                <a:chExt cx="5946750" cy="1270000"/>
              </a:xfrm>
            </p:grpSpPr>
            <p:sp>
              <p:nvSpPr>
                <p:cNvPr id="626" name="٢"/>
                <p:cNvSpPr/>
                <p:nvPr/>
              </p:nvSpPr>
              <p:spPr>
                <a:xfrm>
                  <a:off x="467675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27" name="٢"/>
                <p:cNvSpPr/>
                <p:nvPr/>
              </p:nvSpPr>
              <p:spPr>
                <a:xfrm>
                  <a:off x="2035922" y="59145"/>
                  <a:ext cx="55410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28" name="٢"/>
                <p:cNvSpPr/>
                <p:nvPr/>
              </p:nvSpPr>
              <p:spPr>
                <a:xfrm>
                  <a:off x="0" y="59145"/>
                  <a:ext cx="528958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</p:grpSp>
        </p:grpSp>
        <p:grpSp>
          <p:nvGrpSpPr>
            <p:cNvPr id="639" name="تجميع"/>
            <p:cNvGrpSpPr/>
            <p:nvPr/>
          </p:nvGrpSpPr>
          <p:grpSpPr>
            <a:xfrm>
              <a:off x="1286574" y="1693505"/>
              <a:ext cx="5946752" cy="1270001"/>
              <a:chOff x="0" y="0"/>
              <a:chExt cx="5946750" cy="1270000"/>
            </a:xfrm>
          </p:grpSpPr>
          <p:grpSp>
            <p:nvGrpSpPr>
              <p:cNvPr id="634" name="تجميع"/>
              <p:cNvGrpSpPr/>
              <p:nvPr/>
            </p:nvGrpSpPr>
            <p:grpSpPr>
              <a:xfrm>
                <a:off x="0" y="0"/>
                <a:ext cx="4676751" cy="787236"/>
                <a:chOff x="0" y="0"/>
                <a:chExt cx="4676750" cy="787235"/>
              </a:xfrm>
            </p:grpSpPr>
            <p:sp>
              <p:nvSpPr>
                <p:cNvPr id="631" name="مستطيل"/>
                <p:cNvSpPr/>
                <p:nvPr/>
              </p:nvSpPr>
              <p:spPr>
                <a:xfrm>
                  <a:off x="4055007" y="2540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2" name="مستطيل"/>
                <p:cNvSpPr/>
                <p:nvPr/>
              </p:nvSpPr>
              <p:spPr>
                <a:xfrm>
                  <a:off x="2027503" y="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3" name="مستطيل"/>
                <p:cNvSpPr/>
                <p:nvPr/>
              </p:nvSpPr>
              <p:spPr>
                <a:xfrm>
                  <a:off x="0" y="25400"/>
                  <a:ext cx="621743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638" name="تجميع"/>
              <p:cNvGrpSpPr/>
              <p:nvPr/>
            </p:nvGrpSpPr>
            <p:grpSpPr>
              <a:xfrm>
                <a:off x="0" y="0"/>
                <a:ext cx="5946751" cy="1270000"/>
                <a:chOff x="0" y="0"/>
                <a:chExt cx="5946750" cy="1270000"/>
              </a:xfrm>
            </p:grpSpPr>
            <p:sp>
              <p:nvSpPr>
                <p:cNvPr id="635" name="٢"/>
                <p:cNvSpPr/>
                <p:nvPr/>
              </p:nvSpPr>
              <p:spPr>
                <a:xfrm>
                  <a:off x="467675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36" name="٢"/>
                <p:cNvSpPr/>
                <p:nvPr/>
              </p:nvSpPr>
              <p:spPr>
                <a:xfrm>
                  <a:off x="2035922" y="59145"/>
                  <a:ext cx="55410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37" name="٢"/>
                <p:cNvSpPr/>
                <p:nvPr/>
              </p:nvSpPr>
              <p:spPr>
                <a:xfrm>
                  <a:off x="0" y="59145"/>
                  <a:ext cx="528958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</p:grpSp>
        </p:grpSp>
        <p:grpSp>
          <p:nvGrpSpPr>
            <p:cNvPr id="648" name="تجميع"/>
            <p:cNvGrpSpPr/>
            <p:nvPr/>
          </p:nvGrpSpPr>
          <p:grpSpPr>
            <a:xfrm>
              <a:off x="1286574" y="3349894"/>
              <a:ext cx="5946752" cy="1270001"/>
              <a:chOff x="0" y="0"/>
              <a:chExt cx="5946750" cy="1270000"/>
            </a:xfrm>
          </p:grpSpPr>
          <p:grpSp>
            <p:nvGrpSpPr>
              <p:cNvPr id="643" name="تجميع"/>
              <p:cNvGrpSpPr/>
              <p:nvPr/>
            </p:nvGrpSpPr>
            <p:grpSpPr>
              <a:xfrm>
                <a:off x="0" y="0"/>
                <a:ext cx="4676751" cy="787236"/>
                <a:chOff x="0" y="0"/>
                <a:chExt cx="4676750" cy="787235"/>
              </a:xfrm>
            </p:grpSpPr>
            <p:sp>
              <p:nvSpPr>
                <p:cNvPr id="640" name="مستطيل"/>
                <p:cNvSpPr/>
                <p:nvPr/>
              </p:nvSpPr>
              <p:spPr>
                <a:xfrm>
                  <a:off x="4055007" y="2540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1" name="مستطيل"/>
                <p:cNvSpPr/>
                <p:nvPr/>
              </p:nvSpPr>
              <p:spPr>
                <a:xfrm>
                  <a:off x="2027503" y="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2" name="مستطيل"/>
                <p:cNvSpPr/>
                <p:nvPr/>
              </p:nvSpPr>
              <p:spPr>
                <a:xfrm>
                  <a:off x="0" y="25400"/>
                  <a:ext cx="621743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647" name="تجميع"/>
              <p:cNvGrpSpPr/>
              <p:nvPr/>
            </p:nvGrpSpPr>
            <p:grpSpPr>
              <a:xfrm>
                <a:off x="0" y="0"/>
                <a:ext cx="5946751" cy="1270000"/>
                <a:chOff x="0" y="0"/>
                <a:chExt cx="5946750" cy="1270000"/>
              </a:xfrm>
            </p:grpSpPr>
            <p:sp>
              <p:nvSpPr>
                <p:cNvPr id="644" name="٢"/>
                <p:cNvSpPr/>
                <p:nvPr/>
              </p:nvSpPr>
              <p:spPr>
                <a:xfrm>
                  <a:off x="467675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45" name="٢"/>
                <p:cNvSpPr/>
                <p:nvPr/>
              </p:nvSpPr>
              <p:spPr>
                <a:xfrm>
                  <a:off x="2035922" y="59145"/>
                  <a:ext cx="55410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46" name="٢"/>
                <p:cNvSpPr/>
                <p:nvPr/>
              </p:nvSpPr>
              <p:spPr>
                <a:xfrm>
                  <a:off x="0" y="59145"/>
                  <a:ext cx="528958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</p:grpSp>
        </p:grpSp>
        <p:grpSp>
          <p:nvGrpSpPr>
            <p:cNvPr id="657" name="تجميع"/>
            <p:cNvGrpSpPr/>
            <p:nvPr/>
          </p:nvGrpSpPr>
          <p:grpSpPr>
            <a:xfrm>
              <a:off x="1286574" y="5000683"/>
              <a:ext cx="5946752" cy="1270001"/>
              <a:chOff x="0" y="0"/>
              <a:chExt cx="5946750" cy="1270000"/>
            </a:xfrm>
          </p:grpSpPr>
          <p:grpSp>
            <p:nvGrpSpPr>
              <p:cNvPr id="652" name="تجميع"/>
              <p:cNvGrpSpPr/>
              <p:nvPr/>
            </p:nvGrpSpPr>
            <p:grpSpPr>
              <a:xfrm>
                <a:off x="0" y="0"/>
                <a:ext cx="4676751" cy="787236"/>
                <a:chOff x="0" y="0"/>
                <a:chExt cx="4676750" cy="787235"/>
              </a:xfrm>
            </p:grpSpPr>
            <p:sp>
              <p:nvSpPr>
                <p:cNvPr id="649" name="مستطيل"/>
                <p:cNvSpPr/>
                <p:nvPr/>
              </p:nvSpPr>
              <p:spPr>
                <a:xfrm>
                  <a:off x="4055007" y="2540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0" name="مستطيل"/>
                <p:cNvSpPr/>
                <p:nvPr/>
              </p:nvSpPr>
              <p:spPr>
                <a:xfrm>
                  <a:off x="2027503" y="0"/>
                  <a:ext cx="621744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1" name="مستطيل"/>
                <p:cNvSpPr/>
                <p:nvPr/>
              </p:nvSpPr>
              <p:spPr>
                <a:xfrm>
                  <a:off x="0" y="25400"/>
                  <a:ext cx="621743" cy="76183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hueOff val="-47561"/>
                        <a:lumOff val="11856"/>
                      </a:schemeClr>
                    </a:gs>
                    <a:gs pos="35000">
                      <a:srgbClr val="FFE1DF"/>
                    </a:gs>
                    <a:gs pos="100000">
                      <a:schemeClr val="accent2">
                        <a:hueOff val="-63351"/>
                        <a:lumOff val="18170"/>
                      </a:schemeClr>
                    </a:gs>
                  </a:gsLst>
                  <a:lin ang="16200000" scaled="0"/>
                </a:gradFill>
                <a:ln w="3175" cap="flat">
                  <a:solidFill>
                    <a:schemeClr val="accent1">
                      <a:lumOff val="6372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63500" dist="254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656" name="تجميع"/>
              <p:cNvGrpSpPr/>
              <p:nvPr/>
            </p:nvGrpSpPr>
            <p:grpSpPr>
              <a:xfrm>
                <a:off x="0" y="0"/>
                <a:ext cx="5946751" cy="1270000"/>
                <a:chOff x="0" y="0"/>
                <a:chExt cx="5946750" cy="1270000"/>
              </a:xfrm>
            </p:grpSpPr>
            <p:sp>
              <p:nvSpPr>
                <p:cNvPr id="653" name="٢"/>
                <p:cNvSpPr/>
                <p:nvPr/>
              </p:nvSpPr>
              <p:spPr>
                <a:xfrm>
                  <a:off x="4676750" y="0"/>
                  <a:ext cx="1270001" cy="1270000"/>
                </a:xfrm>
                <a:prstGeom prst="line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54" name="٢"/>
                <p:cNvSpPr/>
                <p:nvPr/>
              </p:nvSpPr>
              <p:spPr>
                <a:xfrm>
                  <a:off x="2035922" y="59145"/>
                  <a:ext cx="55410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  <p:sp>
              <p:nvSpPr>
                <p:cNvPr id="655" name="٢"/>
                <p:cNvSpPr/>
                <p:nvPr/>
              </p:nvSpPr>
              <p:spPr>
                <a:xfrm>
                  <a:off x="0" y="59145"/>
                  <a:ext cx="528958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spAutoFit/>
                </a:bodyPr>
                <a:lstStyle>
                  <a:lvl1pPr algn="r">
                    <a:defRPr b="1" sz="5000">
                      <a:solidFill>
                        <a:srgbClr val="99244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>
                      <a:solidFill>
                        <a:srgbClr val="0056D6"/>
                      </a:solidFill>
                    </a:defRPr>
                  </a:pPr>
                  <a:r>
                    <a:rPr>
                      <a:solidFill>
                        <a:srgbClr val="99244F"/>
                      </a:solidFill>
                    </a:rPr>
                    <a:t>٢</a:t>
                  </a:r>
                </a:p>
              </p:txBody>
            </p:sp>
          </p:grpSp>
        </p:grpSp>
      </p:grpSp>
      <p:sp>
        <p:nvSpPr>
          <p:cNvPr id="659" name="٤سم"/>
          <p:cNvSpPr txBox="1"/>
          <p:nvPr/>
        </p:nvSpPr>
        <p:spPr>
          <a:xfrm>
            <a:off x="10581016" y="4161471"/>
            <a:ext cx="1330193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60" name="٤سم"/>
          <p:cNvSpPr txBox="1"/>
          <p:nvPr/>
        </p:nvSpPr>
        <p:spPr>
          <a:xfrm>
            <a:off x="10581016" y="5925194"/>
            <a:ext cx="1330193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61" name="٤سم"/>
          <p:cNvSpPr txBox="1"/>
          <p:nvPr/>
        </p:nvSpPr>
        <p:spPr>
          <a:xfrm>
            <a:off x="10581016" y="7568559"/>
            <a:ext cx="1330193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62" name="٤سم"/>
          <p:cNvSpPr txBox="1"/>
          <p:nvPr/>
        </p:nvSpPr>
        <p:spPr>
          <a:xfrm>
            <a:off x="10581016" y="9211890"/>
            <a:ext cx="1330193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٤سم</a:t>
            </a:r>
          </a:p>
        </p:txBody>
      </p:sp>
      <p:sp>
        <p:nvSpPr>
          <p:cNvPr id="663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64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65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666" name="Google Shape;145;p11"/>
          <p:cNvSpPr txBox="1"/>
          <p:nvPr/>
        </p:nvSpPr>
        <p:spPr>
          <a:xfrm>
            <a:off x="21188917" y="10737224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28058">
              <a:lnSpc>
                <a:spcPct val="115000"/>
              </a:lnSpc>
              <a:spcBef>
                <a:spcPts val="3700"/>
              </a:spcBef>
              <a:defRPr sz="504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0" grpId="2"/>
      <p:bldP build="whole" bldLvl="1" animBg="1" rev="0" advAuto="0" spid="665" grpId="3"/>
      <p:bldP build="whole" bldLvl="1" animBg="1" rev="0" advAuto="0" spid="666" grpId="4"/>
      <p:bldP build="whole" bldLvl="1" animBg="1" rev="0" advAuto="0" spid="6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19123266" y="829408"/>
            <a:ext cx="4696463" cy="2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70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71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72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73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77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74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5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76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١٠٢</a:t>
                </a:r>
              </a:p>
            </p:txBody>
          </p:sp>
        </p:grpSp>
      </p:grpSp>
      <p:sp>
        <p:nvSpPr>
          <p:cNvPr id="679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86" name="تجميع"/>
          <p:cNvGrpSpPr/>
          <p:nvPr/>
        </p:nvGrpSpPr>
        <p:grpSpPr>
          <a:xfrm>
            <a:off x="14597488" y="5419361"/>
            <a:ext cx="6920404" cy="2303934"/>
            <a:chOff x="0" y="0"/>
            <a:chExt cx="6920403" cy="2303933"/>
          </a:xfrm>
        </p:grpSpPr>
        <p:grpSp>
          <p:nvGrpSpPr>
            <p:cNvPr id="682" name="تجميع"/>
            <p:cNvGrpSpPr/>
            <p:nvPr/>
          </p:nvGrpSpPr>
          <p:grpSpPr>
            <a:xfrm>
              <a:off x="0" y="0"/>
              <a:ext cx="6920404" cy="1786496"/>
              <a:chOff x="0" y="0"/>
              <a:chExt cx="6920403" cy="1786495"/>
            </a:xfrm>
          </p:grpSpPr>
          <p:sp>
            <p:nvSpPr>
              <p:cNvPr id="680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81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5" name="تجميع"/>
            <p:cNvGrpSpPr/>
            <p:nvPr/>
          </p:nvGrpSpPr>
          <p:grpSpPr>
            <a:xfrm>
              <a:off x="1063256" y="0"/>
              <a:ext cx="5414037" cy="2303934"/>
              <a:chOff x="0" y="0"/>
              <a:chExt cx="5414036" cy="2303933"/>
            </a:xfrm>
          </p:grpSpPr>
          <p:sp>
            <p:nvSpPr>
              <p:cNvPr id="683" name="التاريخ"/>
              <p:cNvSpPr/>
              <p:nvPr/>
            </p:nvSpPr>
            <p:spPr>
              <a:xfrm>
                <a:off x="2420988" y="83067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84" name="Google Shape;1337;p51"/>
              <p:cNvSpPr txBox="1"/>
              <p:nvPr/>
            </p:nvSpPr>
            <p:spPr>
              <a:xfrm>
                <a:off x="0" y="0"/>
                <a:ext cx="3192888" cy="23039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070945">
                  <a:defRPr sz="8496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١١ ، ١٣</a:t>
                </a:r>
              </a:p>
            </p:txBody>
          </p:sp>
        </p:grpSp>
      </p:grpSp>
      <p:grpSp>
        <p:nvGrpSpPr>
          <p:cNvPr id="693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91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89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87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8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90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92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4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95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96" name="مسألة ٤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697" name="مسألة ٥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8" grpId="1"/>
      <p:bldP build="whole" bldLvl="1" animBg="1" rev="0" advAuto="0" spid="670" grpId="2"/>
      <p:bldP build="whole" bldLvl="1" animBg="1" rev="0" advAuto="0" spid="66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3123331" y="3587831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257" name="IMG_0321.png" descr="IMG_0321.png"/>
          <p:cNvPicPr>
            <a:picLocks noChangeAspect="1"/>
          </p:cNvPicPr>
          <p:nvPr/>
        </p:nvPicPr>
        <p:blipFill>
          <a:blip r:embed="rId7">
            <a:extLst/>
          </a:blip>
          <a:srcRect l="0" t="6293" r="0" b="20652"/>
          <a:stretch>
            <a:fillRect/>
          </a:stretch>
        </p:blipFill>
        <p:spPr>
          <a:xfrm>
            <a:off x="5915851" y="3606003"/>
            <a:ext cx="10434738" cy="123007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مسألة 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9" name="مسألة ٤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260" name="مسألة ٥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whole" bldLvl="1" animBg="1" rev="0" advAuto="0" spid="254" grpId="3"/>
      <p:bldP build="whole" bldLvl="1" animBg="1" rev="0" advAuto="0" spid="253" grpId="2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27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28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01" name="IMG_0335.png" descr="IMG_0335.png"/>
          <p:cNvPicPr>
            <a:picLocks noChangeAspect="1"/>
          </p:cNvPicPr>
          <p:nvPr/>
        </p:nvPicPr>
        <p:blipFill>
          <a:blip r:embed="rId5">
            <a:extLst/>
          </a:blip>
          <a:srcRect l="0" t="6759" r="9698" b="0"/>
          <a:stretch>
            <a:fillRect/>
          </a:stretch>
        </p:blipFill>
        <p:spPr>
          <a:xfrm>
            <a:off x="4440495" y="3906839"/>
            <a:ext cx="16341436" cy="729684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03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69928">
              <a:lnSpc>
                <a:spcPct val="115000"/>
              </a:lnSpc>
              <a:spcBef>
                <a:spcPts val="3900"/>
              </a:spcBef>
              <a:defRPr sz="556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979156" y="3410844"/>
            <a:ext cx="3045984" cy="131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317705" y="7307789"/>
            <a:ext cx="2662448" cy="10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نستخدم خطة الرسم ( نرسم مخططاً)"/>
          <p:cNvSpPr txBox="1"/>
          <p:nvPr/>
        </p:nvSpPr>
        <p:spPr>
          <a:xfrm>
            <a:off x="10667456" y="10847999"/>
            <a:ext cx="9726886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الرسم ( نرسم مخططاً)</a:t>
            </a:r>
          </a:p>
        </p:txBody>
      </p:sp>
      <p:sp>
        <p:nvSpPr>
          <p:cNvPr id="347" name="موقع تدريب قيادة يتكون من ٤ مربعات طولية و ٣ مربعات عرضية"/>
          <p:cNvSpPr txBox="1"/>
          <p:nvPr/>
        </p:nvSpPr>
        <p:spPr>
          <a:xfrm>
            <a:off x="5565888" y="3591162"/>
            <a:ext cx="12530648" cy="1986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467049" indent="-467049" algn="r" rtl="0">
              <a:buSzPct val="47000"/>
              <a:buBlip>
                <a:blip r:embed="rId6"/>
              </a:buBlip>
              <a:defRPr sz="53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‏</a:t>
            </a:r>
            <a:r>
              <a:rPr b="1" sz="5000">
                <a:latin typeface="Calibri"/>
                <a:ea typeface="Calibri"/>
                <a:cs typeface="Calibri"/>
                <a:sym typeface="Calibri"/>
              </a:rPr>
              <a:t>موقع تدريب قيادة يتكون من ٤ مربعات طولية و ٣ مربعات عرضية</a:t>
            </a:r>
          </a:p>
        </p:txBody>
      </p:sp>
      <p:sp>
        <p:nvSpPr>
          <p:cNvPr id="348" name="ما عدد الطرق التي يمكن أن يسلكها الشخص إذا كان عليه أن يغير اتجاه حركته مرتين بالضبط ؟"/>
          <p:cNvSpPr txBox="1"/>
          <p:nvPr/>
        </p:nvSpPr>
        <p:spPr>
          <a:xfrm>
            <a:off x="593247" y="7368058"/>
            <a:ext cx="17620668" cy="1617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440612" indent="-440612" algn="r">
              <a:buSzPct val="47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 sz="5300"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ما عدد الطرق التي يمكن أن يسلكها الشخص إذا كان عليه أن يغير اتجاه حركته مرتين بالضبط ؟</a:t>
            </a:r>
          </a:p>
        </p:txBody>
      </p:sp>
      <p:sp>
        <p:nvSpPr>
          <p:cNvPr id="349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50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5"/>
      <p:bldP build="whole" bldLvl="1" animBg="1" rev="0" advAuto="0" spid="322" grpId="1"/>
      <p:bldP build="whole" bldLvl="1" animBg="1" rev="0" advAuto="0" spid="323" grpId="2"/>
      <p:bldP build="whole" bldLvl="1" animBg="1" rev="0" advAuto="0" spid="324" grpId="3"/>
      <p:bldP build="whole" bldLvl="1" animBg="1" rev="0" advAuto="0" spid="32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21014190" y="10514810"/>
            <a:ext cx="1615890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20814926" y="10636148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76" name="IMG_0323.jpeg" descr="IMG_0323.jpeg"/>
          <p:cNvPicPr>
            <a:picLocks noChangeAspect="1"/>
          </p:cNvPicPr>
          <p:nvPr/>
        </p:nvPicPr>
        <p:blipFill>
          <a:blip r:embed="rId5">
            <a:extLst/>
          </a:blip>
          <a:srcRect l="2709" t="7250" r="53670" b="14505"/>
          <a:stretch>
            <a:fillRect/>
          </a:stretch>
        </p:blipFill>
        <p:spPr>
          <a:xfrm>
            <a:off x="6169158" y="2681195"/>
            <a:ext cx="6261887" cy="7534591"/>
          </a:xfrm>
          <a:prstGeom prst="rect">
            <a:avLst/>
          </a:prstGeom>
          <a:ln w="50800">
            <a:solidFill>
              <a:srgbClr val="012F7B"/>
            </a:solidFill>
            <a:miter lim="400000"/>
          </a:ln>
        </p:spPr>
      </p:pic>
      <p:sp>
        <p:nvSpPr>
          <p:cNvPr id="377" name="من خلال الرسم نجد أن عدد الطرق هو ٥ طرق"/>
          <p:cNvSpPr txBox="1"/>
          <p:nvPr/>
        </p:nvSpPr>
        <p:spPr>
          <a:xfrm>
            <a:off x="14095293" y="5078653"/>
            <a:ext cx="6448074" cy="1854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125000"/>
              </a:lnSpc>
              <a:defRPr b="1" sz="5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من خلال الرسم نجد أن عدد الطرق هو </a:t>
            </a:r>
            <a:r>
              <a:rPr>
                <a:solidFill>
                  <a:srgbClr val="99244F"/>
                </a:solidFill>
              </a:rPr>
              <a:t>٥ </a:t>
            </a:r>
            <a:r>
              <a:t>طرق</a:t>
            </a:r>
          </a:p>
        </p:txBody>
      </p:sp>
      <p:sp>
        <p:nvSpPr>
          <p:cNvPr id="378" name="بمراجعة المعطيات مع الرسم نجد أن الحل صحيح"/>
          <p:cNvSpPr txBox="1"/>
          <p:nvPr/>
        </p:nvSpPr>
        <p:spPr>
          <a:xfrm>
            <a:off x="8152635" y="10944724"/>
            <a:ext cx="12462968" cy="8598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lnSpc>
                <a:spcPct val="125000"/>
              </a:lnSpc>
              <a:defRPr b="1" sz="5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المعطيات مع الرسم نجد أن الحل صحيح</a:t>
            </a:r>
          </a:p>
        </p:txBody>
      </p:sp>
      <p:sp>
        <p:nvSpPr>
          <p:cNvPr id="379" name="مسألة ٤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  <p:sp>
        <p:nvSpPr>
          <p:cNvPr id="380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70" grpId="2"/>
      <p:bldP build="whole" bldLvl="1" animBg="1" rev="0" advAuto="0" spid="371" grpId="3"/>
      <p:bldP build="whole" bldLvl="1" animBg="1" rev="0" advAuto="0" spid="37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384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82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5" name="٤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402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87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0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93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88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94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9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97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1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1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0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0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0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2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21" name="IMG_0336.png" descr="IMG_0336.png"/>
          <p:cNvPicPr>
            <a:picLocks noChangeAspect="1"/>
          </p:cNvPicPr>
          <p:nvPr/>
        </p:nvPicPr>
        <p:blipFill>
          <a:blip r:embed="rId5">
            <a:extLst/>
          </a:blip>
          <a:srcRect l="0" t="0" r="11774" b="0"/>
          <a:stretch>
            <a:fillRect/>
          </a:stretch>
        </p:blipFill>
        <p:spPr>
          <a:xfrm>
            <a:off x="3472376" y="3961149"/>
            <a:ext cx="18196688" cy="6715145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23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  <p:bldP build="whole" bldLvl="1" animBg="1" rev="0" advAuto="0" spid="41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2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2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2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8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4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3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3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2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3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4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5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5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4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4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4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46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64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7429074" y="3253103"/>
            <a:ext cx="3389736" cy="157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8098431" y="7441524"/>
            <a:ext cx="3101215" cy="133395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يزرع سليمان شجيرات أزهار على الحدود الخارجية لحديقة مربعة الشكل.…"/>
          <p:cNvSpPr txBox="1"/>
          <p:nvPr/>
        </p:nvSpPr>
        <p:spPr>
          <a:xfrm>
            <a:off x="2801655" y="4963237"/>
            <a:ext cx="16351755" cy="17793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/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يزرع سليمان شجيرات أزهار على الحدود الخارجية لحديقة مربعة الشكل.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زرع ۸ شجيرات على كل جانب .</a:t>
            </a:r>
          </a:p>
        </p:txBody>
      </p:sp>
      <p:sp>
        <p:nvSpPr>
          <p:cNvPr id="467" name="المطلوب: ما الحد الأدنى لعدد الشجيرات التي عليه زراعتها ؟"/>
          <p:cNvSpPr txBox="1"/>
          <p:nvPr/>
        </p:nvSpPr>
        <p:spPr>
          <a:xfrm>
            <a:off x="4312882" y="7693406"/>
            <a:ext cx="13605876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المطلوب: ما الحد الأدنى لعدد الشجيرات التي عليه زراعتها ؟</a:t>
            </a:r>
          </a:p>
        </p:txBody>
      </p:sp>
      <p:sp>
        <p:nvSpPr>
          <p:cNvPr id="468" name="نستخدم خطة الرسم ( نرسم مخططاً)"/>
          <p:cNvSpPr txBox="1"/>
          <p:nvPr/>
        </p:nvSpPr>
        <p:spPr>
          <a:xfrm>
            <a:off x="10815649" y="10411564"/>
            <a:ext cx="9726885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marL="501315" indent="-501315" algn="r">
              <a:lnSpc>
                <a:spcPct val="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الرسم ( نرسم مخططاً)</a:t>
            </a:r>
          </a:p>
        </p:txBody>
      </p:sp>
      <p:sp>
        <p:nvSpPr>
          <p:cNvPr id="469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70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4"/>
      <p:bldP build="whole" bldLvl="1" animBg="1" rev="0" advAuto="0" spid="442" grpId="1"/>
      <p:bldP build="whole" bldLvl="1" animBg="1" rev="0" advAuto="0" spid="460" grpId="5"/>
      <p:bldP build="whole" bldLvl="1" animBg="1" rev="0" advAuto="0" spid="443" grpId="2"/>
      <p:bldP build="whole" bldLvl="1" animBg="1" rev="0" advAuto="0" spid="44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٤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0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21302301" y="10556447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2" name="Google Shape;145;p11"/>
          <p:cNvSpPr txBox="1"/>
          <p:nvPr/>
        </p:nvSpPr>
        <p:spPr>
          <a:xfrm>
            <a:off x="21188917" y="10737224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28058">
              <a:lnSpc>
                <a:spcPct val="115000"/>
              </a:lnSpc>
              <a:spcBef>
                <a:spcPts val="3700"/>
              </a:spcBef>
              <a:defRPr sz="504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96" name="IMG_0338.png" descr="IMG_0338.png"/>
          <p:cNvPicPr>
            <a:picLocks noChangeAspect="1"/>
          </p:cNvPicPr>
          <p:nvPr/>
        </p:nvPicPr>
        <p:blipFill>
          <a:blip r:embed="rId5">
            <a:extLst/>
          </a:blip>
          <a:srcRect l="6567" t="0" r="38040" b="5720"/>
          <a:stretch>
            <a:fillRect/>
          </a:stretch>
        </p:blipFill>
        <p:spPr>
          <a:xfrm>
            <a:off x="5661243" y="3364732"/>
            <a:ext cx="6961025" cy="6712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0338.png" descr="IMG_0338.png"/>
          <p:cNvPicPr>
            <a:picLocks noChangeAspect="1"/>
          </p:cNvPicPr>
          <p:nvPr/>
        </p:nvPicPr>
        <p:blipFill>
          <a:blip r:embed="rId5">
            <a:extLst/>
          </a:blip>
          <a:srcRect l="64864" t="31058" r="3027" b="46555"/>
          <a:stretch>
            <a:fillRect/>
          </a:stretch>
        </p:blipFill>
        <p:spPr>
          <a:xfrm>
            <a:off x="14041418" y="4859474"/>
            <a:ext cx="5944052" cy="234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G_0338.png" descr="IMG_0338.png"/>
          <p:cNvPicPr>
            <a:picLocks noChangeAspect="1"/>
          </p:cNvPicPr>
          <p:nvPr/>
        </p:nvPicPr>
        <p:blipFill>
          <a:blip r:embed="rId5">
            <a:extLst/>
          </a:blip>
          <a:srcRect l="73760" t="77613" r="2508" b="3438"/>
          <a:stretch>
            <a:fillRect/>
          </a:stretch>
        </p:blipFill>
        <p:spPr>
          <a:xfrm>
            <a:off x="16350489" y="10387328"/>
            <a:ext cx="4791864" cy="2167727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00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1"/>
      <p:bldP build="whole" bldLvl="1" animBg="1" rev="0" advAuto="0" spid="490" grpId="2"/>
      <p:bldP build="whole" bldLvl="1" animBg="1" rev="0" advAuto="0" spid="491" grpId="3"/>
      <p:bldP build="whole" bldLvl="1" animBg="1" rev="0" advAuto="0" spid="49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0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0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0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0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1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2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20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18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1" name="٥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3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41" name="IMG_0337.png" descr="IMG_0337.png"/>
          <p:cNvPicPr>
            <a:picLocks noChangeAspect="1"/>
          </p:cNvPicPr>
          <p:nvPr/>
        </p:nvPicPr>
        <p:blipFill>
          <a:blip r:embed="rId5">
            <a:extLst/>
          </a:blip>
          <a:srcRect l="0" t="0" r="8280" b="0"/>
          <a:stretch>
            <a:fillRect/>
          </a:stretch>
        </p:blipFill>
        <p:spPr>
          <a:xfrm>
            <a:off x="4745299" y="3664579"/>
            <a:ext cx="16245263" cy="7492845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43" name="مسألة ٤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2"/>
      <p:bldP build="whole" bldLvl="1" animBg="1" rev="0" advAuto="0" spid="52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