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62" r:id="rId4"/>
    <p:sldId id="265" r:id="rId5"/>
    <p:sldId id="264" r:id="rId6"/>
    <p:sldId id="266" r:id="rId7"/>
    <p:sldId id="267" r:id="rId8"/>
    <p:sldId id="268" r:id="rId9"/>
    <p:sldId id="271" r:id="rId10"/>
    <p:sldId id="263" r:id="rId11"/>
    <p:sldId id="272" r:id="rId12"/>
    <p:sldId id="273" r:id="rId13"/>
    <p:sldId id="274" r:id="rId14"/>
    <p:sldId id="275" r:id="rId15"/>
    <p:sldId id="276" r:id="rId16"/>
    <p:sldId id="277" r:id="rId17"/>
    <p:sldId id="279" r:id="rId18"/>
    <p:sldId id="280" r:id="rId19"/>
    <p:sldId id="278" r:id="rId20"/>
    <p:sldId id="281" r:id="rId21"/>
    <p:sldId id="282" r:id="rId22"/>
    <p:sldId id="289" r:id="rId23"/>
    <p:sldId id="283" r:id="rId24"/>
    <p:sldId id="288" r:id="rId25"/>
    <p:sldId id="284" r:id="rId26"/>
    <p:sldId id="285" r:id="rId27"/>
    <p:sldId id="290" r:id="rId28"/>
    <p:sldId id="287" r:id="rId29"/>
    <p:sldId id="291" r:id="rId30"/>
    <p:sldId id="292" r:id="rId31"/>
    <p:sldId id="294" r:id="rId32"/>
    <p:sldId id="293" r:id="rId33"/>
    <p:sldId id="295" r:id="rId34"/>
    <p:sldId id="296" r:id="rId35"/>
    <p:sldId id="298" r:id="rId36"/>
    <p:sldId id="299" r:id="rId37"/>
    <p:sldId id="301" r:id="rId38"/>
    <p:sldId id="300" r:id="rId39"/>
    <p:sldId id="302" r:id="rId40"/>
    <p:sldId id="321" r:id="rId41"/>
    <p:sldId id="322" r:id="rId42"/>
    <p:sldId id="323" r:id="rId43"/>
    <p:sldId id="303" r:id="rId44"/>
    <p:sldId id="305" r:id="rId45"/>
    <p:sldId id="307" r:id="rId46"/>
    <p:sldId id="304" r:id="rId47"/>
    <p:sldId id="306" r:id="rId48"/>
    <p:sldId id="308" r:id="rId49"/>
    <p:sldId id="309" r:id="rId50"/>
    <p:sldId id="311" r:id="rId51"/>
    <p:sldId id="310" r:id="rId52"/>
    <p:sldId id="312" r:id="rId53"/>
    <p:sldId id="313" r:id="rId54"/>
    <p:sldId id="314" r:id="rId55"/>
    <p:sldId id="316" r:id="rId56"/>
    <p:sldId id="315" r:id="rId57"/>
    <p:sldId id="318" r:id="rId58"/>
    <p:sldId id="317" r:id="rId59"/>
    <p:sldId id="319" r:id="rId60"/>
    <p:sldId id="320" r:id="rId61"/>
    <p:sldId id="324" r:id="rId62"/>
    <p:sldId id="325" r:id="rId63"/>
    <p:sldId id="326" r:id="rId64"/>
    <p:sldId id="269" r:id="rId6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BFC6B8"/>
    <a:srgbClr val="F3B56C"/>
    <a:srgbClr val="F0F7E7"/>
    <a:srgbClr val="940028"/>
    <a:srgbClr val="CD8F2C"/>
    <a:srgbClr val="7E5115"/>
    <a:srgbClr val="062947"/>
    <a:srgbClr val="D0D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73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صورة 5" descr="صورة تحتوي على شعار&#10;&#10;تم إنشاء الوصف تلقائياً">
            <a:extLst>
              <a:ext uri="{FF2B5EF4-FFF2-40B4-BE49-F238E27FC236}">
                <a16:creationId xmlns:a16="http://schemas.microsoft.com/office/drawing/2014/main" id="{5DF07DF7-FEBB-C413-3B37-32CE6DBF42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298578" y="10"/>
            <a:ext cx="961053" cy="1002743"/>
          </a:xfrm>
          <a:prstGeom prst="rect">
            <a:avLst/>
          </a:prstGeom>
        </p:spPr>
      </p:pic>
      <p:pic>
        <p:nvPicPr>
          <p:cNvPr id="7" name="صورة 6" descr="صورة تحتوي على شعار&#10;&#10;تم إنشاء الوصف تلقائياً">
            <a:extLst>
              <a:ext uri="{FF2B5EF4-FFF2-40B4-BE49-F238E27FC236}">
                <a16:creationId xmlns:a16="http://schemas.microsoft.com/office/drawing/2014/main" id="{3AF98D1C-B95A-C0C7-A093-686093F3A6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1259631" y="9"/>
            <a:ext cx="961053" cy="1002743"/>
          </a:xfrm>
          <a:prstGeom prst="rect">
            <a:avLst/>
          </a:prstGeom>
        </p:spPr>
      </p:pic>
      <p:pic>
        <p:nvPicPr>
          <p:cNvPr id="8" name="صورة 7" descr="صورة تحتوي على شعار&#10;&#10;تم إنشاء الوصف تلقائياً">
            <a:extLst>
              <a:ext uri="{FF2B5EF4-FFF2-40B4-BE49-F238E27FC236}">
                <a16:creationId xmlns:a16="http://schemas.microsoft.com/office/drawing/2014/main" id="{DBCCA4AF-7D18-10CE-3BBE-5346EF94D40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2220684" y="8"/>
            <a:ext cx="961053" cy="1002743"/>
          </a:xfrm>
          <a:prstGeom prst="rect">
            <a:avLst/>
          </a:prstGeom>
        </p:spPr>
      </p:pic>
      <p:pic>
        <p:nvPicPr>
          <p:cNvPr id="9" name="صورة 8" descr="صورة تحتوي على شعار&#10;&#10;تم إنشاء الوصف تلقائياً">
            <a:extLst>
              <a:ext uri="{FF2B5EF4-FFF2-40B4-BE49-F238E27FC236}">
                <a16:creationId xmlns:a16="http://schemas.microsoft.com/office/drawing/2014/main" id="{43AF94EA-22BF-4A8B-5ADE-5357CB0ED3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3181737" y="7"/>
            <a:ext cx="961053" cy="1002743"/>
          </a:xfrm>
          <a:prstGeom prst="rect">
            <a:avLst/>
          </a:prstGeom>
        </p:spPr>
      </p:pic>
      <p:pic>
        <p:nvPicPr>
          <p:cNvPr id="10" name="صورة 9" descr="صورة تحتوي على شعار&#10;&#10;تم إنشاء الوصف تلقائياً">
            <a:extLst>
              <a:ext uri="{FF2B5EF4-FFF2-40B4-BE49-F238E27FC236}">
                <a16:creationId xmlns:a16="http://schemas.microsoft.com/office/drawing/2014/main" id="{A4EFAB30-DF5B-3BAA-8B38-EBA4FBE34F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4142790" y="6"/>
            <a:ext cx="961053" cy="1002743"/>
          </a:xfrm>
          <a:prstGeom prst="rect">
            <a:avLst/>
          </a:prstGeom>
        </p:spPr>
      </p:pic>
      <p:pic>
        <p:nvPicPr>
          <p:cNvPr id="11" name="صورة 10" descr="صورة تحتوي على شعار&#10;&#10;تم إنشاء الوصف تلقائياً">
            <a:extLst>
              <a:ext uri="{FF2B5EF4-FFF2-40B4-BE49-F238E27FC236}">
                <a16:creationId xmlns:a16="http://schemas.microsoft.com/office/drawing/2014/main" id="{B3122B5C-8695-C463-35FC-DAFD2AB93C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5103843" y="5"/>
            <a:ext cx="961053" cy="1002743"/>
          </a:xfrm>
          <a:prstGeom prst="rect">
            <a:avLst/>
          </a:prstGeom>
        </p:spPr>
      </p:pic>
      <p:pic>
        <p:nvPicPr>
          <p:cNvPr id="12" name="صورة 11" descr="صورة تحتوي على شعار&#10;&#10;تم إنشاء الوصف تلقائياً">
            <a:extLst>
              <a:ext uri="{FF2B5EF4-FFF2-40B4-BE49-F238E27FC236}">
                <a16:creationId xmlns:a16="http://schemas.microsoft.com/office/drawing/2014/main" id="{A83BDF1E-71B5-656F-696F-69D9776D76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6064896" y="4"/>
            <a:ext cx="961053" cy="1002743"/>
          </a:xfrm>
          <a:prstGeom prst="rect">
            <a:avLst/>
          </a:prstGeom>
        </p:spPr>
      </p:pic>
      <p:pic>
        <p:nvPicPr>
          <p:cNvPr id="13" name="صورة 12" descr="صورة تحتوي على شعار&#10;&#10;تم إنشاء الوصف تلقائياً">
            <a:extLst>
              <a:ext uri="{FF2B5EF4-FFF2-40B4-BE49-F238E27FC236}">
                <a16:creationId xmlns:a16="http://schemas.microsoft.com/office/drawing/2014/main" id="{7E0E38F8-57DE-481D-D3F8-E94DC7912C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7025949" y="3"/>
            <a:ext cx="961053" cy="1002743"/>
          </a:xfrm>
          <a:prstGeom prst="rect">
            <a:avLst/>
          </a:prstGeom>
        </p:spPr>
      </p:pic>
      <p:pic>
        <p:nvPicPr>
          <p:cNvPr id="14" name="صورة 13" descr="صورة تحتوي على شعار&#10;&#10;تم إنشاء الوصف تلقائياً">
            <a:extLst>
              <a:ext uri="{FF2B5EF4-FFF2-40B4-BE49-F238E27FC236}">
                <a16:creationId xmlns:a16="http://schemas.microsoft.com/office/drawing/2014/main" id="{47234230-8593-8938-A59D-D041CD1A22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8948055" y="1"/>
            <a:ext cx="961053" cy="1002743"/>
          </a:xfrm>
          <a:prstGeom prst="rect">
            <a:avLst/>
          </a:prstGeom>
        </p:spPr>
      </p:pic>
      <p:pic>
        <p:nvPicPr>
          <p:cNvPr id="15" name="صورة 14" descr="صورة تحتوي على شعار&#10;&#10;تم إنشاء الوصف تلقائياً">
            <a:extLst>
              <a:ext uri="{FF2B5EF4-FFF2-40B4-BE49-F238E27FC236}">
                <a16:creationId xmlns:a16="http://schemas.microsoft.com/office/drawing/2014/main" id="{D05A9D93-9205-815C-95FA-89D1C4D27F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9909108" y="0"/>
            <a:ext cx="961053" cy="1002743"/>
          </a:xfrm>
          <a:prstGeom prst="rect">
            <a:avLst/>
          </a:prstGeom>
        </p:spPr>
      </p:pic>
      <p:pic>
        <p:nvPicPr>
          <p:cNvPr id="16" name="صورة 15" descr="صورة تحتوي على شعار&#10;&#10;تم إنشاء الوصف تلقائياً">
            <a:extLst>
              <a:ext uri="{FF2B5EF4-FFF2-40B4-BE49-F238E27FC236}">
                <a16:creationId xmlns:a16="http://schemas.microsoft.com/office/drawing/2014/main" id="{565A9BBE-E6D0-7C04-B0D3-8CA5612E5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10870161" y="-1"/>
            <a:ext cx="961053" cy="1002743"/>
          </a:xfrm>
          <a:prstGeom prst="rect">
            <a:avLst/>
          </a:prstGeom>
        </p:spPr>
      </p:pic>
      <p:pic>
        <p:nvPicPr>
          <p:cNvPr id="17" name="صورة 16">
            <a:extLst>
              <a:ext uri="{FF2B5EF4-FFF2-40B4-BE49-F238E27FC236}">
                <a16:creationId xmlns:a16="http://schemas.microsoft.com/office/drawing/2014/main" id="{0946BE97-4BBF-1D5C-82A1-4547F90245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11376525" y="1418253"/>
            <a:ext cx="454689" cy="382555"/>
          </a:xfrm>
          <a:prstGeom prst="rect">
            <a:avLst/>
          </a:prstGeom>
        </p:spPr>
      </p:pic>
      <p:pic>
        <p:nvPicPr>
          <p:cNvPr id="18" name="صورة 17" descr="صورة تحتوي على نص&#10;&#10;تم إنشاء الوصف تلقائياً">
            <a:extLst>
              <a:ext uri="{FF2B5EF4-FFF2-40B4-BE49-F238E27FC236}">
                <a16:creationId xmlns:a16="http://schemas.microsoft.com/office/drawing/2014/main" id="{B1514D0B-F827-FF0F-0987-8F7A6E36F1E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2532" t="73404" r="42531" b="11974"/>
          <a:stretch/>
        </p:blipFill>
        <p:spPr>
          <a:xfrm>
            <a:off x="9909108" y="1609530"/>
            <a:ext cx="1058470" cy="1002743"/>
          </a:xfrm>
          <a:prstGeom prst="rect">
            <a:avLst/>
          </a:prstGeom>
        </p:spPr>
      </p:pic>
      <p:pic>
        <p:nvPicPr>
          <p:cNvPr id="19" name="صورة 18">
            <a:extLst>
              <a:ext uri="{FF2B5EF4-FFF2-40B4-BE49-F238E27FC236}">
                <a16:creationId xmlns:a16="http://schemas.microsoft.com/office/drawing/2014/main" id="{4F9A7B4F-3C48-E74A-3D28-56D5270179A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9038" t="74835" r="36836" b="2993"/>
          <a:stretch/>
        </p:blipFill>
        <p:spPr>
          <a:xfrm>
            <a:off x="7649545" y="1418253"/>
            <a:ext cx="1635965" cy="1520591"/>
          </a:xfrm>
          <a:prstGeom prst="rect">
            <a:avLst/>
          </a:prstGeom>
        </p:spPr>
      </p:pic>
      <p:pic>
        <p:nvPicPr>
          <p:cNvPr id="20" name="صورة 19" descr="صورة تحتوي على شعار&#10;&#10;تم إنشاء الوصف تلقائياً">
            <a:extLst>
              <a:ext uri="{FF2B5EF4-FFF2-40B4-BE49-F238E27FC236}">
                <a16:creationId xmlns:a16="http://schemas.microsoft.com/office/drawing/2014/main" id="{85E750C7-1333-F3F4-6A0A-072D97F13CB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999" t="21088" r="12609" b="16734"/>
          <a:stretch/>
        </p:blipFill>
        <p:spPr>
          <a:xfrm>
            <a:off x="7987002" y="2"/>
            <a:ext cx="961053" cy="1002743"/>
          </a:xfrm>
          <a:prstGeom prst="rect">
            <a:avLst/>
          </a:prstGeom>
        </p:spPr>
      </p:pic>
      <p:pic>
        <p:nvPicPr>
          <p:cNvPr id="21" name="صورة 20">
            <a:extLst>
              <a:ext uri="{FF2B5EF4-FFF2-40B4-BE49-F238E27FC236}">
                <a16:creationId xmlns:a16="http://schemas.microsoft.com/office/drawing/2014/main" id="{177DCD08-D73F-9949-2412-CB09C0FEB43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9038" t="74835" r="36836" b="2993"/>
          <a:stretch/>
        </p:blipFill>
        <p:spPr>
          <a:xfrm>
            <a:off x="4766386" y="4453813"/>
            <a:ext cx="1635965" cy="1520591"/>
          </a:xfrm>
          <a:prstGeom prst="rect">
            <a:avLst/>
          </a:prstGeom>
        </p:spPr>
      </p:pic>
      <p:pic>
        <p:nvPicPr>
          <p:cNvPr id="22" name="صورة 21">
            <a:extLst>
              <a:ext uri="{FF2B5EF4-FFF2-40B4-BE49-F238E27FC236}">
                <a16:creationId xmlns:a16="http://schemas.microsoft.com/office/drawing/2014/main" id="{0B412315-7708-36B1-15FF-047A5C44B95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9038" t="74835" r="36836" b="2993"/>
          <a:stretch/>
        </p:blipFill>
        <p:spPr>
          <a:xfrm>
            <a:off x="1155439" y="2320214"/>
            <a:ext cx="1635965" cy="1520591"/>
          </a:xfrm>
          <a:prstGeom prst="rect">
            <a:avLst/>
          </a:prstGeom>
        </p:spPr>
      </p:pic>
      <p:pic>
        <p:nvPicPr>
          <p:cNvPr id="23" name="صورة 22" descr="صورة تحتوي على نص&#10;&#10;تم إنشاء الوصف تلقائياً">
            <a:extLst>
              <a:ext uri="{FF2B5EF4-FFF2-40B4-BE49-F238E27FC236}">
                <a16:creationId xmlns:a16="http://schemas.microsoft.com/office/drawing/2014/main" id="{79EAF530-D1C8-F40C-8ABD-0DAD36548F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2532" t="73404" r="42531" b="11974"/>
          <a:stretch/>
        </p:blipFill>
        <p:spPr>
          <a:xfrm>
            <a:off x="3415002" y="1609530"/>
            <a:ext cx="1058470" cy="1002743"/>
          </a:xfrm>
          <a:prstGeom prst="rect">
            <a:avLst/>
          </a:prstGeom>
        </p:spPr>
      </p:pic>
      <p:pic>
        <p:nvPicPr>
          <p:cNvPr id="24" name="صورة 23" descr="صورة تحتوي على نص&#10;&#10;تم إنشاء الوصف تلقائياً">
            <a:extLst>
              <a:ext uri="{FF2B5EF4-FFF2-40B4-BE49-F238E27FC236}">
                <a16:creationId xmlns:a16="http://schemas.microsoft.com/office/drawing/2014/main" id="{A340E9D2-9B4A-013B-EAF2-869D4EC23D7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2532" t="73404" r="42531" b="11974"/>
          <a:stretch/>
        </p:blipFill>
        <p:spPr>
          <a:xfrm>
            <a:off x="8850638" y="5074297"/>
            <a:ext cx="1058470" cy="1002743"/>
          </a:xfrm>
          <a:prstGeom prst="rect">
            <a:avLst/>
          </a:prstGeom>
        </p:spPr>
      </p:pic>
      <p:pic>
        <p:nvPicPr>
          <p:cNvPr id="25" name="صورة 24">
            <a:extLst>
              <a:ext uri="{FF2B5EF4-FFF2-40B4-BE49-F238E27FC236}">
                <a16:creationId xmlns:a16="http://schemas.microsoft.com/office/drawing/2014/main" id="{6455D511-D8CD-A9D8-B417-E8B93424049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5044446" y="2178398"/>
            <a:ext cx="454689" cy="382555"/>
          </a:xfrm>
          <a:prstGeom prst="rect">
            <a:avLst/>
          </a:prstGeom>
        </p:spPr>
      </p:pic>
      <p:pic>
        <p:nvPicPr>
          <p:cNvPr id="26" name="صورة 25">
            <a:extLst>
              <a:ext uri="{FF2B5EF4-FFF2-40B4-BE49-F238E27FC236}">
                <a16:creationId xmlns:a16="http://schemas.microsoft.com/office/drawing/2014/main" id="{D1A15744-5CC7-4626-C5EC-97F333320C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3662263" y="3981061"/>
            <a:ext cx="454689" cy="382555"/>
          </a:xfrm>
          <a:prstGeom prst="rect">
            <a:avLst/>
          </a:prstGeom>
        </p:spPr>
      </p:pic>
      <p:pic>
        <p:nvPicPr>
          <p:cNvPr id="27" name="صورة 26">
            <a:extLst>
              <a:ext uri="{FF2B5EF4-FFF2-40B4-BE49-F238E27FC236}">
                <a16:creationId xmlns:a16="http://schemas.microsoft.com/office/drawing/2014/main" id="{89D5F817-5010-F5E0-B2A8-120AF3AA0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6477999" y="2556289"/>
            <a:ext cx="454689" cy="382555"/>
          </a:xfrm>
          <a:prstGeom prst="rect">
            <a:avLst/>
          </a:prstGeom>
        </p:spPr>
      </p:pic>
      <p:pic>
        <p:nvPicPr>
          <p:cNvPr id="28" name="صورة 27">
            <a:extLst>
              <a:ext uri="{FF2B5EF4-FFF2-40B4-BE49-F238E27FC236}">
                <a16:creationId xmlns:a16="http://schemas.microsoft.com/office/drawing/2014/main" id="{99F434DD-CE67-A4FD-B23E-BE4081A7BC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10130229" y="3600694"/>
            <a:ext cx="454689" cy="382555"/>
          </a:xfrm>
          <a:prstGeom prst="rect">
            <a:avLst/>
          </a:prstGeom>
        </p:spPr>
      </p:pic>
      <p:pic>
        <p:nvPicPr>
          <p:cNvPr id="29" name="صورة 28">
            <a:extLst>
              <a:ext uri="{FF2B5EF4-FFF2-40B4-BE49-F238E27FC236}">
                <a16:creationId xmlns:a16="http://schemas.microsoft.com/office/drawing/2014/main" id="{9A522A06-5348-0B91-53FD-3FCC140350C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428891" y="2589579"/>
            <a:ext cx="454689" cy="382555"/>
          </a:xfrm>
          <a:prstGeom prst="rect">
            <a:avLst/>
          </a:prstGeom>
        </p:spPr>
      </p:pic>
      <p:pic>
        <p:nvPicPr>
          <p:cNvPr id="30" name="صورة 29">
            <a:extLst>
              <a:ext uri="{FF2B5EF4-FFF2-40B4-BE49-F238E27FC236}">
                <a16:creationId xmlns:a16="http://schemas.microsoft.com/office/drawing/2014/main" id="{831EB050-5193-01B9-E6A0-0D8D3DB71D0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10389634" y="4798123"/>
            <a:ext cx="454689" cy="382555"/>
          </a:xfrm>
          <a:prstGeom prst="rect">
            <a:avLst/>
          </a:prstGeom>
        </p:spPr>
      </p:pic>
      <p:pic>
        <p:nvPicPr>
          <p:cNvPr id="31" name="صورة 30">
            <a:extLst>
              <a:ext uri="{FF2B5EF4-FFF2-40B4-BE49-F238E27FC236}">
                <a16:creationId xmlns:a16="http://schemas.microsoft.com/office/drawing/2014/main" id="{A1CFA825-A184-503C-972B-0F08AEBAB5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7279130" y="4606846"/>
            <a:ext cx="454689" cy="382555"/>
          </a:xfrm>
          <a:prstGeom prst="rect">
            <a:avLst/>
          </a:prstGeom>
        </p:spPr>
      </p:pic>
      <p:pic>
        <p:nvPicPr>
          <p:cNvPr id="32" name="صورة 31">
            <a:extLst>
              <a:ext uri="{FF2B5EF4-FFF2-40B4-BE49-F238E27FC236}">
                <a16:creationId xmlns:a16="http://schemas.microsoft.com/office/drawing/2014/main" id="{91DF07EA-02CE-F6BB-3197-799456C484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2473865" y="5885762"/>
            <a:ext cx="454689" cy="382555"/>
          </a:xfrm>
          <a:prstGeom prst="rect">
            <a:avLst/>
          </a:prstGeom>
        </p:spPr>
      </p:pic>
      <p:pic>
        <p:nvPicPr>
          <p:cNvPr id="33" name="صورة 32">
            <a:extLst>
              <a:ext uri="{FF2B5EF4-FFF2-40B4-BE49-F238E27FC236}">
                <a16:creationId xmlns:a16="http://schemas.microsoft.com/office/drawing/2014/main" id="{DBCCD3D3-C5ED-BA69-2E09-7D7FE30916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28" t="92382" r="43818" b="2040"/>
          <a:stretch/>
        </p:blipFill>
        <p:spPr>
          <a:xfrm>
            <a:off x="1155439" y="5101990"/>
            <a:ext cx="454689" cy="382555"/>
          </a:xfrm>
          <a:prstGeom prst="rect">
            <a:avLst/>
          </a:prstGeom>
        </p:spPr>
      </p:pic>
    </p:spTree>
    <p:extLst>
      <p:ext uri="{BB962C8B-B14F-4D97-AF65-F5344CB8AC3E}">
        <p14:creationId xmlns:p14="http://schemas.microsoft.com/office/powerpoint/2010/main" val="3091700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38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عنوان ونص عمودي">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37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عنوان ونص عمودي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28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762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80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558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85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تخطيط مخص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6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026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تخطيط مخصص">
    <p:bg>
      <p:bgPr>
        <a:gradFill>
          <a:gsLst>
            <a:gs pos="0">
              <a:srgbClr val="141414"/>
            </a:gs>
            <a:gs pos="58000">
              <a:srgbClr val="1D1D1B"/>
            </a:gs>
            <a:gs pos="81000">
              <a:srgbClr val="322B23"/>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17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تخطيط مخصص">
    <p:bg>
      <p:bgPr>
        <a:gradFill>
          <a:gsLst>
            <a:gs pos="0">
              <a:srgbClr val="141414"/>
            </a:gs>
            <a:gs pos="58000">
              <a:srgbClr val="1D1D1B"/>
            </a:gs>
            <a:gs pos="81000">
              <a:srgbClr val="322B23"/>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57F3A05D-00F2-0707-DCBD-B60BBA0927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10000" b="90000" l="10000" r="90000">
                        <a14:foregroundMark x1="26718" y1="82377" x2="28577" y2="83428"/>
                        <a14:foregroundMark x1="26475" y1="80234" x2="26475" y2="80234"/>
                        <a14:foregroundMark x1="25384" y1="79143" x2="25667" y2="81043"/>
                        <a14:foregroundMark x1="73767" y1="80477" x2="71342" y2="83428"/>
                        <a14:foregroundMark x1="74576" y1="79143" x2="73242" y2="82619"/>
                        <a14:foregroundMark x1="75101" y1="78092" x2="75627" y2="81285"/>
                        <a14:foregroundMark x1="50525" y1="11803" x2="50525" y2="11803"/>
                      </a14:backgroundRemoval>
                    </a14:imgEffect>
                  </a14:imgLayer>
                </a14:imgProps>
              </a:ext>
              <a:ext uri="{28A0092B-C50C-407E-A947-70E740481C1C}">
                <a14:useLocalDpi xmlns:a14="http://schemas.microsoft.com/office/drawing/2010/main" val="0"/>
              </a:ext>
            </a:extLst>
          </a:blip>
          <a:srcRect l="22450" t="12071" r="22227" b="9622"/>
          <a:stretch/>
        </p:blipFill>
        <p:spPr>
          <a:xfrm>
            <a:off x="122733" y="3494315"/>
            <a:ext cx="2376392" cy="3363685"/>
          </a:xfrm>
          <a:prstGeom prst="rect">
            <a:avLst/>
          </a:prstGeom>
        </p:spPr>
      </p:pic>
      <p:pic>
        <p:nvPicPr>
          <p:cNvPr id="7" name="صورة 6" descr="صورة تحتوي على نص, دودة&#10;&#10;تم إنشاء الوصف تلقائياً">
            <a:extLst>
              <a:ext uri="{FF2B5EF4-FFF2-40B4-BE49-F238E27FC236}">
                <a16:creationId xmlns:a16="http://schemas.microsoft.com/office/drawing/2014/main" id="{662AF390-1843-F7F8-6A81-596671B809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907" r="17356" b="13469"/>
          <a:stretch/>
        </p:blipFill>
        <p:spPr>
          <a:xfrm>
            <a:off x="366720" y="0"/>
            <a:ext cx="1473729" cy="2698700"/>
          </a:xfrm>
          <a:prstGeom prst="rect">
            <a:avLst/>
          </a:prstGeom>
        </p:spPr>
      </p:pic>
    </p:spTree>
    <p:extLst>
      <p:ext uri="{BB962C8B-B14F-4D97-AF65-F5344CB8AC3E}">
        <p14:creationId xmlns:p14="http://schemas.microsoft.com/office/powerpoint/2010/main" val="41387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تخطيط مخصص">
    <p:bg>
      <p:bgPr>
        <a:gradFill>
          <a:gsLst>
            <a:gs pos="0">
              <a:srgbClr val="141414"/>
            </a:gs>
            <a:gs pos="58000">
              <a:srgbClr val="1D1D1B"/>
            </a:gs>
            <a:gs pos="81000">
              <a:srgbClr val="322B23"/>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صورة 5" descr="صورة تحتوي على شعار&#10;&#10;تم إنشاء الوصف تلقائياً">
            <a:extLst>
              <a:ext uri="{FF2B5EF4-FFF2-40B4-BE49-F238E27FC236}">
                <a16:creationId xmlns:a16="http://schemas.microsoft.com/office/drawing/2014/main" id="{55449FEF-C5A4-D438-C365-07F230F898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08" t="18503" r="13843" b="24082"/>
          <a:stretch/>
        </p:blipFill>
        <p:spPr>
          <a:xfrm>
            <a:off x="147375" y="140675"/>
            <a:ext cx="2993933" cy="3037115"/>
          </a:xfrm>
          <a:prstGeom prst="rect">
            <a:avLst/>
          </a:prstGeom>
        </p:spPr>
      </p:pic>
    </p:spTree>
    <p:extLst>
      <p:ext uri="{BB962C8B-B14F-4D97-AF65-F5344CB8AC3E}">
        <p14:creationId xmlns:p14="http://schemas.microsoft.com/office/powerpoint/2010/main" val="2372000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تخطيط مخصص">
    <p:bg>
      <p:bgPr>
        <a:gradFill>
          <a:gsLst>
            <a:gs pos="0">
              <a:srgbClr val="141414"/>
            </a:gs>
            <a:gs pos="58000">
              <a:srgbClr val="1D1D1B"/>
            </a:gs>
            <a:gs pos="81000">
              <a:srgbClr val="322B23"/>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7E5CE732-31E0-CEF0-75FE-3F46FD15BC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92" t="28197" r="48938" b="15612"/>
          <a:stretch/>
        </p:blipFill>
        <p:spPr>
          <a:xfrm flipH="1">
            <a:off x="9794044" y="0"/>
            <a:ext cx="2397956" cy="2341266"/>
          </a:xfrm>
          <a:prstGeom prst="rect">
            <a:avLst/>
          </a:prstGeom>
        </p:spPr>
      </p:pic>
    </p:spTree>
    <p:extLst>
      <p:ext uri="{BB962C8B-B14F-4D97-AF65-F5344CB8AC3E}">
        <p14:creationId xmlns:p14="http://schemas.microsoft.com/office/powerpoint/2010/main" val="8910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تخطيط مخصص">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61049E0-7E75-5B6C-7B0A-5571EDB6646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84427C48-76EA-5A1E-D218-018D63BFD427}"/>
              </a:ext>
            </a:extLst>
          </p:cNvPr>
          <p:cNvSpPr>
            <a:spLocks noGrp="1"/>
          </p:cNvSpPr>
          <p:nvPr>
            <p:ph type="dt" sz="half" idx="10"/>
          </p:nvPr>
        </p:nvSpPr>
        <p:spPr/>
        <p:txBody>
          <a:bodyPr/>
          <a:lstStyle/>
          <a:p>
            <a:fld id="{C5666094-D605-4833-B4DE-1F7CC799933E}" type="datetimeFigureOut">
              <a:rPr lang="ar-SA" smtClean="0"/>
              <a:t>11/09/44</a:t>
            </a:fld>
            <a:endParaRPr lang="ar-SA"/>
          </a:p>
        </p:txBody>
      </p:sp>
      <p:sp>
        <p:nvSpPr>
          <p:cNvPr id="4" name="عنصر نائب للتذييل 3">
            <a:extLst>
              <a:ext uri="{FF2B5EF4-FFF2-40B4-BE49-F238E27FC236}">
                <a16:creationId xmlns:a16="http://schemas.microsoft.com/office/drawing/2014/main" id="{509E8C09-F68A-1CE3-FA8C-FF76F62D40D5}"/>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CB7697E-BF4D-1F8D-ABF0-3FDD009D610D}"/>
              </a:ext>
            </a:extLst>
          </p:cNvPr>
          <p:cNvSpPr>
            <a:spLocks noGrp="1"/>
          </p:cNvSpPr>
          <p:nvPr>
            <p:ph type="sldNum" sz="quarter" idx="12"/>
          </p:nvPr>
        </p:nvSpPr>
        <p:spPr/>
        <p:txBody>
          <a:bodyPr/>
          <a:lstStyle/>
          <a:p>
            <a:fld id="{8E31FD0F-26DD-47CB-B5B5-71575FF51AC3}" type="slidenum">
              <a:rPr lang="ar-SA" smtClean="0"/>
              <a:t>‹#›</a:t>
            </a:fld>
            <a:endParaRPr lang="ar-SA"/>
          </a:p>
        </p:txBody>
      </p:sp>
    </p:spTree>
    <p:extLst>
      <p:ext uri="{BB962C8B-B14F-4D97-AF65-F5344CB8AC3E}">
        <p14:creationId xmlns:p14="http://schemas.microsoft.com/office/powerpoint/2010/main" val="335047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عنوان المقط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حتوي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12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مقارن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9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عنوان فقط">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36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فار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00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47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84765BE-7D0B-7388-6450-3A003BE8D8A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608BBF3-ADAF-19DA-B019-A9EE1C2A89B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A6FFE7-FC15-75DA-B689-387A6031EDE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5666094-D605-4833-B4DE-1F7CC799933E}" type="datetimeFigureOut">
              <a:rPr lang="ar-SA" smtClean="0"/>
              <a:t>11/09/44</a:t>
            </a:fld>
            <a:endParaRPr lang="ar-SA"/>
          </a:p>
        </p:txBody>
      </p:sp>
      <p:sp>
        <p:nvSpPr>
          <p:cNvPr id="5" name="عنصر نائب للتذييل 4">
            <a:extLst>
              <a:ext uri="{FF2B5EF4-FFF2-40B4-BE49-F238E27FC236}">
                <a16:creationId xmlns:a16="http://schemas.microsoft.com/office/drawing/2014/main" id="{F22D1EF5-39DC-2345-26BE-7248C5143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0692F03D-B196-B426-8B5E-5C0542C735B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E31FD0F-26DD-47CB-B5B5-71575FF51AC3}" type="slidenum">
              <a:rPr lang="ar-SA" smtClean="0"/>
              <a:t>‹#›</a:t>
            </a:fld>
            <a:endParaRPr lang="ar-SA"/>
          </a:p>
        </p:txBody>
      </p:sp>
      <p:pic>
        <p:nvPicPr>
          <p:cNvPr id="8" name="صورة 7">
            <a:extLst>
              <a:ext uri="{FF2B5EF4-FFF2-40B4-BE49-F238E27FC236}">
                <a16:creationId xmlns:a16="http://schemas.microsoft.com/office/drawing/2014/main" id="{AB052A3D-710A-E09B-342E-B8ACFA171000}"/>
              </a:ext>
            </a:extLst>
          </p:cNvPr>
          <p:cNvPicPr>
            <a:picLocks noChangeAspect="1"/>
          </p:cNvPicPr>
          <p:nvPr userDrawn="1"/>
        </p:nvPicPr>
        <p:blipFill rotWithShape="1">
          <a:blip r:embed="rId25">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l="35193" t="19612" r="34610" b="20154"/>
          <a:stretch/>
        </p:blipFill>
        <p:spPr>
          <a:xfrm>
            <a:off x="11353800" y="5650490"/>
            <a:ext cx="701061" cy="1052945"/>
          </a:xfrm>
          <a:prstGeom prst="rect">
            <a:avLst/>
          </a:prstGeom>
        </p:spPr>
      </p:pic>
    </p:spTree>
    <p:extLst>
      <p:ext uri="{BB962C8B-B14F-4D97-AF65-F5344CB8AC3E}">
        <p14:creationId xmlns:p14="http://schemas.microsoft.com/office/powerpoint/2010/main" val="3645141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51" r:id="rId4"/>
    <p:sldLayoutId id="2147483652" r:id="rId5"/>
    <p:sldLayoutId id="2147483653" r:id="rId6"/>
    <p:sldLayoutId id="2147483654" r:id="rId7"/>
    <p:sldLayoutId id="2147483655" r:id="rId8"/>
    <p:sldLayoutId id="2147483656" r:id="rId9"/>
    <p:sldLayoutId id="2147483671"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jpg"/></Relationships>
</file>

<file path=ppt/slides/_rels/slide51.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jpg"/><Relationship Id="rId2" Type="http://schemas.openxmlformats.org/officeDocument/2006/relationships/image" Target="../media/image38.jp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43.jpg"/><Relationship Id="rId5" Type="http://schemas.openxmlformats.org/officeDocument/2006/relationships/image" Target="../media/image40.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959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E866A887-578F-8684-1E11-3916AF53ED84}"/>
              </a:ext>
            </a:extLst>
          </p:cNvPr>
          <p:cNvSpPr/>
          <p:nvPr/>
        </p:nvSpPr>
        <p:spPr>
          <a:xfrm>
            <a:off x="6997958" y="2071398"/>
            <a:ext cx="3494315" cy="2612569"/>
          </a:xfrm>
          <a:prstGeom prst="wedgeEllipseCallout">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ما هو موضوع درسنا اليوم؟</a:t>
            </a:r>
          </a:p>
        </p:txBody>
      </p:sp>
      <p:sp>
        <p:nvSpPr>
          <p:cNvPr id="3" name="فقاعة الكلام: بيضاوية 2">
            <a:extLst>
              <a:ext uri="{FF2B5EF4-FFF2-40B4-BE49-F238E27FC236}">
                <a16:creationId xmlns:a16="http://schemas.microsoft.com/office/drawing/2014/main" id="{83D42079-6492-C3B9-AE11-A8CAB83D6FDC}"/>
              </a:ext>
            </a:extLst>
          </p:cNvPr>
          <p:cNvSpPr/>
          <p:nvPr/>
        </p:nvSpPr>
        <p:spPr>
          <a:xfrm>
            <a:off x="2289109" y="2531707"/>
            <a:ext cx="3494315" cy="2612569"/>
          </a:xfrm>
          <a:prstGeom prst="wedgeEllipseCallout">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هاليدات الألكيل وهاليدات الأريل</a:t>
            </a:r>
          </a:p>
        </p:txBody>
      </p:sp>
    </p:spTree>
    <p:extLst>
      <p:ext uri="{BB962C8B-B14F-4D97-AF65-F5344CB8AC3E}">
        <p14:creationId xmlns:p14="http://schemas.microsoft.com/office/powerpoint/2010/main" val="29463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BFEEBE5-ED95-DF05-4187-4EF0152D845C}"/>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
        <p:nvSpPr>
          <p:cNvPr id="3" name="مستطيل 2">
            <a:extLst>
              <a:ext uri="{FF2B5EF4-FFF2-40B4-BE49-F238E27FC236}">
                <a16:creationId xmlns:a16="http://schemas.microsoft.com/office/drawing/2014/main" id="{172DE79E-88EB-7BE6-3D49-4DBA10D740A7}"/>
              </a:ext>
            </a:extLst>
          </p:cNvPr>
          <p:cNvSpPr/>
          <p:nvPr/>
        </p:nvSpPr>
        <p:spPr>
          <a:xfrm>
            <a:off x="9302706" y="3517314"/>
            <a:ext cx="1909498" cy="923330"/>
          </a:xfrm>
          <a:prstGeom prst="rect">
            <a:avLst/>
          </a:prstGeom>
          <a:noFill/>
        </p:spPr>
        <p:txBody>
          <a:bodyPr wrap="none" lIns="91440" tIns="45720" rIns="91440" bIns="45720">
            <a:spAutoFit/>
          </a:bodyPr>
          <a:lstStyle/>
          <a:p>
            <a:pPr algn="ctr"/>
            <a:r>
              <a:rPr lang="ar-SA" sz="5400" b="1" dirty="0">
                <a:solidFill>
                  <a:schemeClr val="bg1"/>
                </a:solidFill>
              </a:rPr>
              <a:t>الأهداف</a:t>
            </a:r>
          </a:p>
        </p:txBody>
      </p:sp>
      <p:sp>
        <p:nvSpPr>
          <p:cNvPr id="4" name="مستطيل: زوايا مستديرة 3">
            <a:extLst>
              <a:ext uri="{FF2B5EF4-FFF2-40B4-BE49-F238E27FC236}">
                <a16:creationId xmlns:a16="http://schemas.microsoft.com/office/drawing/2014/main" id="{F9726355-B5A5-BF12-262E-16887203EB33}"/>
              </a:ext>
            </a:extLst>
          </p:cNvPr>
          <p:cNvSpPr/>
          <p:nvPr/>
        </p:nvSpPr>
        <p:spPr>
          <a:xfrm>
            <a:off x="1558213" y="2640036"/>
            <a:ext cx="6923314" cy="2137237"/>
          </a:xfrm>
          <a:prstGeom prst="roundRect">
            <a:avLst>
              <a:gd name="adj" fmla="val 14457"/>
            </a:avLst>
          </a:prstGeom>
          <a:ln/>
        </p:spPr>
        <p:style>
          <a:lnRef idx="0">
            <a:schemeClr val="accent6"/>
          </a:lnRef>
          <a:fillRef idx="3">
            <a:schemeClr val="accent6"/>
          </a:fillRef>
          <a:effectRef idx="3">
            <a:schemeClr val="accent6"/>
          </a:effectRef>
          <a:fontRef idx="minor">
            <a:schemeClr val="lt1"/>
          </a:fontRef>
        </p:style>
        <p:txBody>
          <a:bodyPr rtlCol="1" anchor="ctr"/>
          <a:lstStyle/>
          <a:p>
            <a:pPr marL="457200" indent="-457200">
              <a:buBlip>
                <a:blip r:embed="rId2"/>
              </a:buBlip>
            </a:pPr>
            <a:r>
              <a:rPr lang="ar-SA" sz="2800" b="1" dirty="0">
                <a:solidFill>
                  <a:schemeClr val="bg1"/>
                </a:solidFill>
              </a:rPr>
              <a:t>تتعرف المجموعة الوظيفية، وتعطي أمثلة عليها </a:t>
            </a:r>
          </a:p>
          <a:p>
            <a:pPr marL="457200" indent="-457200">
              <a:buBlip>
                <a:blip r:embed="rId2"/>
              </a:buBlip>
            </a:pPr>
            <a:r>
              <a:rPr lang="ar-SA" sz="2800" b="1" dirty="0">
                <a:solidFill>
                  <a:schemeClr val="bg1"/>
                </a:solidFill>
              </a:rPr>
              <a:t>تقارن بين تراكيب هاليدات الألكيل وهاليدات الأريل </a:t>
            </a:r>
          </a:p>
          <a:p>
            <a:pPr marL="457200" indent="-457200">
              <a:buBlip>
                <a:blip r:embed="rId2"/>
              </a:buBlip>
            </a:pPr>
            <a:r>
              <a:rPr lang="ar-SA" sz="2800" b="1" dirty="0">
                <a:solidFill>
                  <a:schemeClr val="bg1"/>
                </a:solidFill>
              </a:rPr>
              <a:t>تقوم درجة غليان الهاليدات العضوية</a:t>
            </a:r>
          </a:p>
        </p:txBody>
      </p:sp>
    </p:spTree>
    <p:extLst>
      <p:ext uri="{BB962C8B-B14F-4D97-AF65-F5344CB8AC3E}">
        <p14:creationId xmlns:p14="http://schemas.microsoft.com/office/powerpoint/2010/main" val="3734999607"/>
      </p:ext>
    </p:extLst>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A1C7C55B-BF25-5AE4-3A17-82F79F59DF4D}"/>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
        <p:nvSpPr>
          <p:cNvPr id="3" name="مستطيل 2">
            <a:extLst>
              <a:ext uri="{FF2B5EF4-FFF2-40B4-BE49-F238E27FC236}">
                <a16:creationId xmlns:a16="http://schemas.microsoft.com/office/drawing/2014/main" id="{7D97AC17-9491-9121-E116-0C78B55322BC}"/>
              </a:ext>
            </a:extLst>
          </p:cNvPr>
          <p:cNvSpPr/>
          <p:nvPr/>
        </p:nvSpPr>
        <p:spPr>
          <a:xfrm>
            <a:off x="4108116" y="1782021"/>
            <a:ext cx="3975768" cy="923330"/>
          </a:xfrm>
          <a:prstGeom prst="rect">
            <a:avLst/>
          </a:prstGeom>
          <a:noFill/>
        </p:spPr>
        <p:txBody>
          <a:bodyPr wrap="none" lIns="91440" tIns="45720" rIns="91440" bIns="45720">
            <a:spAutoFit/>
          </a:bodyPr>
          <a:lstStyle/>
          <a:p>
            <a:pPr algn="ctr"/>
            <a:r>
              <a:rPr lang="ar-SA" sz="5400" b="1" dirty="0">
                <a:solidFill>
                  <a:schemeClr val="bg1"/>
                </a:solidFill>
              </a:rPr>
              <a:t>مراجعة المفردات</a:t>
            </a:r>
          </a:p>
        </p:txBody>
      </p:sp>
      <p:sp>
        <p:nvSpPr>
          <p:cNvPr id="4" name="مستطيل: زوايا مستديرة 3">
            <a:extLst>
              <a:ext uri="{FF2B5EF4-FFF2-40B4-BE49-F238E27FC236}">
                <a16:creationId xmlns:a16="http://schemas.microsoft.com/office/drawing/2014/main" id="{21F5A76E-E6C2-0EC6-D325-7256644950B5}"/>
              </a:ext>
            </a:extLst>
          </p:cNvPr>
          <p:cNvSpPr/>
          <p:nvPr/>
        </p:nvSpPr>
        <p:spPr>
          <a:xfrm>
            <a:off x="2091612" y="3068426"/>
            <a:ext cx="8008776" cy="1693242"/>
          </a:xfrm>
          <a:prstGeom prst="roundRect">
            <a:avLst>
              <a:gd name="adj" fmla="val 14457"/>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المركب </a:t>
            </a:r>
            <a:r>
              <a:rPr lang="ar-SA" sz="2800" b="1" dirty="0" err="1">
                <a:solidFill>
                  <a:schemeClr val="tx1"/>
                </a:solidFill>
              </a:rPr>
              <a:t>الأليفاتي</a:t>
            </a:r>
            <a:r>
              <a:rPr lang="ar-SA" sz="2800" b="1" dirty="0">
                <a:solidFill>
                  <a:schemeClr val="tx1"/>
                </a:solidFill>
              </a:rPr>
              <a:t> </a:t>
            </a:r>
          </a:p>
          <a:p>
            <a:pPr algn="ctr"/>
            <a:r>
              <a:rPr lang="ar-SA" sz="2800" b="1" dirty="0">
                <a:solidFill>
                  <a:schemeClr val="tx1"/>
                </a:solidFill>
              </a:rPr>
              <a:t>مركب هيدروكربوني غير عطري، مثل الألكان، </a:t>
            </a:r>
            <a:r>
              <a:rPr lang="ar-SA" sz="2800" b="1" dirty="0" err="1">
                <a:solidFill>
                  <a:schemeClr val="tx1"/>
                </a:solidFill>
              </a:rPr>
              <a:t>والألكين</a:t>
            </a:r>
            <a:r>
              <a:rPr lang="ar-SA" sz="2800" b="1" dirty="0">
                <a:solidFill>
                  <a:schemeClr val="tx1"/>
                </a:solidFill>
              </a:rPr>
              <a:t>، </a:t>
            </a:r>
            <a:r>
              <a:rPr lang="ar-SA" sz="2800" b="1" dirty="0" err="1">
                <a:solidFill>
                  <a:schemeClr val="tx1"/>
                </a:solidFill>
              </a:rPr>
              <a:t>والألكاين</a:t>
            </a:r>
            <a:r>
              <a:rPr lang="ar-SA" sz="2800" b="1" dirty="0">
                <a:solidFill>
                  <a:schemeClr val="tx1"/>
                </a:solidFill>
              </a:rPr>
              <a:t>.</a:t>
            </a:r>
          </a:p>
        </p:txBody>
      </p:sp>
    </p:spTree>
    <p:extLst>
      <p:ext uri="{BB962C8B-B14F-4D97-AF65-F5344CB8AC3E}">
        <p14:creationId xmlns:p14="http://schemas.microsoft.com/office/powerpoint/2010/main" val="1854279224"/>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48BCF32D-4EAE-1227-79FF-A54FD1F15343}"/>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
        <p:nvSpPr>
          <p:cNvPr id="3" name="مستطيل 2">
            <a:extLst>
              <a:ext uri="{FF2B5EF4-FFF2-40B4-BE49-F238E27FC236}">
                <a16:creationId xmlns:a16="http://schemas.microsoft.com/office/drawing/2014/main" id="{94AF976E-BC9B-AE28-8D63-7A50896899E4}"/>
              </a:ext>
            </a:extLst>
          </p:cNvPr>
          <p:cNvSpPr/>
          <p:nvPr/>
        </p:nvSpPr>
        <p:spPr>
          <a:xfrm>
            <a:off x="4139375" y="1782021"/>
            <a:ext cx="3913252" cy="923330"/>
          </a:xfrm>
          <a:prstGeom prst="rect">
            <a:avLst/>
          </a:prstGeom>
          <a:noFill/>
        </p:spPr>
        <p:txBody>
          <a:bodyPr wrap="none" lIns="91440" tIns="45720" rIns="91440" bIns="45720">
            <a:spAutoFit/>
          </a:bodyPr>
          <a:lstStyle/>
          <a:p>
            <a:pPr algn="ctr"/>
            <a:r>
              <a:rPr lang="ar-SA" sz="5400" b="1" dirty="0">
                <a:solidFill>
                  <a:schemeClr val="bg1"/>
                </a:solidFill>
              </a:rPr>
              <a:t>المفردات الجديدة</a:t>
            </a:r>
          </a:p>
        </p:txBody>
      </p:sp>
      <p:sp>
        <p:nvSpPr>
          <p:cNvPr id="4" name="مستطيل: زوايا مستديرة 3">
            <a:extLst>
              <a:ext uri="{FF2B5EF4-FFF2-40B4-BE49-F238E27FC236}">
                <a16:creationId xmlns:a16="http://schemas.microsoft.com/office/drawing/2014/main" id="{544E2211-99B8-54AF-2C4C-550CE643CEC8}"/>
              </a:ext>
            </a:extLst>
          </p:cNvPr>
          <p:cNvSpPr/>
          <p:nvPr/>
        </p:nvSpPr>
        <p:spPr>
          <a:xfrm>
            <a:off x="2091612" y="3068426"/>
            <a:ext cx="8008776" cy="1693242"/>
          </a:xfrm>
          <a:prstGeom prst="roundRect">
            <a:avLst>
              <a:gd name="adj" fmla="val 14457"/>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المجموعة الوظيفية – هاليدات الألكيل – هاليدات الأريل </a:t>
            </a:r>
          </a:p>
          <a:p>
            <a:pPr algn="ctr"/>
            <a:r>
              <a:rPr lang="ar-SA" sz="2800" b="1" dirty="0">
                <a:solidFill>
                  <a:schemeClr val="tx1"/>
                </a:solidFill>
              </a:rPr>
              <a:t>البلاستيك – تفاعلات الاستبدال – </a:t>
            </a:r>
            <a:r>
              <a:rPr lang="ar-SA" sz="2800" b="1" dirty="0" err="1">
                <a:solidFill>
                  <a:schemeClr val="tx1"/>
                </a:solidFill>
              </a:rPr>
              <a:t>الهلجنة</a:t>
            </a:r>
            <a:r>
              <a:rPr lang="ar-SA" sz="2800" b="1" dirty="0">
                <a:solidFill>
                  <a:schemeClr val="tx1"/>
                </a:solidFill>
              </a:rPr>
              <a:t> </a:t>
            </a:r>
          </a:p>
        </p:txBody>
      </p:sp>
    </p:spTree>
    <p:extLst>
      <p:ext uri="{BB962C8B-B14F-4D97-AF65-F5344CB8AC3E}">
        <p14:creationId xmlns:p14="http://schemas.microsoft.com/office/powerpoint/2010/main" val="2803572364"/>
      </p:ext>
    </p:extLst>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A88D263-016E-4BC3-9FD0-5D12E326B367}"/>
              </a:ext>
            </a:extLst>
          </p:cNvPr>
          <p:cNvSpPr/>
          <p:nvPr/>
        </p:nvSpPr>
        <p:spPr>
          <a:xfrm>
            <a:off x="4397461" y="1782021"/>
            <a:ext cx="3397085" cy="923330"/>
          </a:xfrm>
          <a:prstGeom prst="rect">
            <a:avLst/>
          </a:prstGeom>
          <a:noFill/>
        </p:spPr>
        <p:txBody>
          <a:bodyPr wrap="none" lIns="91440" tIns="45720" rIns="91440" bIns="45720">
            <a:spAutoFit/>
          </a:bodyPr>
          <a:lstStyle/>
          <a:p>
            <a:pPr algn="ctr"/>
            <a:r>
              <a:rPr lang="ar-SA" sz="5400" b="1" dirty="0">
                <a:solidFill>
                  <a:schemeClr val="bg1"/>
                </a:solidFill>
              </a:rPr>
              <a:t>الفكرة الرئيسة</a:t>
            </a:r>
          </a:p>
        </p:txBody>
      </p:sp>
      <p:sp>
        <p:nvSpPr>
          <p:cNvPr id="3" name="مستطيل: زوايا مستديرة 2">
            <a:extLst>
              <a:ext uri="{FF2B5EF4-FFF2-40B4-BE49-F238E27FC236}">
                <a16:creationId xmlns:a16="http://schemas.microsoft.com/office/drawing/2014/main" id="{AFC742BF-ACA1-9975-DE7D-39CCC527B1A1}"/>
              </a:ext>
            </a:extLst>
          </p:cNvPr>
          <p:cNvSpPr/>
          <p:nvPr/>
        </p:nvSpPr>
        <p:spPr>
          <a:xfrm>
            <a:off x="2091612" y="3233057"/>
            <a:ext cx="8008776" cy="1693242"/>
          </a:xfrm>
          <a:prstGeom prst="roundRect">
            <a:avLst>
              <a:gd name="adj" fmla="val 14457"/>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يمكن أن تحل ذرة الهالوجين محل ذرة الهيدروجين في بعض المركبات الهيدروكربونية </a:t>
            </a:r>
          </a:p>
        </p:txBody>
      </p:sp>
      <p:sp>
        <p:nvSpPr>
          <p:cNvPr id="4" name="مستطيل: زوايا مستديرة 3">
            <a:extLst>
              <a:ext uri="{FF2B5EF4-FFF2-40B4-BE49-F238E27FC236}">
                <a16:creationId xmlns:a16="http://schemas.microsoft.com/office/drawing/2014/main" id="{0066C58F-B3A9-DA68-59B8-CEB5EA418229}"/>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Tree>
    <p:extLst>
      <p:ext uri="{BB962C8B-B14F-4D97-AF65-F5344CB8AC3E}">
        <p14:creationId xmlns:p14="http://schemas.microsoft.com/office/powerpoint/2010/main" val="421624264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1809AE3-5B34-4814-16C4-79A7A98BF1D0}"/>
              </a:ext>
            </a:extLst>
          </p:cNvPr>
          <p:cNvSpPr/>
          <p:nvPr/>
        </p:nvSpPr>
        <p:spPr>
          <a:xfrm>
            <a:off x="4293268" y="1782021"/>
            <a:ext cx="3605475" cy="923330"/>
          </a:xfrm>
          <a:prstGeom prst="rect">
            <a:avLst/>
          </a:prstGeom>
          <a:noFill/>
        </p:spPr>
        <p:txBody>
          <a:bodyPr wrap="none" lIns="91440" tIns="45720" rIns="91440" bIns="45720">
            <a:spAutoFit/>
          </a:bodyPr>
          <a:lstStyle/>
          <a:p>
            <a:pPr algn="ctr"/>
            <a:r>
              <a:rPr lang="ar-SA" sz="5400" b="1" dirty="0">
                <a:solidFill>
                  <a:schemeClr val="bg1"/>
                </a:solidFill>
              </a:rPr>
              <a:t>الربط مع الحياة</a:t>
            </a:r>
          </a:p>
        </p:txBody>
      </p:sp>
      <p:sp>
        <p:nvSpPr>
          <p:cNvPr id="3" name="مستطيل: زوايا مستديرة 2">
            <a:extLst>
              <a:ext uri="{FF2B5EF4-FFF2-40B4-BE49-F238E27FC236}">
                <a16:creationId xmlns:a16="http://schemas.microsoft.com/office/drawing/2014/main" id="{37C5D6B5-C15D-3643-12F1-E875B8D8B92D}"/>
              </a:ext>
            </a:extLst>
          </p:cNvPr>
          <p:cNvSpPr/>
          <p:nvPr/>
        </p:nvSpPr>
        <p:spPr>
          <a:xfrm>
            <a:off x="5775650" y="2801814"/>
            <a:ext cx="5421086" cy="2920480"/>
          </a:xfrm>
          <a:prstGeom prst="roundRect">
            <a:avLst>
              <a:gd name="adj" fmla="val 14457"/>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إذا كنت تلعب ضمن فريق، فأي اللاعبين يمكن تغييرهم في أثناء اللعب؟</a:t>
            </a:r>
          </a:p>
          <a:p>
            <a:pPr algn="ctr"/>
            <a:r>
              <a:rPr lang="ar-SA" sz="2800" b="1" dirty="0">
                <a:solidFill>
                  <a:schemeClr val="tx1"/>
                </a:solidFill>
              </a:rPr>
              <a:t>يمكن على سبيل المثال تغيير اللاعب الذي يشعر بالإرهاق. نلاحظ أن خواص الفريق قد تغيرت بعد عملية الاستبدال.</a:t>
            </a:r>
          </a:p>
        </p:txBody>
      </p:sp>
      <p:pic>
        <p:nvPicPr>
          <p:cNvPr id="6" name="صورة 5">
            <a:extLst>
              <a:ext uri="{FF2B5EF4-FFF2-40B4-BE49-F238E27FC236}">
                <a16:creationId xmlns:a16="http://schemas.microsoft.com/office/drawing/2014/main" id="{53A609C3-BAA9-07E1-681A-005D801952A3}"/>
              </a:ext>
            </a:extLst>
          </p:cNvPr>
          <p:cNvPicPr>
            <a:picLocks noChangeAspect="1"/>
          </p:cNvPicPr>
          <p:nvPr/>
        </p:nvPicPr>
        <p:blipFill rotWithShape="1">
          <a:blip r:embed="rId2">
            <a:extLst>
              <a:ext uri="{28A0092B-C50C-407E-A947-70E740481C1C}">
                <a14:useLocalDpi xmlns:a14="http://schemas.microsoft.com/office/drawing/2010/main" val="0"/>
              </a:ext>
            </a:extLst>
          </a:blip>
          <a:srcRect b="6322"/>
          <a:stretch/>
        </p:blipFill>
        <p:spPr>
          <a:xfrm>
            <a:off x="1342886" y="2930409"/>
            <a:ext cx="4152844" cy="2663289"/>
          </a:xfrm>
          <a:prstGeom prst="rect">
            <a:avLst/>
          </a:prstGeom>
        </p:spPr>
      </p:pic>
      <p:sp>
        <p:nvSpPr>
          <p:cNvPr id="4" name="مستطيل: زوايا مستديرة 3">
            <a:extLst>
              <a:ext uri="{FF2B5EF4-FFF2-40B4-BE49-F238E27FC236}">
                <a16:creationId xmlns:a16="http://schemas.microsoft.com/office/drawing/2014/main" id="{857448E5-FA0E-5742-6DEC-8AB0B07A04C0}"/>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Tree>
    <p:extLst>
      <p:ext uri="{BB962C8B-B14F-4D97-AF65-F5344CB8AC3E}">
        <p14:creationId xmlns:p14="http://schemas.microsoft.com/office/powerpoint/2010/main" val="2884451268"/>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2F28126-15C2-D607-8DBB-A22A23FD91C3}"/>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
        <p:nvSpPr>
          <p:cNvPr id="3" name="مستطيل: زوايا مستديرة 2">
            <a:extLst>
              <a:ext uri="{FF2B5EF4-FFF2-40B4-BE49-F238E27FC236}">
                <a16:creationId xmlns:a16="http://schemas.microsoft.com/office/drawing/2014/main" id="{3DF9950A-A2ED-8F60-B8DF-9C91EB51B1AA}"/>
              </a:ext>
            </a:extLst>
          </p:cNvPr>
          <p:cNvSpPr/>
          <p:nvPr/>
        </p:nvSpPr>
        <p:spPr>
          <a:xfrm>
            <a:off x="87086" y="6475445"/>
            <a:ext cx="3197290" cy="25192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تتعرف المجموعة الوظيفية، وتعطي أمثلة عليها </a:t>
            </a:r>
          </a:p>
        </p:txBody>
      </p:sp>
      <p:sp>
        <p:nvSpPr>
          <p:cNvPr id="4" name="مستطيل 3">
            <a:extLst>
              <a:ext uri="{FF2B5EF4-FFF2-40B4-BE49-F238E27FC236}">
                <a16:creationId xmlns:a16="http://schemas.microsoft.com/office/drawing/2014/main" id="{83452515-D52A-7CC1-A828-9945EE1E65B7}"/>
              </a:ext>
            </a:extLst>
          </p:cNvPr>
          <p:cNvSpPr/>
          <p:nvPr/>
        </p:nvSpPr>
        <p:spPr>
          <a:xfrm>
            <a:off x="4293263" y="103258"/>
            <a:ext cx="3605474" cy="707886"/>
          </a:xfrm>
          <a:prstGeom prst="rect">
            <a:avLst/>
          </a:prstGeom>
          <a:noFill/>
        </p:spPr>
        <p:txBody>
          <a:bodyPr wrap="none" lIns="91440" tIns="45720" rIns="91440" bIns="45720">
            <a:spAutoFit/>
          </a:bodyPr>
          <a:lstStyle/>
          <a:p>
            <a:pPr algn="ctr"/>
            <a:r>
              <a:rPr lang="ar-SA" sz="4000" b="1" dirty="0">
                <a:solidFill>
                  <a:schemeClr val="bg1"/>
                </a:solidFill>
              </a:rPr>
              <a:t>المجموعات الوظيفية</a:t>
            </a:r>
          </a:p>
        </p:txBody>
      </p:sp>
      <p:sp>
        <p:nvSpPr>
          <p:cNvPr id="5" name="مستطيل: زوايا مستديرة 4">
            <a:extLst>
              <a:ext uri="{FF2B5EF4-FFF2-40B4-BE49-F238E27FC236}">
                <a16:creationId xmlns:a16="http://schemas.microsoft.com/office/drawing/2014/main" id="{EB290EB8-81CA-5AB7-3AF1-0DD22374385B}"/>
              </a:ext>
            </a:extLst>
          </p:cNvPr>
          <p:cNvSpPr/>
          <p:nvPr/>
        </p:nvSpPr>
        <p:spPr>
          <a:xfrm>
            <a:off x="2733869" y="955653"/>
            <a:ext cx="6724261" cy="1316351"/>
          </a:xfrm>
          <a:prstGeom prst="roundRect">
            <a:avLst>
              <a:gd name="adj" fmla="val 0"/>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من المعروف أن ذرات الكربون في الهيدروكربونات ترتبط فقط مع ذرة كربون أخرى أو ذرات هيدروجين.</a:t>
            </a:r>
          </a:p>
        </p:txBody>
      </p:sp>
      <p:pic>
        <p:nvPicPr>
          <p:cNvPr id="8" name="صورة 7">
            <a:extLst>
              <a:ext uri="{FF2B5EF4-FFF2-40B4-BE49-F238E27FC236}">
                <a16:creationId xmlns:a16="http://schemas.microsoft.com/office/drawing/2014/main" id="{B60FDDDB-8596-2AF0-C297-572B3595B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422192" y="1940400"/>
            <a:ext cx="2862184" cy="2635896"/>
          </a:xfrm>
          <a:prstGeom prst="rect">
            <a:avLst/>
          </a:prstGeom>
        </p:spPr>
      </p:pic>
      <p:sp>
        <p:nvSpPr>
          <p:cNvPr id="6" name="فقاعة الكلام: مستطيلة 5">
            <a:extLst>
              <a:ext uri="{FF2B5EF4-FFF2-40B4-BE49-F238E27FC236}">
                <a16:creationId xmlns:a16="http://schemas.microsoft.com/office/drawing/2014/main" id="{FA5D3FD3-498E-BCCF-7AC4-07F6A04ED69D}"/>
              </a:ext>
            </a:extLst>
          </p:cNvPr>
          <p:cNvSpPr/>
          <p:nvPr/>
        </p:nvSpPr>
        <p:spPr>
          <a:xfrm>
            <a:off x="3200400" y="2956337"/>
            <a:ext cx="6724261" cy="1009174"/>
          </a:xfrm>
          <a:prstGeom prst="wedgeRectCallout">
            <a:avLst>
              <a:gd name="adj1" fmla="val -76337"/>
              <a:gd name="adj2" fmla="val -40279"/>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FF0000"/>
                </a:solidFill>
              </a:rPr>
              <a:t>هل يمكن لذرة الكربون أن ترتبط مع عناصر أخرى لتكوين روابط تساهمية؟</a:t>
            </a:r>
          </a:p>
        </p:txBody>
      </p:sp>
      <p:pic>
        <p:nvPicPr>
          <p:cNvPr id="11" name="صورة 10">
            <a:extLst>
              <a:ext uri="{FF2B5EF4-FFF2-40B4-BE49-F238E27FC236}">
                <a16:creationId xmlns:a16="http://schemas.microsoft.com/office/drawing/2014/main" id="{A80729CC-0D0E-9445-81FC-F0FB18648D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82877" y="3429000"/>
            <a:ext cx="2811200" cy="2635897"/>
          </a:xfrm>
          <a:prstGeom prst="rect">
            <a:avLst/>
          </a:prstGeom>
        </p:spPr>
      </p:pic>
      <p:sp>
        <p:nvSpPr>
          <p:cNvPr id="9" name="فقاعة الكلام: مستطيلة 8">
            <a:extLst>
              <a:ext uri="{FF2B5EF4-FFF2-40B4-BE49-F238E27FC236}">
                <a16:creationId xmlns:a16="http://schemas.microsoft.com/office/drawing/2014/main" id="{DDBF90FE-ACC8-B036-E4D3-55D6144910EB}"/>
              </a:ext>
            </a:extLst>
          </p:cNvPr>
          <p:cNvSpPr/>
          <p:nvPr/>
        </p:nvSpPr>
        <p:spPr>
          <a:xfrm>
            <a:off x="2733868" y="4400927"/>
            <a:ext cx="6724261" cy="1719403"/>
          </a:xfrm>
          <a:prstGeom prst="wedgeRectCallout">
            <a:avLst>
              <a:gd name="adj1" fmla="val 71443"/>
              <a:gd name="adj2" fmla="val -44841"/>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نعم يمكن ذلك ويكون روابط تساهمية قوية مع عناصر أخرى، ومن أكثرها شيوعًا الأكسجين والنيتروجين والفلور والكلور والبروم واليود والكبريت والفوسفور.</a:t>
            </a:r>
          </a:p>
        </p:txBody>
      </p:sp>
    </p:spTree>
    <p:extLst>
      <p:ext uri="{BB962C8B-B14F-4D97-AF65-F5344CB8AC3E}">
        <p14:creationId xmlns:p14="http://schemas.microsoft.com/office/powerpoint/2010/main" val="319245637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0C47CA0-332A-FF6D-8ADF-F174355F8A47}"/>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pic>
        <p:nvPicPr>
          <p:cNvPr id="5" name="صورة 4" descr="صورة تحتوي على دمية&#10;&#10;تم إنشاء الوصف تلقائياً">
            <a:extLst>
              <a:ext uri="{FF2B5EF4-FFF2-40B4-BE49-F238E27FC236}">
                <a16:creationId xmlns:a16="http://schemas.microsoft.com/office/drawing/2014/main" id="{3E7D8B4C-B319-7B64-4DEE-D5B45B84B6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19" b="96983" l="2292" r="96875">
                        <a14:foregroundMark x1="94167" y1="58621" x2="92292" y2="76724"/>
                        <a14:foregroundMark x1="92292" y1="76724" x2="92083" y2="76940"/>
                        <a14:foregroundMark x1="38750" y1="96767" x2="18542" y2="98276"/>
                        <a14:foregroundMark x1="18542" y1="98276" x2="7292" y2="93534"/>
                        <a14:foregroundMark x1="7292" y1="93534" x2="7500" y2="92457"/>
                        <a14:foregroundMark x1="15208" y1="93103" x2="42917" y2="96983"/>
                        <a14:foregroundMark x1="2708" y1="70259" x2="3958" y2="68103"/>
                        <a14:foregroundMark x1="3958" y1="58621" x2="3958" y2="58621"/>
                        <a14:foregroundMark x1="2292" y1="58405" x2="2292" y2="58405"/>
                        <a14:foregroundMark x1="26667" y1="6034" x2="41042" y2="6034"/>
                        <a14:foregroundMark x1="84375" y1="63578" x2="84792" y2="81681"/>
                        <a14:foregroundMark x1="84792" y1="81681" x2="84792" y2="81681"/>
                        <a14:foregroundMark x1="96250" y1="64224" x2="96875" y2="79095"/>
                        <a14:foregroundMark x1="90417" y1="35560" x2="90625" y2="39655"/>
                        <a14:foregroundMark x1="89583" y1="33190" x2="89583" y2="33190"/>
                        <a14:foregroundMark x1="92083" y1="38793" x2="92083" y2="38793"/>
                      </a14:backgroundRemoval>
                    </a14:imgEffect>
                  </a14:imgLayer>
                </a14:imgProps>
              </a:ext>
              <a:ext uri="{28A0092B-C50C-407E-A947-70E740481C1C}">
                <a14:useLocalDpi xmlns:a14="http://schemas.microsoft.com/office/drawing/2010/main" val="0"/>
              </a:ext>
            </a:extLst>
          </a:blip>
          <a:stretch>
            <a:fillRect/>
          </a:stretch>
        </p:blipFill>
        <p:spPr>
          <a:xfrm flipH="1">
            <a:off x="7626220" y="2275642"/>
            <a:ext cx="4565780" cy="4413587"/>
          </a:xfrm>
          <a:prstGeom prst="rect">
            <a:avLst/>
          </a:prstGeom>
        </p:spPr>
      </p:pic>
      <p:sp>
        <p:nvSpPr>
          <p:cNvPr id="3" name="فقاعة التفكير: على شكل سحابة 2">
            <a:extLst>
              <a:ext uri="{FF2B5EF4-FFF2-40B4-BE49-F238E27FC236}">
                <a16:creationId xmlns:a16="http://schemas.microsoft.com/office/drawing/2014/main" id="{82C2DF9C-2987-5212-37C2-A2E054913173}"/>
              </a:ext>
            </a:extLst>
          </p:cNvPr>
          <p:cNvSpPr/>
          <p:nvPr/>
        </p:nvSpPr>
        <p:spPr>
          <a:xfrm>
            <a:off x="3825552" y="168771"/>
            <a:ext cx="4917234" cy="4070776"/>
          </a:xfrm>
          <a:prstGeom prst="cloudCallout">
            <a:avLst>
              <a:gd name="adj1" fmla="val 84050"/>
              <a:gd name="adj2" fmla="val 47372"/>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هيا للفهم والقراءة </a:t>
            </a:r>
          </a:p>
          <a:p>
            <a:pPr algn="ctr"/>
            <a:r>
              <a:rPr lang="ar-SA" sz="2800" b="1" dirty="0">
                <a:solidFill>
                  <a:schemeClr val="tx1"/>
                </a:solidFill>
              </a:rPr>
              <a:t>صفحة 60 نص المجموعات الوظيفية</a:t>
            </a:r>
          </a:p>
          <a:p>
            <a:pPr algn="ctr"/>
            <a:endParaRPr lang="ar-SA" sz="2800" b="1" dirty="0">
              <a:solidFill>
                <a:schemeClr val="tx1"/>
              </a:solidFill>
            </a:endParaRPr>
          </a:p>
        </p:txBody>
      </p:sp>
      <p:sp>
        <p:nvSpPr>
          <p:cNvPr id="6" name="مستطيل: زوايا مستديرة 5">
            <a:extLst>
              <a:ext uri="{FF2B5EF4-FFF2-40B4-BE49-F238E27FC236}">
                <a16:creationId xmlns:a16="http://schemas.microsoft.com/office/drawing/2014/main" id="{4A961CE0-1E4F-96CE-3DB4-375C7F557B7E}"/>
              </a:ext>
            </a:extLst>
          </p:cNvPr>
          <p:cNvSpPr/>
          <p:nvPr/>
        </p:nvSpPr>
        <p:spPr>
          <a:xfrm>
            <a:off x="152399" y="6334666"/>
            <a:ext cx="1928328" cy="35456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استراتيجية القراءة الموجهة</a:t>
            </a:r>
          </a:p>
        </p:txBody>
      </p:sp>
    </p:spTree>
    <p:extLst>
      <p:ext uri="{BB962C8B-B14F-4D97-AF65-F5344CB8AC3E}">
        <p14:creationId xmlns:p14="http://schemas.microsoft.com/office/powerpoint/2010/main" val="1179172240"/>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C63BDB67-052E-CADE-D345-6D6640DAE870}"/>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sp>
        <p:nvSpPr>
          <p:cNvPr id="3" name="مستطيل: زوايا مستديرة 2">
            <a:extLst>
              <a:ext uri="{FF2B5EF4-FFF2-40B4-BE49-F238E27FC236}">
                <a16:creationId xmlns:a16="http://schemas.microsoft.com/office/drawing/2014/main" id="{BC8C9C7A-6CEF-C890-50DD-0715A4A2DA46}"/>
              </a:ext>
            </a:extLst>
          </p:cNvPr>
          <p:cNvSpPr/>
          <p:nvPr/>
        </p:nvSpPr>
        <p:spPr>
          <a:xfrm>
            <a:off x="87086" y="6475445"/>
            <a:ext cx="3197290" cy="25192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تتعرف المجموعة الوظيفية، وتعطي أمثلة عليها </a:t>
            </a:r>
          </a:p>
        </p:txBody>
      </p:sp>
      <p:sp>
        <p:nvSpPr>
          <p:cNvPr id="4" name="مستطيل 3">
            <a:extLst>
              <a:ext uri="{FF2B5EF4-FFF2-40B4-BE49-F238E27FC236}">
                <a16:creationId xmlns:a16="http://schemas.microsoft.com/office/drawing/2014/main" id="{43E616A8-82BF-A4CA-201B-84A3DAD13C63}"/>
              </a:ext>
            </a:extLst>
          </p:cNvPr>
          <p:cNvSpPr/>
          <p:nvPr/>
        </p:nvSpPr>
        <p:spPr>
          <a:xfrm>
            <a:off x="4293263" y="103258"/>
            <a:ext cx="3605474" cy="707886"/>
          </a:xfrm>
          <a:prstGeom prst="rect">
            <a:avLst/>
          </a:prstGeom>
          <a:noFill/>
        </p:spPr>
        <p:txBody>
          <a:bodyPr wrap="none" lIns="91440" tIns="45720" rIns="91440" bIns="45720">
            <a:spAutoFit/>
          </a:bodyPr>
          <a:lstStyle/>
          <a:p>
            <a:pPr algn="ctr"/>
            <a:r>
              <a:rPr lang="ar-SA" sz="4000" b="1" dirty="0">
                <a:solidFill>
                  <a:schemeClr val="bg1"/>
                </a:solidFill>
              </a:rPr>
              <a:t>المجموعات الوظيفية</a:t>
            </a:r>
          </a:p>
        </p:txBody>
      </p:sp>
      <p:pic>
        <p:nvPicPr>
          <p:cNvPr id="5" name="صورة 4">
            <a:extLst>
              <a:ext uri="{FF2B5EF4-FFF2-40B4-BE49-F238E27FC236}">
                <a16:creationId xmlns:a16="http://schemas.microsoft.com/office/drawing/2014/main" id="{308AE2FB-428F-A55E-28B2-2C9710D292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6" name="فقاعة الكلام: مستطيلة 5">
            <a:extLst>
              <a:ext uri="{FF2B5EF4-FFF2-40B4-BE49-F238E27FC236}">
                <a16:creationId xmlns:a16="http://schemas.microsoft.com/office/drawing/2014/main" id="{A3C15906-03D7-CD5B-E81F-4C7EE827356D}"/>
              </a:ext>
            </a:extLst>
          </p:cNvPr>
          <p:cNvSpPr/>
          <p:nvPr/>
        </p:nvSpPr>
        <p:spPr>
          <a:xfrm>
            <a:off x="3041779" y="1128073"/>
            <a:ext cx="5253135" cy="707886"/>
          </a:xfrm>
          <a:prstGeom prst="wedgeRectCallout">
            <a:avLst>
              <a:gd name="adj1" fmla="val -76026"/>
              <a:gd name="adj2" fmla="val 189475"/>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 هو المقصود بالمجموعة الوظيفية؟</a:t>
            </a:r>
          </a:p>
        </p:txBody>
      </p:sp>
      <p:pic>
        <p:nvPicPr>
          <p:cNvPr id="7" name="صورة 6">
            <a:extLst>
              <a:ext uri="{FF2B5EF4-FFF2-40B4-BE49-F238E27FC236}">
                <a16:creationId xmlns:a16="http://schemas.microsoft.com/office/drawing/2014/main" id="{D74F176C-E8F7-50ED-45F5-043A0518FC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8" name="فقاعة الكلام: مستطيلة 7">
            <a:extLst>
              <a:ext uri="{FF2B5EF4-FFF2-40B4-BE49-F238E27FC236}">
                <a16:creationId xmlns:a16="http://schemas.microsoft.com/office/drawing/2014/main" id="{B1E7F060-0F1F-EC76-E244-608AD5ABC5E1}"/>
              </a:ext>
            </a:extLst>
          </p:cNvPr>
          <p:cNvSpPr/>
          <p:nvPr/>
        </p:nvSpPr>
        <p:spPr>
          <a:xfrm>
            <a:off x="2861996" y="2200094"/>
            <a:ext cx="6724261" cy="1231919"/>
          </a:xfrm>
          <a:prstGeom prst="wedgeRectCallout">
            <a:avLst>
              <a:gd name="adj1" fmla="val 68390"/>
              <a:gd name="adj2" fmla="val 68770"/>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في المركبات العضوية هي ذرة أو مجموعة من الذرات تكسبه خواص مميزة، وتتفاعل دائمً بالطريقة نفسها</a:t>
            </a:r>
          </a:p>
        </p:txBody>
      </p:sp>
      <p:sp>
        <p:nvSpPr>
          <p:cNvPr id="9" name="فقاعة الكلام: مستطيلة 8">
            <a:extLst>
              <a:ext uri="{FF2B5EF4-FFF2-40B4-BE49-F238E27FC236}">
                <a16:creationId xmlns:a16="http://schemas.microsoft.com/office/drawing/2014/main" id="{7381F05D-44F0-F68D-A047-8B20BF3840E2}"/>
              </a:ext>
            </a:extLst>
          </p:cNvPr>
          <p:cNvSpPr/>
          <p:nvPr/>
        </p:nvSpPr>
        <p:spPr>
          <a:xfrm>
            <a:off x="3184848" y="3700671"/>
            <a:ext cx="5890331" cy="707886"/>
          </a:xfrm>
          <a:prstGeom prst="wedgeRectCallout">
            <a:avLst>
              <a:gd name="adj1" fmla="val -79215"/>
              <a:gd name="adj2" fmla="val -159820"/>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 هو تأثير هذه المجوعة الوظيفية على المركب؟ </a:t>
            </a:r>
          </a:p>
        </p:txBody>
      </p:sp>
      <p:sp>
        <p:nvSpPr>
          <p:cNvPr id="10" name="فقاعة الكلام: مستطيلة 9">
            <a:extLst>
              <a:ext uri="{FF2B5EF4-FFF2-40B4-BE49-F238E27FC236}">
                <a16:creationId xmlns:a16="http://schemas.microsoft.com/office/drawing/2014/main" id="{D84A325D-1CA6-6A0B-FB1F-87D4F3D50B66}"/>
              </a:ext>
            </a:extLst>
          </p:cNvPr>
          <p:cNvSpPr/>
          <p:nvPr/>
        </p:nvSpPr>
        <p:spPr>
          <a:xfrm>
            <a:off x="2585188" y="4756911"/>
            <a:ext cx="6724261" cy="1373301"/>
          </a:xfrm>
          <a:prstGeom prst="wedgeRectCallout">
            <a:avLst>
              <a:gd name="adj1" fmla="val 70888"/>
              <a:gd name="adj2" fmla="val -121862"/>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وعند إضافة المجموعات الوظيفية للمركبات</a:t>
            </a:r>
          </a:p>
          <a:p>
            <a:pPr algn="ctr"/>
            <a:r>
              <a:rPr lang="ar-SA" sz="2800" b="1" dirty="0">
                <a:solidFill>
                  <a:srgbClr val="0000CC"/>
                </a:solidFill>
              </a:rPr>
              <a:t>الهيدروكربونية ينتج دائمً مواد لها خواص فيزيائية وكيميائية مختلفة عن المركبات الهيدروكربونية الأصلية</a:t>
            </a:r>
          </a:p>
        </p:txBody>
      </p:sp>
    </p:spTree>
    <p:extLst>
      <p:ext uri="{BB962C8B-B14F-4D97-AF65-F5344CB8AC3E}">
        <p14:creationId xmlns:p14="http://schemas.microsoft.com/office/powerpoint/2010/main" val="982734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0C5E25A1-EE95-3502-AC05-4287D8AEE63E}"/>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60</a:t>
            </a:r>
          </a:p>
        </p:txBody>
      </p:sp>
      <p:pic>
        <p:nvPicPr>
          <p:cNvPr id="4" name="صورة 3" descr="صورة تحتوي على نص&#10;&#10;تم إنشاء الوصف تلقائياً">
            <a:extLst>
              <a:ext uri="{FF2B5EF4-FFF2-40B4-BE49-F238E27FC236}">
                <a16:creationId xmlns:a16="http://schemas.microsoft.com/office/drawing/2014/main" id="{BE736C7D-D41D-7E8D-7CAD-3E33E210FDB8}"/>
              </a:ext>
            </a:extLst>
          </p:cNvPr>
          <p:cNvPicPr>
            <a:picLocks noChangeAspect="1"/>
          </p:cNvPicPr>
          <p:nvPr/>
        </p:nvPicPr>
        <p:blipFill rotWithShape="1">
          <a:blip r:embed="rId2">
            <a:extLst>
              <a:ext uri="{28A0092B-C50C-407E-A947-70E740481C1C}">
                <a14:useLocalDpi xmlns:a14="http://schemas.microsoft.com/office/drawing/2010/main" val="0"/>
              </a:ext>
            </a:extLst>
          </a:blip>
          <a:srcRect l="7157" t="10169" r="50000" b="7864"/>
          <a:stretch/>
        </p:blipFill>
        <p:spPr>
          <a:xfrm>
            <a:off x="3136641" y="457201"/>
            <a:ext cx="5918718" cy="3846967"/>
          </a:xfrm>
          <a:prstGeom prst="rect">
            <a:avLst/>
          </a:prstGeom>
          <a:ln>
            <a:solidFill>
              <a:schemeClr val="tx1"/>
            </a:solidFill>
          </a:ln>
        </p:spPr>
      </p:pic>
      <p:sp>
        <p:nvSpPr>
          <p:cNvPr id="5" name="مستطيل: زوايا مستديرة 4">
            <a:extLst>
              <a:ext uri="{FF2B5EF4-FFF2-40B4-BE49-F238E27FC236}">
                <a16:creationId xmlns:a16="http://schemas.microsoft.com/office/drawing/2014/main" id="{636BD371-B019-E4B3-F4E0-DC25404F9336}"/>
              </a:ext>
            </a:extLst>
          </p:cNvPr>
          <p:cNvSpPr/>
          <p:nvPr/>
        </p:nvSpPr>
        <p:spPr>
          <a:xfrm>
            <a:off x="3210508" y="4501285"/>
            <a:ext cx="5770983" cy="1806209"/>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الشكل 2-1 </a:t>
            </a:r>
          </a:p>
          <a:p>
            <a:pPr algn="ctr"/>
            <a:r>
              <a:rPr lang="ar-SA" sz="2000" b="1" dirty="0">
                <a:solidFill>
                  <a:schemeClr val="tx1"/>
                </a:solidFill>
              </a:rPr>
              <a:t>جميع هذه المواد تحتوي على نوع واحد – على الأقل – من المجموعات الوظيفية التي سندرسها في هذا الفصل. فعلى سبيل المثال يكون للفواكه والأزهار رائحة تميزها، ويعزى هذا إلى وجود جزيئات </a:t>
            </a:r>
            <a:r>
              <a:rPr lang="ar-SA" sz="2000" b="1" dirty="0" err="1">
                <a:solidFill>
                  <a:schemeClr val="tx1"/>
                </a:solidFill>
              </a:rPr>
              <a:t>الإستر</a:t>
            </a:r>
            <a:r>
              <a:rPr lang="ar-SA" sz="2000" b="1" dirty="0">
                <a:solidFill>
                  <a:schemeClr val="tx1"/>
                </a:solidFill>
              </a:rPr>
              <a:t> في هذه المواد</a:t>
            </a:r>
          </a:p>
        </p:txBody>
      </p:sp>
    </p:spTree>
    <p:extLst>
      <p:ext uri="{BB962C8B-B14F-4D97-AF65-F5344CB8AC3E}">
        <p14:creationId xmlns:p14="http://schemas.microsoft.com/office/powerpoint/2010/main" val="36522495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BF0759D5-A8D6-D915-F863-86FC3C1EE474}"/>
              </a:ext>
            </a:extLst>
          </p:cNvPr>
          <p:cNvSpPr/>
          <p:nvPr/>
        </p:nvSpPr>
        <p:spPr>
          <a:xfrm>
            <a:off x="2937587" y="929270"/>
            <a:ext cx="6316825" cy="4999459"/>
          </a:xfrm>
          <a:prstGeom prst="rect">
            <a:avLst/>
          </a:prstGeom>
          <a:gradFill flip="none" rotWithShape="1">
            <a:gsLst>
              <a:gs pos="0">
                <a:srgbClr val="EEF9F5"/>
              </a:gs>
              <a:gs pos="46000">
                <a:srgbClr val="CEA5C7"/>
              </a:gs>
              <a:gs pos="69000">
                <a:schemeClr val="accent1">
                  <a:lumMod val="45000"/>
                  <a:lumOff val="55000"/>
                </a:schemeClr>
              </a:gs>
              <a:gs pos="89000">
                <a:srgbClr val="D0D1D3"/>
              </a:gs>
            </a:gsLst>
            <a:path path="circle">
              <a:fillToRect l="100000" t="100000"/>
            </a:path>
            <a:tileRect r="-100000" b="-1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215A7245-D5A7-C63D-1AC6-33C762C2A60B}"/>
              </a:ext>
            </a:extLst>
          </p:cNvPr>
          <p:cNvSpPr/>
          <p:nvPr/>
        </p:nvSpPr>
        <p:spPr>
          <a:xfrm>
            <a:off x="2937586" y="929269"/>
            <a:ext cx="6316825" cy="4999459"/>
          </a:xfrm>
          <a:prstGeom prst="rect">
            <a:avLst/>
          </a:prstGeom>
          <a:gradFill flip="none" rotWithShape="1">
            <a:gsLst>
              <a:gs pos="0">
                <a:srgbClr val="EEF9F5"/>
              </a:gs>
              <a:gs pos="46000">
                <a:srgbClr val="CEA5C7"/>
              </a:gs>
              <a:gs pos="69000">
                <a:schemeClr val="accent1">
                  <a:lumMod val="45000"/>
                  <a:lumOff val="55000"/>
                </a:schemeClr>
              </a:gs>
              <a:gs pos="89000">
                <a:srgbClr val="D0D1D3"/>
              </a:gs>
            </a:gsLst>
            <a:path path="circle">
              <a:fillToRect l="100000" t="100000"/>
            </a:path>
            <a:tileRect r="-100000" b="-10000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F9EC566C-F9F1-62F3-7811-C671ECDCA3E4}"/>
              </a:ext>
            </a:extLst>
          </p:cNvPr>
          <p:cNvSpPr/>
          <p:nvPr/>
        </p:nvSpPr>
        <p:spPr>
          <a:xfrm>
            <a:off x="3432108" y="1421168"/>
            <a:ext cx="5327779" cy="3243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ysClr val="windowText" lastClr="000000"/>
                </a:solidFill>
              </a:rPr>
              <a:t>كن شخصاً يُسعد الناس ولا يضرهم، وكن مبتسماً يشتاق الناس لابتسامتك عند غيابك، وحاول أن تكون ذو أثر عظيم وصاحب شخصية مُريحه، حتى تعيش بسعادة .</a:t>
            </a:r>
          </a:p>
          <a:p>
            <a:pPr algn="ctr"/>
            <a:r>
              <a:rPr lang="ar-SA" sz="2400" b="1" dirty="0">
                <a:solidFill>
                  <a:sysClr val="windowText" lastClr="000000"/>
                </a:solidFill>
              </a:rPr>
              <a:t>مهما صادفك في حياتك تحديات</a:t>
            </a:r>
          </a:p>
          <a:p>
            <a:pPr algn="ctr"/>
            <a:r>
              <a:rPr lang="ar-SA" sz="2400" b="1" dirty="0">
                <a:solidFill>
                  <a:sysClr val="windowText" lastClr="000000"/>
                </a:solidFill>
              </a:rPr>
              <a:t>اغلق عينيك عن أي مشاعر سيئة تسبب لك الحزن..</a:t>
            </a:r>
          </a:p>
          <a:p>
            <a:pPr algn="ctr"/>
            <a:r>
              <a:rPr lang="ar-SA" sz="2400" b="1" dirty="0">
                <a:solidFill>
                  <a:sysClr val="windowText" lastClr="000000"/>
                </a:solidFill>
              </a:rPr>
              <a:t>وأدر ظهرك للذين خلقوا فيك الألم..</a:t>
            </a:r>
          </a:p>
          <a:p>
            <a:pPr algn="ctr"/>
            <a:r>
              <a:rPr lang="ar-SA" sz="2400" b="1" dirty="0">
                <a:solidFill>
                  <a:sysClr val="windowText" lastClr="000000"/>
                </a:solidFill>
              </a:rPr>
              <a:t>وعش حياتك بنفس مطمئنة واثقة بالله.</a:t>
            </a:r>
          </a:p>
        </p:txBody>
      </p:sp>
      <p:pic>
        <p:nvPicPr>
          <p:cNvPr id="5" name="صورة 4" descr="صورة تحتوي على نبات, زهرة&#10;&#10;تم إنشاء الوصف تلقائياً">
            <a:extLst>
              <a:ext uri="{FF2B5EF4-FFF2-40B4-BE49-F238E27FC236}">
                <a16:creationId xmlns:a16="http://schemas.microsoft.com/office/drawing/2014/main" id="{20480818-918C-6EFA-419C-07A8A94606EF}"/>
              </a:ext>
            </a:extLst>
          </p:cNvPr>
          <p:cNvPicPr>
            <a:picLocks noChangeAspect="1"/>
          </p:cNvPicPr>
          <p:nvPr/>
        </p:nvPicPr>
        <p:blipFill rotWithShape="1">
          <a:blip r:embed="rId2">
            <a:extLst>
              <a:ext uri="{28A0092B-C50C-407E-A947-70E740481C1C}">
                <a14:useLocalDpi xmlns:a14="http://schemas.microsoft.com/office/drawing/2010/main" val="0"/>
              </a:ext>
            </a:extLst>
          </a:blip>
          <a:srcRect l="17964" t="5447" r="17056" b="7004"/>
          <a:stretch/>
        </p:blipFill>
        <p:spPr>
          <a:xfrm flipH="1">
            <a:off x="7696200" y="3705181"/>
            <a:ext cx="1558212" cy="2099388"/>
          </a:xfrm>
          <a:prstGeom prst="rect">
            <a:avLst/>
          </a:prstGeom>
        </p:spPr>
      </p:pic>
      <p:pic>
        <p:nvPicPr>
          <p:cNvPr id="3" name="صورة 2">
            <a:extLst>
              <a:ext uri="{FF2B5EF4-FFF2-40B4-BE49-F238E27FC236}">
                <a16:creationId xmlns:a16="http://schemas.microsoft.com/office/drawing/2014/main" id="{4DE4C815-FE61-0FAA-BD8A-5C44928CCA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3595" b="95800" l="3837" r="38005">
                        <a14:foregroundMark x1="32108" y1="86147" x2="28312" y2="93134"/>
                        <a14:foregroundMark x1="24515" y1="93901" x2="18740" y2="95880"/>
                        <a14:foregroundMark x1="16155" y1="95719" x2="16155" y2="95719"/>
                        <a14:foregroundMark x1="5210" y1="72940" x2="9168" y2="80695"/>
                        <a14:foregroundMark x1="9168" y1="80695" x2="9168" y2="80695"/>
                        <a14:foregroundMark x1="3837" y1="68538" x2="4281" y2="73263"/>
                        <a14:foregroundMark x1="14176" y1="65953" x2="14620" y2="76575"/>
                        <a14:foregroundMark x1="21769" y1="70194" x2="21325" y2="78554"/>
                        <a14:foregroundMark x1="21325" y1="78554" x2="21325" y2="78554"/>
                        <a14:foregroundMark x1="38005" y1="90428" x2="38005" y2="90428"/>
                        <a14:foregroundMark x1="34532" y1="78716" x2="34693" y2="82956"/>
                        <a14:foregroundMark x1="12197" y1="80695" x2="8562" y2="80533"/>
                        <a14:foregroundMark x1="5210" y1="83562" x2="6704" y2="84491"/>
                        <a14:foregroundMark x1="5048" y1="72940" x2="6583" y2="76898"/>
                        <a14:foregroundMark x1="7472" y1="67771" x2="7472" y2="68700"/>
                      </a14:backgroundRemoval>
                    </a14:imgEffect>
                  </a14:imgLayer>
                </a14:imgProps>
              </a:ext>
              <a:ext uri="{28A0092B-C50C-407E-A947-70E740481C1C}">
                <a14:useLocalDpi xmlns:a14="http://schemas.microsoft.com/office/drawing/2010/main" val="0"/>
              </a:ext>
            </a:extLst>
          </a:blip>
          <a:srcRect l="456" t="48484" r="58943" b="321"/>
          <a:stretch/>
        </p:blipFill>
        <p:spPr>
          <a:xfrm>
            <a:off x="2185257" y="3705181"/>
            <a:ext cx="2493699" cy="3144418"/>
          </a:xfrm>
          <a:prstGeom prst="rect">
            <a:avLst/>
          </a:prstGeom>
          <a:effectLst/>
        </p:spPr>
      </p:pic>
    </p:spTree>
    <p:extLst>
      <p:ext uri="{BB962C8B-B14F-4D97-AF65-F5344CB8AC3E}">
        <p14:creationId xmlns:p14="http://schemas.microsoft.com/office/powerpoint/2010/main" val="2398366394"/>
      </p:ext>
    </p:extLst>
  </p:cSld>
  <p:clrMapOvr>
    <a:masterClrMapping/>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0C47CA0-332A-FF6D-8ADF-F174355F8A47}"/>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61</a:t>
            </a:r>
          </a:p>
        </p:txBody>
      </p:sp>
      <p:pic>
        <p:nvPicPr>
          <p:cNvPr id="5" name="صورة 4" descr="صورة تحتوي على دمية&#10;&#10;تم إنشاء الوصف تلقائياً">
            <a:extLst>
              <a:ext uri="{FF2B5EF4-FFF2-40B4-BE49-F238E27FC236}">
                <a16:creationId xmlns:a16="http://schemas.microsoft.com/office/drawing/2014/main" id="{3E7D8B4C-B319-7B64-4DEE-D5B45B84B6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19" b="96983" l="2292" r="96875">
                        <a14:foregroundMark x1="94167" y1="58621" x2="92292" y2="76724"/>
                        <a14:foregroundMark x1="92292" y1="76724" x2="92083" y2="76940"/>
                        <a14:foregroundMark x1="38750" y1="96767" x2="18542" y2="98276"/>
                        <a14:foregroundMark x1="18542" y1="98276" x2="7292" y2="93534"/>
                        <a14:foregroundMark x1="7292" y1="93534" x2="7500" y2="92457"/>
                        <a14:foregroundMark x1="15208" y1="93103" x2="42917" y2="96983"/>
                        <a14:foregroundMark x1="2708" y1="70259" x2="3958" y2="68103"/>
                        <a14:foregroundMark x1="3958" y1="58621" x2="3958" y2="58621"/>
                        <a14:foregroundMark x1="2292" y1="58405" x2="2292" y2="58405"/>
                        <a14:foregroundMark x1="26667" y1="6034" x2="41042" y2="6034"/>
                        <a14:foregroundMark x1="84375" y1="63578" x2="84792" y2="81681"/>
                        <a14:foregroundMark x1="84792" y1="81681" x2="84792" y2="81681"/>
                        <a14:foregroundMark x1="96250" y1="64224" x2="96875" y2="79095"/>
                        <a14:foregroundMark x1="90417" y1="35560" x2="90625" y2="39655"/>
                        <a14:foregroundMark x1="89583" y1="33190" x2="89583" y2="33190"/>
                        <a14:foregroundMark x1="92083" y1="38793" x2="92083" y2="38793"/>
                      </a14:backgroundRemoval>
                    </a14:imgEffect>
                  </a14:imgLayer>
                </a14:imgProps>
              </a:ext>
              <a:ext uri="{28A0092B-C50C-407E-A947-70E740481C1C}">
                <a14:useLocalDpi xmlns:a14="http://schemas.microsoft.com/office/drawing/2010/main" val="0"/>
              </a:ext>
            </a:extLst>
          </a:blip>
          <a:stretch>
            <a:fillRect/>
          </a:stretch>
        </p:blipFill>
        <p:spPr>
          <a:xfrm flipH="1">
            <a:off x="7626220" y="2275642"/>
            <a:ext cx="4565780" cy="4413587"/>
          </a:xfrm>
          <a:prstGeom prst="rect">
            <a:avLst/>
          </a:prstGeom>
        </p:spPr>
      </p:pic>
      <p:sp>
        <p:nvSpPr>
          <p:cNvPr id="3" name="فقاعة الكلام: مستطيلة 2">
            <a:extLst>
              <a:ext uri="{FF2B5EF4-FFF2-40B4-BE49-F238E27FC236}">
                <a16:creationId xmlns:a16="http://schemas.microsoft.com/office/drawing/2014/main" id="{82C2DF9C-2987-5212-37C2-A2E054913173}"/>
              </a:ext>
            </a:extLst>
          </p:cNvPr>
          <p:cNvSpPr/>
          <p:nvPr/>
        </p:nvSpPr>
        <p:spPr>
          <a:xfrm>
            <a:off x="1004595" y="1577693"/>
            <a:ext cx="7697757" cy="3031630"/>
          </a:xfrm>
          <a:prstGeom prst="wedgeRectCallout">
            <a:avLst>
              <a:gd name="adj1" fmla="val 71773"/>
              <a:gd name="adj2" fmla="val 3049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يبن الجدول 2-1  </a:t>
            </a:r>
          </a:p>
          <a:p>
            <a:pPr algn="ctr"/>
            <a:r>
              <a:rPr lang="ar-SA" sz="2400" b="1" dirty="0">
                <a:solidFill>
                  <a:schemeClr val="tx1"/>
                </a:solidFill>
              </a:rPr>
              <a:t>المركبات العضوية التي تحتوي على أكثر من مجموعة وظيفية. </a:t>
            </a:r>
          </a:p>
          <a:p>
            <a:pPr algn="ctr"/>
            <a:r>
              <a:rPr lang="ar-SA" sz="2400" b="1" dirty="0">
                <a:solidFill>
                  <a:srgbClr val="0000CC"/>
                </a:solidFill>
              </a:rPr>
              <a:t>ويمثل  </a:t>
            </a:r>
            <a:r>
              <a:rPr lang="en-US" sz="2400" b="1" dirty="0">
                <a:solidFill>
                  <a:srgbClr val="0000CC"/>
                </a:solidFill>
              </a:rPr>
              <a:t>R</a:t>
            </a:r>
            <a:r>
              <a:rPr lang="ar-SA" sz="2400" b="1" dirty="0">
                <a:solidFill>
                  <a:srgbClr val="0000CC"/>
                </a:solidFill>
              </a:rPr>
              <a:t> و </a:t>
            </a:r>
            <a:r>
              <a:rPr lang="en-US" sz="2400" b="1" dirty="0">
                <a:solidFill>
                  <a:srgbClr val="0000CC"/>
                </a:solidFill>
              </a:rPr>
              <a:t> </a:t>
            </a:r>
            <a:r>
              <a:rPr lang="en-US" sz="2400" b="1" dirty="0">
                <a:solidFill>
                  <a:srgbClr val="0000CC"/>
                </a:solidFill>
                <a:latin typeface="Calibri" panose="020F0502020204030204" pitchFamily="34" charset="0"/>
                <a:cs typeface="Calibri" panose="020F0502020204030204" pitchFamily="34" charset="0"/>
              </a:rPr>
              <a:t>Ŕ</a:t>
            </a:r>
            <a:r>
              <a:rPr lang="ar-SA" sz="2400" b="1" dirty="0">
                <a:solidFill>
                  <a:srgbClr val="0000CC"/>
                </a:solidFill>
                <a:latin typeface="Calibri" panose="020F0502020204030204" pitchFamily="34" charset="0"/>
                <a:cs typeface="Calibri" panose="020F0502020204030204" pitchFamily="34" charset="0"/>
              </a:rPr>
              <a:t> </a:t>
            </a:r>
            <a:r>
              <a:rPr lang="ar-SA" sz="2400" b="1" dirty="0">
                <a:solidFill>
                  <a:srgbClr val="0000CC"/>
                </a:solidFill>
              </a:rPr>
              <a:t>سلسلة أو حلقة من الكربون مرتبطة مع المجموعة الوظيفية. </a:t>
            </a:r>
            <a:r>
              <a:rPr lang="ar-SA" sz="2400" b="1" dirty="0">
                <a:solidFill>
                  <a:srgbClr val="C00000"/>
                </a:solidFill>
              </a:rPr>
              <a:t>تذكر أن الرمزان كلًّ من الرابطتين الثنائية والثلاثية بين ذرات الكربون تعد مجموعات وظيفية</a:t>
            </a:r>
            <a:r>
              <a:rPr lang="ar-SA" sz="2400" b="1" dirty="0">
                <a:solidFill>
                  <a:schemeClr val="tx1"/>
                </a:solidFill>
              </a:rPr>
              <a:t>، على الرغم من وجود ذرات كربون وهيدروجين فقط. </a:t>
            </a:r>
            <a:r>
              <a:rPr lang="ar-SA" sz="2400" b="1" dirty="0">
                <a:solidFill>
                  <a:srgbClr val="008000"/>
                </a:solidFill>
              </a:rPr>
              <a:t>ومن خلال معرفة خواص المجموعة الوظيفية يمكنك توقع خواص المركبات العضوية التي تحتوي عليها، حتى لو لم تكن تعلمتها سابقًا.</a:t>
            </a:r>
          </a:p>
        </p:txBody>
      </p:sp>
    </p:spTree>
    <p:extLst>
      <p:ext uri="{BB962C8B-B14F-4D97-AF65-F5344CB8AC3E}">
        <p14:creationId xmlns:p14="http://schemas.microsoft.com/office/powerpoint/2010/main" val="142552564"/>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0C5E25A1-EE95-3502-AC05-4287D8AEE63E}"/>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61</a:t>
            </a:r>
          </a:p>
        </p:txBody>
      </p:sp>
      <p:pic>
        <p:nvPicPr>
          <p:cNvPr id="6" name="صورة 5">
            <a:extLst>
              <a:ext uri="{FF2B5EF4-FFF2-40B4-BE49-F238E27FC236}">
                <a16:creationId xmlns:a16="http://schemas.microsoft.com/office/drawing/2014/main" id="{99B9988C-6AB2-52E1-E186-D6739E96B41E}"/>
              </a:ext>
            </a:extLst>
          </p:cNvPr>
          <p:cNvPicPr>
            <a:picLocks noChangeAspect="1"/>
          </p:cNvPicPr>
          <p:nvPr/>
        </p:nvPicPr>
        <p:blipFill rotWithShape="1">
          <a:blip r:embed="rId2">
            <a:extLst>
              <a:ext uri="{28A0092B-C50C-407E-A947-70E740481C1C}">
                <a14:useLocalDpi xmlns:a14="http://schemas.microsoft.com/office/drawing/2010/main" val="0"/>
              </a:ext>
            </a:extLst>
          </a:blip>
          <a:srcRect l="890" t="1328" r="1868" b="894"/>
          <a:stretch/>
        </p:blipFill>
        <p:spPr>
          <a:xfrm>
            <a:off x="1315615" y="168771"/>
            <a:ext cx="9199984" cy="6490728"/>
          </a:xfrm>
          <a:prstGeom prst="rect">
            <a:avLst/>
          </a:prstGeom>
        </p:spPr>
      </p:pic>
      <p:sp>
        <p:nvSpPr>
          <p:cNvPr id="7" name="مستطيل: زوايا مستديرة 6">
            <a:extLst>
              <a:ext uri="{FF2B5EF4-FFF2-40B4-BE49-F238E27FC236}">
                <a16:creationId xmlns:a16="http://schemas.microsoft.com/office/drawing/2014/main" id="{2C68699A-8AB9-FD89-EBC7-C3C939C01FBD}"/>
              </a:ext>
            </a:extLst>
          </p:cNvPr>
          <p:cNvSpPr/>
          <p:nvPr/>
        </p:nvSpPr>
        <p:spPr>
          <a:xfrm>
            <a:off x="4689738" y="1207579"/>
            <a:ext cx="2112277" cy="18268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8" name="مستطيل: زوايا مستديرة 7">
            <a:extLst>
              <a:ext uri="{FF2B5EF4-FFF2-40B4-BE49-F238E27FC236}">
                <a16:creationId xmlns:a16="http://schemas.microsoft.com/office/drawing/2014/main" id="{53A96A08-3254-7E4C-2AEE-7DE881EFB6F8}"/>
              </a:ext>
            </a:extLst>
          </p:cNvPr>
          <p:cNvSpPr/>
          <p:nvPr/>
        </p:nvSpPr>
        <p:spPr>
          <a:xfrm>
            <a:off x="1946539" y="1207579"/>
            <a:ext cx="1253862" cy="2479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9" name="مستطيل: زوايا مستديرة 8">
            <a:extLst>
              <a:ext uri="{FF2B5EF4-FFF2-40B4-BE49-F238E27FC236}">
                <a16:creationId xmlns:a16="http://schemas.microsoft.com/office/drawing/2014/main" id="{7EFE36BA-9E44-2B9E-CEC8-D0EDE54929DF}"/>
              </a:ext>
            </a:extLst>
          </p:cNvPr>
          <p:cNvSpPr/>
          <p:nvPr/>
        </p:nvSpPr>
        <p:spPr>
          <a:xfrm>
            <a:off x="5016312" y="1571473"/>
            <a:ext cx="1253862" cy="6305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0" name="مستطيل: زوايا مستديرة 9">
            <a:extLst>
              <a:ext uri="{FF2B5EF4-FFF2-40B4-BE49-F238E27FC236}">
                <a16:creationId xmlns:a16="http://schemas.microsoft.com/office/drawing/2014/main" id="{7A98A296-20FE-6B65-60D5-C295877F6EC3}"/>
              </a:ext>
            </a:extLst>
          </p:cNvPr>
          <p:cNvSpPr/>
          <p:nvPr/>
        </p:nvSpPr>
        <p:spPr>
          <a:xfrm>
            <a:off x="2030518" y="1571473"/>
            <a:ext cx="1253862" cy="6305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1" name="مستطيل: زوايا مستديرة 10">
            <a:extLst>
              <a:ext uri="{FF2B5EF4-FFF2-40B4-BE49-F238E27FC236}">
                <a16:creationId xmlns:a16="http://schemas.microsoft.com/office/drawing/2014/main" id="{9884BC94-D504-DF34-28E4-FBF36C5A1A58}"/>
              </a:ext>
            </a:extLst>
          </p:cNvPr>
          <p:cNvSpPr/>
          <p:nvPr/>
        </p:nvSpPr>
        <p:spPr>
          <a:xfrm>
            <a:off x="5118945" y="2413193"/>
            <a:ext cx="1253862" cy="292686"/>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2" name="مستطيل: زوايا مستديرة 11">
            <a:extLst>
              <a:ext uri="{FF2B5EF4-FFF2-40B4-BE49-F238E27FC236}">
                <a16:creationId xmlns:a16="http://schemas.microsoft.com/office/drawing/2014/main" id="{D660285A-A7DA-614E-2727-9ABD8DA21478}"/>
              </a:ext>
            </a:extLst>
          </p:cNvPr>
          <p:cNvSpPr/>
          <p:nvPr/>
        </p:nvSpPr>
        <p:spPr>
          <a:xfrm>
            <a:off x="2030518" y="2413193"/>
            <a:ext cx="1253862" cy="292686"/>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مستطيل: زوايا مستديرة 12">
            <a:extLst>
              <a:ext uri="{FF2B5EF4-FFF2-40B4-BE49-F238E27FC236}">
                <a16:creationId xmlns:a16="http://schemas.microsoft.com/office/drawing/2014/main" id="{1589F6A7-D045-8A19-F94B-02D52511B7B8}"/>
              </a:ext>
            </a:extLst>
          </p:cNvPr>
          <p:cNvSpPr/>
          <p:nvPr/>
        </p:nvSpPr>
        <p:spPr>
          <a:xfrm>
            <a:off x="5212262" y="2851732"/>
            <a:ext cx="1253862" cy="2926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4" name="مستطيل: زوايا مستديرة 13">
            <a:extLst>
              <a:ext uri="{FF2B5EF4-FFF2-40B4-BE49-F238E27FC236}">
                <a16:creationId xmlns:a16="http://schemas.microsoft.com/office/drawing/2014/main" id="{0E76B09C-5EE0-18BC-D406-DA42D216A324}"/>
              </a:ext>
            </a:extLst>
          </p:cNvPr>
          <p:cNvSpPr/>
          <p:nvPr/>
        </p:nvSpPr>
        <p:spPr>
          <a:xfrm>
            <a:off x="1916760" y="2825621"/>
            <a:ext cx="1253862" cy="2926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5" name="مستطيل: زوايا مستديرة 14">
            <a:extLst>
              <a:ext uri="{FF2B5EF4-FFF2-40B4-BE49-F238E27FC236}">
                <a16:creationId xmlns:a16="http://schemas.microsoft.com/office/drawing/2014/main" id="{AE0B1C37-F29D-BF84-CC01-00AF839457AC}"/>
              </a:ext>
            </a:extLst>
          </p:cNvPr>
          <p:cNvSpPr/>
          <p:nvPr/>
        </p:nvSpPr>
        <p:spPr>
          <a:xfrm>
            <a:off x="5288676" y="3267792"/>
            <a:ext cx="1253862" cy="292686"/>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6" name="مستطيل: زوايا مستديرة 15">
            <a:extLst>
              <a:ext uri="{FF2B5EF4-FFF2-40B4-BE49-F238E27FC236}">
                <a16:creationId xmlns:a16="http://schemas.microsoft.com/office/drawing/2014/main" id="{4950959E-63CD-2DC2-E327-8E29AEB00009}"/>
              </a:ext>
            </a:extLst>
          </p:cNvPr>
          <p:cNvSpPr/>
          <p:nvPr/>
        </p:nvSpPr>
        <p:spPr>
          <a:xfrm>
            <a:off x="1916760" y="3312040"/>
            <a:ext cx="1253862" cy="292686"/>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7" name="مستطيل: زوايا مستديرة 16">
            <a:extLst>
              <a:ext uri="{FF2B5EF4-FFF2-40B4-BE49-F238E27FC236}">
                <a16:creationId xmlns:a16="http://schemas.microsoft.com/office/drawing/2014/main" id="{FA314438-3E03-08FA-47D5-A26473305046}"/>
              </a:ext>
            </a:extLst>
          </p:cNvPr>
          <p:cNvSpPr/>
          <p:nvPr/>
        </p:nvSpPr>
        <p:spPr>
          <a:xfrm>
            <a:off x="5261797" y="3774264"/>
            <a:ext cx="1253862" cy="3930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8" name="مستطيل: زوايا مستديرة 17">
            <a:extLst>
              <a:ext uri="{FF2B5EF4-FFF2-40B4-BE49-F238E27FC236}">
                <a16:creationId xmlns:a16="http://schemas.microsoft.com/office/drawing/2014/main" id="{0E365108-E27C-A380-EB64-9FC08592A7AF}"/>
              </a:ext>
            </a:extLst>
          </p:cNvPr>
          <p:cNvSpPr/>
          <p:nvPr/>
        </p:nvSpPr>
        <p:spPr>
          <a:xfrm>
            <a:off x="1946539" y="3798459"/>
            <a:ext cx="1253862" cy="3930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9" name="مستطيل: زوايا مستديرة 18">
            <a:extLst>
              <a:ext uri="{FF2B5EF4-FFF2-40B4-BE49-F238E27FC236}">
                <a16:creationId xmlns:a16="http://schemas.microsoft.com/office/drawing/2014/main" id="{918F1823-AF95-671D-E968-C4CB833DB738}"/>
              </a:ext>
            </a:extLst>
          </p:cNvPr>
          <p:cNvSpPr/>
          <p:nvPr/>
        </p:nvSpPr>
        <p:spPr>
          <a:xfrm>
            <a:off x="5261797" y="4310198"/>
            <a:ext cx="1253862" cy="496354"/>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0" name="مستطيل: زوايا مستديرة 19">
            <a:extLst>
              <a:ext uri="{FF2B5EF4-FFF2-40B4-BE49-F238E27FC236}">
                <a16:creationId xmlns:a16="http://schemas.microsoft.com/office/drawing/2014/main" id="{DD9C1A84-3325-C49D-1EA7-EA34B9663D06}"/>
              </a:ext>
            </a:extLst>
          </p:cNvPr>
          <p:cNvSpPr/>
          <p:nvPr/>
        </p:nvSpPr>
        <p:spPr>
          <a:xfrm>
            <a:off x="2030518" y="4310198"/>
            <a:ext cx="1253862" cy="496354"/>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1" name="مستطيل: زوايا مستديرة 20">
            <a:extLst>
              <a:ext uri="{FF2B5EF4-FFF2-40B4-BE49-F238E27FC236}">
                <a16:creationId xmlns:a16="http://schemas.microsoft.com/office/drawing/2014/main" id="{4E8896B6-3731-4708-3D7B-4E69638CE040}"/>
              </a:ext>
            </a:extLst>
          </p:cNvPr>
          <p:cNvSpPr/>
          <p:nvPr/>
        </p:nvSpPr>
        <p:spPr>
          <a:xfrm>
            <a:off x="5204369" y="4894839"/>
            <a:ext cx="1253862" cy="49635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2" name="مستطيل: زوايا مستديرة 21">
            <a:extLst>
              <a:ext uri="{FF2B5EF4-FFF2-40B4-BE49-F238E27FC236}">
                <a16:creationId xmlns:a16="http://schemas.microsoft.com/office/drawing/2014/main" id="{04E21C62-D0DE-9CB5-3D3F-3D12F5A5A279}"/>
              </a:ext>
            </a:extLst>
          </p:cNvPr>
          <p:cNvSpPr/>
          <p:nvPr/>
        </p:nvSpPr>
        <p:spPr>
          <a:xfrm>
            <a:off x="2006130" y="4894839"/>
            <a:ext cx="1253862" cy="49635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3" name="مستطيل: زوايا مستديرة 22">
            <a:extLst>
              <a:ext uri="{FF2B5EF4-FFF2-40B4-BE49-F238E27FC236}">
                <a16:creationId xmlns:a16="http://schemas.microsoft.com/office/drawing/2014/main" id="{2930B81A-351E-A6CF-161A-13015A516C91}"/>
              </a:ext>
            </a:extLst>
          </p:cNvPr>
          <p:cNvSpPr/>
          <p:nvPr/>
        </p:nvSpPr>
        <p:spPr>
          <a:xfrm>
            <a:off x="5322413" y="5453337"/>
            <a:ext cx="1253862" cy="496354"/>
          </a:xfrm>
          <a:prstGeom prst="roundRect">
            <a:avLst>
              <a:gd name="adj" fmla="val 0"/>
            </a:avLst>
          </a:prstGeom>
          <a:solidFill>
            <a:srgbClr val="F0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4" name="مستطيل: زوايا مستديرة 23">
            <a:extLst>
              <a:ext uri="{FF2B5EF4-FFF2-40B4-BE49-F238E27FC236}">
                <a16:creationId xmlns:a16="http://schemas.microsoft.com/office/drawing/2014/main" id="{AE0EFB7C-E668-D96D-A647-943EB3EB786F}"/>
              </a:ext>
            </a:extLst>
          </p:cNvPr>
          <p:cNvSpPr/>
          <p:nvPr/>
        </p:nvSpPr>
        <p:spPr>
          <a:xfrm>
            <a:off x="2006130" y="5453337"/>
            <a:ext cx="1253862" cy="49635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5" name="مستطيل: زوايا مستديرة 24">
            <a:extLst>
              <a:ext uri="{FF2B5EF4-FFF2-40B4-BE49-F238E27FC236}">
                <a16:creationId xmlns:a16="http://schemas.microsoft.com/office/drawing/2014/main" id="{1C20137C-E4C8-C109-6D2B-6F742EC9E5BC}"/>
              </a:ext>
            </a:extLst>
          </p:cNvPr>
          <p:cNvSpPr/>
          <p:nvPr/>
        </p:nvSpPr>
        <p:spPr>
          <a:xfrm>
            <a:off x="5322413" y="6037978"/>
            <a:ext cx="1253862" cy="49635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6" name="مستطيل: زوايا مستديرة 25">
            <a:extLst>
              <a:ext uri="{FF2B5EF4-FFF2-40B4-BE49-F238E27FC236}">
                <a16:creationId xmlns:a16="http://schemas.microsoft.com/office/drawing/2014/main" id="{06E88422-5986-1876-B76A-061D5258F49B}"/>
              </a:ext>
            </a:extLst>
          </p:cNvPr>
          <p:cNvSpPr/>
          <p:nvPr/>
        </p:nvSpPr>
        <p:spPr>
          <a:xfrm>
            <a:off x="2006130" y="6037978"/>
            <a:ext cx="1253862" cy="49635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Tree>
    <p:extLst>
      <p:ext uri="{BB962C8B-B14F-4D97-AF65-F5344CB8AC3E}">
        <p14:creationId xmlns:p14="http://schemas.microsoft.com/office/powerpoint/2010/main" val="118475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14"/>
                                        </p:tgtEl>
                                      </p:cBhvr>
                                    </p:animEffect>
                                    <p:set>
                                      <p:cBhvr>
                                        <p:cTn id="42" dur="1" fill="hold">
                                          <p:stCondLst>
                                            <p:cond delay="19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15"/>
                                        </p:tgtEl>
                                      </p:cBhvr>
                                    </p:animEffect>
                                    <p:set>
                                      <p:cBhvr>
                                        <p:cTn id="47" dur="1" fill="hold">
                                          <p:stCondLst>
                                            <p:cond delay="19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xit" presetSubtype="1" fill="hold" grpId="0" nodeType="clickEffect">
                                  <p:stCondLst>
                                    <p:cond delay="0"/>
                                  </p:stCondLst>
                                  <p:childTnLst>
                                    <p:animEffect transition="out" filter="wheel(1)">
                                      <p:cBhvr>
                                        <p:cTn id="51" dur="2000"/>
                                        <p:tgtEl>
                                          <p:spTgt spid="16"/>
                                        </p:tgtEl>
                                      </p:cBhvr>
                                    </p:animEffect>
                                    <p:set>
                                      <p:cBhvr>
                                        <p:cTn id="52" dur="1" fill="hold">
                                          <p:stCondLst>
                                            <p:cond delay="19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xit" presetSubtype="1" fill="hold" grpId="0" nodeType="clickEffect">
                                  <p:stCondLst>
                                    <p:cond delay="0"/>
                                  </p:stCondLst>
                                  <p:childTnLst>
                                    <p:animEffect transition="out" filter="wheel(1)">
                                      <p:cBhvr>
                                        <p:cTn id="56" dur="2000"/>
                                        <p:tgtEl>
                                          <p:spTgt spid="17"/>
                                        </p:tgtEl>
                                      </p:cBhvr>
                                    </p:animEffect>
                                    <p:set>
                                      <p:cBhvr>
                                        <p:cTn id="57" dur="1" fill="hold">
                                          <p:stCondLst>
                                            <p:cond delay="19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xit" presetSubtype="1" fill="hold" grpId="0" nodeType="clickEffect">
                                  <p:stCondLst>
                                    <p:cond delay="0"/>
                                  </p:stCondLst>
                                  <p:childTnLst>
                                    <p:animEffect transition="out" filter="wheel(1)">
                                      <p:cBhvr>
                                        <p:cTn id="61" dur="2000"/>
                                        <p:tgtEl>
                                          <p:spTgt spid="18"/>
                                        </p:tgtEl>
                                      </p:cBhvr>
                                    </p:animEffect>
                                    <p:set>
                                      <p:cBhvr>
                                        <p:cTn id="62" dur="1" fill="hold">
                                          <p:stCondLst>
                                            <p:cond delay="19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xit" presetSubtype="1" fill="hold" grpId="0" nodeType="clickEffect">
                                  <p:stCondLst>
                                    <p:cond delay="0"/>
                                  </p:stCondLst>
                                  <p:childTnLst>
                                    <p:animEffect transition="out" filter="wheel(1)">
                                      <p:cBhvr>
                                        <p:cTn id="66" dur="2000"/>
                                        <p:tgtEl>
                                          <p:spTgt spid="19"/>
                                        </p:tgtEl>
                                      </p:cBhvr>
                                    </p:animEffect>
                                    <p:set>
                                      <p:cBhvr>
                                        <p:cTn id="67" dur="1" fill="hold">
                                          <p:stCondLst>
                                            <p:cond delay="19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0" nodeType="clickEffect">
                                  <p:stCondLst>
                                    <p:cond delay="0"/>
                                  </p:stCondLst>
                                  <p:childTnLst>
                                    <p:animEffect transition="out" filter="wheel(1)">
                                      <p:cBhvr>
                                        <p:cTn id="71" dur="2000"/>
                                        <p:tgtEl>
                                          <p:spTgt spid="20"/>
                                        </p:tgtEl>
                                      </p:cBhvr>
                                    </p:animEffect>
                                    <p:set>
                                      <p:cBhvr>
                                        <p:cTn id="72" dur="1" fill="hold">
                                          <p:stCondLst>
                                            <p:cond delay="19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1" presetClass="exit" presetSubtype="1" fill="hold" grpId="0" nodeType="clickEffect">
                                  <p:stCondLst>
                                    <p:cond delay="0"/>
                                  </p:stCondLst>
                                  <p:childTnLst>
                                    <p:animEffect transition="out" filter="wheel(1)">
                                      <p:cBhvr>
                                        <p:cTn id="76" dur="2000"/>
                                        <p:tgtEl>
                                          <p:spTgt spid="21"/>
                                        </p:tgtEl>
                                      </p:cBhvr>
                                    </p:animEffect>
                                    <p:set>
                                      <p:cBhvr>
                                        <p:cTn id="77" dur="1" fill="hold">
                                          <p:stCondLst>
                                            <p:cond delay="19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xit" presetSubtype="1" fill="hold" grpId="0" nodeType="clickEffect">
                                  <p:stCondLst>
                                    <p:cond delay="0"/>
                                  </p:stCondLst>
                                  <p:childTnLst>
                                    <p:animEffect transition="out" filter="wheel(1)">
                                      <p:cBhvr>
                                        <p:cTn id="81" dur="2000"/>
                                        <p:tgtEl>
                                          <p:spTgt spid="22"/>
                                        </p:tgtEl>
                                      </p:cBhvr>
                                    </p:animEffect>
                                    <p:set>
                                      <p:cBhvr>
                                        <p:cTn id="82" dur="1" fill="hold">
                                          <p:stCondLst>
                                            <p:cond delay="19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1" presetClass="exit" presetSubtype="1" fill="hold" grpId="0" nodeType="clickEffect">
                                  <p:stCondLst>
                                    <p:cond delay="0"/>
                                  </p:stCondLst>
                                  <p:childTnLst>
                                    <p:animEffect transition="out" filter="wheel(1)">
                                      <p:cBhvr>
                                        <p:cTn id="86" dur="2000"/>
                                        <p:tgtEl>
                                          <p:spTgt spid="23"/>
                                        </p:tgtEl>
                                      </p:cBhvr>
                                    </p:animEffect>
                                    <p:set>
                                      <p:cBhvr>
                                        <p:cTn id="87" dur="1" fill="hold">
                                          <p:stCondLst>
                                            <p:cond delay="19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1" presetClass="exit" presetSubtype="1" fill="hold" grpId="0" nodeType="clickEffect">
                                  <p:stCondLst>
                                    <p:cond delay="0"/>
                                  </p:stCondLst>
                                  <p:childTnLst>
                                    <p:animEffect transition="out" filter="wheel(1)">
                                      <p:cBhvr>
                                        <p:cTn id="91" dur="2000"/>
                                        <p:tgtEl>
                                          <p:spTgt spid="24"/>
                                        </p:tgtEl>
                                      </p:cBhvr>
                                    </p:animEffect>
                                    <p:set>
                                      <p:cBhvr>
                                        <p:cTn id="92" dur="1" fill="hold">
                                          <p:stCondLst>
                                            <p:cond delay="19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1" presetClass="exit" presetSubtype="1" fill="hold" grpId="0" nodeType="clickEffect">
                                  <p:stCondLst>
                                    <p:cond delay="0"/>
                                  </p:stCondLst>
                                  <p:childTnLst>
                                    <p:animEffect transition="out" filter="wheel(1)">
                                      <p:cBhvr>
                                        <p:cTn id="96" dur="2000"/>
                                        <p:tgtEl>
                                          <p:spTgt spid="25"/>
                                        </p:tgtEl>
                                      </p:cBhvr>
                                    </p:animEffect>
                                    <p:set>
                                      <p:cBhvr>
                                        <p:cTn id="97" dur="1" fill="hold">
                                          <p:stCondLst>
                                            <p:cond delay="19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1" presetClass="exit" presetSubtype="1" fill="hold" grpId="0" nodeType="clickEffect">
                                  <p:stCondLst>
                                    <p:cond delay="0"/>
                                  </p:stCondLst>
                                  <p:childTnLst>
                                    <p:animEffect transition="out" filter="wheel(1)">
                                      <p:cBhvr>
                                        <p:cTn id="101" dur="2000"/>
                                        <p:tgtEl>
                                          <p:spTgt spid="26"/>
                                        </p:tgtEl>
                                      </p:cBhvr>
                                    </p:animEffect>
                                    <p:set>
                                      <p:cBhvr>
                                        <p:cTn id="102"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43AD611F-9FC9-2C58-766B-B23A9D7C5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326" y="896148"/>
            <a:ext cx="2057400" cy="2743200"/>
          </a:xfrm>
          <a:prstGeom prst="rect">
            <a:avLst/>
          </a:prstGeom>
        </p:spPr>
      </p:pic>
      <p:pic>
        <p:nvPicPr>
          <p:cNvPr id="5" name="صورة 4" descr="صورة تحتوي على شعار&#10;&#10;تم إنشاء الوصف تلقائياً">
            <a:extLst>
              <a:ext uri="{FF2B5EF4-FFF2-40B4-BE49-F238E27FC236}">
                <a16:creationId xmlns:a16="http://schemas.microsoft.com/office/drawing/2014/main" id="{48E71B93-89FA-6F4F-6A2E-A60470597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967" y="811763"/>
            <a:ext cx="971709" cy="2668555"/>
          </a:xfrm>
          <a:prstGeom prst="rect">
            <a:avLst/>
          </a:prstGeom>
        </p:spPr>
      </p:pic>
      <p:pic>
        <p:nvPicPr>
          <p:cNvPr id="7" name="صورة 6" descr="صورة تحتوي على طعام, فاكهة, طبق, طازج&#10;&#10;تم إنشاء الوصف تلقائياً">
            <a:extLst>
              <a:ext uri="{FF2B5EF4-FFF2-40B4-BE49-F238E27FC236}">
                <a16:creationId xmlns:a16="http://schemas.microsoft.com/office/drawing/2014/main" id="{9B68C318-5C3C-2F6F-C397-EC4B42B5C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6033" y="3984171"/>
            <a:ext cx="3259493" cy="2444620"/>
          </a:xfrm>
          <a:prstGeom prst="rect">
            <a:avLst/>
          </a:prstGeom>
          <a:ln>
            <a:solidFill>
              <a:schemeClr val="tx1"/>
            </a:solidFill>
          </a:ln>
        </p:spPr>
      </p:pic>
      <p:pic>
        <p:nvPicPr>
          <p:cNvPr id="9" name="صورة 8">
            <a:extLst>
              <a:ext uri="{FF2B5EF4-FFF2-40B4-BE49-F238E27FC236}">
                <a16:creationId xmlns:a16="http://schemas.microsoft.com/office/drawing/2014/main" id="{DC2EAFD0-ABF6-A946-B5BA-0D247872CEFB}"/>
              </a:ext>
            </a:extLst>
          </p:cNvPr>
          <p:cNvPicPr>
            <a:picLocks noChangeAspect="1"/>
          </p:cNvPicPr>
          <p:nvPr/>
        </p:nvPicPr>
        <p:blipFill rotWithShape="1">
          <a:blip r:embed="rId5">
            <a:extLst>
              <a:ext uri="{28A0092B-C50C-407E-A947-70E740481C1C}">
                <a14:useLocalDpi xmlns:a14="http://schemas.microsoft.com/office/drawing/2010/main" val="0"/>
              </a:ext>
            </a:extLst>
          </a:blip>
          <a:srcRect l="15688" r="12721"/>
          <a:stretch/>
        </p:blipFill>
        <p:spPr>
          <a:xfrm>
            <a:off x="1116941" y="4153159"/>
            <a:ext cx="2714735" cy="2106645"/>
          </a:xfrm>
          <a:prstGeom prst="rect">
            <a:avLst/>
          </a:prstGeom>
          <a:ln>
            <a:solidFill>
              <a:schemeClr val="tx1"/>
            </a:solidFill>
          </a:ln>
        </p:spPr>
      </p:pic>
      <p:sp>
        <p:nvSpPr>
          <p:cNvPr id="10" name="فقاعة الكلام: مستطيلة 9">
            <a:extLst>
              <a:ext uri="{FF2B5EF4-FFF2-40B4-BE49-F238E27FC236}">
                <a16:creationId xmlns:a16="http://schemas.microsoft.com/office/drawing/2014/main" id="{659CF9EE-8B8C-49EB-82B0-42564051B865}"/>
              </a:ext>
            </a:extLst>
          </p:cNvPr>
          <p:cNvSpPr/>
          <p:nvPr/>
        </p:nvSpPr>
        <p:spPr>
          <a:xfrm>
            <a:off x="6595184" y="1773635"/>
            <a:ext cx="1639079" cy="988225"/>
          </a:xfrm>
          <a:prstGeom prst="wedgeRectCallout">
            <a:avLst>
              <a:gd name="adj1" fmla="val 71773"/>
              <a:gd name="adj2" fmla="val 3049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مجموعة الهيدروكسيل</a:t>
            </a:r>
            <a:endParaRPr lang="ar-SA" sz="2400" b="1" dirty="0">
              <a:solidFill>
                <a:srgbClr val="008000"/>
              </a:solidFill>
            </a:endParaRPr>
          </a:p>
        </p:txBody>
      </p:sp>
      <p:sp>
        <p:nvSpPr>
          <p:cNvPr id="13" name="فقاعة الكلام: مستطيلة 12">
            <a:extLst>
              <a:ext uri="{FF2B5EF4-FFF2-40B4-BE49-F238E27FC236}">
                <a16:creationId xmlns:a16="http://schemas.microsoft.com/office/drawing/2014/main" id="{4EF9D295-FC12-B2B1-2A5A-41CBB5AFF86F}"/>
              </a:ext>
            </a:extLst>
          </p:cNvPr>
          <p:cNvSpPr/>
          <p:nvPr/>
        </p:nvSpPr>
        <p:spPr>
          <a:xfrm>
            <a:off x="4208594" y="1773635"/>
            <a:ext cx="1639079" cy="988225"/>
          </a:xfrm>
          <a:prstGeom prst="wedgeRectCallout">
            <a:avLst>
              <a:gd name="adj1" fmla="val -71680"/>
              <a:gd name="adj2" fmla="val 6887"/>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مجموعة الكربوكسيل</a:t>
            </a:r>
            <a:endParaRPr lang="ar-SA" sz="2400" b="1" dirty="0">
              <a:solidFill>
                <a:srgbClr val="008000"/>
              </a:solidFill>
            </a:endParaRPr>
          </a:p>
        </p:txBody>
      </p:sp>
      <p:sp>
        <p:nvSpPr>
          <p:cNvPr id="14" name="فقاعة الكلام: مستطيلة 13">
            <a:extLst>
              <a:ext uri="{FF2B5EF4-FFF2-40B4-BE49-F238E27FC236}">
                <a16:creationId xmlns:a16="http://schemas.microsoft.com/office/drawing/2014/main" id="{0403F9C5-1198-2101-E776-A07E651DC3EB}"/>
              </a:ext>
            </a:extLst>
          </p:cNvPr>
          <p:cNvSpPr/>
          <p:nvPr/>
        </p:nvSpPr>
        <p:spPr>
          <a:xfrm>
            <a:off x="6364068" y="4712367"/>
            <a:ext cx="1639079" cy="988225"/>
          </a:xfrm>
          <a:prstGeom prst="wedgeRectCallout">
            <a:avLst>
              <a:gd name="adj1" fmla="val 71773"/>
              <a:gd name="adj2" fmla="val 3049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مجموعة </a:t>
            </a:r>
            <a:r>
              <a:rPr lang="ar-SA" sz="2400" b="1" dirty="0" err="1">
                <a:solidFill>
                  <a:schemeClr val="tx1"/>
                </a:solidFill>
              </a:rPr>
              <a:t>الأسترات</a:t>
            </a:r>
            <a:endParaRPr lang="ar-SA" sz="2400" b="1" dirty="0">
              <a:solidFill>
                <a:srgbClr val="008000"/>
              </a:solidFill>
            </a:endParaRPr>
          </a:p>
        </p:txBody>
      </p:sp>
      <p:sp>
        <p:nvSpPr>
          <p:cNvPr id="15" name="فقاعة الكلام: مستطيلة 14">
            <a:extLst>
              <a:ext uri="{FF2B5EF4-FFF2-40B4-BE49-F238E27FC236}">
                <a16:creationId xmlns:a16="http://schemas.microsoft.com/office/drawing/2014/main" id="{4B79C809-1A25-57BA-68C3-F0DABD390335}"/>
              </a:ext>
            </a:extLst>
          </p:cNvPr>
          <p:cNvSpPr/>
          <p:nvPr/>
        </p:nvSpPr>
        <p:spPr>
          <a:xfrm>
            <a:off x="4005572" y="4712368"/>
            <a:ext cx="1639079" cy="988225"/>
          </a:xfrm>
          <a:prstGeom prst="wedgeRectCallout">
            <a:avLst>
              <a:gd name="adj1" fmla="val -63711"/>
              <a:gd name="adj2" fmla="val -161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مجموعة الكيتون</a:t>
            </a:r>
            <a:endParaRPr lang="ar-SA" sz="2400" b="1" dirty="0">
              <a:solidFill>
                <a:srgbClr val="008000"/>
              </a:solidFill>
            </a:endParaRPr>
          </a:p>
        </p:txBody>
      </p:sp>
    </p:spTree>
    <p:extLst>
      <p:ext uri="{BB962C8B-B14F-4D97-AF65-F5344CB8AC3E}">
        <p14:creationId xmlns:p14="http://schemas.microsoft.com/office/powerpoint/2010/main" val="420755312"/>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2A54FFD-DA12-5BED-AE59-FEE521A80CCB}"/>
              </a:ext>
            </a:extLst>
          </p:cNvPr>
          <p:cNvSpPr/>
          <p:nvPr/>
        </p:nvSpPr>
        <p:spPr>
          <a:xfrm>
            <a:off x="11028784" y="94126"/>
            <a:ext cx="987936" cy="400396"/>
          </a:xfrm>
          <a:prstGeom prst="roundRect">
            <a:avLst>
              <a:gd name="adj" fmla="val 0"/>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000" b="1" dirty="0">
                <a:solidFill>
                  <a:schemeClr val="tx1"/>
                </a:solidFill>
              </a:rPr>
              <a:t>تقويم</a:t>
            </a:r>
          </a:p>
        </p:txBody>
      </p:sp>
      <p:sp>
        <p:nvSpPr>
          <p:cNvPr id="4" name="مستطيل 3">
            <a:extLst>
              <a:ext uri="{FF2B5EF4-FFF2-40B4-BE49-F238E27FC236}">
                <a16:creationId xmlns:a16="http://schemas.microsoft.com/office/drawing/2014/main" id="{521FDE9C-F96B-454E-7369-43B5436DDE86}"/>
              </a:ext>
            </a:extLst>
          </p:cNvPr>
          <p:cNvSpPr/>
          <p:nvPr/>
        </p:nvSpPr>
        <p:spPr>
          <a:xfrm>
            <a:off x="2768005" y="671098"/>
            <a:ext cx="6655989" cy="523220"/>
          </a:xfrm>
          <a:prstGeom prst="rect">
            <a:avLst/>
          </a:prstGeom>
          <a:noFill/>
        </p:spPr>
        <p:txBody>
          <a:bodyPr wrap="none" lIns="91440" tIns="45720" rIns="91440" bIns="45720">
            <a:spAutoFit/>
          </a:bodyPr>
          <a:lstStyle/>
          <a:p>
            <a:pPr algn="ctr"/>
            <a:r>
              <a:rPr lang="ar-SA" sz="2800" b="1" dirty="0">
                <a:solidFill>
                  <a:schemeClr val="bg1"/>
                </a:solidFill>
              </a:rPr>
              <a:t>على ماذا تدل هذه الصيغة العامة لكل من المركبات التالية</a:t>
            </a:r>
          </a:p>
        </p:txBody>
      </p:sp>
      <p:sp>
        <p:nvSpPr>
          <p:cNvPr id="6" name="مستطيل: زوايا مستديرة 5">
            <a:extLst>
              <a:ext uri="{FF2B5EF4-FFF2-40B4-BE49-F238E27FC236}">
                <a16:creationId xmlns:a16="http://schemas.microsoft.com/office/drawing/2014/main" id="{E0ABF062-5B9E-5F3A-9A5B-C92AFE7C5D6A}"/>
              </a:ext>
            </a:extLst>
          </p:cNvPr>
          <p:cNvSpPr/>
          <p:nvPr/>
        </p:nvSpPr>
        <p:spPr>
          <a:xfrm>
            <a:off x="8139572" y="2083994"/>
            <a:ext cx="3115788" cy="2310724"/>
          </a:xfrm>
          <a:prstGeom prst="roundRect">
            <a:avLst>
              <a:gd name="adj" fmla="val 0"/>
            </a:avLst>
          </a:prstGeom>
          <a:ln w="57150"/>
        </p:spPr>
        <p:style>
          <a:lnRef idx="2">
            <a:schemeClr val="accent1"/>
          </a:lnRef>
          <a:fillRef idx="1">
            <a:schemeClr val="lt1"/>
          </a:fillRef>
          <a:effectRef idx="0">
            <a:schemeClr val="accent1"/>
          </a:effectRef>
          <a:fontRef idx="minor">
            <a:schemeClr val="dk1"/>
          </a:fontRef>
        </p:style>
        <p:txBody>
          <a:bodyPr rtlCol="1" anchor="ctr"/>
          <a:lstStyle/>
          <a:p>
            <a:pPr algn="ctr"/>
            <a:r>
              <a:rPr lang="en-US" sz="3600" b="1" dirty="0">
                <a:solidFill>
                  <a:schemeClr val="tx1"/>
                </a:solidFill>
                <a:latin typeface="Arial" panose="020B0604020202020204" pitchFamily="34" charset="0"/>
                <a:cs typeface="Arial" panose="020B0604020202020204" pitchFamily="34" charset="0"/>
              </a:rPr>
              <a:t>R−X</a:t>
            </a:r>
            <a:endParaRPr lang="ar-SA" sz="3600" b="1" dirty="0">
              <a:solidFill>
                <a:schemeClr val="tx1"/>
              </a:solidFill>
              <a:latin typeface="Arial" panose="020B0604020202020204" pitchFamily="34" charset="0"/>
              <a:cs typeface="Arial" panose="020B0604020202020204" pitchFamily="34" charset="0"/>
            </a:endParaRPr>
          </a:p>
        </p:txBody>
      </p:sp>
      <p:sp>
        <p:nvSpPr>
          <p:cNvPr id="7" name="مستطيل: زوايا مستديرة 6">
            <a:extLst>
              <a:ext uri="{FF2B5EF4-FFF2-40B4-BE49-F238E27FC236}">
                <a16:creationId xmlns:a16="http://schemas.microsoft.com/office/drawing/2014/main" id="{BB6F4F36-C720-A220-6DDE-261C9E3437D4}"/>
              </a:ext>
            </a:extLst>
          </p:cNvPr>
          <p:cNvSpPr/>
          <p:nvPr/>
        </p:nvSpPr>
        <p:spPr>
          <a:xfrm>
            <a:off x="4621762" y="2083993"/>
            <a:ext cx="3115788" cy="2310723"/>
          </a:xfrm>
          <a:prstGeom prst="roundRect">
            <a:avLst>
              <a:gd name="adj" fmla="val 0"/>
            </a:avLst>
          </a:prstGeom>
          <a:ln w="57150"/>
        </p:spPr>
        <p:style>
          <a:lnRef idx="2">
            <a:schemeClr val="accent1"/>
          </a:lnRef>
          <a:fillRef idx="1">
            <a:schemeClr val="lt1"/>
          </a:fillRef>
          <a:effectRef idx="0">
            <a:schemeClr val="accent1"/>
          </a:effectRef>
          <a:fontRef idx="minor">
            <a:schemeClr val="dk1"/>
          </a:fontRef>
        </p:style>
        <p:txBody>
          <a:bodyPr rtlCol="1" anchor="ctr"/>
          <a:lstStyle/>
          <a:p>
            <a:pPr algn="ctr"/>
            <a:r>
              <a:rPr lang="en-US" sz="3600" b="1" dirty="0">
                <a:solidFill>
                  <a:schemeClr val="tx1"/>
                </a:solidFill>
                <a:latin typeface="Arial" panose="020B0604020202020204" pitchFamily="34" charset="0"/>
                <a:cs typeface="Arial" panose="020B0604020202020204" pitchFamily="34" charset="0"/>
              </a:rPr>
              <a:t>R−O−Ŕ</a:t>
            </a:r>
            <a:endParaRPr lang="ar-SA" sz="3600" b="1" dirty="0">
              <a:solidFill>
                <a:schemeClr val="tx1"/>
              </a:solidFill>
              <a:latin typeface="Arial" panose="020B0604020202020204" pitchFamily="34" charset="0"/>
              <a:cs typeface="Arial" panose="020B0604020202020204" pitchFamily="34" charset="0"/>
            </a:endParaRPr>
          </a:p>
        </p:txBody>
      </p:sp>
      <p:sp>
        <p:nvSpPr>
          <p:cNvPr id="8" name="مستطيل: زوايا مستديرة 7">
            <a:extLst>
              <a:ext uri="{FF2B5EF4-FFF2-40B4-BE49-F238E27FC236}">
                <a16:creationId xmlns:a16="http://schemas.microsoft.com/office/drawing/2014/main" id="{E61B470F-E981-1127-6A6E-CB7E0E2ECDF4}"/>
              </a:ext>
            </a:extLst>
          </p:cNvPr>
          <p:cNvSpPr/>
          <p:nvPr/>
        </p:nvSpPr>
        <p:spPr>
          <a:xfrm>
            <a:off x="936642" y="2083994"/>
            <a:ext cx="3115788" cy="2310722"/>
          </a:xfrm>
          <a:prstGeom prst="roundRect">
            <a:avLst>
              <a:gd name="adj" fmla="val 0"/>
            </a:avLst>
          </a:prstGeom>
          <a:ln w="57150"/>
        </p:spPr>
        <p:style>
          <a:lnRef idx="2">
            <a:schemeClr val="accent1"/>
          </a:lnRef>
          <a:fillRef idx="1">
            <a:schemeClr val="lt1"/>
          </a:fillRef>
          <a:effectRef idx="0">
            <a:schemeClr val="accent1"/>
          </a:effectRef>
          <a:fontRef idx="minor">
            <a:schemeClr val="dk1"/>
          </a:fontRef>
        </p:style>
        <p:txBody>
          <a:bodyPr rtlCol="1" anchor="ctr"/>
          <a:lstStyle/>
          <a:p>
            <a:pPr algn="ctr"/>
            <a:r>
              <a:rPr lang="en-US" sz="3600" b="1" dirty="0">
                <a:solidFill>
                  <a:schemeClr val="tx1"/>
                </a:solidFill>
                <a:latin typeface="Arial" panose="020B0604020202020204" pitchFamily="34" charset="0"/>
                <a:cs typeface="Arial" panose="020B0604020202020204" pitchFamily="34" charset="0"/>
              </a:rPr>
              <a:t>R−C−O−R</a:t>
            </a:r>
            <a:endParaRPr lang="ar-SA" sz="3600" b="1" dirty="0">
              <a:solidFill>
                <a:schemeClr val="tx1"/>
              </a:solidFill>
              <a:latin typeface="Arial" panose="020B0604020202020204" pitchFamily="34" charset="0"/>
              <a:cs typeface="Arial" panose="020B0604020202020204" pitchFamily="34" charset="0"/>
            </a:endParaRPr>
          </a:p>
        </p:txBody>
      </p:sp>
      <p:sp>
        <p:nvSpPr>
          <p:cNvPr id="9" name="مستطيل 8">
            <a:extLst>
              <a:ext uri="{FF2B5EF4-FFF2-40B4-BE49-F238E27FC236}">
                <a16:creationId xmlns:a16="http://schemas.microsoft.com/office/drawing/2014/main" id="{EE483E49-26CB-FB1C-6F84-080987122239}"/>
              </a:ext>
            </a:extLst>
          </p:cNvPr>
          <p:cNvSpPr/>
          <p:nvPr/>
        </p:nvSpPr>
        <p:spPr>
          <a:xfrm>
            <a:off x="1950796" y="2189086"/>
            <a:ext cx="543740" cy="646331"/>
          </a:xfrm>
          <a:prstGeom prst="rect">
            <a:avLst/>
          </a:prstGeom>
          <a:noFill/>
        </p:spPr>
        <p:txBody>
          <a:bodyPr wrap="square" lIns="91440" tIns="45720" rIns="91440" bIns="45720">
            <a:spAutoFit/>
          </a:bodyPr>
          <a:lstStyle/>
          <a:p>
            <a:pPr algn="ctr"/>
            <a:r>
              <a:rPr lang="en-US" sz="3600" b="1" dirty="0">
                <a:latin typeface="Arial" panose="020B0604020202020204" pitchFamily="34" charset="0"/>
                <a:cs typeface="Arial" panose="020B0604020202020204" pitchFamily="34" charset="0"/>
              </a:rPr>
              <a:t>O</a:t>
            </a:r>
            <a:endParaRPr lang="ar-SA" sz="3600" b="1" dirty="0">
              <a:latin typeface="Arial" panose="020B0604020202020204" pitchFamily="34" charset="0"/>
              <a:cs typeface="Arial" panose="020B0604020202020204" pitchFamily="34" charset="0"/>
            </a:endParaRPr>
          </a:p>
        </p:txBody>
      </p:sp>
      <p:sp>
        <p:nvSpPr>
          <p:cNvPr id="10" name="مستطيل 9">
            <a:extLst>
              <a:ext uri="{FF2B5EF4-FFF2-40B4-BE49-F238E27FC236}">
                <a16:creationId xmlns:a16="http://schemas.microsoft.com/office/drawing/2014/main" id="{8C0D9F71-DB67-4853-542A-2D510B566629}"/>
              </a:ext>
            </a:extLst>
          </p:cNvPr>
          <p:cNvSpPr/>
          <p:nvPr/>
        </p:nvSpPr>
        <p:spPr>
          <a:xfrm rot="5400000">
            <a:off x="1950795" y="2518441"/>
            <a:ext cx="543740" cy="646331"/>
          </a:xfrm>
          <a:prstGeom prst="rect">
            <a:avLst/>
          </a:prstGeom>
          <a:noFill/>
        </p:spPr>
        <p:txBody>
          <a:bodyPr wrap="square" lIns="91440" tIns="45720" rIns="91440" bIns="45720">
            <a:spAutoFit/>
          </a:bodyPr>
          <a:lstStyle/>
          <a:p>
            <a:pPr algn="ctr"/>
            <a:r>
              <a:rPr lang="en-US" sz="3600" b="1" dirty="0">
                <a:latin typeface="Arial" panose="020B0604020202020204" pitchFamily="34" charset="0"/>
                <a:cs typeface="Arial" panose="020B0604020202020204" pitchFamily="34" charset="0"/>
              </a:rPr>
              <a:t>=</a:t>
            </a:r>
            <a:endParaRPr lang="ar-SA" sz="3600" b="1" dirty="0">
              <a:latin typeface="Arial" panose="020B0604020202020204" pitchFamily="34" charset="0"/>
              <a:cs typeface="Arial" panose="020B0604020202020204" pitchFamily="34" charset="0"/>
            </a:endParaRPr>
          </a:p>
        </p:txBody>
      </p:sp>
      <p:sp>
        <p:nvSpPr>
          <p:cNvPr id="11" name="مستطيل 10">
            <a:extLst>
              <a:ext uri="{FF2B5EF4-FFF2-40B4-BE49-F238E27FC236}">
                <a16:creationId xmlns:a16="http://schemas.microsoft.com/office/drawing/2014/main" id="{3130908C-46A3-E1A1-68E3-8E365246FE79}"/>
              </a:ext>
            </a:extLst>
          </p:cNvPr>
          <p:cNvSpPr/>
          <p:nvPr/>
        </p:nvSpPr>
        <p:spPr>
          <a:xfrm>
            <a:off x="8756342" y="3871496"/>
            <a:ext cx="1882247" cy="523220"/>
          </a:xfrm>
          <a:prstGeom prst="rect">
            <a:avLst/>
          </a:prstGeom>
          <a:noFill/>
        </p:spPr>
        <p:txBody>
          <a:bodyPr wrap="none" lIns="91440" tIns="45720" rIns="91440" bIns="45720">
            <a:spAutoFit/>
          </a:bodyPr>
          <a:lstStyle/>
          <a:p>
            <a:pPr algn="ctr"/>
            <a:r>
              <a:rPr lang="ar-SA" sz="2800" b="1" dirty="0"/>
              <a:t>هاليدات الألكيل</a:t>
            </a:r>
          </a:p>
        </p:txBody>
      </p:sp>
      <p:sp>
        <p:nvSpPr>
          <p:cNvPr id="12" name="مستطيل 11">
            <a:extLst>
              <a:ext uri="{FF2B5EF4-FFF2-40B4-BE49-F238E27FC236}">
                <a16:creationId xmlns:a16="http://schemas.microsoft.com/office/drawing/2014/main" id="{6989DB65-BE2B-EC0A-9D61-248ACA5899AE}"/>
              </a:ext>
            </a:extLst>
          </p:cNvPr>
          <p:cNvSpPr/>
          <p:nvPr/>
        </p:nvSpPr>
        <p:spPr>
          <a:xfrm>
            <a:off x="5613701" y="3830184"/>
            <a:ext cx="1099981" cy="523220"/>
          </a:xfrm>
          <a:prstGeom prst="rect">
            <a:avLst/>
          </a:prstGeom>
          <a:noFill/>
        </p:spPr>
        <p:txBody>
          <a:bodyPr wrap="none" lIns="91440" tIns="45720" rIns="91440" bIns="45720">
            <a:spAutoFit/>
          </a:bodyPr>
          <a:lstStyle/>
          <a:p>
            <a:pPr algn="ctr"/>
            <a:r>
              <a:rPr lang="ar-SA" sz="2800" b="1" dirty="0" err="1"/>
              <a:t>الإيثرات</a:t>
            </a:r>
            <a:endParaRPr lang="ar-SA" sz="2800" b="1" dirty="0"/>
          </a:p>
        </p:txBody>
      </p:sp>
      <p:sp>
        <p:nvSpPr>
          <p:cNvPr id="13" name="مستطيل 12">
            <a:extLst>
              <a:ext uri="{FF2B5EF4-FFF2-40B4-BE49-F238E27FC236}">
                <a16:creationId xmlns:a16="http://schemas.microsoft.com/office/drawing/2014/main" id="{F00DD178-F494-A887-7FF1-B69A68A3B609}"/>
              </a:ext>
            </a:extLst>
          </p:cNvPr>
          <p:cNvSpPr/>
          <p:nvPr/>
        </p:nvSpPr>
        <p:spPr>
          <a:xfrm>
            <a:off x="1674696" y="3871496"/>
            <a:ext cx="1220206" cy="523220"/>
          </a:xfrm>
          <a:prstGeom prst="rect">
            <a:avLst/>
          </a:prstGeom>
          <a:noFill/>
        </p:spPr>
        <p:txBody>
          <a:bodyPr wrap="none" lIns="91440" tIns="45720" rIns="91440" bIns="45720">
            <a:spAutoFit/>
          </a:bodyPr>
          <a:lstStyle/>
          <a:p>
            <a:pPr algn="ctr"/>
            <a:r>
              <a:rPr lang="ar-SA" sz="2800" b="1" dirty="0" err="1"/>
              <a:t>الإسترات</a:t>
            </a:r>
            <a:endParaRPr lang="ar-SA" sz="2800" b="1" dirty="0"/>
          </a:p>
        </p:txBody>
      </p:sp>
    </p:spTree>
    <p:extLst>
      <p:ext uri="{BB962C8B-B14F-4D97-AF65-F5344CB8AC3E}">
        <p14:creationId xmlns:p14="http://schemas.microsoft.com/office/powerpoint/2010/main" val="313835288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8805DAD-3331-0AF3-7580-6DE18CCD9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23" y="1191906"/>
            <a:ext cx="11090154" cy="4474187"/>
          </a:xfrm>
          <a:prstGeom prst="rect">
            <a:avLst/>
          </a:prstGeom>
        </p:spPr>
      </p:pic>
    </p:spTree>
    <p:extLst>
      <p:ext uri="{BB962C8B-B14F-4D97-AF65-F5344CB8AC3E}">
        <p14:creationId xmlns:p14="http://schemas.microsoft.com/office/powerpoint/2010/main" val="302021400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0C47CA0-332A-FF6D-8ADF-F174355F8A47}"/>
              </a:ext>
            </a:extLst>
          </p:cNvPr>
          <p:cNvSpPr/>
          <p:nvPr/>
        </p:nvSpPr>
        <p:spPr>
          <a:xfrm>
            <a:off x="10049069" y="168771"/>
            <a:ext cx="2032966" cy="335082"/>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الربط مع المعرفة السابقة</a:t>
            </a:r>
          </a:p>
        </p:txBody>
      </p:sp>
      <p:pic>
        <p:nvPicPr>
          <p:cNvPr id="5" name="صورة 4" descr="صورة تحتوي على دمية&#10;&#10;تم إنشاء الوصف تلقائياً">
            <a:extLst>
              <a:ext uri="{FF2B5EF4-FFF2-40B4-BE49-F238E27FC236}">
                <a16:creationId xmlns:a16="http://schemas.microsoft.com/office/drawing/2014/main" id="{3E7D8B4C-B319-7B64-4DEE-D5B45B84B6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19" b="96983" l="2292" r="96875">
                        <a14:foregroundMark x1="94167" y1="58621" x2="92292" y2="76724"/>
                        <a14:foregroundMark x1="92292" y1="76724" x2="92083" y2="76940"/>
                        <a14:foregroundMark x1="38750" y1="96767" x2="18542" y2="98276"/>
                        <a14:foregroundMark x1="18542" y1="98276" x2="7292" y2="93534"/>
                        <a14:foregroundMark x1="7292" y1="93534" x2="7500" y2="92457"/>
                        <a14:foregroundMark x1="15208" y1="93103" x2="42917" y2="96983"/>
                        <a14:foregroundMark x1="2708" y1="70259" x2="3958" y2="68103"/>
                        <a14:foregroundMark x1="3958" y1="58621" x2="3958" y2="58621"/>
                        <a14:foregroundMark x1="2292" y1="58405" x2="2292" y2="58405"/>
                        <a14:foregroundMark x1="26667" y1="6034" x2="41042" y2="6034"/>
                        <a14:foregroundMark x1="84375" y1="63578" x2="84792" y2="81681"/>
                        <a14:foregroundMark x1="84792" y1="81681" x2="84792" y2="81681"/>
                        <a14:foregroundMark x1="96250" y1="64224" x2="96875" y2="79095"/>
                        <a14:foregroundMark x1="90417" y1="35560" x2="90625" y2="39655"/>
                        <a14:foregroundMark x1="89583" y1="33190" x2="89583" y2="33190"/>
                        <a14:foregroundMark x1="92083" y1="38793" x2="92083" y2="38793"/>
                      </a14:backgroundRemoval>
                    </a14:imgEffect>
                  </a14:imgLayer>
                </a14:imgProps>
              </a:ext>
              <a:ext uri="{28A0092B-C50C-407E-A947-70E740481C1C}">
                <a14:useLocalDpi xmlns:a14="http://schemas.microsoft.com/office/drawing/2010/main" val="0"/>
              </a:ext>
            </a:extLst>
          </a:blip>
          <a:stretch>
            <a:fillRect/>
          </a:stretch>
        </p:blipFill>
        <p:spPr>
          <a:xfrm flipH="1">
            <a:off x="7626220" y="2275642"/>
            <a:ext cx="4565780" cy="4413587"/>
          </a:xfrm>
          <a:prstGeom prst="rect">
            <a:avLst/>
          </a:prstGeom>
        </p:spPr>
      </p:pic>
      <p:sp>
        <p:nvSpPr>
          <p:cNvPr id="3" name="فقاعة الكلام: بيضاوية 2">
            <a:extLst>
              <a:ext uri="{FF2B5EF4-FFF2-40B4-BE49-F238E27FC236}">
                <a16:creationId xmlns:a16="http://schemas.microsoft.com/office/drawing/2014/main" id="{82C2DF9C-2987-5212-37C2-A2E054913173}"/>
              </a:ext>
            </a:extLst>
          </p:cNvPr>
          <p:cNvSpPr/>
          <p:nvPr/>
        </p:nvSpPr>
        <p:spPr>
          <a:xfrm>
            <a:off x="3013788" y="699796"/>
            <a:ext cx="4974772" cy="3340359"/>
          </a:xfrm>
          <a:prstGeom prst="wedgeEllipseCallout">
            <a:avLst>
              <a:gd name="adj1" fmla="val 97329"/>
              <a:gd name="adj2" fmla="val 48534"/>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ماذا يطلق على المجوعة 17 في الجدول الدوري؟ </a:t>
            </a:r>
          </a:p>
          <a:p>
            <a:pPr algn="ctr"/>
            <a:r>
              <a:rPr lang="ar-SA" sz="2800" b="1" dirty="0">
                <a:solidFill>
                  <a:schemeClr val="tx1"/>
                </a:solidFill>
              </a:rPr>
              <a:t>وما هي العناصر الموجودة فيها؟</a:t>
            </a:r>
            <a:endParaRPr lang="ar-SA" sz="2800" b="1" dirty="0">
              <a:solidFill>
                <a:srgbClr val="008000"/>
              </a:solidFill>
            </a:endParaRPr>
          </a:p>
        </p:txBody>
      </p:sp>
    </p:spTree>
    <p:extLst>
      <p:ext uri="{BB962C8B-B14F-4D97-AF65-F5344CB8AC3E}">
        <p14:creationId xmlns:p14="http://schemas.microsoft.com/office/powerpoint/2010/main" val="3390553885"/>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9A2BD84E-06F9-E01C-4269-7EA4C2CACFCE}"/>
              </a:ext>
            </a:extLst>
          </p:cNvPr>
          <p:cNvSpPr/>
          <p:nvPr/>
        </p:nvSpPr>
        <p:spPr>
          <a:xfrm>
            <a:off x="251927" y="140779"/>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61</a:t>
            </a:r>
          </a:p>
        </p:txBody>
      </p:sp>
      <p:pic>
        <p:nvPicPr>
          <p:cNvPr id="3" name="صورة 2" descr="صورة تحتوي على دمية&#10;&#10;تم إنشاء الوصف تلقائياً">
            <a:extLst>
              <a:ext uri="{FF2B5EF4-FFF2-40B4-BE49-F238E27FC236}">
                <a16:creationId xmlns:a16="http://schemas.microsoft.com/office/drawing/2014/main" id="{B6ABEC41-143F-3503-CEC0-F03D36A722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19" b="96983" l="2292" r="96875">
                        <a14:foregroundMark x1="94167" y1="58621" x2="92292" y2="76724"/>
                        <a14:foregroundMark x1="92292" y1="76724" x2="92083" y2="76940"/>
                        <a14:foregroundMark x1="38750" y1="96767" x2="18542" y2="98276"/>
                        <a14:foregroundMark x1="18542" y1="98276" x2="7292" y2="93534"/>
                        <a14:foregroundMark x1="7292" y1="93534" x2="7500" y2="92457"/>
                        <a14:foregroundMark x1="15208" y1="93103" x2="42917" y2="96983"/>
                        <a14:foregroundMark x1="2708" y1="70259" x2="3958" y2="68103"/>
                        <a14:foregroundMark x1="3958" y1="58621" x2="3958" y2="58621"/>
                        <a14:foregroundMark x1="2292" y1="58405" x2="2292" y2="58405"/>
                        <a14:foregroundMark x1="26667" y1="6034" x2="41042" y2="6034"/>
                        <a14:foregroundMark x1="84375" y1="63578" x2="84792" y2="81681"/>
                        <a14:foregroundMark x1="84792" y1="81681" x2="84792" y2="81681"/>
                        <a14:foregroundMark x1="96250" y1="64224" x2="96875" y2="79095"/>
                        <a14:foregroundMark x1="90417" y1="35560" x2="90625" y2="39655"/>
                        <a14:foregroundMark x1="89583" y1="33190" x2="89583" y2="33190"/>
                        <a14:foregroundMark x1="92083" y1="38793" x2="92083" y2="38793"/>
                      </a14:backgroundRemoval>
                    </a14:imgEffect>
                  </a14:imgLayer>
                </a14:imgProps>
              </a:ext>
              <a:ext uri="{28A0092B-C50C-407E-A947-70E740481C1C}">
                <a14:useLocalDpi xmlns:a14="http://schemas.microsoft.com/office/drawing/2010/main" val="0"/>
              </a:ext>
            </a:extLst>
          </a:blip>
          <a:stretch>
            <a:fillRect/>
          </a:stretch>
        </p:blipFill>
        <p:spPr>
          <a:xfrm>
            <a:off x="105747" y="2369975"/>
            <a:ext cx="4565780" cy="4413587"/>
          </a:xfrm>
          <a:prstGeom prst="rect">
            <a:avLst/>
          </a:prstGeom>
        </p:spPr>
      </p:pic>
      <p:sp>
        <p:nvSpPr>
          <p:cNvPr id="4" name="فقاعة الكلام: بيضاوية 3">
            <a:extLst>
              <a:ext uri="{FF2B5EF4-FFF2-40B4-BE49-F238E27FC236}">
                <a16:creationId xmlns:a16="http://schemas.microsoft.com/office/drawing/2014/main" id="{E8F5D6FB-7AEC-E5DB-143B-BFAE30AFF96D}"/>
              </a:ext>
            </a:extLst>
          </p:cNvPr>
          <p:cNvSpPr/>
          <p:nvPr/>
        </p:nvSpPr>
        <p:spPr>
          <a:xfrm>
            <a:off x="3013788" y="699796"/>
            <a:ext cx="4974772" cy="3340359"/>
          </a:xfrm>
          <a:prstGeom prst="wedgeEllipseCallout">
            <a:avLst>
              <a:gd name="adj1" fmla="val -69035"/>
              <a:gd name="adj2" fmla="val 52724"/>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هيا للفهم والقراءة </a:t>
            </a:r>
          </a:p>
          <a:p>
            <a:pPr algn="ctr"/>
            <a:r>
              <a:rPr lang="ar-SA" sz="2800" b="1" dirty="0">
                <a:solidFill>
                  <a:schemeClr val="tx1"/>
                </a:solidFill>
              </a:rPr>
              <a:t>صفحة 61 نص مركبات عضوية تحتوي على الهالوجينات </a:t>
            </a:r>
          </a:p>
        </p:txBody>
      </p:sp>
      <p:sp>
        <p:nvSpPr>
          <p:cNvPr id="5" name="مستطيل: زوايا مستديرة 4">
            <a:extLst>
              <a:ext uri="{FF2B5EF4-FFF2-40B4-BE49-F238E27FC236}">
                <a16:creationId xmlns:a16="http://schemas.microsoft.com/office/drawing/2014/main" id="{DBFD6453-143D-466B-8EBE-A9573AD21B5C}"/>
              </a:ext>
            </a:extLst>
          </p:cNvPr>
          <p:cNvSpPr/>
          <p:nvPr/>
        </p:nvSpPr>
        <p:spPr>
          <a:xfrm>
            <a:off x="10157925" y="6353327"/>
            <a:ext cx="1928328" cy="35456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استراتيجية القراءة الموجهة</a:t>
            </a:r>
          </a:p>
        </p:txBody>
      </p:sp>
    </p:spTree>
    <p:extLst>
      <p:ext uri="{BB962C8B-B14F-4D97-AF65-F5344CB8AC3E}">
        <p14:creationId xmlns:p14="http://schemas.microsoft.com/office/powerpoint/2010/main" val="1127286614"/>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07FF277-171F-4A7C-A92C-CCD24AB5D9BC}"/>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61</a:t>
            </a:r>
          </a:p>
        </p:txBody>
      </p:sp>
      <p:sp>
        <p:nvSpPr>
          <p:cNvPr id="3" name="مستطيل: زوايا مستديرة 2">
            <a:extLst>
              <a:ext uri="{FF2B5EF4-FFF2-40B4-BE49-F238E27FC236}">
                <a16:creationId xmlns:a16="http://schemas.microsoft.com/office/drawing/2014/main" id="{08FC9694-0992-1A26-C8E9-CAACEF9D2442}"/>
              </a:ext>
            </a:extLst>
          </p:cNvPr>
          <p:cNvSpPr/>
          <p:nvPr/>
        </p:nvSpPr>
        <p:spPr>
          <a:xfrm>
            <a:off x="87086" y="6475445"/>
            <a:ext cx="3663820" cy="223935"/>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تقارن بين تراكيب هاليدات الألكيل وهاليدات الأريل </a:t>
            </a:r>
          </a:p>
        </p:txBody>
      </p:sp>
      <p:sp>
        <p:nvSpPr>
          <p:cNvPr id="4" name="مستطيل 3">
            <a:extLst>
              <a:ext uri="{FF2B5EF4-FFF2-40B4-BE49-F238E27FC236}">
                <a16:creationId xmlns:a16="http://schemas.microsoft.com/office/drawing/2014/main" id="{9C20C13C-5609-8B55-17D3-05B413A46F6D}"/>
              </a:ext>
            </a:extLst>
          </p:cNvPr>
          <p:cNvSpPr/>
          <p:nvPr/>
        </p:nvSpPr>
        <p:spPr>
          <a:xfrm>
            <a:off x="2549997" y="103258"/>
            <a:ext cx="7092006" cy="707886"/>
          </a:xfrm>
          <a:prstGeom prst="rect">
            <a:avLst/>
          </a:prstGeom>
          <a:noFill/>
        </p:spPr>
        <p:txBody>
          <a:bodyPr wrap="none" lIns="91440" tIns="45720" rIns="91440" bIns="45720">
            <a:spAutoFit/>
          </a:bodyPr>
          <a:lstStyle/>
          <a:p>
            <a:pPr algn="ctr"/>
            <a:r>
              <a:rPr lang="ar-SA" sz="4000" b="1" dirty="0">
                <a:solidFill>
                  <a:schemeClr val="bg1"/>
                </a:solidFill>
              </a:rPr>
              <a:t>مركبات عضوية تحتوي على الهالوجينات </a:t>
            </a:r>
          </a:p>
        </p:txBody>
      </p:sp>
      <p:pic>
        <p:nvPicPr>
          <p:cNvPr id="5" name="صورة 4">
            <a:extLst>
              <a:ext uri="{FF2B5EF4-FFF2-40B4-BE49-F238E27FC236}">
                <a16:creationId xmlns:a16="http://schemas.microsoft.com/office/drawing/2014/main" id="{43172BDF-FF35-628D-D96A-DC8371593D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6" name="فقاعة الكلام: مستطيلة 5">
            <a:extLst>
              <a:ext uri="{FF2B5EF4-FFF2-40B4-BE49-F238E27FC236}">
                <a16:creationId xmlns:a16="http://schemas.microsoft.com/office/drawing/2014/main" id="{A181518D-5EE7-DCC3-46B8-426210EC60A4}"/>
              </a:ext>
            </a:extLst>
          </p:cNvPr>
          <p:cNvSpPr/>
          <p:nvPr/>
        </p:nvSpPr>
        <p:spPr>
          <a:xfrm>
            <a:off x="3041779" y="1128073"/>
            <a:ext cx="5253135" cy="707886"/>
          </a:xfrm>
          <a:prstGeom prst="wedgeRectCallout">
            <a:avLst>
              <a:gd name="adj1" fmla="val -76026"/>
              <a:gd name="adj2" fmla="val 189475"/>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 هو المقصود بالهاليدات الألكيل؟</a:t>
            </a:r>
          </a:p>
        </p:txBody>
      </p:sp>
      <p:pic>
        <p:nvPicPr>
          <p:cNvPr id="7" name="صورة 6">
            <a:extLst>
              <a:ext uri="{FF2B5EF4-FFF2-40B4-BE49-F238E27FC236}">
                <a16:creationId xmlns:a16="http://schemas.microsoft.com/office/drawing/2014/main" id="{AE1FA734-90C2-66F4-601E-E9D08D8C3B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8" name="فقاعة الكلام: مستطيلة 7">
            <a:extLst>
              <a:ext uri="{FF2B5EF4-FFF2-40B4-BE49-F238E27FC236}">
                <a16:creationId xmlns:a16="http://schemas.microsoft.com/office/drawing/2014/main" id="{BB39BC6B-204F-620E-95E5-DBF804AC1EBC}"/>
              </a:ext>
            </a:extLst>
          </p:cNvPr>
          <p:cNvSpPr/>
          <p:nvPr/>
        </p:nvSpPr>
        <p:spPr>
          <a:xfrm>
            <a:off x="2791070" y="2731041"/>
            <a:ext cx="6724261" cy="1231919"/>
          </a:xfrm>
          <a:prstGeom prst="wedgeRectCallout">
            <a:avLst>
              <a:gd name="adj1" fmla="val 67835"/>
              <a:gd name="adj2" fmla="val 15752"/>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مركبات عضوية تحتوي على ذرة هالوجين أو أكثر مرتبطة برابطة تساهمية مع ذرة كربون </a:t>
            </a:r>
            <a:r>
              <a:rPr lang="ar-SA" sz="2800" b="1" dirty="0" err="1">
                <a:solidFill>
                  <a:srgbClr val="0000CC"/>
                </a:solidFill>
              </a:rPr>
              <a:t>أليفاتية</a:t>
            </a:r>
            <a:endParaRPr lang="ar-SA" sz="2800" b="1" dirty="0">
              <a:solidFill>
                <a:srgbClr val="0000CC"/>
              </a:solidFill>
            </a:endParaRPr>
          </a:p>
        </p:txBody>
      </p:sp>
      <p:sp>
        <p:nvSpPr>
          <p:cNvPr id="10" name="فقاعة الكلام: مستطيلة 9">
            <a:extLst>
              <a:ext uri="{FF2B5EF4-FFF2-40B4-BE49-F238E27FC236}">
                <a16:creationId xmlns:a16="http://schemas.microsoft.com/office/drawing/2014/main" id="{E5345870-353D-4E2F-D38F-5E7B841E0924}"/>
              </a:ext>
            </a:extLst>
          </p:cNvPr>
          <p:cNvSpPr/>
          <p:nvPr/>
        </p:nvSpPr>
        <p:spPr>
          <a:xfrm>
            <a:off x="2585188" y="4756911"/>
            <a:ext cx="6724261" cy="1125946"/>
          </a:xfrm>
          <a:prstGeom prst="wedgeRectCallout">
            <a:avLst>
              <a:gd name="adj1" fmla="val 70888"/>
              <a:gd name="adj2" fmla="val -156029"/>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وتوجد الهالوجينات الأربع الأولى - الفلور والكلور والبروم واليود – في العديد من المركبات العضوية</a:t>
            </a:r>
          </a:p>
        </p:txBody>
      </p:sp>
    </p:spTree>
    <p:extLst>
      <p:ext uri="{BB962C8B-B14F-4D97-AF65-F5344CB8AC3E}">
        <p14:creationId xmlns:p14="http://schemas.microsoft.com/office/powerpoint/2010/main" val="2846254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0C5E25A1-EE95-3502-AC05-4287D8AEE63E}"/>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61</a:t>
            </a:r>
          </a:p>
        </p:txBody>
      </p:sp>
      <p:pic>
        <p:nvPicPr>
          <p:cNvPr id="8" name="صورة 7" descr="صورة تحتوي على نص, داخلي&#10;&#10;تم إنشاء الوصف تلقائياً">
            <a:extLst>
              <a:ext uri="{FF2B5EF4-FFF2-40B4-BE49-F238E27FC236}">
                <a16:creationId xmlns:a16="http://schemas.microsoft.com/office/drawing/2014/main" id="{AA2EFD30-3B21-BC8D-486A-9C49F8B0BC5D}"/>
              </a:ext>
            </a:extLst>
          </p:cNvPr>
          <p:cNvPicPr>
            <a:picLocks noChangeAspect="1"/>
          </p:cNvPicPr>
          <p:nvPr/>
        </p:nvPicPr>
        <p:blipFill rotWithShape="1">
          <a:blip r:embed="rId2">
            <a:extLst>
              <a:ext uri="{28A0092B-C50C-407E-A947-70E740481C1C}">
                <a14:useLocalDpi xmlns:a14="http://schemas.microsoft.com/office/drawing/2010/main" val="0"/>
              </a:ext>
            </a:extLst>
          </a:blip>
          <a:srcRect l="1653" t="7983" r="5098" b="10259"/>
          <a:stretch/>
        </p:blipFill>
        <p:spPr>
          <a:xfrm>
            <a:off x="2556588" y="873858"/>
            <a:ext cx="6736702" cy="2965713"/>
          </a:xfrm>
          <a:prstGeom prst="rect">
            <a:avLst/>
          </a:prstGeom>
          <a:ln>
            <a:solidFill>
              <a:schemeClr val="tx1"/>
            </a:solidFill>
          </a:ln>
        </p:spPr>
      </p:pic>
      <p:sp>
        <p:nvSpPr>
          <p:cNvPr id="5" name="مستطيل: زوايا مستديرة 4">
            <a:extLst>
              <a:ext uri="{FF2B5EF4-FFF2-40B4-BE49-F238E27FC236}">
                <a16:creationId xmlns:a16="http://schemas.microsoft.com/office/drawing/2014/main" id="{636BD371-B019-E4B3-F4E0-DC25404F9336}"/>
              </a:ext>
            </a:extLst>
          </p:cNvPr>
          <p:cNvSpPr/>
          <p:nvPr/>
        </p:nvSpPr>
        <p:spPr>
          <a:xfrm>
            <a:off x="3039447" y="3988101"/>
            <a:ext cx="5770983" cy="1806209"/>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الشكل 2-2 </a:t>
            </a:r>
          </a:p>
          <a:p>
            <a:pPr algn="ctr"/>
            <a:r>
              <a:rPr lang="ar-SA" sz="2000" b="1" dirty="0" err="1">
                <a:solidFill>
                  <a:schemeClr val="tx1"/>
                </a:solidFill>
              </a:rPr>
              <a:t>الكلوروميثان</a:t>
            </a:r>
            <a:r>
              <a:rPr lang="ar-SA" sz="2000" b="1" dirty="0">
                <a:solidFill>
                  <a:schemeClr val="tx1"/>
                </a:solidFill>
              </a:rPr>
              <a:t> هو هاليد ألكيل، ويستعمل في صناعة المواد اللاصقة المعروفة تجارياً بالسليكون، لتثبيت الأبواب والنوافذ</a:t>
            </a:r>
          </a:p>
        </p:txBody>
      </p:sp>
    </p:spTree>
    <p:extLst>
      <p:ext uri="{BB962C8B-B14F-4D97-AF65-F5344CB8AC3E}">
        <p14:creationId xmlns:p14="http://schemas.microsoft.com/office/powerpoint/2010/main" val="33592549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07FF277-171F-4A7C-A92C-CCD24AB5D9BC}"/>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sp>
        <p:nvSpPr>
          <p:cNvPr id="3" name="مستطيل: زوايا مستديرة 2">
            <a:extLst>
              <a:ext uri="{FF2B5EF4-FFF2-40B4-BE49-F238E27FC236}">
                <a16:creationId xmlns:a16="http://schemas.microsoft.com/office/drawing/2014/main" id="{08FC9694-0992-1A26-C8E9-CAACEF9D2442}"/>
              </a:ext>
            </a:extLst>
          </p:cNvPr>
          <p:cNvSpPr/>
          <p:nvPr/>
        </p:nvSpPr>
        <p:spPr>
          <a:xfrm>
            <a:off x="87086" y="6475445"/>
            <a:ext cx="3663820" cy="223935"/>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تقارن بين تراكيب هاليدات الألكيل وهاليدات الأريل </a:t>
            </a:r>
          </a:p>
        </p:txBody>
      </p:sp>
      <p:sp>
        <p:nvSpPr>
          <p:cNvPr id="4" name="مستطيل 3">
            <a:extLst>
              <a:ext uri="{FF2B5EF4-FFF2-40B4-BE49-F238E27FC236}">
                <a16:creationId xmlns:a16="http://schemas.microsoft.com/office/drawing/2014/main" id="{9C20C13C-5609-8B55-17D3-05B413A46F6D}"/>
              </a:ext>
            </a:extLst>
          </p:cNvPr>
          <p:cNvSpPr/>
          <p:nvPr/>
        </p:nvSpPr>
        <p:spPr>
          <a:xfrm>
            <a:off x="2549997" y="103258"/>
            <a:ext cx="7092006" cy="707886"/>
          </a:xfrm>
          <a:prstGeom prst="rect">
            <a:avLst/>
          </a:prstGeom>
          <a:noFill/>
        </p:spPr>
        <p:txBody>
          <a:bodyPr wrap="none" lIns="91440" tIns="45720" rIns="91440" bIns="45720">
            <a:spAutoFit/>
          </a:bodyPr>
          <a:lstStyle/>
          <a:p>
            <a:pPr algn="ctr"/>
            <a:r>
              <a:rPr lang="ar-SA" sz="4000" b="1" dirty="0">
                <a:solidFill>
                  <a:schemeClr val="bg1"/>
                </a:solidFill>
              </a:rPr>
              <a:t>مركبات عضوية تحتوي على الهالوجينات </a:t>
            </a:r>
          </a:p>
        </p:txBody>
      </p:sp>
      <p:pic>
        <p:nvPicPr>
          <p:cNvPr id="5" name="صورة 4">
            <a:extLst>
              <a:ext uri="{FF2B5EF4-FFF2-40B4-BE49-F238E27FC236}">
                <a16:creationId xmlns:a16="http://schemas.microsoft.com/office/drawing/2014/main" id="{43172BDF-FF35-628D-D96A-DC8371593D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6" name="فقاعة الكلام: مستطيلة 5">
            <a:extLst>
              <a:ext uri="{FF2B5EF4-FFF2-40B4-BE49-F238E27FC236}">
                <a16:creationId xmlns:a16="http://schemas.microsoft.com/office/drawing/2014/main" id="{A181518D-5EE7-DCC3-46B8-426210EC60A4}"/>
              </a:ext>
            </a:extLst>
          </p:cNvPr>
          <p:cNvSpPr/>
          <p:nvPr/>
        </p:nvSpPr>
        <p:spPr>
          <a:xfrm>
            <a:off x="3303446" y="1981692"/>
            <a:ext cx="5253135" cy="707886"/>
          </a:xfrm>
          <a:prstGeom prst="wedgeRectCallout">
            <a:avLst>
              <a:gd name="adj1" fmla="val -86861"/>
              <a:gd name="adj2" fmla="val 80073"/>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 هو المقصود بالهاليدات الأريل؟</a:t>
            </a:r>
          </a:p>
        </p:txBody>
      </p:sp>
      <p:pic>
        <p:nvPicPr>
          <p:cNvPr id="7" name="صورة 6">
            <a:extLst>
              <a:ext uri="{FF2B5EF4-FFF2-40B4-BE49-F238E27FC236}">
                <a16:creationId xmlns:a16="http://schemas.microsoft.com/office/drawing/2014/main" id="{AE1FA734-90C2-66F4-601E-E9D08D8C3B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8" name="فقاعة الكلام: مستطيلة 7">
            <a:extLst>
              <a:ext uri="{FF2B5EF4-FFF2-40B4-BE49-F238E27FC236}">
                <a16:creationId xmlns:a16="http://schemas.microsoft.com/office/drawing/2014/main" id="{BB39BC6B-204F-620E-95E5-DBF804AC1EBC}"/>
              </a:ext>
            </a:extLst>
          </p:cNvPr>
          <p:cNvSpPr/>
          <p:nvPr/>
        </p:nvSpPr>
        <p:spPr>
          <a:xfrm>
            <a:off x="2733869" y="3927909"/>
            <a:ext cx="6724261" cy="1231919"/>
          </a:xfrm>
          <a:prstGeom prst="wedgeRectCallout">
            <a:avLst>
              <a:gd name="adj1" fmla="val 71859"/>
              <a:gd name="adj2" fmla="val -68320"/>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مركبات عضوية تتكون من هالوجين مرتبط مع حلقة</a:t>
            </a:r>
          </a:p>
          <a:p>
            <a:pPr algn="ctr"/>
            <a:r>
              <a:rPr lang="ar-SA" sz="2800" b="1" dirty="0">
                <a:solidFill>
                  <a:srgbClr val="0000CC"/>
                </a:solidFill>
              </a:rPr>
              <a:t>البنزين أو مجموعة </a:t>
            </a:r>
            <a:r>
              <a:rPr lang="ar-SA" sz="2800" b="1" dirty="0" err="1">
                <a:solidFill>
                  <a:srgbClr val="0000CC"/>
                </a:solidFill>
              </a:rPr>
              <a:t>أروماتية</a:t>
            </a:r>
            <a:r>
              <a:rPr lang="ar-SA" sz="2800" b="1" dirty="0">
                <a:solidFill>
                  <a:srgbClr val="0000CC"/>
                </a:solidFill>
              </a:rPr>
              <a:t> أخرى.</a:t>
            </a:r>
          </a:p>
        </p:txBody>
      </p:sp>
    </p:spTree>
    <p:extLst>
      <p:ext uri="{BB962C8B-B14F-4D97-AF65-F5344CB8AC3E}">
        <p14:creationId xmlns:p14="http://schemas.microsoft.com/office/powerpoint/2010/main" val="1064268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صورة 24">
            <a:extLst>
              <a:ext uri="{FF2B5EF4-FFF2-40B4-BE49-F238E27FC236}">
                <a16:creationId xmlns:a16="http://schemas.microsoft.com/office/drawing/2014/main" id="{20725BB8-F19B-FD2C-AE70-4ECB43F41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4412" y="0"/>
            <a:ext cx="6858000" cy="6858000"/>
          </a:xfrm>
          <a:prstGeom prst="rect">
            <a:avLst/>
          </a:prstGeom>
        </p:spPr>
      </p:pic>
      <p:pic>
        <p:nvPicPr>
          <p:cNvPr id="24" name="صورة 23">
            <a:extLst>
              <a:ext uri="{FF2B5EF4-FFF2-40B4-BE49-F238E27FC236}">
                <a16:creationId xmlns:a16="http://schemas.microsoft.com/office/drawing/2014/main" id="{A7FE4A29-F0ED-366C-63CC-F59BA33A4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9" y="0"/>
            <a:ext cx="6858000" cy="6858000"/>
          </a:xfrm>
          <a:prstGeom prst="rect">
            <a:avLst/>
          </a:prstGeom>
        </p:spPr>
      </p:pic>
      <p:sp>
        <p:nvSpPr>
          <p:cNvPr id="4" name="مستطيل 3">
            <a:extLst>
              <a:ext uri="{FF2B5EF4-FFF2-40B4-BE49-F238E27FC236}">
                <a16:creationId xmlns:a16="http://schemas.microsoft.com/office/drawing/2014/main" id="{0B064CAE-E401-C506-E892-B480507156DE}"/>
              </a:ext>
            </a:extLst>
          </p:cNvPr>
          <p:cNvSpPr>
            <a:spLocks noGrp="1" noRot="1" noMove="1" noResize="1" noEditPoints="1" noAdjustHandles="1" noChangeArrowheads="1" noChangeShapeType="1"/>
          </p:cNvSpPr>
          <p:nvPr/>
        </p:nvSpPr>
        <p:spPr>
          <a:xfrm>
            <a:off x="3135086" y="307910"/>
            <a:ext cx="8798767" cy="2677886"/>
          </a:xfrm>
          <a:prstGeom prst="rect">
            <a:avLst/>
          </a:prstGeom>
          <a:solidFill>
            <a:schemeClr val="bg2">
              <a:lumMod val="50000"/>
            </a:schemeClr>
          </a:solidFill>
          <a:ln w="76200">
            <a:solidFill>
              <a:schemeClr val="bg1"/>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فانوس 2" descr="صورة تحتوي على زهرة, مزين&#10;&#10;تم إنشاء الوصف تلقائياً">
            <a:extLst>
              <a:ext uri="{FF2B5EF4-FFF2-40B4-BE49-F238E27FC236}">
                <a16:creationId xmlns:a16="http://schemas.microsoft.com/office/drawing/2014/main" id="{37E08A54-5395-A1AE-5C6A-805017E2DC2E}"/>
              </a:ext>
            </a:extLst>
          </p:cNvPr>
          <p:cNvPicPr>
            <a:picLocks noChangeAspect="1"/>
          </p:cNvPicPr>
          <p:nvPr/>
        </p:nvPicPr>
        <p:blipFill rotWithShape="1">
          <a:blip r:embed="rId3">
            <a:extLst>
              <a:ext uri="{28A0092B-C50C-407E-A947-70E740481C1C}">
                <a14:useLocalDpi xmlns:a14="http://schemas.microsoft.com/office/drawing/2010/main" val="0"/>
              </a:ext>
            </a:extLst>
          </a:blip>
          <a:srcRect t="6530" r="6916" b="6258"/>
          <a:stretch/>
        </p:blipFill>
        <p:spPr>
          <a:xfrm>
            <a:off x="7509915" y="811764"/>
            <a:ext cx="1941998" cy="1819470"/>
          </a:xfrm>
          <a:prstGeom prst="rect">
            <a:avLst/>
          </a:prstGeom>
        </p:spPr>
      </p:pic>
      <p:pic>
        <p:nvPicPr>
          <p:cNvPr id="8" name="فانوس 3">
            <a:extLst>
              <a:ext uri="{FF2B5EF4-FFF2-40B4-BE49-F238E27FC236}">
                <a16:creationId xmlns:a16="http://schemas.microsoft.com/office/drawing/2014/main" id="{46140281-25DF-0686-C39D-73E91EE11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700" b="94600" l="24400" r="74800">
                        <a14:foregroundMark x1="52533" y1="8700" x2="53367" y2="24400"/>
                        <a14:foregroundMark x1="72333" y1="40900" x2="74400" y2="73333"/>
                        <a14:foregroundMark x1="74400" y1="73333" x2="74833" y2="74367"/>
                        <a14:foregroundMark x1="60800" y1="83033" x2="59967" y2="94600"/>
                        <a14:backgroundMark x1="27733" y1="54967" x2="27333" y2="76833"/>
                      </a14:backgroundRemoval>
                    </a14:imgEffect>
                  </a14:imgLayer>
                </a14:imgProps>
              </a:ext>
              <a:ext uri="{28A0092B-C50C-407E-A947-70E740481C1C}">
                <a14:useLocalDpi xmlns:a14="http://schemas.microsoft.com/office/drawing/2010/main" val="0"/>
              </a:ext>
            </a:extLst>
          </a:blip>
          <a:srcRect l="27336" t="4576" r="23936" b="2924"/>
          <a:stretch/>
        </p:blipFill>
        <p:spPr>
          <a:xfrm>
            <a:off x="5897262" y="821095"/>
            <a:ext cx="919149" cy="1744824"/>
          </a:xfrm>
          <a:prstGeom prst="rect">
            <a:avLst/>
          </a:prstGeom>
        </p:spPr>
      </p:pic>
      <p:pic>
        <p:nvPicPr>
          <p:cNvPr id="10" name="فانوس 4" descr="صورة تحتوي على زهرة, أواني خزفية, إناء, داكن&#10;&#10;تم إنشاء الوصف تلقائياً">
            <a:extLst>
              <a:ext uri="{FF2B5EF4-FFF2-40B4-BE49-F238E27FC236}">
                <a16:creationId xmlns:a16="http://schemas.microsoft.com/office/drawing/2014/main" id="{350B6301-A77A-7F72-01FB-86B6DF5C62CD}"/>
              </a:ext>
            </a:extLst>
          </p:cNvPr>
          <p:cNvPicPr>
            <a:picLocks noChangeAspect="1"/>
          </p:cNvPicPr>
          <p:nvPr/>
        </p:nvPicPr>
        <p:blipFill rotWithShape="1">
          <a:blip r:embed="rId6">
            <a:extLst>
              <a:ext uri="{28A0092B-C50C-407E-A947-70E740481C1C}">
                <a14:useLocalDpi xmlns:a14="http://schemas.microsoft.com/office/drawing/2010/main" val="0"/>
              </a:ext>
            </a:extLst>
          </a:blip>
          <a:srcRect l="15033" r="26464" b="4489"/>
          <a:stretch/>
        </p:blipFill>
        <p:spPr>
          <a:xfrm>
            <a:off x="4037374" y="773726"/>
            <a:ext cx="1117789" cy="1824856"/>
          </a:xfrm>
          <a:prstGeom prst="rect">
            <a:avLst/>
          </a:prstGeom>
        </p:spPr>
      </p:pic>
      <p:pic>
        <p:nvPicPr>
          <p:cNvPr id="12" name="فانوس 1">
            <a:extLst>
              <a:ext uri="{FF2B5EF4-FFF2-40B4-BE49-F238E27FC236}">
                <a16:creationId xmlns:a16="http://schemas.microsoft.com/office/drawing/2014/main" id="{C9884387-8787-E297-9754-FBE21C2AA91C}"/>
              </a:ext>
            </a:extLst>
          </p:cNvPr>
          <p:cNvPicPr>
            <a:picLocks noChangeAspect="1"/>
          </p:cNvPicPr>
          <p:nvPr/>
        </p:nvPicPr>
        <p:blipFill rotWithShape="1">
          <a:blip r:embed="rId7">
            <a:extLst>
              <a:ext uri="{28A0092B-C50C-407E-A947-70E740481C1C}">
                <a14:useLocalDpi xmlns:a14="http://schemas.microsoft.com/office/drawing/2010/main" val="0"/>
              </a:ext>
            </a:extLst>
          </a:blip>
          <a:srcRect l="25123" t="4489" r="21973" b="3402"/>
          <a:stretch/>
        </p:blipFill>
        <p:spPr>
          <a:xfrm>
            <a:off x="10170369" y="811764"/>
            <a:ext cx="1045028" cy="1819470"/>
          </a:xfrm>
          <a:prstGeom prst="rect">
            <a:avLst/>
          </a:prstGeom>
        </p:spPr>
      </p:pic>
      <p:sp>
        <p:nvSpPr>
          <p:cNvPr id="13" name="1">
            <a:extLst>
              <a:ext uri="{FF2B5EF4-FFF2-40B4-BE49-F238E27FC236}">
                <a16:creationId xmlns:a16="http://schemas.microsoft.com/office/drawing/2014/main" id="{35D46CE7-A1B1-1884-608E-01A4ADA632B7}"/>
              </a:ext>
            </a:extLst>
          </p:cNvPr>
          <p:cNvSpPr/>
          <p:nvPr/>
        </p:nvSpPr>
        <p:spPr>
          <a:xfrm>
            <a:off x="11265333" y="2183364"/>
            <a:ext cx="309291" cy="27058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2">
            <a:extLst>
              <a:ext uri="{FF2B5EF4-FFF2-40B4-BE49-F238E27FC236}">
                <a16:creationId xmlns:a16="http://schemas.microsoft.com/office/drawing/2014/main" id="{65D8B678-E4DB-A9FF-B714-B3339099F463}"/>
              </a:ext>
            </a:extLst>
          </p:cNvPr>
          <p:cNvSpPr/>
          <p:nvPr/>
        </p:nvSpPr>
        <p:spPr>
          <a:xfrm>
            <a:off x="9689413" y="2183364"/>
            <a:ext cx="309291" cy="27058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3">
            <a:extLst>
              <a:ext uri="{FF2B5EF4-FFF2-40B4-BE49-F238E27FC236}">
                <a16:creationId xmlns:a16="http://schemas.microsoft.com/office/drawing/2014/main" id="{C7A150FF-AA5D-F8C0-EC3D-2D92C1463A95}"/>
              </a:ext>
            </a:extLst>
          </p:cNvPr>
          <p:cNvSpPr/>
          <p:nvPr/>
        </p:nvSpPr>
        <p:spPr>
          <a:xfrm>
            <a:off x="7034083" y="2183364"/>
            <a:ext cx="309291" cy="27058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4">
            <a:extLst>
              <a:ext uri="{FF2B5EF4-FFF2-40B4-BE49-F238E27FC236}">
                <a16:creationId xmlns:a16="http://schemas.microsoft.com/office/drawing/2014/main" id="{3CBEB929-6751-884C-7204-47CF696387E1}"/>
              </a:ext>
            </a:extLst>
          </p:cNvPr>
          <p:cNvSpPr/>
          <p:nvPr/>
        </p:nvSpPr>
        <p:spPr>
          <a:xfrm>
            <a:off x="3602850" y="2183364"/>
            <a:ext cx="309291" cy="27058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8B97CFC7-DF05-63F0-C607-72EFA2A0E76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000" b="95972" l="5000" r="46250">
                        <a14:foregroundMark x1="27778" y1="22500" x2="31667" y2="25417"/>
                        <a14:foregroundMark x1="24861" y1="20000" x2="30278" y2="20278"/>
                        <a14:foregroundMark x1="31944" y1="81528" x2="43333" y2="81111"/>
                        <a14:foregroundMark x1="46250" y1="79167" x2="41667" y2="81944"/>
                        <a14:foregroundMark x1="45972" y1="78333" x2="45972" y2="78333"/>
                        <a14:foregroundMark x1="30556" y1="91111" x2="31111" y2="95972"/>
                        <a14:foregroundMark x1="8750" y1="79167" x2="20833" y2="80833"/>
                        <a14:foregroundMark x1="8333" y1="81250" x2="11250" y2="81250"/>
                        <a14:foregroundMark x1="15139" y1="82639" x2="18750" y2="82639"/>
                        <a14:foregroundMark x1="39306" y1="46111" x2="39306" y2="52083"/>
                        <a14:foregroundMark x1="37639" y1="46806" x2="37500" y2="49167"/>
                        <a14:foregroundMark x1="21667" y1="87639" x2="21667" y2="87639"/>
                        <a14:foregroundMark x1="21250" y1="88194" x2="21250" y2="88194"/>
                        <a14:foregroundMark x1="21250" y1="88194" x2="23194" y2="85972"/>
                        <a14:backgroundMark x1="32083" y1="48056" x2="34444" y2="48472"/>
                        <a14:backgroundMark x1="20694" y1="48333" x2="21806" y2="48333"/>
                        <a14:backgroundMark x1="24444" y1="48333" x2="24444" y2="48333"/>
                        <a14:backgroundMark x1="29722" y1="85139" x2="29722" y2="85139"/>
                        <a14:backgroundMark x1="28194" y1="89167" x2="28194" y2="89167"/>
                      </a14:backgroundRemoval>
                    </a14:imgEffect>
                  </a14:imgLayer>
                </a14:imgProps>
              </a:ext>
              <a:ext uri="{28A0092B-C50C-407E-A947-70E740481C1C}">
                <a14:useLocalDpi xmlns:a14="http://schemas.microsoft.com/office/drawing/2010/main" val="0"/>
              </a:ext>
            </a:extLst>
          </a:blip>
          <a:srcRect l="5737" t="17007" r="52767"/>
          <a:stretch/>
        </p:blipFill>
        <p:spPr>
          <a:xfrm>
            <a:off x="0" y="1166327"/>
            <a:ext cx="2845837" cy="5691673"/>
          </a:xfrm>
          <a:prstGeom prst="rect">
            <a:avLst/>
          </a:prstGeom>
        </p:spPr>
      </p:pic>
      <p:sp>
        <p:nvSpPr>
          <p:cNvPr id="17" name="فقاعة التفكير: على شكل سحابة 16">
            <a:extLst>
              <a:ext uri="{FF2B5EF4-FFF2-40B4-BE49-F238E27FC236}">
                <a16:creationId xmlns:a16="http://schemas.microsoft.com/office/drawing/2014/main" id="{9AD6C389-5F9C-5D03-C602-7172E16CE752}"/>
              </a:ext>
            </a:extLst>
          </p:cNvPr>
          <p:cNvSpPr/>
          <p:nvPr/>
        </p:nvSpPr>
        <p:spPr>
          <a:xfrm>
            <a:off x="6022512" y="2808518"/>
            <a:ext cx="5738326" cy="3741572"/>
          </a:xfrm>
          <a:prstGeom prst="cloudCallout">
            <a:avLst>
              <a:gd name="adj1" fmla="val -118333"/>
              <a:gd name="adj2" fmla="val -41074"/>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هنا</a:t>
            </a:r>
          </a:p>
        </p:txBody>
      </p:sp>
      <p:sp>
        <p:nvSpPr>
          <p:cNvPr id="26" name="فقاعة التفكير: على شكل سحابة 25">
            <a:extLst>
              <a:ext uri="{FF2B5EF4-FFF2-40B4-BE49-F238E27FC236}">
                <a16:creationId xmlns:a16="http://schemas.microsoft.com/office/drawing/2014/main" id="{289EC880-E0D0-420C-764C-ED39E9DEAD2F}"/>
              </a:ext>
            </a:extLst>
          </p:cNvPr>
          <p:cNvSpPr/>
          <p:nvPr/>
        </p:nvSpPr>
        <p:spPr>
          <a:xfrm>
            <a:off x="4474211" y="2932154"/>
            <a:ext cx="5738326" cy="3741572"/>
          </a:xfrm>
          <a:prstGeom prst="cloudCallout">
            <a:avLst>
              <a:gd name="adj1" fmla="val -95094"/>
              <a:gd name="adj2" fmla="val -39292"/>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هنا</a:t>
            </a:r>
          </a:p>
        </p:txBody>
      </p:sp>
      <p:sp>
        <p:nvSpPr>
          <p:cNvPr id="27" name="فقاعة التفكير: على شكل سحابة 26">
            <a:extLst>
              <a:ext uri="{FF2B5EF4-FFF2-40B4-BE49-F238E27FC236}">
                <a16:creationId xmlns:a16="http://schemas.microsoft.com/office/drawing/2014/main" id="{9836B898-B429-A501-793F-390B3BBBCE55}"/>
              </a:ext>
            </a:extLst>
          </p:cNvPr>
          <p:cNvSpPr/>
          <p:nvPr/>
        </p:nvSpPr>
        <p:spPr>
          <a:xfrm>
            <a:off x="2887426" y="2787524"/>
            <a:ext cx="5738326" cy="3741572"/>
          </a:xfrm>
          <a:prstGeom prst="cloudCallout">
            <a:avLst>
              <a:gd name="adj1" fmla="val -69200"/>
              <a:gd name="adj2" fmla="val -42347"/>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هنا</a:t>
            </a:r>
          </a:p>
        </p:txBody>
      </p:sp>
      <p:sp>
        <p:nvSpPr>
          <p:cNvPr id="28" name="فقاعة التفكير: على شكل سحابة 27">
            <a:extLst>
              <a:ext uri="{FF2B5EF4-FFF2-40B4-BE49-F238E27FC236}">
                <a16:creationId xmlns:a16="http://schemas.microsoft.com/office/drawing/2014/main" id="{D13DF42B-C2A3-FBD7-ECF6-1A38B4837B61}"/>
              </a:ext>
            </a:extLst>
          </p:cNvPr>
          <p:cNvSpPr/>
          <p:nvPr/>
        </p:nvSpPr>
        <p:spPr>
          <a:xfrm>
            <a:off x="1796143" y="3051112"/>
            <a:ext cx="5738326" cy="3741572"/>
          </a:xfrm>
          <a:prstGeom prst="cloudCallout">
            <a:avLst>
              <a:gd name="adj1" fmla="val -53190"/>
              <a:gd name="adj2" fmla="val -45729"/>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هنا</a:t>
            </a:r>
          </a:p>
        </p:txBody>
      </p:sp>
    </p:spTree>
    <p:extLst>
      <p:ext uri="{BB962C8B-B14F-4D97-AF65-F5344CB8AC3E}">
        <p14:creationId xmlns:p14="http://schemas.microsoft.com/office/powerpoint/2010/main" val="806605518"/>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strVal val="ppt_h"/>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7" presetClass="exit" presetSubtype="10"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strVal val="ppt_h"/>
                                          </p:val>
                                        </p:tav>
                                      </p:tavLst>
                                    </p:anim>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7" presetClass="exit" presetSubtype="10"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strVal val="ppt_h"/>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7" presetClass="exit" presetSubtype="10" fill="hold" nodeType="clickEffect">
                                  <p:stCondLst>
                                    <p:cond delay="0"/>
                                  </p:stCondLst>
                                  <p:childTnLst>
                                    <p:anim calcmode="lin" valueType="num">
                                      <p:cBhvr>
                                        <p:cTn id="27" dur="500"/>
                                        <p:tgtEl>
                                          <p:spTgt spid="10"/>
                                        </p:tgtEl>
                                        <p:attrNameLst>
                                          <p:attrName>ppt_w</p:attrName>
                                        </p:attrNameLst>
                                      </p:cBhvr>
                                      <p:tavLst>
                                        <p:tav tm="0">
                                          <p:val>
                                            <p:strVal val="ppt_w"/>
                                          </p:val>
                                        </p:tav>
                                        <p:tav tm="100000">
                                          <p:val>
                                            <p:fltVal val="0"/>
                                          </p:val>
                                        </p:tav>
                                      </p:tavLst>
                                    </p:anim>
                                    <p:anim calcmode="lin" valueType="num">
                                      <p:cBhvr>
                                        <p:cTn id="28" dur="500"/>
                                        <p:tgtEl>
                                          <p:spTgt spid="10"/>
                                        </p:tgtEl>
                                        <p:attrNameLst>
                                          <p:attrName>ppt_h</p:attrName>
                                        </p:attrNameLst>
                                      </p:cBhvr>
                                      <p:tavLst>
                                        <p:tav tm="0">
                                          <p:val>
                                            <p:strVal val="ppt_h"/>
                                          </p:val>
                                        </p:tav>
                                        <p:tav tm="100000">
                                          <p:val>
                                            <p:strVal val="ppt_h"/>
                                          </p:val>
                                        </p:tav>
                                      </p:tavLst>
                                    </p:anim>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17"/>
                                        </p:tgtEl>
                                      </p:cBhvr>
                                    </p:animEffect>
                                    <p:anim calcmode="lin" valueType="num">
                                      <p:cBhvr>
                                        <p:cTn id="41" dur="1000"/>
                                        <p:tgtEl>
                                          <p:spTgt spid="17"/>
                                        </p:tgtEl>
                                        <p:attrNameLst>
                                          <p:attrName>ppt_x</p:attrName>
                                        </p:attrNameLst>
                                      </p:cBhvr>
                                      <p:tavLst>
                                        <p:tav tm="0">
                                          <p:val>
                                            <p:strVal val="ppt_x"/>
                                          </p:val>
                                        </p:tav>
                                        <p:tav tm="100000">
                                          <p:val>
                                            <p:strVal val="ppt_x"/>
                                          </p:val>
                                        </p:tav>
                                      </p:tavLst>
                                    </p:anim>
                                    <p:anim calcmode="lin" valueType="num">
                                      <p:cBhvr>
                                        <p:cTn id="42" dur="1000"/>
                                        <p:tgtEl>
                                          <p:spTgt spid="17"/>
                                        </p:tgtEl>
                                        <p:attrNameLst>
                                          <p:attrName>ppt_y</p:attrName>
                                        </p:attrNameLst>
                                      </p:cBhvr>
                                      <p:tavLst>
                                        <p:tav tm="0">
                                          <p:val>
                                            <p:strVal val="ppt_y"/>
                                          </p:val>
                                        </p:tav>
                                        <p:tav tm="100000">
                                          <p:val>
                                            <p:strVal val="ppt_y+.1"/>
                                          </p:val>
                                        </p:tav>
                                      </p:tavLst>
                                    </p:anim>
                                    <p:set>
                                      <p:cBhvr>
                                        <p:cTn id="4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26"/>
                                        </p:tgtEl>
                                      </p:cBhvr>
                                    </p:animEffect>
                                    <p:anim calcmode="lin" valueType="num">
                                      <p:cBhvr>
                                        <p:cTn id="55" dur="1000"/>
                                        <p:tgtEl>
                                          <p:spTgt spid="26"/>
                                        </p:tgtEl>
                                        <p:attrNameLst>
                                          <p:attrName>ppt_x</p:attrName>
                                        </p:attrNameLst>
                                      </p:cBhvr>
                                      <p:tavLst>
                                        <p:tav tm="0">
                                          <p:val>
                                            <p:strVal val="ppt_x"/>
                                          </p:val>
                                        </p:tav>
                                        <p:tav tm="100000">
                                          <p:val>
                                            <p:strVal val="ppt_x"/>
                                          </p:val>
                                        </p:tav>
                                      </p:tavLst>
                                    </p:anim>
                                    <p:anim calcmode="lin" valueType="num">
                                      <p:cBhvr>
                                        <p:cTn id="56" dur="1000"/>
                                        <p:tgtEl>
                                          <p:spTgt spid="26"/>
                                        </p:tgtEl>
                                        <p:attrNameLst>
                                          <p:attrName>ppt_y</p:attrName>
                                        </p:attrNameLst>
                                      </p:cBhvr>
                                      <p:tavLst>
                                        <p:tav tm="0">
                                          <p:val>
                                            <p:strVal val="ppt_y"/>
                                          </p:val>
                                        </p:tav>
                                        <p:tav tm="100000">
                                          <p:val>
                                            <p:strVal val="ppt_y+.1"/>
                                          </p:val>
                                        </p:tav>
                                      </p:tavLst>
                                    </p:anim>
                                    <p:set>
                                      <p:cBhvr>
                                        <p:cTn id="5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1000"/>
                                        <p:tgtEl>
                                          <p:spTgt spid="27"/>
                                        </p:tgtEl>
                                      </p:cBhvr>
                                    </p:animEffect>
                                    <p:anim calcmode="lin" valueType="num">
                                      <p:cBhvr>
                                        <p:cTn id="69" dur="1000"/>
                                        <p:tgtEl>
                                          <p:spTgt spid="27"/>
                                        </p:tgtEl>
                                        <p:attrNameLst>
                                          <p:attrName>ppt_x</p:attrName>
                                        </p:attrNameLst>
                                      </p:cBhvr>
                                      <p:tavLst>
                                        <p:tav tm="0">
                                          <p:val>
                                            <p:strVal val="ppt_x"/>
                                          </p:val>
                                        </p:tav>
                                        <p:tav tm="100000">
                                          <p:val>
                                            <p:strVal val="ppt_x"/>
                                          </p:val>
                                        </p:tav>
                                      </p:tavLst>
                                    </p:anim>
                                    <p:anim calcmode="lin" valueType="num">
                                      <p:cBhvr>
                                        <p:cTn id="70" dur="1000"/>
                                        <p:tgtEl>
                                          <p:spTgt spid="27"/>
                                        </p:tgtEl>
                                        <p:attrNameLst>
                                          <p:attrName>ppt_y</p:attrName>
                                        </p:attrNameLst>
                                      </p:cBhvr>
                                      <p:tavLst>
                                        <p:tav tm="0">
                                          <p:val>
                                            <p:strVal val="ppt_y"/>
                                          </p:val>
                                        </p:tav>
                                        <p:tav tm="100000">
                                          <p:val>
                                            <p:strVal val="ppt_y+.1"/>
                                          </p:val>
                                        </p:tav>
                                      </p:tavLst>
                                    </p:anim>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17" presetClass="entr" presetSubtype="1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500" fill="hold"/>
                                        <p:tgtEl>
                                          <p:spTgt spid="28"/>
                                        </p:tgtEl>
                                        <p:attrNameLst>
                                          <p:attrName>ppt_w</p:attrName>
                                        </p:attrNameLst>
                                      </p:cBhvr>
                                      <p:tavLst>
                                        <p:tav tm="0">
                                          <p:val>
                                            <p:fltVal val="0"/>
                                          </p:val>
                                        </p:tav>
                                        <p:tav tm="100000">
                                          <p:val>
                                            <p:strVal val="#ppt_w"/>
                                          </p:val>
                                        </p:tav>
                                      </p:tavLst>
                                    </p:anim>
                                    <p:anim calcmode="lin" valueType="num">
                                      <p:cBhvr>
                                        <p:cTn id="7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28"/>
                                        </p:tgtEl>
                                      </p:cBhvr>
                                    </p:animEffect>
                                    <p:anim calcmode="lin" valueType="num">
                                      <p:cBhvr>
                                        <p:cTn id="83" dur="1000"/>
                                        <p:tgtEl>
                                          <p:spTgt spid="28"/>
                                        </p:tgtEl>
                                        <p:attrNameLst>
                                          <p:attrName>ppt_x</p:attrName>
                                        </p:attrNameLst>
                                      </p:cBhvr>
                                      <p:tavLst>
                                        <p:tav tm="0">
                                          <p:val>
                                            <p:strVal val="ppt_x"/>
                                          </p:val>
                                        </p:tav>
                                        <p:tav tm="100000">
                                          <p:val>
                                            <p:strVal val="ppt_x"/>
                                          </p:val>
                                        </p:tav>
                                      </p:tavLst>
                                    </p:anim>
                                    <p:anim calcmode="lin" valueType="num">
                                      <p:cBhvr>
                                        <p:cTn id="84" dur="1000"/>
                                        <p:tgtEl>
                                          <p:spTgt spid="28"/>
                                        </p:tgtEl>
                                        <p:attrNameLst>
                                          <p:attrName>ppt_y</p:attrName>
                                        </p:attrNameLst>
                                      </p:cBhvr>
                                      <p:tavLst>
                                        <p:tav tm="0">
                                          <p:val>
                                            <p:strVal val="ppt_y"/>
                                          </p:val>
                                        </p:tav>
                                        <p:tav tm="100000">
                                          <p:val>
                                            <p:strVal val="ppt_y+.1"/>
                                          </p:val>
                                        </p:tav>
                                      </p:tavLst>
                                    </p:anim>
                                    <p:set>
                                      <p:cBhvr>
                                        <p:cTn id="8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7" grpId="1" animBg="1"/>
      <p:bldP spid="26" grpId="0" animBg="1"/>
      <p:bldP spid="26" grpId="1" animBg="1"/>
      <p:bldP spid="27" grpId="0" animBg="1"/>
      <p:bldP spid="27" grpId="1" animBg="1"/>
      <p:bldP spid="28" grpId="0" animBg="1"/>
      <p:bldP spid="2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B1793F54-B2FB-1A13-5CAA-324CE233F3B4}"/>
              </a:ext>
            </a:extLst>
          </p:cNvPr>
          <p:cNvSpPr>
            <a:spLocks noGrp="1" noRot="1" noMove="1" noResize="1" noEditPoints="1" noAdjustHandles="1" noChangeArrowheads="1" noChangeShapeType="1"/>
          </p:cNvSpPr>
          <p:nvPr/>
        </p:nvSpPr>
        <p:spPr>
          <a:xfrm>
            <a:off x="413657" y="755780"/>
            <a:ext cx="11364686" cy="5803640"/>
          </a:xfrm>
          <a:prstGeom prst="rect">
            <a:avLst/>
          </a:prstGeom>
          <a:ln w="76200"/>
        </p:spPr>
        <p:style>
          <a:lnRef idx="2">
            <a:schemeClr val="dk1"/>
          </a:lnRef>
          <a:fillRef idx="1">
            <a:schemeClr val="lt1"/>
          </a:fillRef>
          <a:effectRef idx="0">
            <a:schemeClr val="dk1"/>
          </a:effectRef>
          <a:fontRef idx="minor">
            <a:schemeClr val="dk1"/>
          </a:fontRef>
        </p:style>
        <p:txBody>
          <a:bodyPr rtlCol="1" anchor="ctr"/>
          <a:lstStyle/>
          <a:p>
            <a:pPr algn="ctr"/>
            <a:endParaRPr lang="ar-SA"/>
          </a:p>
        </p:txBody>
      </p:sp>
      <p:sp>
        <p:nvSpPr>
          <p:cNvPr id="2" name="مستطيل: زوايا مستديرة 1">
            <a:extLst>
              <a:ext uri="{FF2B5EF4-FFF2-40B4-BE49-F238E27FC236}">
                <a16:creationId xmlns:a16="http://schemas.microsoft.com/office/drawing/2014/main" id="{0C5E25A1-EE95-3502-AC05-4287D8AEE63E}"/>
              </a:ext>
            </a:extLst>
          </p:cNvPr>
          <p:cNvSpPr/>
          <p:nvPr/>
        </p:nvSpPr>
        <p:spPr>
          <a:xfrm>
            <a:off x="10664890" y="168770"/>
            <a:ext cx="1417145" cy="34441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استراتيجية فن</a:t>
            </a:r>
          </a:p>
        </p:txBody>
      </p:sp>
      <p:sp>
        <p:nvSpPr>
          <p:cNvPr id="4" name="شكل بيضاوي 3">
            <a:extLst>
              <a:ext uri="{FF2B5EF4-FFF2-40B4-BE49-F238E27FC236}">
                <a16:creationId xmlns:a16="http://schemas.microsoft.com/office/drawing/2014/main" id="{8159D2A9-7DB8-910B-8A35-F066E5463F34}"/>
              </a:ext>
            </a:extLst>
          </p:cNvPr>
          <p:cNvSpPr>
            <a:spLocks noGrp="1" noRot="1" noMove="1" noResize="1" noEditPoints="1" noAdjustHandles="1" noChangeArrowheads="1" noChangeShapeType="1"/>
          </p:cNvSpPr>
          <p:nvPr/>
        </p:nvSpPr>
        <p:spPr>
          <a:xfrm>
            <a:off x="3946850" y="1511560"/>
            <a:ext cx="7735078" cy="4590660"/>
          </a:xfrm>
          <a:prstGeom prst="ellipse">
            <a:avLst/>
          </a:prstGeom>
          <a:solidFill>
            <a:srgbClr val="F3B56C">
              <a:alpha val="76078"/>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زوايا مستديرة 4">
            <a:extLst>
              <a:ext uri="{FF2B5EF4-FFF2-40B4-BE49-F238E27FC236}">
                <a16:creationId xmlns:a16="http://schemas.microsoft.com/office/drawing/2014/main" id="{636BD371-B019-E4B3-F4E0-DC25404F9336}"/>
              </a:ext>
            </a:extLst>
          </p:cNvPr>
          <p:cNvSpPr/>
          <p:nvPr/>
        </p:nvSpPr>
        <p:spPr>
          <a:xfrm>
            <a:off x="9462214" y="1184502"/>
            <a:ext cx="2104636" cy="411519"/>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2000" b="1" dirty="0">
                <a:solidFill>
                  <a:schemeClr val="bg1"/>
                </a:solidFill>
              </a:rPr>
              <a:t>هاليدات الألكيل </a:t>
            </a:r>
          </a:p>
        </p:txBody>
      </p:sp>
      <p:sp>
        <p:nvSpPr>
          <p:cNvPr id="6" name="شكل بيضاوي 5">
            <a:extLst>
              <a:ext uri="{FF2B5EF4-FFF2-40B4-BE49-F238E27FC236}">
                <a16:creationId xmlns:a16="http://schemas.microsoft.com/office/drawing/2014/main" id="{749F0214-21BA-AD89-48DC-53D8C01A9EAA}"/>
              </a:ext>
            </a:extLst>
          </p:cNvPr>
          <p:cNvSpPr>
            <a:spLocks noGrp="1" noRot="1" noMove="1" noResize="1" noEditPoints="1" noAdjustHandles="1" noChangeArrowheads="1" noChangeShapeType="1"/>
          </p:cNvSpPr>
          <p:nvPr/>
        </p:nvSpPr>
        <p:spPr>
          <a:xfrm>
            <a:off x="666555" y="1635969"/>
            <a:ext cx="7735078" cy="4590660"/>
          </a:xfrm>
          <a:prstGeom prst="ellipse">
            <a:avLst/>
          </a:prstGeom>
          <a:solidFill>
            <a:srgbClr val="BFC6B8">
              <a:alpha val="72157"/>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وايا مستديرة 8">
            <a:extLst>
              <a:ext uri="{FF2B5EF4-FFF2-40B4-BE49-F238E27FC236}">
                <a16:creationId xmlns:a16="http://schemas.microsoft.com/office/drawing/2014/main" id="{8B5D3ADE-C658-ADCF-E664-D6B9543B12A0}"/>
              </a:ext>
            </a:extLst>
          </p:cNvPr>
          <p:cNvSpPr/>
          <p:nvPr/>
        </p:nvSpPr>
        <p:spPr>
          <a:xfrm>
            <a:off x="781633" y="1303178"/>
            <a:ext cx="2104636" cy="411519"/>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000" b="1" dirty="0">
                <a:solidFill>
                  <a:schemeClr val="bg1"/>
                </a:solidFill>
              </a:rPr>
              <a:t>هاليدات الأريل </a:t>
            </a:r>
          </a:p>
        </p:txBody>
      </p:sp>
      <p:sp>
        <p:nvSpPr>
          <p:cNvPr id="10" name="مستطيل: زوايا مستديرة 9">
            <a:extLst>
              <a:ext uri="{FF2B5EF4-FFF2-40B4-BE49-F238E27FC236}">
                <a16:creationId xmlns:a16="http://schemas.microsoft.com/office/drawing/2014/main" id="{844A5528-54F2-83FB-EF45-8628FF30FAD1}"/>
              </a:ext>
            </a:extLst>
          </p:cNvPr>
          <p:cNvSpPr/>
          <p:nvPr/>
        </p:nvSpPr>
        <p:spPr>
          <a:xfrm>
            <a:off x="8476795" y="2980188"/>
            <a:ext cx="2923591" cy="1354823"/>
          </a:xfrm>
          <a:prstGeom prst="roundRect">
            <a:avLst>
              <a:gd name="adj" fmla="val 0"/>
            </a:avLst>
          </a:prstGeom>
          <a:noFill/>
          <a:ln/>
          <a:effectLst/>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2000" b="1" dirty="0">
                <a:solidFill>
                  <a:schemeClr val="tx1"/>
                </a:solidFill>
              </a:rPr>
              <a:t>مركبات عضوية تحتوي على ذرة هالوجين أو أكثر مرتبطة برابطة تساهمية مع ذرة كربون </a:t>
            </a:r>
            <a:r>
              <a:rPr lang="ar-SA" sz="2000" b="1" dirty="0" err="1">
                <a:solidFill>
                  <a:schemeClr val="tx1"/>
                </a:solidFill>
              </a:rPr>
              <a:t>أليفاتية</a:t>
            </a:r>
            <a:endParaRPr lang="ar-SA" sz="2000" b="1" dirty="0">
              <a:solidFill>
                <a:schemeClr val="tx1"/>
              </a:solidFill>
            </a:endParaRPr>
          </a:p>
        </p:txBody>
      </p:sp>
      <p:sp>
        <p:nvSpPr>
          <p:cNvPr id="11" name="مستطيل: زوايا مستديرة 10">
            <a:extLst>
              <a:ext uri="{FF2B5EF4-FFF2-40B4-BE49-F238E27FC236}">
                <a16:creationId xmlns:a16="http://schemas.microsoft.com/office/drawing/2014/main" id="{5C3E97A9-4044-8D66-CF0C-7DA374EFD87C}"/>
              </a:ext>
            </a:extLst>
          </p:cNvPr>
          <p:cNvSpPr/>
          <p:nvPr/>
        </p:nvSpPr>
        <p:spPr>
          <a:xfrm>
            <a:off x="896810" y="3129478"/>
            <a:ext cx="2923591" cy="1354823"/>
          </a:xfrm>
          <a:prstGeom prst="roundRect">
            <a:avLst>
              <a:gd name="adj" fmla="val 0"/>
            </a:avLst>
          </a:prstGeom>
          <a:noFill/>
          <a:ln/>
          <a:effectLst/>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2000" b="1" dirty="0">
                <a:solidFill>
                  <a:schemeClr val="tx1"/>
                </a:solidFill>
              </a:rPr>
              <a:t>مركبات عضوية تتكون من هالوجين مرتبط مع حلقة</a:t>
            </a:r>
          </a:p>
          <a:p>
            <a:pPr algn="ctr"/>
            <a:r>
              <a:rPr lang="ar-SA" sz="2000" b="1" dirty="0">
                <a:solidFill>
                  <a:schemeClr val="tx1"/>
                </a:solidFill>
              </a:rPr>
              <a:t>البنزين أو مجموعة </a:t>
            </a:r>
            <a:r>
              <a:rPr lang="ar-SA" sz="2000" b="1" dirty="0" err="1">
                <a:solidFill>
                  <a:schemeClr val="tx1"/>
                </a:solidFill>
              </a:rPr>
              <a:t>أروماتية</a:t>
            </a:r>
            <a:r>
              <a:rPr lang="ar-SA" sz="2000" b="1" dirty="0">
                <a:solidFill>
                  <a:schemeClr val="tx1"/>
                </a:solidFill>
              </a:rPr>
              <a:t> أخرى.</a:t>
            </a:r>
          </a:p>
        </p:txBody>
      </p:sp>
      <p:sp>
        <p:nvSpPr>
          <p:cNvPr id="12" name="مستطيل: زوايا مستديرة 11">
            <a:extLst>
              <a:ext uri="{FF2B5EF4-FFF2-40B4-BE49-F238E27FC236}">
                <a16:creationId xmlns:a16="http://schemas.microsoft.com/office/drawing/2014/main" id="{93DAEA42-EA1B-03B7-1B5B-01E51D318D6B}"/>
              </a:ext>
            </a:extLst>
          </p:cNvPr>
          <p:cNvSpPr/>
          <p:nvPr/>
        </p:nvSpPr>
        <p:spPr>
          <a:xfrm>
            <a:off x="4525202" y="3129478"/>
            <a:ext cx="2923591" cy="1354823"/>
          </a:xfrm>
          <a:prstGeom prst="roundRect">
            <a:avLst>
              <a:gd name="adj" fmla="val 0"/>
            </a:avLst>
          </a:prstGeom>
          <a:noFill/>
          <a:ln/>
          <a:effectLst/>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2000" b="1" dirty="0">
                <a:solidFill>
                  <a:schemeClr val="tx1"/>
                </a:solidFill>
              </a:rPr>
              <a:t>مركبات عضوية تتكون من هالوجين مرتبط بروابط تساهمية مع ذرة الكربون</a:t>
            </a:r>
          </a:p>
        </p:txBody>
      </p:sp>
    </p:spTree>
    <p:extLst>
      <p:ext uri="{BB962C8B-B14F-4D97-AF65-F5344CB8AC3E}">
        <p14:creationId xmlns:p14="http://schemas.microsoft.com/office/powerpoint/2010/main" val="25477338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0C47CA0-332A-FF6D-8ADF-F174355F8A47}"/>
              </a:ext>
            </a:extLst>
          </p:cNvPr>
          <p:cNvSpPr/>
          <p:nvPr/>
        </p:nvSpPr>
        <p:spPr>
          <a:xfrm>
            <a:off x="10944807" y="168771"/>
            <a:ext cx="1137227" cy="335082"/>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pic>
        <p:nvPicPr>
          <p:cNvPr id="5" name="صورة 4" descr="صورة تحتوي على دمية&#10;&#10;تم إنشاء الوصف تلقائياً">
            <a:extLst>
              <a:ext uri="{FF2B5EF4-FFF2-40B4-BE49-F238E27FC236}">
                <a16:creationId xmlns:a16="http://schemas.microsoft.com/office/drawing/2014/main" id="{3E7D8B4C-B319-7B64-4DEE-D5B45B84B6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19" b="96983" l="2292" r="96875">
                        <a14:foregroundMark x1="94167" y1="58621" x2="92292" y2="76724"/>
                        <a14:foregroundMark x1="92292" y1="76724" x2="92083" y2="76940"/>
                        <a14:foregroundMark x1="38750" y1="96767" x2="18542" y2="98276"/>
                        <a14:foregroundMark x1="18542" y1="98276" x2="7292" y2="93534"/>
                        <a14:foregroundMark x1="7292" y1="93534" x2="7500" y2="92457"/>
                        <a14:foregroundMark x1="15208" y1="93103" x2="42917" y2="96983"/>
                        <a14:foregroundMark x1="2708" y1="70259" x2="3958" y2="68103"/>
                        <a14:foregroundMark x1="3958" y1="58621" x2="3958" y2="58621"/>
                        <a14:foregroundMark x1="2292" y1="58405" x2="2292" y2="58405"/>
                        <a14:foregroundMark x1="26667" y1="6034" x2="41042" y2="6034"/>
                        <a14:foregroundMark x1="84375" y1="63578" x2="84792" y2="81681"/>
                        <a14:foregroundMark x1="84792" y1="81681" x2="84792" y2="81681"/>
                        <a14:foregroundMark x1="96250" y1="64224" x2="96875" y2="79095"/>
                        <a14:foregroundMark x1="90417" y1="35560" x2="90625" y2="39655"/>
                        <a14:foregroundMark x1="89583" y1="33190" x2="89583" y2="33190"/>
                        <a14:foregroundMark x1="92083" y1="38793" x2="92083" y2="38793"/>
                      </a14:backgroundRemoval>
                    </a14:imgEffect>
                  </a14:imgLayer>
                </a14:imgProps>
              </a:ext>
              <a:ext uri="{28A0092B-C50C-407E-A947-70E740481C1C}">
                <a14:useLocalDpi xmlns:a14="http://schemas.microsoft.com/office/drawing/2010/main" val="0"/>
              </a:ext>
            </a:extLst>
          </a:blip>
          <a:stretch>
            <a:fillRect/>
          </a:stretch>
        </p:blipFill>
        <p:spPr>
          <a:xfrm flipH="1">
            <a:off x="7626220" y="2275642"/>
            <a:ext cx="4565780" cy="4413587"/>
          </a:xfrm>
          <a:prstGeom prst="rect">
            <a:avLst/>
          </a:prstGeom>
        </p:spPr>
      </p:pic>
      <p:sp>
        <p:nvSpPr>
          <p:cNvPr id="3" name="فقاعة الكلام: بيضاوية 2">
            <a:extLst>
              <a:ext uri="{FF2B5EF4-FFF2-40B4-BE49-F238E27FC236}">
                <a16:creationId xmlns:a16="http://schemas.microsoft.com/office/drawing/2014/main" id="{82C2DF9C-2987-5212-37C2-A2E054913173}"/>
              </a:ext>
            </a:extLst>
          </p:cNvPr>
          <p:cNvSpPr/>
          <p:nvPr/>
        </p:nvSpPr>
        <p:spPr>
          <a:xfrm>
            <a:off x="3013788" y="699796"/>
            <a:ext cx="4974772" cy="3340359"/>
          </a:xfrm>
          <a:prstGeom prst="wedgeEllipseCallout">
            <a:avLst>
              <a:gd name="adj1" fmla="val 97329"/>
              <a:gd name="adj2" fmla="val 48534"/>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هيا للفهم والقراءة </a:t>
            </a:r>
          </a:p>
          <a:p>
            <a:pPr algn="ctr"/>
            <a:r>
              <a:rPr lang="ar-SA" sz="2800" b="1" dirty="0">
                <a:solidFill>
                  <a:schemeClr val="tx1"/>
                </a:solidFill>
              </a:rPr>
              <a:t>ومع معلومات سابقة ومعلومات جديدة في نص الربط مع علوم الأرض صفحة 62</a:t>
            </a:r>
          </a:p>
          <a:p>
            <a:pPr algn="ctr"/>
            <a:endParaRPr lang="ar-SA" sz="2800" b="1" dirty="0">
              <a:solidFill>
                <a:schemeClr val="tx1"/>
              </a:solidFill>
            </a:endParaRPr>
          </a:p>
        </p:txBody>
      </p:sp>
      <p:sp>
        <p:nvSpPr>
          <p:cNvPr id="7" name="مستطيل: زوايا مستديرة 6">
            <a:extLst>
              <a:ext uri="{FF2B5EF4-FFF2-40B4-BE49-F238E27FC236}">
                <a16:creationId xmlns:a16="http://schemas.microsoft.com/office/drawing/2014/main" id="{CDCA1D0E-033A-6AAB-B348-F0D5CDED3EC8}"/>
              </a:ext>
            </a:extLst>
          </p:cNvPr>
          <p:cNvSpPr/>
          <p:nvPr/>
        </p:nvSpPr>
        <p:spPr>
          <a:xfrm>
            <a:off x="152399" y="6334666"/>
            <a:ext cx="1928328" cy="35456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استراتيجية القراءة الموجهة</a:t>
            </a:r>
          </a:p>
        </p:txBody>
      </p:sp>
    </p:spTree>
    <p:extLst>
      <p:ext uri="{BB962C8B-B14F-4D97-AF65-F5344CB8AC3E}">
        <p14:creationId xmlns:p14="http://schemas.microsoft.com/office/powerpoint/2010/main" val="190908275"/>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07FF277-171F-4A7C-A92C-CCD24AB5D9BC}"/>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sp>
        <p:nvSpPr>
          <p:cNvPr id="3" name="مستطيل: زوايا مستديرة 2">
            <a:extLst>
              <a:ext uri="{FF2B5EF4-FFF2-40B4-BE49-F238E27FC236}">
                <a16:creationId xmlns:a16="http://schemas.microsoft.com/office/drawing/2014/main" id="{08FC9694-0992-1A26-C8E9-CAACEF9D2442}"/>
              </a:ext>
            </a:extLst>
          </p:cNvPr>
          <p:cNvSpPr/>
          <p:nvPr/>
        </p:nvSpPr>
        <p:spPr>
          <a:xfrm>
            <a:off x="87086" y="6475445"/>
            <a:ext cx="3663820" cy="223935"/>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تقارن بين تراكيب هاليدات الألكيل وهاليدات الأريل </a:t>
            </a:r>
          </a:p>
        </p:txBody>
      </p:sp>
      <p:sp>
        <p:nvSpPr>
          <p:cNvPr id="4" name="مستطيل 3">
            <a:extLst>
              <a:ext uri="{FF2B5EF4-FFF2-40B4-BE49-F238E27FC236}">
                <a16:creationId xmlns:a16="http://schemas.microsoft.com/office/drawing/2014/main" id="{9C20C13C-5609-8B55-17D3-05B413A46F6D}"/>
              </a:ext>
            </a:extLst>
          </p:cNvPr>
          <p:cNvSpPr/>
          <p:nvPr/>
        </p:nvSpPr>
        <p:spPr>
          <a:xfrm>
            <a:off x="4162621" y="103258"/>
            <a:ext cx="3866764" cy="707886"/>
          </a:xfrm>
          <a:prstGeom prst="rect">
            <a:avLst/>
          </a:prstGeom>
          <a:noFill/>
        </p:spPr>
        <p:txBody>
          <a:bodyPr wrap="none" lIns="91440" tIns="45720" rIns="91440" bIns="45720">
            <a:spAutoFit/>
          </a:bodyPr>
          <a:lstStyle/>
          <a:p>
            <a:pPr algn="ctr"/>
            <a:r>
              <a:rPr lang="ar-SA" sz="4000" b="1" dirty="0">
                <a:solidFill>
                  <a:schemeClr val="bg1"/>
                </a:solidFill>
              </a:rPr>
              <a:t>الربط مع علوم الأرض</a:t>
            </a:r>
          </a:p>
        </p:txBody>
      </p:sp>
      <p:pic>
        <p:nvPicPr>
          <p:cNvPr id="5" name="صورة 4">
            <a:extLst>
              <a:ext uri="{FF2B5EF4-FFF2-40B4-BE49-F238E27FC236}">
                <a16:creationId xmlns:a16="http://schemas.microsoft.com/office/drawing/2014/main" id="{43172BDF-FF35-628D-D96A-DC8371593D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6" name="فقاعة الكلام: مستطيلة 5">
            <a:extLst>
              <a:ext uri="{FF2B5EF4-FFF2-40B4-BE49-F238E27FC236}">
                <a16:creationId xmlns:a16="http://schemas.microsoft.com/office/drawing/2014/main" id="{A181518D-5EE7-DCC3-46B8-426210EC60A4}"/>
              </a:ext>
            </a:extLst>
          </p:cNvPr>
          <p:cNvSpPr/>
          <p:nvPr/>
        </p:nvSpPr>
        <p:spPr>
          <a:xfrm>
            <a:off x="3357465" y="1115009"/>
            <a:ext cx="6100665" cy="913816"/>
          </a:xfrm>
          <a:prstGeom prst="wedgeRectCallout">
            <a:avLst>
              <a:gd name="adj1" fmla="val -84207"/>
              <a:gd name="adj2" fmla="val 139486"/>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ماذا تعرفين عن مركبات </a:t>
            </a:r>
            <a:r>
              <a:rPr lang="ar-SA" sz="2800" b="1" dirty="0" err="1">
                <a:solidFill>
                  <a:schemeClr val="tx1"/>
                </a:solidFill>
                <a:latin typeface="Arial" panose="020B0604020202020204" pitchFamily="34" charset="0"/>
                <a:cs typeface="Arial" panose="020B0604020202020204" pitchFamily="34" charset="0"/>
              </a:rPr>
              <a:t>الكلوروفلوروكربونات</a:t>
            </a:r>
            <a:r>
              <a:rPr lang="ar-SA" sz="2800" b="1"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CFCs</a:t>
            </a:r>
            <a:r>
              <a:rPr lang="ar-SA" sz="2800" b="1" dirty="0">
                <a:solidFill>
                  <a:schemeClr val="tx1"/>
                </a:solidFill>
                <a:latin typeface="Arial" panose="020B0604020202020204" pitchFamily="34" charset="0"/>
                <a:cs typeface="Arial" panose="020B0604020202020204" pitchFamily="34" charset="0"/>
              </a:rPr>
              <a:t> </a:t>
            </a:r>
            <a:r>
              <a:rPr lang="ar-SA" sz="2800" b="1" dirty="0">
                <a:solidFill>
                  <a:schemeClr val="tx1"/>
                </a:solidFill>
              </a:rPr>
              <a:t>؟</a:t>
            </a:r>
          </a:p>
        </p:txBody>
      </p:sp>
      <p:pic>
        <p:nvPicPr>
          <p:cNvPr id="7" name="صورة 6">
            <a:extLst>
              <a:ext uri="{FF2B5EF4-FFF2-40B4-BE49-F238E27FC236}">
                <a16:creationId xmlns:a16="http://schemas.microsoft.com/office/drawing/2014/main" id="{AE1FA734-90C2-66F4-601E-E9D08D8C3B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8" name="فقاعة الكلام: مستطيلة 7">
            <a:extLst>
              <a:ext uri="{FF2B5EF4-FFF2-40B4-BE49-F238E27FC236}">
                <a16:creationId xmlns:a16="http://schemas.microsoft.com/office/drawing/2014/main" id="{BB39BC6B-204F-620E-95E5-DBF804AC1EBC}"/>
              </a:ext>
            </a:extLst>
          </p:cNvPr>
          <p:cNvSpPr/>
          <p:nvPr/>
        </p:nvSpPr>
        <p:spPr>
          <a:xfrm>
            <a:off x="2924369" y="2245436"/>
            <a:ext cx="6724261" cy="1221951"/>
          </a:xfrm>
          <a:prstGeom prst="wedgeRectCallout">
            <a:avLst>
              <a:gd name="adj1" fmla="val 66900"/>
              <a:gd name="adj2" fmla="val 66013"/>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تستعمل على نطاق واسع في المبردات وأنظمة التكييف ع</a:t>
            </a:r>
          </a:p>
          <a:p>
            <a:pPr algn="ctr"/>
            <a:r>
              <a:rPr lang="ar-SA" sz="2800" b="1" dirty="0">
                <a:solidFill>
                  <a:srgbClr val="0000CC"/>
                </a:solidFill>
              </a:rPr>
              <a:t>وهو مركب يؤثر في طبقة الأوزون</a:t>
            </a:r>
          </a:p>
        </p:txBody>
      </p:sp>
      <p:sp>
        <p:nvSpPr>
          <p:cNvPr id="11" name="فقاعة الكلام: مستطيلة 10">
            <a:extLst>
              <a:ext uri="{FF2B5EF4-FFF2-40B4-BE49-F238E27FC236}">
                <a16:creationId xmlns:a16="http://schemas.microsoft.com/office/drawing/2014/main" id="{9EA9F52B-1D5E-AFB0-9FE4-5E9257C823E5}"/>
              </a:ext>
            </a:extLst>
          </p:cNvPr>
          <p:cNvSpPr/>
          <p:nvPr/>
        </p:nvSpPr>
        <p:spPr>
          <a:xfrm>
            <a:off x="2773923" y="3627831"/>
            <a:ext cx="6100665" cy="913816"/>
          </a:xfrm>
          <a:prstGeom prst="wedgeRectCallout">
            <a:avLst>
              <a:gd name="adj1" fmla="val -75932"/>
              <a:gd name="adj2" fmla="val -132562"/>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ماذا تعرفين عن مركبات </a:t>
            </a:r>
            <a:r>
              <a:rPr lang="ar-SA" sz="2800" b="1" dirty="0" err="1">
                <a:solidFill>
                  <a:schemeClr val="tx1"/>
                </a:solidFill>
                <a:latin typeface="Arial" panose="020B0604020202020204" pitchFamily="34" charset="0"/>
                <a:cs typeface="Arial" panose="020B0604020202020204" pitchFamily="34" charset="0"/>
              </a:rPr>
              <a:t>الهيدروفلوروكربون</a:t>
            </a:r>
            <a:r>
              <a:rPr lang="ar-SA" sz="2800" b="1"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CHFCs</a:t>
            </a:r>
            <a:r>
              <a:rPr lang="ar-SA" sz="2800" b="1" dirty="0">
                <a:solidFill>
                  <a:schemeClr val="tx1"/>
                </a:solidFill>
                <a:latin typeface="Arial" panose="020B0604020202020204" pitchFamily="34" charset="0"/>
                <a:cs typeface="Arial" panose="020B0604020202020204" pitchFamily="34" charset="0"/>
              </a:rPr>
              <a:t> </a:t>
            </a:r>
            <a:r>
              <a:rPr lang="ar-SA" sz="2800" b="1" dirty="0">
                <a:solidFill>
                  <a:schemeClr val="tx1"/>
                </a:solidFill>
              </a:rPr>
              <a:t>؟</a:t>
            </a:r>
          </a:p>
        </p:txBody>
      </p:sp>
      <p:sp>
        <p:nvSpPr>
          <p:cNvPr id="12" name="فقاعة الكلام: مستطيلة 11">
            <a:extLst>
              <a:ext uri="{FF2B5EF4-FFF2-40B4-BE49-F238E27FC236}">
                <a16:creationId xmlns:a16="http://schemas.microsoft.com/office/drawing/2014/main" id="{471095CD-A232-EFE6-A587-F32684F2DDFA}"/>
              </a:ext>
            </a:extLst>
          </p:cNvPr>
          <p:cNvSpPr/>
          <p:nvPr/>
        </p:nvSpPr>
        <p:spPr>
          <a:xfrm>
            <a:off x="2693621" y="4709296"/>
            <a:ext cx="6724261" cy="1625429"/>
          </a:xfrm>
          <a:prstGeom prst="wedgeRectCallout">
            <a:avLst>
              <a:gd name="adj1" fmla="val 70299"/>
              <a:gd name="adj2" fmla="val -107736"/>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تم استخدمه بدل مركب </a:t>
            </a:r>
            <a:r>
              <a:rPr lang="ar-SA" sz="2800" b="1" dirty="0" err="1">
                <a:solidFill>
                  <a:srgbClr val="0000CC"/>
                </a:solidFill>
              </a:rPr>
              <a:t>الكلوروفوركربون</a:t>
            </a:r>
            <a:r>
              <a:rPr lang="ar-SA" sz="2800" b="1" dirty="0">
                <a:solidFill>
                  <a:srgbClr val="0000CC"/>
                </a:solidFill>
              </a:rPr>
              <a:t>. لأنه يحتوي على ذرات الهيدروجين والفلور المرتبطة مع الكربون</a:t>
            </a:r>
          </a:p>
          <a:p>
            <a:pPr algn="ctr"/>
            <a:r>
              <a:rPr lang="ar-SA" sz="2800" b="1" dirty="0">
                <a:solidFill>
                  <a:srgbClr val="0000CC"/>
                </a:solidFill>
              </a:rPr>
              <a:t>ومن أكثر مركباته شيوعاً </a:t>
            </a:r>
            <a:r>
              <a:rPr lang="en-US" sz="2800" b="1" dirty="0">
                <a:solidFill>
                  <a:srgbClr val="0000CC"/>
                </a:solidFill>
              </a:rPr>
              <a:t>2,1,1</a:t>
            </a:r>
            <a:r>
              <a:rPr lang="ar-SA" sz="2800" b="1" dirty="0">
                <a:solidFill>
                  <a:srgbClr val="0000CC"/>
                </a:solidFill>
              </a:rPr>
              <a:t> – ثلاثي </a:t>
            </a:r>
            <a:r>
              <a:rPr lang="ar-SA" sz="2800" b="1" dirty="0" err="1">
                <a:solidFill>
                  <a:srgbClr val="0000CC"/>
                </a:solidFill>
              </a:rPr>
              <a:t>فلوروإيثان</a:t>
            </a:r>
            <a:endParaRPr lang="ar-SA" sz="2800" b="1" dirty="0">
              <a:solidFill>
                <a:srgbClr val="0000CC"/>
              </a:solidFill>
            </a:endParaRPr>
          </a:p>
        </p:txBody>
      </p:sp>
    </p:spTree>
    <p:extLst>
      <p:ext uri="{BB962C8B-B14F-4D97-AF65-F5344CB8AC3E}">
        <p14:creationId xmlns:p14="http://schemas.microsoft.com/office/powerpoint/2010/main" val="395568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0C47CA0-332A-FF6D-8ADF-F174355F8A47}"/>
              </a:ext>
            </a:extLst>
          </p:cNvPr>
          <p:cNvSpPr/>
          <p:nvPr/>
        </p:nvSpPr>
        <p:spPr>
          <a:xfrm>
            <a:off x="10944807" y="168771"/>
            <a:ext cx="1137227" cy="335082"/>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pic>
        <p:nvPicPr>
          <p:cNvPr id="5" name="صورة 4" descr="صورة تحتوي على دمية&#10;&#10;تم إنشاء الوصف تلقائياً">
            <a:extLst>
              <a:ext uri="{FF2B5EF4-FFF2-40B4-BE49-F238E27FC236}">
                <a16:creationId xmlns:a16="http://schemas.microsoft.com/office/drawing/2014/main" id="{3E7D8B4C-B319-7B64-4DEE-D5B45B84B6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19" b="96983" l="2292" r="96875">
                        <a14:foregroundMark x1="94167" y1="58621" x2="92292" y2="76724"/>
                        <a14:foregroundMark x1="92292" y1="76724" x2="92083" y2="76940"/>
                        <a14:foregroundMark x1="38750" y1="96767" x2="18542" y2="98276"/>
                        <a14:foregroundMark x1="18542" y1="98276" x2="7292" y2="93534"/>
                        <a14:foregroundMark x1="7292" y1="93534" x2="7500" y2="92457"/>
                        <a14:foregroundMark x1="15208" y1="93103" x2="42917" y2="96983"/>
                        <a14:foregroundMark x1="2708" y1="70259" x2="3958" y2="68103"/>
                        <a14:foregroundMark x1="3958" y1="58621" x2="3958" y2="58621"/>
                        <a14:foregroundMark x1="2292" y1="58405" x2="2292" y2="58405"/>
                        <a14:foregroundMark x1="26667" y1="6034" x2="41042" y2="6034"/>
                        <a14:foregroundMark x1="84375" y1="63578" x2="84792" y2="81681"/>
                        <a14:foregroundMark x1="84792" y1="81681" x2="84792" y2="81681"/>
                        <a14:foregroundMark x1="96250" y1="64224" x2="96875" y2="79095"/>
                        <a14:foregroundMark x1="90417" y1="35560" x2="90625" y2="39655"/>
                        <a14:foregroundMark x1="89583" y1="33190" x2="89583" y2="33190"/>
                        <a14:foregroundMark x1="92083" y1="38793" x2="92083" y2="38793"/>
                      </a14:backgroundRemoval>
                    </a14:imgEffect>
                  </a14:imgLayer>
                </a14:imgProps>
              </a:ext>
              <a:ext uri="{28A0092B-C50C-407E-A947-70E740481C1C}">
                <a14:useLocalDpi xmlns:a14="http://schemas.microsoft.com/office/drawing/2010/main" val="0"/>
              </a:ext>
            </a:extLst>
          </a:blip>
          <a:stretch>
            <a:fillRect/>
          </a:stretch>
        </p:blipFill>
        <p:spPr>
          <a:xfrm flipH="1">
            <a:off x="7626220" y="2275642"/>
            <a:ext cx="4565780" cy="4413587"/>
          </a:xfrm>
          <a:prstGeom prst="rect">
            <a:avLst/>
          </a:prstGeom>
        </p:spPr>
      </p:pic>
      <p:sp>
        <p:nvSpPr>
          <p:cNvPr id="3" name="فقاعة الكلام: بيضاوية 2">
            <a:extLst>
              <a:ext uri="{FF2B5EF4-FFF2-40B4-BE49-F238E27FC236}">
                <a16:creationId xmlns:a16="http://schemas.microsoft.com/office/drawing/2014/main" id="{82C2DF9C-2987-5212-37C2-A2E054913173}"/>
              </a:ext>
            </a:extLst>
          </p:cNvPr>
          <p:cNvSpPr/>
          <p:nvPr/>
        </p:nvSpPr>
        <p:spPr>
          <a:xfrm>
            <a:off x="3013788" y="699796"/>
            <a:ext cx="4974772" cy="3340359"/>
          </a:xfrm>
          <a:prstGeom prst="wedgeEllipseCallout">
            <a:avLst>
              <a:gd name="adj1" fmla="val 97329"/>
              <a:gd name="adj2" fmla="val 48534"/>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كيف يتم تسمية هاليدات الألكيل. </a:t>
            </a:r>
          </a:p>
          <a:p>
            <a:pPr algn="ctr"/>
            <a:r>
              <a:rPr lang="ar-SA" sz="2800" b="1" dirty="0">
                <a:solidFill>
                  <a:schemeClr val="tx1"/>
                </a:solidFill>
              </a:rPr>
              <a:t>انظري إلى الشكل 2-3 صفحة 62</a:t>
            </a:r>
          </a:p>
        </p:txBody>
      </p:sp>
      <p:sp>
        <p:nvSpPr>
          <p:cNvPr id="7" name="مستطيل: زوايا مستديرة 6">
            <a:extLst>
              <a:ext uri="{FF2B5EF4-FFF2-40B4-BE49-F238E27FC236}">
                <a16:creationId xmlns:a16="http://schemas.microsoft.com/office/drawing/2014/main" id="{CDCA1D0E-033A-6AAB-B348-F0D5CDED3EC8}"/>
              </a:ext>
            </a:extLst>
          </p:cNvPr>
          <p:cNvSpPr/>
          <p:nvPr/>
        </p:nvSpPr>
        <p:spPr>
          <a:xfrm>
            <a:off x="152399" y="6334666"/>
            <a:ext cx="1928328" cy="35456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الربط مع المعرفة السابقة</a:t>
            </a:r>
          </a:p>
        </p:txBody>
      </p:sp>
    </p:spTree>
    <p:extLst>
      <p:ext uri="{BB962C8B-B14F-4D97-AF65-F5344CB8AC3E}">
        <p14:creationId xmlns:p14="http://schemas.microsoft.com/office/powerpoint/2010/main" val="3808883416"/>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0C5E25A1-EE95-3502-AC05-4287D8AEE63E}"/>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sp>
        <p:nvSpPr>
          <p:cNvPr id="5" name="مستطيل: زوايا مستديرة 4">
            <a:extLst>
              <a:ext uri="{FF2B5EF4-FFF2-40B4-BE49-F238E27FC236}">
                <a16:creationId xmlns:a16="http://schemas.microsoft.com/office/drawing/2014/main" id="{636BD371-B019-E4B3-F4E0-DC25404F9336}"/>
              </a:ext>
            </a:extLst>
          </p:cNvPr>
          <p:cNvSpPr/>
          <p:nvPr/>
        </p:nvSpPr>
        <p:spPr>
          <a:xfrm>
            <a:off x="1113453" y="5337845"/>
            <a:ext cx="9965094" cy="1003777"/>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الشكل 2-3 </a:t>
            </a:r>
          </a:p>
          <a:p>
            <a:pPr algn="ctr"/>
            <a:r>
              <a:rPr lang="ar-SA" sz="2000" b="1" dirty="0">
                <a:solidFill>
                  <a:schemeClr val="tx1"/>
                </a:solidFill>
              </a:rPr>
              <a:t>تحتوي الجزيئات العضوية على مجموعات وظيفية، تسمى اعتماداً على تركيب سلسلة اللكان، ووفق النظام الدولي للكيمياء البحتة والتطبيقية ( </a:t>
            </a:r>
            <a:r>
              <a:rPr lang="en-US" sz="2000" b="1" dirty="0">
                <a:solidFill>
                  <a:schemeClr val="tx1"/>
                </a:solidFill>
                <a:latin typeface="Arial" panose="020B0604020202020204" pitchFamily="34" charset="0"/>
                <a:cs typeface="Arial" panose="020B0604020202020204" pitchFamily="34" charset="0"/>
              </a:rPr>
              <a:t>IUPAC</a:t>
            </a:r>
            <a:r>
              <a:rPr lang="ar-SA" sz="2000" b="1" dirty="0">
                <a:solidFill>
                  <a:schemeClr val="tx1"/>
                </a:solidFill>
              </a:rPr>
              <a:t>) </a:t>
            </a:r>
          </a:p>
        </p:txBody>
      </p:sp>
      <p:pic>
        <p:nvPicPr>
          <p:cNvPr id="7" name="صورة 6">
            <a:extLst>
              <a:ext uri="{FF2B5EF4-FFF2-40B4-BE49-F238E27FC236}">
                <a16:creationId xmlns:a16="http://schemas.microsoft.com/office/drawing/2014/main" id="{70C64043-6038-1244-AE26-F51EFDB0A817}"/>
              </a:ext>
            </a:extLst>
          </p:cNvPr>
          <p:cNvPicPr>
            <a:picLocks noChangeAspect="1"/>
          </p:cNvPicPr>
          <p:nvPr/>
        </p:nvPicPr>
        <p:blipFill rotWithShape="1">
          <a:blip r:embed="rId2">
            <a:extLst>
              <a:ext uri="{28A0092B-C50C-407E-A947-70E740481C1C}">
                <a14:useLocalDpi xmlns:a14="http://schemas.microsoft.com/office/drawing/2010/main" val="0"/>
              </a:ext>
            </a:extLst>
          </a:blip>
          <a:srcRect l="7544" t="10114" r="13241" b="5168"/>
          <a:stretch/>
        </p:blipFill>
        <p:spPr>
          <a:xfrm>
            <a:off x="6252918" y="727787"/>
            <a:ext cx="4825629" cy="4114799"/>
          </a:xfrm>
          <a:prstGeom prst="rect">
            <a:avLst/>
          </a:prstGeom>
          <a:ln>
            <a:solidFill>
              <a:schemeClr val="tx1"/>
            </a:solidFill>
          </a:ln>
        </p:spPr>
      </p:pic>
      <p:pic>
        <p:nvPicPr>
          <p:cNvPr id="10" name="صورة 9">
            <a:extLst>
              <a:ext uri="{FF2B5EF4-FFF2-40B4-BE49-F238E27FC236}">
                <a16:creationId xmlns:a16="http://schemas.microsoft.com/office/drawing/2014/main" id="{944E0A13-0BE2-531F-FE27-1741A842F8D6}"/>
              </a:ext>
            </a:extLst>
          </p:cNvPr>
          <p:cNvPicPr>
            <a:picLocks noChangeAspect="1"/>
          </p:cNvPicPr>
          <p:nvPr/>
        </p:nvPicPr>
        <p:blipFill rotWithShape="1">
          <a:blip r:embed="rId3">
            <a:extLst>
              <a:ext uri="{28A0092B-C50C-407E-A947-70E740481C1C}">
                <a14:useLocalDpi xmlns:a14="http://schemas.microsoft.com/office/drawing/2010/main" val="0"/>
              </a:ext>
            </a:extLst>
          </a:blip>
          <a:srcRect l="2356" t="6603" r="7286" b="4589"/>
          <a:stretch/>
        </p:blipFill>
        <p:spPr>
          <a:xfrm>
            <a:off x="961053" y="727787"/>
            <a:ext cx="4730621" cy="4114800"/>
          </a:xfrm>
          <a:prstGeom prst="rect">
            <a:avLst/>
          </a:prstGeom>
          <a:ln>
            <a:solidFill>
              <a:schemeClr val="tx1"/>
            </a:solidFill>
          </a:ln>
        </p:spPr>
      </p:pic>
      <p:sp>
        <p:nvSpPr>
          <p:cNvPr id="11" name="مستطيل: زوايا مستديرة 10">
            <a:extLst>
              <a:ext uri="{FF2B5EF4-FFF2-40B4-BE49-F238E27FC236}">
                <a16:creationId xmlns:a16="http://schemas.microsoft.com/office/drawing/2014/main" id="{C5A6649E-F505-892F-CA31-E5F42F93BBE4}"/>
              </a:ext>
            </a:extLst>
          </p:cNvPr>
          <p:cNvSpPr/>
          <p:nvPr/>
        </p:nvSpPr>
        <p:spPr>
          <a:xfrm>
            <a:off x="7952791" y="2112649"/>
            <a:ext cx="1443136" cy="34130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2" name="مستطيل: زوايا مستديرة 11">
            <a:extLst>
              <a:ext uri="{FF2B5EF4-FFF2-40B4-BE49-F238E27FC236}">
                <a16:creationId xmlns:a16="http://schemas.microsoft.com/office/drawing/2014/main" id="{2CAB487D-4C47-9055-5F3D-D98F731D7526}"/>
              </a:ext>
            </a:extLst>
          </p:cNvPr>
          <p:cNvSpPr/>
          <p:nvPr/>
        </p:nvSpPr>
        <p:spPr>
          <a:xfrm>
            <a:off x="8581051" y="4404050"/>
            <a:ext cx="2410409" cy="34130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مستطيل: زوايا مستديرة 12">
            <a:extLst>
              <a:ext uri="{FF2B5EF4-FFF2-40B4-BE49-F238E27FC236}">
                <a16:creationId xmlns:a16="http://schemas.microsoft.com/office/drawing/2014/main" id="{82D8702E-ABD2-0156-754F-BC2B9CDFFD5B}"/>
              </a:ext>
            </a:extLst>
          </p:cNvPr>
          <p:cNvSpPr/>
          <p:nvPr/>
        </p:nvSpPr>
        <p:spPr>
          <a:xfrm>
            <a:off x="6372805" y="4340209"/>
            <a:ext cx="1579986" cy="43853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4" name="مستطيل: زوايا مستديرة 13">
            <a:extLst>
              <a:ext uri="{FF2B5EF4-FFF2-40B4-BE49-F238E27FC236}">
                <a16:creationId xmlns:a16="http://schemas.microsoft.com/office/drawing/2014/main" id="{43C492DA-2050-0FD1-AB68-29C3E168248B}"/>
              </a:ext>
            </a:extLst>
          </p:cNvPr>
          <p:cNvSpPr/>
          <p:nvPr/>
        </p:nvSpPr>
        <p:spPr>
          <a:xfrm>
            <a:off x="1346714" y="2234683"/>
            <a:ext cx="3561188" cy="43387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5" name="مستطيل: زوايا مستديرة 14">
            <a:extLst>
              <a:ext uri="{FF2B5EF4-FFF2-40B4-BE49-F238E27FC236}">
                <a16:creationId xmlns:a16="http://schemas.microsoft.com/office/drawing/2014/main" id="{B3C8A209-77A0-29E0-FD19-2C049B2E74F6}"/>
              </a:ext>
            </a:extLst>
          </p:cNvPr>
          <p:cNvSpPr/>
          <p:nvPr/>
        </p:nvSpPr>
        <p:spPr>
          <a:xfrm>
            <a:off x="2705878" y="4357765"/>
            <a:ext cx="2918780" cy="43387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6" name="مستطيل: زوايا مستديرة 15">
            <a:extLst>
              <a:ext uri="{FF2B5EF4-FFF2-40B4-BE49-F238E27FC236}">
                <a16:creationId xmlns:a16="http://schemas.microsoft.com/office/drawing/2014/main" id="{D3539809-06C7-0792-E47A-9D3B4F3D6EC0}"/>
              </a:ext>
            </a:extLst>
          </p:cNvPr>
          <p:cNvSpPr/>
          <p:nvPr/>
        </p:nvSpPr>
        <p:spPr>
          <a:xfrm>
            <a:off x="1246488" y="4357765"/>
            <a:ext cx="1207463" cy="43387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Tree>
    <p:extLst>
      <p:ext uri="{BB962C8B-B14F-4D97-AF65-F5344CB8AC3E}">
        <p14:creationId xmlns:p14="http://schemas.microsoft.com/office/powerpoint/2010/main" val="3484293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6"/>
                                        </p:tgtEl>
                                      </p:cBhvr>
                                    </p:animEffect>
                                    <p:set>
                                      <p:cBhvr>
                                        <p:cTn id="3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A80F76A2-01C2-3C74-A802-405047FE6FFA}"/>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sp>
        <p:nvSpPr>
          <p:cNvPr id="3" name="مستطيل: زوايا مستديرة 2">
            <a:extLst>
              <a:ext uri="{FF2B5EF4-FFF2-40B4-BE49-F238E27FC236}">
                <a16:creationId xmlns:a16="http://schemas.microsoft.com/office/drawing/2014/main" id="{E6374E99-68A3-1004-1FA9-0BFF6BBCBD65}"/>
              </a:ext>
            </a:extLst>
          </p:cNvPr>
          <p:cNvSpPr/>
          <p:nvPr/>
        </p:nvSpPr>
        <p:spPr>
          <a:xfrm>
            <a:off x="87086" y="6475445"/>
            <a:ext cx="3663820" cy="223935"/>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تقارن بين تراكيب هاليدات الألكيل وهاليدات الأريل </a:t>
            </a:r>
          </a:p>
        </p:txBody>
      </p:sp>
      <p:sp>
        <p:nvSpPr>
          <p:cNvPr id="4" name="مستطيل 3">
            <a:extLst>
              <a:ext uri="{FF2B5EF4-FFF2-40B4-BE49-F238E27FC236}">
                <a16:creationId xmlns:a16="http://schemas.microsoft.com/office/drawing/2014/main" id="{A4B6B4F0-BD5B-E788-1A92-3377D1A56488}"/>
              </a:ext>
            </a:extLst>
          </p:cNvPr>
          <p:cNvSpPr/>
          <p:nvPr/>
        </p:nvSpPr>
        <p:spPr>
          <a:xfrm>
            <a:off x="4142586" y="103258"/>
            <a:ext cx="3906839" cy="707886"/>
          </a:xfrm>
          <a:prstGeom prst="rect">
            <a:avLst/>
          </a:prstGeom>
          <a:noFill/>
        </p:spPr>
        <p:txBody>
          <a:bodyPr wrap="none" lIns="91440" tIns="45720" rIns="91440" bIns="45720">
            <a:spAutoFit/>
          </a:bodyPr>
          <a:lstStyle/>
          <a:p>
            <a:pPr algn="ctr"/>
            <a:r>
              <a:rPr lang="ar-SA" sz="4000" b="1" dirty="0">
                <a:solidFill>
                  <a:schemeClr val="bg1"/>
                </a:solidFill>
              </a:rPr>
              <a:t>تسمية هاليدات الألكيل </a:t>
            </a:r>
          </a:p>
        </p:txBody>
      </p:sp>
      <p:sp>
        <p:nvSpPr>
          <p:cNvPr id="7" name="مستطيل 6">
            <a:extLst>
              <a:ext uri="{FF2B5EF4-FFF2-40B4-BE49-F238E27FC236}">
                <a16:creationId xmlns:a16="http://schemas.microsoft.com/office/drawing/2014/main" id="{2AF50FE4-E0B2-36A0-4ACB-2A9DD8F90F82}"/>
              </a:ext>
            </a:extLst>
          </p:cNvPr>
          <p:cNvSpPr/>
          <p:nvPr/>
        </p:nvSpPr>
        <p:spPr>
          <a:xfrm>
            <a:off x="699797" y="1110342"/>
            <a:ext cx="11021009" cy="4898572"/>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rPr>
              <a:t>تسمى المركبات العضوية التي تحتوي على مجموعات وظيفية وفق طريقة (</a:t>
            </a:r>
            <a:r>
              <a:rPr lang="en-US" sz="2800" b="1" dirty="0">
                <a:solidFill>
                  <a:schemeClr val="tx1"/>
                </a:solidFill>
                <a:latin typeface="Arial" panose="020B0604020202020204" pitchFamily="34" charset="0"/>
                <a:cs typeface="Arial" panose="020B0604020202020204" pitchFamily="34" charset="0"/>
              </a:rPr>
              <a:t>IUPAC</a:t>
            </a:r>
            <a:r>
              <a:rPr lang="ar-SA" sz="2800" b="1" dirty="0">
                <a:solidFill>
                  <a:schemeClr val="tx1"/>
                </a:solidFill>
              </a:rPr>
              <a:t> ) اعتماداً على السلسلة الرئيسة للألكان</a:t>
            </a:r>
          </a:p>
          <a:p>
            <a:pPr marL="457200" indent="-457200">
              <a:buFont typeface="Wingdings" panose="05000000000000000000" pitchFamily="2" charset="2"/>
              <a:buChar char="Ø"/>
            </a:pPr>
            <a:r>
              <a:rPr lang="ar-SA" sz="2800" b="1" dirty="0">
                <a:solidFill>
                  <a:srgbClr val="0000CC"/>
                </a:solidFill>
              </a:rPr>
              <a:t>هاليدات الألكيل فيدل المقطع الأول على اسم الهالوجين مع إضافة حرف (و) في نهاية الاسم</a:t>
            </a:r>
          </a:p>
          <a:p>
            <a:pPr marL="457200" indent="-457200">
              <a:buFont typeface="Wingdings" panose="05000000000000000000" pitchFamily="2" charset="2"/>
              <a:buChar char="Ø"/>
            </a:pPr>
            <a:r>
              <a:rPr lang="ar-SA" sz="2800" b="1" dirty="0">
                <a:solidFill>
                  <a:srgbClr val="0000CC"/>
                </a:solidFill>
              </a:rPr>
              <a:t>يكون المقطع الأول للفور هو </a:t>
            </a:r>
            <a:r>
              <a:rPr lang="ar-SA" sz="2800" b="1" dirty="0" err="1">
                <a:solidFill>
                  <a:srgbClr val="0000CC"/>
                </a:solidFill>
              </a:rPr>
              <a:t>فلورو</a:t>
            </a:r>
            <a:r>
              <a:rPr lang="ar-SA" sz="2800" b="1" dirty="0">
                <a:solidFill>
                  <a:srgbClr val="0000CC"/>
                </a:solidFill>
              </a:rPr>
              <a:t>، والكلور هو </a:t>
            </a:r>
            <a:r>
              <a:rPr lang="ar-SA" sz="2800" b="1" dirty="0" err="1">
                <a:solidFill>
                  <a:srgbClr val="0000CC"/>
                </a:solidFill>
              </a:rPr>
              <a:t>كلورو</a:t>
            </a:r>
            <a:r>
              <a:rPr lang="ar-SA" sz="2800" b="1" dirty="0">
                <a:solidFill>
                  <a:srgbClr val="0000CC"/>
                </a:solidFill>
              </a:rPr>
              <a:t>، والبروم هو برومو، واليود هو أيودو </a:t>
            </a:r>
          </a:p>
          <a:p>
            <a:pPr marL="457200" indent="-457200">
              <a:buFont typeface="Wingdings" panose="05000000000000000000" pitchFamily="2" charset="2"/>
              <a:buChar char="Ø"/>
            </a:pPr>
            <a:r>
              <a:rPr lang="ar-SA" sz="2800" b="1" dirty="0">
                <a:solidFill>
                  <a:srgbClr val="C00000"/>
                </a:solidFill>
              </a:rPr>
              <a:t>في حالة وجود أكثر من ذرة هالوجين في الجزيء نفسه ترتب أسماء الذرات أبجدياً بحسب ترتيب الأحرف الإنجليزية </a:t>
            </a:r>
          </a:p>
          <a:p>
            <a:pPr marL="457200" indent="-457200">
              <a:buFont typeface="Wingdings" panose="05000000000000000000" pitchFamily="2" charset="2"/>
              <a:buChar char="Ø"/>
            </a:pPr>
            <a:r>
              <a:rPr lang="ar-SA" sz="2800" b="1" dirty="0">
                <a:solidFill>
                  <a:srgbClr val="008000"/>
                </a:solidFill>
              </a:rPr>
              <a:t>يجب ترقيم السلسلة بحيث يعطي أقل رقم لموقع الذرة المرتبطة بذرة الهالوجين بحسب الترتيب الأبجدي </a:t>
            </a:r>
          </a:p>
          <a:p>
            <a:pPr marL="457200" indent="-457200">
              <a:buFont typeface="Wingdings" panose="05000000000000000000" pitchFamily="2" charset="2"/>
              <a:buChar char="Ø"/>
            </a:pPr>
            <a:r>
              <a:rPr lang="ar-SA" sz="2800" b="1" dirty="0">
                <a:solidFill>
                  <a:schemeClr val="tx1"/>
                </a:solidFill>
              </a:rPr>
              <a:t>بنفس الطريقة يتم ترقيم حلقة البنزين في هاليدات الأريل لإعطاء أقل رقم لكل موقع بحسب الترتيب الأبجدي، بحيث يكون أقل رقم للذرة التي تأتي أولاً </a:t>
            </a:r>
          </a:p>
        </p:txBody>
      </p:sp>
    </p:spTree>
    <p:extLst>
      <p:ext uri="{BB962C8B-B14F-4D97-AF65-F5344CB8AC3E}">
        <p14:creationId xmlns:p14="http://schemas.microsoft.com/office/powerpoint/2010/main" val="575722563"/>
      </p:ext>
    </p:extLst>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5156B02D-0118-5441-10E9-43F9C3C7BD6E}"/>
              </a:ext>
            </a:extLst>
          </p:cNvPr>
          <p:cNvSpPr/>
          <p:nvPr/>
        </p:nvSpPr>
        <p:spPr>
          <a:xfrm>
            <a:off x="42241" y="75465"/>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pic>
        <p:nvPicPr>
          <p:cNvPr id="5" name="صورة 4">
            <a:extLst>
              <a:ext uri="{FF2B5EF4-FFF2-40B4-BE49-F238E27FC236}">
                <a16:creationId xmlns:a16="http://schemas.microsoft.com/office/drawing/2014/main" id="{F2C2D3B5-66F4-838D-94A1-BCDD8931E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323" b="98638" l="1018" r="87783">
                        <a14:foregroundMark x1="39140" y1="33371" x2="39140" y2="95119"/>
                        <a14:foregroundMark x1="44570" y1="34733" x2="39819" y2="92395"/>
                        <a14:foregroundMark x1="40498" y1="98751" x2="23756" y2="98184"/>
                        <a14:foregroundMark x1="6335" y1="86266" x2="5995" y2="97276"/>
                        <a14:foregroundMark x1="7353" y1="79228" x2="12896" y2="35074"/>
                        <a14:foregroundMark x1="20701" y1="25539" x2="14140" y2="53348"/>
                        <a14:foregroundMark x1="14140" y1="53348" x2="14140" y2="54030"/>
                        <a14:foregroundMark x1="19005" y1="40522" x2="40271" y2="40182"/>
                        <a14:foregroundMark x1="40271" y1="40182" x2="40498" y2="40295"/>
                        <a14:foregroundMark x1="18213" y1="44608" x2="18213" y2="50738"/>
                        <a14:foregroundMark x1="7240" y1="53462" x2="4751" y2="77639"/>
                        <a14:foregroundMark x1="45362" y1="74461" x2="46267" y2="81385"/>
                        <a14:foregroundMark x1="4638" y1="53916" x2="5882" y2="40182"/>
                        <a14:foregroundMark x1="5882" y1="40182" x2="18439" y2="26447"/>
                        <a14:foregroundMark x1="18439" y1="26447" x2="25905" y2="22701"/>
                        <a14:foregroundMark x1="25905" y1="22701" x2="35860" y2="24631"/>
                        <a14:foregroundMark x1="35860" y1="24631" x2="40611" y2="30420"/>
                        <a14:foregroundMark x1="39140" y1="20545" x2="21833" y2="19637"/>
                        <a14:foregroundMark x1="21833" y1="19637" x2="19005" y2="20772"/>
                        <a14:foregroundMark x1="33824" y1="16232" x2="29638" y2="17707"/>
                        <a14:foregroundMark x1="81900" y1="44722" x2="81787" y2="49489"/>
                        <a14:foregroundMark x1="79638" y1="47219" x2="79525" y2="69126"/>
                        <a14:foregroundMark x1="85520" y1="66402" x2="87783" y2="83428"/>
                        <a14:foregroundMark x1="1131" y1="63905" x2="1244" y2="66515"/>
                        <a14:foregroundMark x1="1923" y1="84109" x2="5090" y2="83087"/>
                        <a14:foregroundMark x1="57466" y1="61180" x2="55204" y2="57548"/>
                        <a14:foregroundMark x1="35294" y1="15323" x2="26471" y2="17026"/>
                        <a14:foregroundMark x1="26471" y1="17026" x2="26357" y2="17140"/>
                        <a14:foregroundMark x1="27489" y1="16345" x2="26244" y2="17140"/>
                      </a14:backgroundRemoval>
                    </a14:imgEffect>
                  </a14:imgLayer>
                </a14:imgProps>
              </a:ext>
              <a:ext uri="{28A0092B-C50C-407E-A947-70E740481C1C}">
                <a14:useLocalDpi xmlns:a14="http://schemas.microsoft.com/office/drawing/2010/main" val="0"/>
              </a:ext>
            </a:extLst>
          </a:blip>
          <a:srcRect t="11973" r="7198"/>
          <a:stretch/>
        </p:blipFill>
        <p:spPr>
          <a:xfrm>
            <a:off x="294679" y="2247857"/>
            <a:ext cx="4796933" cy="4534678"/>
          </a:xfrm>
          <a:prstGeom prst="rect">
            <a:avLst/>
          </a:prstGeom>
        </p:spPr>
      </p:pic>
      <p:sp>
        <p:nvSpPr>
          <p:cNvPr id="6" name="مستطيل: زوايا مستديرة 5">
            <a:extLst>
              <a:ext uri="{FF2B5EF4-FFF2-40B4-BE49-F238E27FC236}">
                <a16:creationId xmlns:a16="http://schemas.microsoft.com/office/drawing/2014/main" id="{C227BA47-ADF7-A661-C003-AFF8F38A71FC}"/>
              </a:ext>
            </a:extLst>
          </p:cNvPr>
          <p:cNvSpPr/>
          <p:nvPr/>
        </p:nvSpPr>
        <p:spPr>
          <a:xfrm>
            <a:off x="5261163" y="161771"/>
            <a:ext cx="1090574" cy="404248"/>
          </a:xfrm>
          <a:prstGeom prst="roundRect">
            <a:avLst>
              <a:gd name="adj" fmla="val 0"/>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rPr>
              <a:t>ماذا قرأت</a:t>
            </a:r>
          </a:p>
        </p:txBody>
      </p:sp>
      <p:sp>
        <p:nvSpPr>
          <p:cNvPr id="7" name="فقاعة الكلام: مستطيلة 6">
            <a:extLst>
              <a:ext uri="{FF2B5EF4-FFF2-40B4-BE49-F238E27FC236}">
                <a16:creationId xmlns:a16="http://schemas.microsoft.com/office/drawing/2014/main" id="{DAFC6EDD-C51B-9427-70D1-1AD96CEDB548}"/>
              </a:ext>
            </a:extLst>
          </p:cNvPr>
          <p:cNvSpPr/>
          <p:nvPr/>
        </p:nvSpPr>
        <p:spPr>
          <a:xfrm>
            <a:off x="3744789" y="997040"/>
            <a:ext cx="7060059" cy="1792814"/>
          </a:xfrm>
          <a:prstGeom prst="wedgeRectCallout">
            <a:avLst>
              <a:gd name="adj1" fmla="val -73962"/>
              <a:gd name="adj2" fmla="val 12183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استنتج لماذا يتم وضع أقل رقمية عند تسمية هاليد الأريل بدلاً من استعمال الترقيم العشوائي؟</a:t>
            </a:r>
          </a:p>
        </p:txBody>
      </p:sp>
      <p:sp>
        <p:nvSpPr>
          <p:cNvPr id="8" name="فقاعة الكلام: مستطيلة 7">
            <a:extLst>
              <a:ext uri="{FF2B5EF4-FFF2-40B4-BE49-F238E27FC236}">
                <a16:creationId xmlns:a16="http://schemas.microsoft.com/office/drawing/2014/main" id="{4CE21287-A67B-CBE5-5AE3-9F6FFE12220C}"/>
              </a:ext>
            </a:extLst>
          </p:cNvPr>
          <p:cNvSpPr/>
          <p:nvPr/>
        </p:nvSpPr>
        <p:spPr>
          <a:xfrm>
            <a:off x="3744789" y="4228197"/>
            <a:ext cx="7060059" cy="1792814"/>
          </a:xfrm>
          <a:prstGeom prst="wedgeRectCallout">
            <a:avLst>
              <a:gd name="adj1" fmla="val -73830"/>
              <a:gd name="adj2" fmla="val -46793"/>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يجب أن تكون تسمية المركبات العضوية</a:t>
            </a:r>
          </a:p>
          <a:p>
            <a:pPr algn="ctr"/>
            <a:r>
              <a:rPr lang="ar-SA" sz="2800" b="1" dirty="0">
                <a:solidFill>
                  <a:schemeClr val="tx1"/>
                </a:solidFill>
              </a:rPr>
              <a:t>موحدة حتى يتمكن الكيميائيون في جميع أنحاء العالم من</a:t>
            </a:r>
          </a:p>
          <a:p>
            <a:pPr algn="ctr"/>
            <a:r>
              <a:rPr lang="ar-SA" sz="2800" b="1" dirty="0">
                <a:solidFill>
                  <a:schemeClr val="tx1"/>
                </a:solidFill>
              </a:rPr>
              <a:t>معرفة أي المركبات يتحدثون عنها</a:t>
            </a:r>
          </a:p>
        </p:txBody>
      </p:sp>
    </p:spTree>
    <p:extLst>
      <p:ext uri="{BB962C8B-B14F-4D97-AF65-F5344CB8AC3E}">
        <p14:creationId xmlns:p14="http://schemas.microsoft.com/office/powerpoint/2010/main" val="21508961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a:extLst>
              <a:ext uri="{FF2B5EF4-FFF2-40B4-BE49-F238E27FC236}">
                <a16:creationId xmlns:a16="http://schemas.microsoft.com/office/drawing/2014/main" id="{657BC9FD-FB10-23A6-456E-383DBE2C28D0}"/>
              </a:ext>
            </a:extLst>
          </p:cNvPr>
          <p:cNvSpPr/>
          <p:nvPr/>
        </p:nvSpPr>
        <p:spPr>
          <a:xfrm>
            <a:off x="3651379" y="1049991"/>
            <a:ext cx="5169159" cy="56392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زوايا مستديرة 1">
            <a:extLst>
              <a:ext uri="{FF2B5EF4-FFF2-40B4-BE49-F238E27FC236}">
                <a16:creationId xmlns:a16="http://schemas.microsoft.com/office/drawing/2014/main" id="{3B599658-562F-EF62-6DBB-6666FDBE1B1F}"/>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مصادر</a:t>
            </a:r>
          </a:p>
        </p:txBody>
      </p:sp>
      <p:sp>
        <p:nvSpPr>
          <p:cNvPr id="4" name="مستطيل 3">
            <a:extLst>
              <a:ext uri="{FF2B5EF4-FFF2-40B4-BE49-F238E27FC236}">
                <a16:creationId xmlns:a16="http://schemas.microsoft.com/office/drawing/2014/main" id="{9A6D4DB3-FE90-62C1-7315-EFCDBCC79DE2}"/>
              </a:ext>
            </a:extLst>
          </p:cNvPr>
          <p:cNvSpPr/>
          <p:nvPr/>
        </p:nvSpPr>
        <p:spPr>
          <a:xfrm>
            <a:off x="3862056" y="168771"/>
            <a:ext cx="4467891" cy="707886"/>
          </a:xfrm>
          <a:prstGeom prst="rect">
            <a:avLst/>
          </a:prstGeom>
          <a:noFill/>
        </p:spPr>
        <p:txBody>
          <a:bodyPr wrap="none" lIns="91440" tIns="45720" rIns="91440" bIns="45720">
            <a:spAutoFit/>
          </a:bodyPr>
          <a:lstStyle/>
          <a:p>
            <a:pPr algn="ctr"/>
            <a:r>
              <a:rPr lang="ar-SA" sz="4000" b="1" dirty="0">
                <a:solidFill>
                  <a:schemeClr val="bg1"/>
                </a:solidFill>
              </a:rPr>
              <a:t>تسمية المركبات العضوية </a:t>
            </a:r>
          </a:p>
        </p:txBody>
      </p:sp>
      <p:graphicFrame>
        <p:nvGraphicFramePr>
          <p:cNvPr id="8" name="جدول 8">
            <a:extLst>
              <a:ext uri="{FF2B5EF4-FFF2-40B4-BE49-F238E27FC236}">
                <a16:creationId xmlns:a16="http://schemas.microsoft.com/office/drawing/2014/main" id="{103287E1-F51F-CE1F-10CE-C1BA5B6FFF92}"/>
              </a:ext>
            </a:extLst>
          </p:cNvPr>
          <p:cNvGraphicFramePr>
            <a:graphicFrameLocks noGrp="1"/>
          </p:cNvGraphicFramePr>
          <p:nvPr>
            <p:extLst>
              <p:ext uri="{D42A27DB-BD31-4B8C-83A1-F6EECF244321}">
                <p14:modId xmlns:p14="http://schemas.microsoft.com/office/powerpoint/2010/main" val="469307341"/>
              </p:ext>
            </p:extLst>
          </p:nvPr>
        </p:nvGraphicFramePr>
        <p:xfrm>
          <a:off x="3862056" y="1165086"/>
          <a:ext cx="4607249" cy="5394960"/>
        </p:xfrm>
        <a:graphic>
          <a:graphicData uri="http://schemas.openxmlformats.org/drawingml/2006/table">
            <a:tbl>
              <a:tblPr rtl="1" firstRow="1" bandRow="1">
                <a:tableStyleId>{7DF18680-E054-41AD-8BC1-D1AEF772440D}</a:tableStyleId>
              </a:tblPr>
              <a:tblGrid>
                <a:gridCol w="1125368">
                  <a:extLst>
                    <a:ext uri="{9D8B030D-6E8A-4147-A177-3AD203B41FA5}">
                      <a16:colId xmlns:a16="http://schemas.microsoft.com/office/drawing/2014/main" val="727671770"/>
                    </a:ext>
                  </a:extLst>
                </a:gridCol>
                <a:gridCol w="3481881">
                  <a:extLst>
                    <a:ext uri="{9D8B030D-6E8A-4147-A177-3AD203B41FA5}">
                      <a16:colId xmlns:a16="http://schemas.microsoft.com/office/drawing/2014/main" val="550461320"/>
                    </a:ext>
                  </a:extLst>
                </a:gridCol>
              </a:tblGrid>
              <a:tr h="399273">
                <a:tc>
                  <a:txBody>
                    <a:bodyPr/>
                    <a:lstStyle/>
                    <a:p>
                      <a:pPr algn="ctr" rtl="1"/>
                      <a:r>
                        <a:rPr lang="ar-SA" sz="2400" b="1" dirty="0"/>
                        <a:t>البادئة</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عدد الذرات أو المجموعات الوظيفية</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294334"/>
                  </a:ext>
                </a:extLst>
              </a:tr>
              <a:tr h="399273">
                <a:tc>
                  <a:txBody>
                    <a:bodyPr/>
                    <a:lstStyle/>
                    <a:p>
                      <a:pPr algn="ctr" rtl="1"/>
                      <a:r>
                        <a:rPr lang="ar-SA" sz="2400" b="1" dirty="0"/>
                        <a:t>بلا</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1</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3556209"/>
                  </a:ext>
                </a:extLst>
              </a:tr>
              <a:tr h="399273">
                <a:tc>
                  <a:txBody>
                    <a:bodyPr/>
                    <a:lstStyle/>
                    <a:p>
                      <a:pPr algn="ctr" rtl="1"/>
                      <a:r>
                        <a:rPr lang="ar-SA" sz="2400" b="1" dirty="0"/>
                        <a:t>ثنائي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2</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6957906"/>
                  </a:ext>
                </a:extLst>
              </a:tr>
              <a:tr h="399273">
                <a:tc>
                  <a:txBody>
                    <a:bodyPr/>
                    <a:lstStyle/>
                    <a:p>
                      <a:pPr algn="ctr" rtl="1"/>
                      <a:r>
                        <a:rPr lang="ar-SA" sz="2400" b="1" dirty="0"/>
                        <a:t>ثلاثي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3</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1589727"/>
                  </a:ext>
                </a:extLst>
              </a:tr>
              <a:tr h="399273">
                <a:tc>
                  <a:txBody>
                    <a:bodyPr/>
                    <a:lstStyle/>
                    <a:p>
                      <a:pPr algn="ctr" rtl="1"/>
                      <a:r>
                        <a:rPr lang="ar-SA" sz="2400" b="1" dirty="0"/>
                        <a:t>رباعي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4</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137992"/>
                  </a:ext>
                </a:extLst>
              </a:tr>
              <a:tr h="399273">
                <a:tc>
                  <a:txBody>
                    <a:bodyPr/>
                    <a:lstStyle/>
                    <a:p>
                      <a:pPr algn="ctr" rtl="1"/>
                      <a:r>
                        <a:rPr lang="ar-SA" sz="2400" b="1" dirty="0"/>
                        <a:t>خماسي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5</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1112351"/>
                  </a:ext>
                </a:extLst>
              </a:tr>
              <a:tr h="399273">
                <a:tc>
                  <a:txBody>
                    <a:bodyPr/>
                    <a:lstStyle/>
                    <a:p>
                      <a:pPr algn="ctr" rtl="1"/>
                      <a:r>
                        <a:rPr lang="ar-SA" sz="2400" b="1" dirty="0"/>
                        <a:t>سداسي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6</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4755180"/>
                  </a:ext>
                </a:extLst>
              </a:tr>
              <a:tr h="399273">
                <a:tc>
                  <a:txBody>
                    <a:bodyPr/>
                    <a:lstStyle/>
                    <a:p>
                      <a:pPr algn="ctr" rtl="1"/>
                      <a:r>
                        <a:rPr lang="ar-SA" sz="2400" b="1" dirty="0"/>
                        <a:t>سباعي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7</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9570263"/>
                  </a:ext>
                </a:extLst>
              </a:tr>
              <a:tr h="399273">
                <a:tc>
                  <a:txBody>
                    <a:bodyPr/>
                    <a:lstStyle/>
                    <a:p>
                      <a:pPr algn="ctr" rtl="1"/>
                      <a:r>
                        <a:rPr lang="ar-SA" sz="2400" b="1" dirty="0"/>
                        <a:t>ثماني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8</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6196083"/>
                  </a:ext>
                </a:extLst>
              </a:tr>
              <a:tr h="399273">
                <a:tc>
                  <a:txBody>
                    <a:bodyPr/>
                    <a:lstStyle/>
                    <a:p>
                      <a:pPr algn="ctr" rtl="1"/>
                      <a:r>
                        <a:rPr lang="ar-SA" sz="2400" b="1" dirty="0"/>
                        <a:t>تساعي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9</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6068471"/>
                  </a:ext>
                </a:extLst>
              </a:tr>
              <a:tr h="399273">
                <a:tc>
                  <a:txBody>
                    <a:bodyPr/>
                    <a:lstStyle/>
                    <a:p>
                      <a:pPr algn="ctr" rtl="1"/>
                      <a:r>
                        <a:rPr lang="ar-SA" sz="2400" b="1" dirty="0"/>
                        <a:t>عشاري</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400" b="1" dirty="0"/>
                        <a:t>10</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2433470"/>
                  </a:ext>
                </a:extLst>
              </a:tr>
            </a:tbl>
          </a:graphicData>
        </a:graphic>
      </p:graphicFrame>
    </p:spTree>
    <p:extLst>
      <p:ext uri="{BB962C8B-B14F-4D97-AF65-F5344CB8AC3E}">
        <p14:creationId xmlns:p14="http://schemas.microsoft.com/office/powerpoint/2010/main" val="1233070488"/>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3B599658-562F-EF62-6DBB-6666FDBE1B1F}"/>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62</a:t>
            </a:r>
          </a:p>
        </p:txBody>
      </p:sp>
      <p:sp>
        <p:nvSpPr>
          <p:cNvPr id="3" name="مستطيل: زوايا مستديرة 2">
            <a:extLst>
              <a:ext uri="{FF2B5EF4-FFF2-40B4-BE49-F238E27FC236}">
                <a16:creationId xmlns:a16="http://schemas.microsoft.com/office/drawing/2014/main" id="{51091473-693E-EF56-60CC-FAA330003A80}"/>
              </a:ext>
            </a:extLst>
          </p:cNvPr>
          <p:cNvSpPr/>
          <p:nvPr/>
        </p:nvSpPr>
        <p:spPr>
          <a:xfrm>
            <a:off x="87086" y="6475445"/>
            <a:ext cx="3663820" cy="223935"/>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تقارن بين تراكيب هاليدات الألكيل وهاليدات الأريل </a:t>
            </a:r>
          </a:p>
        </p:txBody>
      </p:sp>
      <p:sp>
        <p:nvSpPr>
          <p:cNvPr id="4" name="مستطيل 3">
            <a:extLst>
              <a:ext uri="{FF2B5EF4-FFF2-40B4-BE49-F238E27FC236}">
                <a16:creationId xmlns:a16="http://schemas.microsoft.com/office/drawing/2014/main" id="{9A6D4DB3-FE90-62C1-7315-EFCDBCC79DE2}"/>
              </a:ext>
            </a:extLst>
          </p:cNvPr>
          <p:cNvSpPr/>
          <p:nvPr/>
        </p:nvSpPr>
        <p:spPr>
          <a:xfrm>
            <a:off x="5502727" y="168771"/>
            <a:ext cx="1186543" cy="707886"/>
          </a:xfrm>
          <a:prstGeom prst="rect">
            <a:avLst/>
          </a:prstGeom>
          <a:noFill/>
        </p:spPr>
        <p:txBody>
          <a:bodyPr wrap="none" lIns="91440" tIns="45720" rIns="91440" bIns="45720">
            <a:spAutoFit/>
          </a:bodyPr>
          <a:lstStyle/>
          <a:p>
            <a:pPr algn="ctr"/>
            <a:r>
              <a:rPr lang="ar-SA" sz="4000" b="1" dirty="0">
                <a:solidFill>
                  <a:schemeClr val="bg1"/>
                </a:solidFill>
              </a:rPr>
              <a:t>تطبيق</a:t>
            </a:r>
          </a:p>
        </p:txBody>
      </p:sp>
      <p:pic>
        <p:nvPicPr>
          <p:cNvPr id="7" name="صورة 6">
            <a:extLst>
              <a:ext uri="{FF2B5EF4-FFF2-40B4-BE49-F238E27FC236}">
                <a16:creationId xmlns:a16="http://schemas.microsoft.com/office/drawing/2014/main" id="{8CFD9BA4-DAEA-0AB9-FA9E-B297EC67AD10}"/>
              </a:ext>
            </a:extLst>
          </p:cNvPr>
          <p:cNvPicPr>
            <a:picLocks noChangeAspect="1"/>
          </p:cNvPicPr>
          <p:nvPr/>
        </p:nvPicPr>
        <p:blipFill rotWithShape="1">
          <a:blip r:embed="rId2">
            <a:extLst>
              <a:ext uri="{28A0092B-C50C-407E-A947-70E740481C1C}">
                <a14:useLocalDpi xmlns:a14="http://schemas.microsoft.com/office/drawing/2010/main" val="0"/>
              </a:ext>
            </a:extLst>
          </a:blip>
          <a:srcRect l="1838" t="4017" r="1794" b="6770"/>
          <a:stretch/>
        </p:blipFill>
        <p:spPr>
          <a:xfrm>
            <a:off x="1994418" y="876657"/>
            <a:ext cx="8203164" cy="5365729"/>
          </a:xfrm>
          <a:prstGeom prst="rect">
            <a:avLst/>
          </a:prstGeom>
        </p:spPr>
      </p:pic>
    </p:spTree>
    <p:extLst>
      <p:ext uri="{BB962C8B-B14F-4D97-AF65-F5344CB8AC3E}">
        <p14:creationId xmlns:p14="http://schemas.microsoft.com/office/powerpoint/2010/main" val="1974698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3B599658-562F-EF62-6DBB-6666FDBE1B1F}"/>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مصادر</a:t>
            </a:r>
          </a:p>
        </p:txBody>
      </p:sp>
      <p:sp>
        <p:nvSpPr>
          <p:cNvPr id="3" name="مستطيل: زوايا مستديرة 2">
            <a:extLst>
              <a:ext uri="{FF2B5EF4-FFF2-40B4-BE49-F238E27FC236}">
                <a16:creationId xmlns:a16="http://schemas.microsoft.com/office/drawing/2014/main" id="{51091473-693E-EF56-60CC-FAA330003A80}"/>
              </a:ext>
            </a:extLst>
          </p:cNvPr>
          <p:cNvSpPr/>
          <p:nvPr/>
        </p:nvSpPr>
        <p:spPr>
          <a:xfrm>
            <a:off x="87086" y="6475445"/>
            <a:ext cx="3663820" cy="223935"/>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تقارن بين تراكيب هاليدات الألكيل وهاليدات الأريل </a:t>
            </a:r>
          </a:p>
        </p:txBody>
      </p:sp>
      <p:sp>
        <p:nvSpPr>
          <p:cNvPr id="4" name="مستطيل 3">
            <a:extLst>
              <a:ext uri="{FF2B5EF4-FFF2-40B4-BE49-F238E27FC236}">
                <a16:creationId xmlns:a16="http://schemas.microsoft.com/office/drawing/2014/main" id="{9A6D4DB3-FE90-62C1-7315-EFCDBCC79DE2}"/>
              </a:ext>
            </a:extLst>
          </p:cNvPr>
          <p:cNvSpPr/>
          <p:nvPr/>
        </p:nvSpPr>
        <p:spPr>
          <a:xfrm>
            <a:off x="5502727" y="168771"/>
            <a:ext cx="1186543" cy="707886"/>
          </a:xfrm>
          <a:prstGeom prst="rect">
            <a:avLst/>
          </a:prstGeom>
          <a:noFill/>
        </p:spPr>
        <p:txBody>
          <a:bodyPr wrap="none" lIns="91440" tIns="45720" rIns="91440" bIns="45720">
            <a:spAutoFit/>
          </a:bodyPr>
          <a:lstStyle/>
          <a:p>
            <a:pPr algn="ctr"/>
            <a:r>
              <a:rPr lang="ar-SA" sz="4000" b="1" dirty="0">
                <a:solidFill>
                  <a:schemeClr val="bg1"/>
                </a:solidFill>
              </a:rPr>
              <a:t>تطبيق</a:t>
            </a:r>
          </a:p>
        </p:txBody>
      </p:sp>
      <p:pic>
        <p:nvPicPr>
          <p:cNvPr id="6" name="صورة 5" descr="صورة تحتوي على رسم بياني&#10;&#10;تم إنشاء الوصف تلقائياً">
            <a:extLst>
              <a:ext uri="{FF2B5EF4-FFF2-40B4-BE49-F238E27FC236}">
                <a16:creationId xmlns:a16="http://schemas.microsoft.com/office/drawing/2014/main" id="{509C456A-FDC3-0667-8708-68577A71E178}"/>
              </a:ext>
            </a:extLst>
          </p:cNvPr>
          <p:cNvPicPr>
            <a:picLocks noChangeAspect="1"/>
          </p:cNvPicPr>
          <p:nvPr/>
        </p:nvPicPr>
        <p:blipFill rotWithShape="1">
          <a:blip r:embed="rId2">
            <a:extLst>
              <a:ext uri="{28A0092B-C50C-407E-A947-70E740481C1C}">
                <a14:useLocalDpi xmlns:a14="http://schemas.microsoft.com/office/drawing/2010/main" val="0"/>
              </a:ext>
            </a:extLst>
          </a:blip>
          <a:srcRect l="3343" r="41461"/>
          <a:stretch/>
        </p:blipFill>
        <p:spPr>
          <a:xfrm rot="16200000">
            <a:off x="3754014" y="-1623998"/>
            <a:ext cx="4683967" cy="10105995"/>
          </a:xfrm>
          <a:prstGeom prst="rect">
            <a:avLst/>
          </a:prstGeom>
        </p:spPr>
      </p:pic>
    </p:spTree>
    <p:extLst>
      <p:ext uri="{BB962C8B-B14F-4D97-AF65-F5344CB8AC3E}">
        <p14:creationId xmlns:p14="http://schemas.microsoft.com/office/powerpoint/2010/main" val="696527218"/>
      </p:ext>
    </p:extLst>
  </p:cSld>
  <p:clrMapOvr>
    <a:masterClrMapping/>
  </p:clrMapOvr>
  <p:transition spd="slow">
    <p:cover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32709875-67A8-50B6-C09E-0F8D02B7A6C1}"/>
              </a:ext>
            </a:extLst>
          </p:cNvPr>
          <p:cNvSpPr/>
          <p:nvPr/>
        </p:nvSpPr>
        <p:spPr>
          <a:xfrm>
            <a:off x="2188026" y="2570582"/>
            <a:ext cx="8070979" cy="1516224"/>
          </a:xfrm>
          <a:prstGeom prst="roundRect">
            <a:avLst>
              <a:gd name="adj" fmla="val 12264"/>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accent2">
                    <a:lumMod val="50000"/>
                  </a:schemeClr>
                </a:solidFill>
              </a:rPr>
              <a:t>الفكرة العامة</a:t>
            </a:r>
          </a:p>
          <a:p>
            <a:pPr algn="ctr"/>
            <a:r>
              <a:rPr lang="ar-SA" sz="2400" b="1" dirty="0">
                <a:solidFill>
                  <a:schemeClr val="tx1"/>
                </a:solidFill>
              </a:rPr>
              <a:t>يؤدي استبدال ذرات الهيدروجين في المركبات الهيدروكربونية بمجموعات وظيفية مختلفة إلى تكوين مركبات عضوية متنوعة</a:t>
            </a:r>
          </a:p>
        </p:txBody>
      </p:sp>
      <p:sp>
        <p:nvSpPr>
          <p:cNvPr id="4" name="مستطيل 3">
            <a:extLst>
              <a:ext uri="{FF2B5EF4-FFF2-40B4-BE49-F238E27FC236}">
                <a16:creationId xmlns:a16="http://schemas.microsoft.com/office/drawing/2014/main" id="{BE887AD9-3DEF-9915-FB0A-F3D3C0F3CB23}"/>
              </a:ext>
            </a:extLst>
          </p:cNvPr>
          <p:cNvSpPr/>
          <p:nvPr/>
        </p:nvSpPr>
        <p:spPr>
          <a:xfrm>
            <a:off x="4404750" y="538490"/>
            <a:ext cx="3637535" cy="1107996"/>
          </a:xfrm>
          <a:prstGeom prst="rect">
            <a:avLst/>
          </a:prstGeom>
          <a:noFill/>
        </p:spPr>
        <p:txBody>
          <a:bodyPr wrap="none" lIns="91440" tIns="45720" rIns="91440" bIns="45720">
            <a:spAutoFit/>
          </a:bodyPr>
          <a:lstStyle/>
          <a:p>
            <a:pPr algn="ctr"/>
            <a:r>
              <a:rPr lang="ar-SA" sz="6600" b="1" dirty="0">
                <a:solidFill>
                  <a:schemeClr val="bg1"/>
                </a:solidFill>
              </a:rPr>
              <a:t>الفصل الثاني</a:t>
            </a:r>
            <a:endParaRPr lang="ar-SA" sz="6600" b="0" cap="none" spc="0" dirty="0">
              <a:ln w="0"/>
              <a:solidFill>
                <a:schemeClr val="bg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2273A7C6-694C-FC25-13A4-4331D254F8BE}"/>
              </a:ext>
            </a:extLst>
          </p:cNvPr>
          <p:cNvSpPr/>
          <p:nvPr/>
        </p:nvSpPr>
        <p:spPr>
          <a:xfrm>
            <a:off x="2321647" y="1754591"/>
            <a:ext cx="7803739" cy="707886"/>
          </a:xfrm>
          <a:prstGeom prst="rect">
            <a:avLst/>
          </a:prstGeom>
          <a:noFill/>
        </p:spPr>
        <p:txBody>
          <a:bodyPr wrap="none" lIns="91440" tIns="45720" rIns="91440" bIns="45720">
            <a:spAutoFit/>
          </a:bodyPr>
          <a:lstStyle/>
          <a:p>
            <a:pPr algn="ctr"/>
            <a:r>
              <a:rPr lang="ar-SA" sz="4000" b="1" dirty="0">
                <a:solidFill>
                  <a:schemeClr val="bg1"/>
                </a:solidFill>
              </a:rPr>
              <a:t>مشتقات المركبات الهيدروكربونية وتفاعلاتها </a:t>
            </a:r>
            <a:endParaRPr lang="ar-SA" sz="4000" b="0" cap="none" spc="0" dirty="0">
              <a:ln w="0"/>
              <a:solidFill>
                <a:schemeClr val="bg1"/>
              </a:solidFill>
              <a:effectLst>
                <a:outerShdw blurRad="38100" dist="19050" dir="2700000" algn="tl" rotWithShape="0">
                  <a:schemeClr val="dk1">
                    <a:alpha val="40000"/>
                  </a:schemeClr>
                </a:outerShdw>
              </a:effectLst>
            </a:endParaRPr>
          </a:p>
        </p:txBody>
      </p:sp>
      <p:sp>
        <p:nvSpPr>
          <p:cNvPr id="6" name="مستطيل: زوايا مستديرة 5">
            <a:extLst>
              <a:ext uri="{FF2B5EF4-FFF2-40B4-BE49-F238E27FC236}">
                <a16:creationId xmlns:a16="http://schemas.microsoft.com/office/drawing/2014/main" id="{3612D3B5-1808-058B-D67C-D40958BA3A27}"/>
              </a:ext>
            </a:extLst>
          </p:cNvPr>
          <p:cNvSpPr/>
          <p:nvPr/>
        </p:nvSpPr>
        <p:spPr>
          <a:xfrm>
            <a:off x="7973211" y="4297698"/>
            <a:ext cx="3123994" cy="758112"/>
          </a:xfrm>
          <a:prstGeom prst="roundRect">
            <a:avLst>
              <a:gd name="adj" fmla="val 5000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هاليدات الألكيل وهاليدات الأريل </a:t>
            </a:r>
          </a:p>
        </p:txBody>
      </p:sp>
      <p:sp>
        <p:nvSpPr>
          <p:cNvPr id="7" name="مستطيل: زوايا مستديرة 6">
            <a:extLst>
              <a:ext uri="{FF2B5EF4-FFF2-40B4-BE49-F238E27FC236}">
                <a16:creationId xmlns:a16="http://schemas.microsoft.com/office/drawing/2014/main" id="{E56E944B-43BE-8704-1A61-B9842CF65AA1}"/>
              </a:ext>
            </a:extLst>
          </p:cNvPr>
          <p:cNvSpPr/>
          <p:nvPr/>
        </p:nvSpPr>
        <p:spPr>
          <a:xfrm>
            <a:off x="4534003" y="4344742"/>
            <a:ext cx="3123994" cy="758112"/>
          </a:xfrm>
          <a:prstGeom prst="roundRect">
            <a:avLst>
              <a:gd name="adj" fmla="val 5000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الكحولات، </a:t>
            </a:r>
            <a:r>
              <a:rPr lang="ar-SA" sz="2000" b="1" dirty="0" err="1">
                <a:solidFill>
                  <a:schemeClr val="tx1"/>
                </a:solidFill>
              </a:rPr>
              <a:t>والإيثرات</a:t>
            </a:r>
            <a:r>
              <a:rPr lang="ar-SA" sz="2000" b="1" dirty="0">
                <a:solidFill>
                  <a:schemeClr val="tx1"/>
                </a:solidFill>
              </a:rPr>
              <a:t>، والأمينات</a:t>
            </a:r>
          </a:p>
        </p:txBody>
      </p:sp>
      <p:sp>
        <p:nvSpPr>
          <p:cNvPr id="8" name="مستطيل: زوايا مستديرة 7">
            <a:extLst>
              <a:ext uri="{FF2B5EF4-FFF2-40B4-BE49-F238E27FC236}">
                <a16:creationId xmlns:a16="http://schemas.microsoft.com/office/drawing/2014/main" id="{B3284AC3-DB1A-EFC0-04FE-E8D775B55984}"/>
              </a:ext>
            </a:extLst>
          </p:cNvPr>
          <p:cNvSpPr/>
          <p:nvPr/>
        </p:nvSpPr>
        <p:spPr>
          <a:xfrm>
            <a:off x="1252402" y="4338325"/>
            <a:ext cx="3123994" cy="758112"/>
          </a:xfrm>
          <a:prstGeom prst="roundRect">
            <a:avLst>
              <a:gd name="adj" fmla="val 5000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مركبات الكربونيل</a:t>
            </a:r>
          </a:p>
        </p:txBody>
      </p:sp>
      <p:sp>
        <p:nvSpPr>
          <p:cNvPr id="9" name="مستطيل: زوايا مستديرة 8">
            <a:extLst>
              <a:ext uri="{FF2B5EF4-FFF2-40B4-BE49-F238E27FC236}">
                <a16:creationId xmlns:a16="http://schemas.microsoft.com/office/drawing/2014/main" id="{7F6D6BBA-345E-26B4-F9F5-1E8ED2036FBD}"/>
              </a:ext>
            </a:extLst>
          </p:cNvPr>
          <p:cNvSpPr/>
          <p:nvPr/>
        </p:nvSpPr>
        <p:spPr>
          <a:xfrm>
            <a:off x="6223515" y="5360790"/>
            <a:ext cx="3123994" cy="758112"/>
          </a:xfrm>
          <a:prstGeom prst="roundRect">
            <a:avLst>
              <a:gd name="adj" fmla="val 5000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تفاعلات أخرى للمركبات العضوية</a:t>
            </a:r>
          </a:p>
        </p:txBody>
      </p:sp>
      <p:sp>
        <p:nvSpPr>
          <p:cNvPr id="10" name="مستطيل: زوايا مستديرة 9">
            <a:extLst>
              <a:ext uri="{FF2B5EF4-FFF2-40B4-BE49-F238E27FC236}">
                <a16:creationId xmlns:a16="http://schemas.microsoft.com/office/drawing/2014/main" id="{63DA41B0-DB43-ECFE-6995-B97A4CDDB1D5}"/>
              </a:ext>
            </a:extLst>
          </p:cNvPr>
          <p:cNvSpPr/>
          <p:nvPr/>
        </p:nvSpPr>
        <p:spPr>
          <a:xfrm>
            <a:off x="2553009" y="5360790"/>
            <a:ext cx="3123994" cy="758112"/>
          </a:xfrm>
          <a:prstGeom prst="roundRect">
            <a:avLst>
              <a:gd name="adj" fmla="val 5000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البوليمرات</a:t>
            </a:r>
          </a:p>
        </p:txBody>
      </p:sp>
    </p:spTree>
    <p:extLst>
      <p:ext uri="{BB962C8B-B14F-4D97-AF65-F5344CB8AC3E}">
        <p14:creationId xmlns:p14="http://schemas.microsoft.com/office/powerpoint/2010/main" val="203995401"/>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7F4AF42-B753-A901-CBC7-0EAF8E4C8DB5}"/>
              </a:ext>
            </a:extLst>
          </p:cNvPr>
          <p:cNvSpPr/>
          <p:nvPr/>
        </p:nvSpPr>
        <p:spPr>
          <a:xfrm>
            <a:off x="10106302" y="2995946"/>
            <a:ext cx="1571264" cy="707886"/>
          </a:xfrm>
          <a:prstGeom prst="rect">
            <a:avLst/>
          </a:prstGeom>
          <a:noFill/>
        </p:spPr>
        <p:txBody>
          <a:bodyPr wrap="none" lIns="91440" tIns="45720" rIns="91440" bIns="45720">
            <a:spAutoFit/>
          </a:bodyPr>
          <a:lstStyle/>
          <a:p>
            <a:pPr algn="ctr"/>
            <a:r>
              <a:rPr lang="ar-SA" sz="4000" b="1" dirty="0">
                <a:solidFill>
                  <a:schemeClr val="bg1"/>
                </a:solidFill>
              </a:rPr>
              <a:t>الخلاصة</a:t>
            </a:r>
          </a:p>
        </p:txBody>
      </p:sp>
      <p:sp>
        <p:nvSpPr>
          <p:cNvPr id="3" name="فقاعة الكلام: بيضاوية 2">
            <a:extLst>
              <a:ext uri="{FF2B5EF4-FFF2-40B4-BE49-F238E27FC236}">
                <a16:creationId xmlns:a16="http://schemas.microsoft.com/office/drawing/2014/main" id="{CD085BAD-A9BE-BA74-8742-F19426D0608C}"/>
              </a:ext>
            </a:extLst>
          </p:cNvPr>
          <p:cNvSpPr/>
          <p:nvPr/>
        </p:nvSpPr>
        <p:spPr>
          <a:xfrm>
            <a:off x="514434" y="2532593"/>
            <a:ext cx="2450737" cy="1792814"/>
          </a:xfrm>
          <a:prstGeom prst="wedgeEllipseCallou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ماذا تعلمنا</a:t>
            </a:r>
          </a:p>
        </p:txBody>
      </p:sp>
      <p:sp>
        <p:nvSpPr>
          <p:cNvPr id="4" name="مستطيل 3">
            <a:extLst>
              <a:ext uri="{FF2B5EF4-FFF2-40B4-BE49-F238E27FC236}">
                <a16:creationId xmlns:a16="http://schemas.microsoft.com/office/drawing/2014/main" id="{8E56F25B-5E80-6BE9-6E06-84258A3536A2}"/>
              </a:ext>
            </a:extLst>
          </p:cNvPr>
          <p:cNvSpPr/>
          <p:nvPr/>
        </p:nvSpPr>
        <p:spPr>
          <a:xfrm>
            <a:off x="3450362" y="2107753"/>
            <a:ext cx="6552053" cy="2837472"/>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rPr>
              <a:t>يؤدي حلول مجموعات وظيفية محل ذرة هيدروجين في الهيدروكربونات إلى تكوين مجموعة كبرة من المركبات العضوية.</a:t>
            </a:r>
          </a:p>
          <a:p>
            <a:pPr marL="457200" indent="-457200">
              <a:buFont typeface="Wingdings" panose="05000000000000000000" pitchFamily="2" charset="2"/>
              <a:buChar char="Ø"/>
            </a:pPr>
            <a:r>
              <a:rPr lang="ar-SA" sz="2800" b="1" dirty="0">
                <a:solidFill>
                  <a:schemeClr val="tx1"/>
                </a:solidFill>
              </a:rPr>
              <a:t>هاليد الألكيل مركب عضوي يحتوي على واحد أو أكثر من ذرات الهالوجين المرتبطة مع ذرة كربون في مركب </a:t>
            </a:r>
            <a:r>
              <a:rPr lang="ar-SA" sz="2800" b="1" dirty="0" err="1">
                <a:solidFill>
                  <a:schemeClr val="tx1"/>
                </a:solidFill>
              </a:rPr>
              <a:t>أليفاتي</a:t>
            </a:r>
            <a:r>
              <a:rPr lang="ar-SA" sz="2800" b="1" dirty="0">
                <a:solidFill>
                  <a:schemeClr val="tx1"/>
                </a:solidFill>
              </a:rPr>
              <a:t>.</a:t>
            </a:r>
          </a:p>
        </p:txBody>
      </p:sp>
    </p:spTree>
    <p:extLst>
      <p:ext uri="{BB962C8B-B14F-4D97-AF65-F5344CB8AC3E}">
        <p14:creationId xmlns:p14="http://schemas.microsoft.com/office/powerpoint/2010/main" val="300982385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2D9F4D7A-DD74-3969-8487-B415165D62C6}"/>
              </a:ext>
            </a:extLst>
          </p:cNvPr>
          <p:cNvSpPr/>
          <p:nvPr/>
        </p:nvSpPr>
        <p:spPr>
          <a:xfrm>
            <a:off x="10987049" y="122117"/>
            <a:ext cx="1090574" cy="559017"/>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تقويم</a:t>
            </a:r>
          </a:p>
          <a:p>
            <a:pPr algn="ctr"/>
            <a:r>
              <a:rPr lang="ar-SA" dirty="0">
                <a:solidFill>
                  <a:schemeClr val="tx1"/>
                </a:solidFill>
              </a:rPr>
              <a:t>مصادر </a:t>
            </a:r>
          </a:p>
        </p:txBody>
      </p:sp>
      <p:sp>
        <p:nvSpPr>
          <p:cNvPr id="3" name="مستطيل: زوايا مستديرة 2">
            <a:extLst>
              <a:ext uri="{FF2B5EF4-FFF2-40B4-BE49-F238E27FC236}">
                <a16:creationId xmlns:a16="http://schemas.microsoft.com/office/drawing/2014/main" id="{7F9E6110-51DD-9BF8-FA99-229B2BCC818E}"/>
              </a:ext>
            </a:extLst>
          </p:cNvPr>
          <p:cNvSpPr/>
          <p:nvPr/>
        </p:nvSpPr>
        <p:spPr>
          <a:xfrm>
            <a:off x="2275114" y="283848"/>
            <a:ext cx="7641771" cy="55901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chemeClr val="bg1"/>
                </a:solidFill>
              </a:rPr>
              <a:t>ترتبط ذرات الكربون في الهيدروكربونات بصورة عامة</a:t>
            </a:r>
          </a:p>
        </p:txBody>
      </p:sp>
      <p:graphicFrame>
        <p:nvGraphicFramePr>
          <p:cNvPr id="4" name="جدول 4">
            <a:extLst>
              <a:ext uri="{FF2B5EF4-FFF2-40B4-BE49-F238E27FC236}">
                <a16:creationId xmlns:a16="http://schemas.microsoft.com/office/drawing/2014/main" id="{244AE21A-B3DF-2409-4A92-3B9A613CA034}"/>
              </a:ext>
            </a:extLst>
          </p:cNvPr>
          <p:cNvGraphicFramePr>
            <a:graphicFrameLocks noGrp="1"/>
          </p:cNvGraphicFramePr>
          <p:nvPr>
            <p:extLst>
              <p:ext uri="{D42A27DB-BD31-4B8C-83A1-F6EECF244321}">
                <p14:modId xmlns:p14="http://schemas.microsoft.com/office/powerpoint/2010/main" val="4199584865"/>
              </p:ext>
            </p:extLst>
          </p:nvPr>
        </p:nvGraphicFramePr>
        <p:xfrm>
          <a:off x="1408922" y="1064898"/>
          <a:ext cx="9012334" cy="1036320"/>
        </p:xfrm>
        <a:graphic>
          <a:graphicData uri="http://schemas.openxmlformats.org/drawingml/2006/table">
            <a:tbl>
              <a:tblPr rtl="1" firstRow="1" bandRow="1">
                <a:tableStyleId>{5C22544A-7EE6-4342-B048-85BDC9FD1C3A}</a:tableStyleId>
              </a:tblPr>
              <a:tblGrid>
                <a:gridCol w="4506167">
                  <a:extLst>
                    <a:ext uri="{9D8B030D-6E8A-4147-A177-3AD203B41FA5}">
                      <a16:colId xmlns:a16="http://schemas.microsoft.com/office/drawing/2014/main" val="1025177417"/>
                    </a:ext>
                  </a:extLst>
                </a:gridCol>
                <a:gridCol w="4506167">
                  <a:extLst>
                    <a:ext uri="{9D8B030D-6E8A-4147-A177-3AD203B41FA5}">
                      <a16:colId xmlns:a16="http://schemas.microsoft.com/office/drawing/2014/main" val="1230473159"/>
                    </a:ext>
                  </a:extLst>
                </a:gridCol>
              </a:tblGrid>
              <a:tr h="468000">
                <a:tc>
                  <a:txBody>
                    <a:bodyPr/>
                    <a:lstStyle/>
                    <a:p>
                      <a:pPr rtl="1"/>
                      <a:r>
                        <a:rPr lang="ar-SA" sz="2800" b="1" dirty="0">
                          <a:solidFill>
                            <a:schemeClr val="tx1">
                              <a:lumMod val="95000"/>
                              <a:lumOff val="5000"/>
                            </a:schemeClr>
                          </a:solidFill>
                        </a:rPr>
                        <a:t>أ) بذرات كربون أخرى فقط.</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rtl="1"/>
                      <a:r>
                        <a:rPr lang="ar-SA" sz="2800" b="1" dirty="0">
                          <a:solidFill>
                            <a:schemeClr val="tx1">
                              <a:lumMod val="95000"/>
                              <a:lumOff val="5000"/>
                            </a:schemeClr>
                          </a:solidFill>
                        </a:rPr>
                        <a:t>ج) بذرات كربون وذرات هيدروجين.</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74201255"/>
                  </a:ext>
                </a:extLst>
              </a:tr>
              <a:tr h="468000">
                <a:tc>
                  <a:txBody>
                    <a:bodyPr/>
                    <a:lstStyle/>
                    <a:p>
                      <a:pPr rtl="1"/>
                      <a:r>
                        <a:rPr lang="ar-SA" sz="2800" b="1" dirty="0">
                          <a:solidFill>
                            <a:schemeClr val="tx1">
                              <a:lumMod val="95000"/>
                              <a:lumOff val="5000"/>
                            </a:schemeClr>
                          </a:solidFill>
                        </a:rPr>
                        <a:t>ب) بذرات هيدروجين أخرى فقط.</a:t>
                      </a:r>
                    </a:p>
                  </a:txBody>
                  <a:tcPr anchor="ctr">
                    <a:lnT w="38100" cap="flat" cmpd="sng" algn="ctr">
                      <a:solidFill>
                        <a:schemeClr val="bg1"/>
                      </a:solidFill>
                      <a:prstDash val="solid"/>
                      <a:round/>
                      <a:headEnd type="none" w="med" len="med"/>
                      <a:tailEnd type="none" w="med" len="med"/>
                    </a:lnT>
                  </a:tcPr>
                </a:tc>
                <a:tc>
                  <a:txBody>
                    <a:bodyPr/>
                    <a:lstStyle/>
                    <a:p>
                      <a:pPr rtl="1"/>
                      <a:r>
                        <a:rPr lang="ar-SA" sz="2800" b="1" dirty="0">
                          <a:solidFill>
                            <a:schemeClr val="tx1">
                              <a:lumMod val="95000"/>
                              <a:lumOff val="5000"/>
                            </a:schemeClr>
                          </a:solidFill>
                        </a:rPr>
                        <a:t>د) بذرات أيّ عنصر.</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84418086"/>
                  </a:ext>
                </a:extLst>
              </a:tr>
            </a:tbl>
          </a:graphicData>
        </a:graphic>
      </p:graphicFrame>
      <p:sp>
        <p:nvSpPr>
          <p:cNvPr id="5" name="مستطيل: زوايا مستديرة 4">
            <a:extLst>
              <a:ext uri="{FF2B5EF4-FFF2-40B4-BE49-F238E27FC236}">
                <a16:creationId xmlns:a16="http://schemas.microsoft.com/office/drawing/2014/main" id="{2297C7C9-7892-E117-377D-2F8E1864FD23}"/>
              </a:ext>
            </a:extLst>
          </p:cNvPr>
          <p:cNvSpPr/>
          <p:nvPr/>
        </p:nvSpPr>
        <p:spPr>
          <a:xfrm>
            <a:off x="2275114" y="2252607"/>
            <a:ext cx="7641771" cy="55901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000" b="1" dirty="0">
                <a:solidFill>
                  <a:schemeClr val="bg1"/>
                </a:solidFill>
              </a:rPr>
              <a:t>تُسمّى الذرات، أو مجموعات الذرات غير الهيدروجين والكربون، والتي توجد في الجزيئات العضوية وتتفاعل بطريقة محدَّدة.</a:t>
            </a:r>
          </a:p>
        </p:txBody>
      </p:sp>
      <p:graphicFrame>
        <p:nvGraphicFramePr>
          <p:cNvPr id="6" name="جدول 4">
            <a:extLst>
              <a:ext uri="{FF2B5EF4-FFF2-40B4-BE49-F238E27FC236}">
                <a16:creationId xmlns:a16="http://schemas.microsoft.com/office/drawing/2014/main" id="{883CCE53-B39C-AFF9-6BA5-B0AD847233BC}"/>
              </a:ext>
            </a:extLst>
          </p:cNvPr>
          <p:cNvGraphicFramePr>
            <a:graphicFrameLocks noGrp="1"/>
          </p:cNvGraphicFramePr>
          <p:nvPr>
            <p:extLst>
              <p:ext uri="{D42A27DB-BD31-4B8C-83A1-F6EECF244321}">
                <p14:modId xmlns:p14="http://schemas.microsoft.com/office/powerpoint/2010/main" val="3690021721"/>
              </p:ext>
            </p:extLst>
          </p:nvPr>
        </p:nvGraphicFramePr>
        <p:xfrm>
          <a:off x="1408922" y="3033657"/>
          <a:ext cx="9012334" cy="1036320"/>
        </p:xfrm>
        <a:graphic>
          <a:graphicData uri="http://schemas.openxmlformats.org/drawingml/2006/table">
            <a:tbl>
              <a:tblPr rtl="1" firstRow="1" bandRow="1">
                <a:tableStyleId>{5C22544A-7EE6-4342-B048-85BDC9FD1C3A}</a:tableStyleId>
              </a:tblPr>
              <a:tblGrid>
                <a:gridCol w="4506167">
                  <a:extLst>
                    <a:ext uri="{9D8B030D-6E8A-4147-A177-3AD203B41FA5}">
                      <a16:colId xmlns:a16="http://schemas.microsoft.com/office/drawing/2014/main" val="1025177417"/>
                    </a:ext>
                  </a:extLst>
                </a:gridCol>
                <a:gridCol w="4506167">
                  <a:extLst>
                    <a:ext uri="{9D8B030D-6E8A-4147-A177-3AD203B41FA5}">
                      <a16:colId xmlns:a16="http://schemas.microsoft.com/office/drawing/2014/main" val="1230473159"/>
                    </a:ext>
                  </a:extLst>
                </a:gridCol>
              </a:tblGrid>
              <a:tr h="468000">
                <a:tc>
                  <a:txBody>
                    <a:bodyPr/>
                    <a:lstStyle/>
                    <a:p>
                      <a:pPr rtl="1"/>
                      <a:r>
                        <a:rPr lang="ar-SA" sz="2800" b="1" dirty="0">
                          <a:solidFill>
                            <a:schemeClr val="tx1">
                              <a:lumMod val="95000"/>
                              <a:lumOff val="5000"/>
                            </a:schemeClr>
                          </a:solidFill>
                        </a:rPr>
                        <a:t>أ) المجموعات الوظيفية.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rtl="1"/>
                      <a:r>
                        <a:rPr lang="ar-SA" sz="2800" b="1" dirty="0">
                          <a:solidFill>
                            <a:schemeClr val="tx1">
                              <a:lumMod val="95000"/>
                              <a:lumOff val="5000"/>
                            </a:schemeClr>
                          </a:solidFill>
                        </a:rPr>
                        <a:t>ج) الجذور الحرة.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74201255"/>
                  </a:ext>
                </a:extLst>
              </a:tr>
              <a:tr h="468000">
                <a:tc>
                  <a:txBody>
                    <a:bodyPr/>
                    <a:lstStyle/>
                    <a:p>
                      <a:pPr rtl="1"/>
                      <a:r>
                        <a:rPr lang="ar-SA" sz="2800" b="1" dirty="0">
                          <a:solidFill>
                            <a:schemeClr val="tx1">
                              <a:lumMod val="95000"/>
                              <a:lumOff val="5000"/>
                            </a:schemeClr>
                          </a:solidFill>
                        </a:rPr>
                        <a:t>ب) البوليمرات.</a:t>
                      </a:r>
                    </a:p>
                  </a:txBody>
                  <a:tcPr anchor="ctr">
                    <a:lnT w="38100" cap="flat" cmpd="sng" algn="ctr">
                      <a:solidFill>
                        <a:schemeClr val="bg1"/>
                      </a:solidFill>
                      <a:prstDash val="solid"/>
                      <a:round/>
                      <a:headEnd type="none" w="med" len="med"/>
                      <a:tailEnd type="none" w="med" len="med"/>
                    </a:lnT>
                  </a:tcPr>
                </a:tc>
                <a:tc>
                  <a:txBody>
                    <a:bodyPr/>
                    <a:lstStyle/>
                    <a:p>
                      <a:pPr rtl="1"/>
                      <a:r>
                        <a:rPr lang="ar-SA" sz="2800" b="1" dirty="0">
                          <a:solidFill>
                            <a:schemeClr val="tx1">
                              <a:lumMod val="95000"/>
                              <a:lumOff val="5000"/>
                            </a:schemeClr>
                          </a:solidFill>
                        </a:rPr>
                        <a:t>د) </a:t>
                      </a:r>
                      <a:r>
                        <a:rPr lang="ar-SA" sz="2800" b="1" dirty="0" err="1">
                          <a:solidFill>
                            <a:schemeClr val="tx1">
                              <a:lumMod val="95000"/>
                              <a:lumOff val="5000"/>
                            </a:schemeClr>
                          </a:solidFill>
                        </a:rPr>
                        <a:t>المونومرات</a:t>
                      </a:r>
                      <a:r>
                        <a:rPr lang="ar-SA" sz="2800" b="1" dirty="0">
                          <a:solidFill>
                            <a:schemeClr val="tx1">
                              <a:lumMod val="95000"/>
                              <a:lumOff val="5000"/>
                            </a:schemeClr>
                          </a:solidFill>
                        </a:rPr>
                        <a:t>.</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84418086"/>
                  </a:ext>
                </a:extLst>
              </a:tr>
            </a:tbl>
          </a:graphicData>
        </a:graphic>
      </p:graphicFrame>
      <p:sp>
        <p:nvSpPr>
          <p:cNvPr id="7" name="مستطيل: زوايا مستديرة 6">
            <a:extLst>
              <a:ext uri="{FF2B5EF4-FFF2-40B4-BE49-F238E27FC236}">
                <a16:creationId xmlns:a16="http://schemas.microsoft.com/office/drawing/2014/main" id="{083ECD9F-FEDA-A670-7701-F68895686F5E}"/>
              </a:ext>
            </a:extLst>
          </p:cNvPr>
          <p:cNvSpPr/>
          <p:nvPr/>
        </p:nvSpPr>
        <p:spPr>
          <a:xfrm>
            <a:off x="2275114" y="4370656"/>
            <a:ext cx="7641771" cy="55901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chemeClr val="bg1"/>
                </a:solidFill>
              </a:rPr>
              <a:t> أيٌّ ممّا يلي لا يُعدّ مجموعة وظيفية</a:t>
            </a:r>
          </a:p>
        </p:txBody>
      </p:sp>
      <p:graphicFrame>
        <p:nvGraphicFramePr>
          <p:cNvPr id="8" name="جدول 4">
            <a:extLst>
              <a:ext uri="{FF2B5EF4-FFF2-40B4-BE49-F238E27FC236}">
                <a16:creationId xmlns:a16="http://schemas.microsoft.com/office/drawing/2014/main" id="{DC850679-BA8F-9199-DB91-B5322100F894}"/>
              </a:ext>
            </a:extLst>
          </p:cNvPr>
          <p:cNvGraphicFramePr>
            <a:graphicFrameLocks noGrp="1"/>
          </p:cNvGraphicFramePr>
          <p:nvPr>
            <p:extLst>
              <p:ext uri="{D42A27DB-BD31-4B8C-83A1-F6EECF244321}">
                <p14:modId xmlns:p14="http://schemas.microsoft.com/office/powerpoint/2010/main" val="3639995299"/>
              </p:ext>
            </p:extLst>
          </p:nvPr>
        </p:nvGraphicFramePr>
        <p:xfrm>
          <a:off x="1408922" y="5151706"/>
          <a:ext cx="9012334" cy="1036320"/>
        </p:xfrm>
        <a:graphic>
          <a:graphicData uri="http://schemas.openxmlformats.org/drawingml/2006/table">
            <a:tbl>
              <a:tblPr rtl="1" firstRow="1" bandRow="1">
                <a:tableStyleId>{5C22544A-7EE6-4342-B048-85BDC9FD1C3A}</a:tableStyleId>
              </a:tblPr>
              <a:tblGrid>
                <a:gridCol w="4506167">
                  <a:extLst>
                    <a:ext uri="{9D8B030D-6E8A-4147-A177-3AD203B41FA5}">
                      <a16:colId xmlns:a16="http://schemas.microsoft.com/office/drawing/2014/main" val="1025177417"/>
                    </a:ext>
                  </a:extLst>
                </a:gridCol>
                <a:gridCol w="4506167">
                  <a:extLst>
                    <a:ext uri="{9D8B030D-6E8A-4147-A177-3AD203B41FA5}">
                      <a16:colId xmlns:a16="http://schemas.microsoft.com/office/drawing/2014/main" val="1230473159"/>
                    </a:ext>
                  </a:extLst>
                </a:gridCol>
              </a:tblGrid>
              <a:tr h="468000">
                <a:tc>
                  <a:txBody>
                    <a:bodyPr/>
                    <a:lstStyle/>
                    <a:p>
                      <a:pPr rtl="1"/>
                      <a:r>
                        <a:rPr lang="ar-SA" sz="2800" b="1" dirty="0">
                          <a:solidFill>
                            <a:schemeClr val="tx1">
                              <a:lumMod val="95000"/>
                              <a:lumOff val="5000"/>
                            </a:schemeClr>
                          </a:solidFill>
                        </a:rPr>
                        <a:t>أ) الرابطة الثنائية.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rtl="1"/>
                      <a:r>
                        <a:rPr lang="ar-SA" sz="2800" b="1" dirty="0">
                          <a:solidFill>
                            <a:schemeClr val="tx1">
                              <a:lumMod val="95000"/>
                              <a:lumOff val="5000"/>
                            </a:schemeClr>
                          </a:solidFill>
                        </a:rPr>
                        <a:t>ج) سلسلة الألكان.</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74201255"/>
                  </a:ext>
                </a:extLst>
              </a:tr>
              <a:tr h="468000">
                <a:tc>
                  <a:txBody>
                    <a:bodyPr/>
                    <a:lstStyle/>
                    <a:p>
                      <a:pPr rtl="1"/>
                      <a:r>
                        <a:rPr lang="ar-SA" sz="2800" b="1" dirty="0">
                          <a:solidFill>
                            <a:schemeClr val="tx1">
                              <a:lumMod val="95000"/>
                              <a:lumOff val="5000"/>
                            </a:schemeClr>
                          </a:solidFill>
                        </a:rPr>
                        <a:t>ب) الرابطة الثلاثية</a:t>
                      </a:r>
                    </a:p>
                  </a:txBody>
                  <a:tcPr anchor="ctr">
                    <a:lnT w="38100" cap="flat" cmpd="sng" algn="ctr">
                      <a:solidFill>
                        <a:schemeClr val="bg1"/>
                      </a:solidFill>
                      <a:prstDash val="solid"/>
                      <a:round/>
                      <a:headEnd type="none" w="med" len="med"/>
                      <a:tailEnd type="none" w="med" len="med"/>
                    </a:lnT>
                  </a:tcPr>
                </a:tc>
                <a:tc>
                  <a:txBody>
                    <a:bodyPr/>
                    <a:lstStyle/>
                    <a:p>
                      <a:pPr rtl="1"/>
                      <a:r>
                        <a:rPr lang="ar-SA" sz="2800" b="1" dirty="0">
                          <a:solidFill>
                            <a:schemeClr val="tx1">
                              <a:lumMod val="95000"/>
                              <a:lumOff val="5000"/>
                            </a:schemeClr>
                          </a:solidFill>
                        </a:rPr>
                        <a:t>د) ذرة الكلور.</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84418086"/>
                  </a:ext>
                </a:extLst>
              </a:tr>
            </a:tbl>
          </a:graphicData>
        </a:graphic>
      </p:graphicFrame>
    </p:spTree>
    <p:extLst>
      <p:ext uri="{BB962C8B-B14F-4D97-AF65-F5344CB8AC3E}">
        <p14:creationId xmlns:p14="http://schemas.microsoft.com/office/powerpoint/2010/main" val="3633006683"/>
      </p:ext>
    </p:extLst>
  </p:cSld>
  <p:clrMapOvr>
    <a:masterClrMapping/>
  </p:clrMapOvr>
  <mc:AlternateContent xmlns:mc="http://schemas.openxmlformats.org/markup-compatibility/2006">
    <mc:Choice xmlns:p14="http://schemas.microsoft.com/office/powerpoint/2010/main" Requires="p14">
      <p:transition spd="slow" p14:dur="1600">
        <p14:conveyor dir="r"/>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8FA8304-0638-4C8A-D353-7F1413E231FA}"/>
              </a:ext>
            </a:extLst>
          </p:cNvPr>
          <p:cNvSpPr/>
          <p:nvPr/>
        </p:nvSpPr>
        <p:spPr>
          <a:xfrm>
            <a:off x="3907972" y="2831105"/>
            <a:ext cx="4704184" cy="207679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chemeClr val="bg1"/>
                </a:solidFill>
              </a:rPr>
              <a:t>الواجب </a:t>
            </a:r>
          </a:p>
          <a:p>
            <a:pPr algn="ctr"/>
            <a:r>
              <a:rPr lang="ar-SA" sz="2800" b="1" dirty="0">
                <a:solidFill>
                  <a:schemeClr val="bg1"/>
                </a:solidFill>
              </a:rPr>
              <a:t>صفحة 93 </a:t>
            </a:r>
          </a:p>
          <a:p>
            <a:pPr algn="ctr"/>
            <a:r>
              <a:rPr lang="ar-SA" sz="2800" b="1" dirty="0">
                <a:solidFill>
                  <a:schemeClr val="bg1"/>
                </a:solidFill>
              </a:rPr>
              <a:t>سؤال 31 -32 </a:t>
            </a:r>
          </a:p>
        </p:txBody>
      </p:sp>
      <p:sp>
        <p:nvSpPr>
          <p:cNvPr id="3" name="مستطيل: زوايا مستديرة 2">
            <a:hlinkClick r:id="" action="ppaction://hlinkshowjump?jump=lastslide"/>
            <a:extLst>
              <a:ext uri="{FF2B5EF4-FFF2-40B4-BE49-F238E27FC236}">
                <a16:creationId xmlns:a16="http://schemas.microsoft.com/office/drawing/2014/main" id="{0833DC2E-BEE7-2F18-5C14-596819C30D5D}"/>
              </a:ext>
            </a:extLst>
          </p:cNvPr>
          <p:cNvSpPr/>
          <p:nvPr/>
        </p:nvSpPr>
        <p:spPr>
          <a:xfrm>
            <a:off x="116886" y="6364297"/>
            <a:ext cx="1152077" cy="335084"/>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نهاية الدرس</a:t>
            </a:r>
          </a:p>
        </p:txBody>
      </p:sp>
    </p:spTree>
    <p:extLst>
      <p:ext uri="{BB962C8B-B14F-4D97-AF65-F5344CB8AC3E}">
        <p14:creationId xmlns:p14="http://schemas.microsoft.com/office/powerpoint/2010/main" val="214225239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5156B02D-0118-5441-10E9-43F9C3C7BD6E}"/>
              </a:ext>
            </a:extLst>
          </p:cNvPr>
          <p:cNvSpPr/>
          <p:nvPr/>
        </p:nvSpPr>
        <p:spPr>
          <a:xfrm>
            <a:off x="42241" y="75465"/>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pic>
        <p:nvPicPr>
          <p:cNvPr id="5" name="صورة 4">
            <a:extLst>
              <a:ext uri="{FF2B5EF4-FFF2-40B4-BE49-F238E27FC236}">
                <a16:creationId xmlns:a16="http://schemas.microsoft.com/office/drawing/2014/main" id="{F2C2D3B5-66F4-838D-94A1-BCDD8931E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323" b="98638" l="1018" r="87783">
                        <a14:foregroundMark x1="39140" y1="33371" x2="39140" y2="95119"/>
                        <a14:foregroundMark x1="44570" y1="34733" x2="39819" y2="92395"/>
                        <a14:foregroundMark x1="40498" y1="98751" x2="23756" y2="98184"/>
                        <a14:foregroundMark x1="6335" y1="86266" x2="5995" y2="97276"/>
                        <a14:foregroundMark x1="7353" y1="79228" x2="12896" y2="35074"/>
                        <a14:foregroundMark x1="20701" y1="25539" x2="14140" y2="53348"/>
                        <a14:foregroundMark x1="14140" y1="53348" x2="14140" y2="54030"/>
                        <a14:foregroundMark x1="19005" y1="40522" x2="40271" y2="40182"/>
                        <a14:foregroundMark x1="40271" y1="40182" x2="40498" y2="40295"/>
                        <a14:foregroundMark x1="18213" y1="44608" x2="18213" y2="50738"/>
                        <a14:foregroundMark x1="7240" y1="53462" x2="4751" y2="77639"/>
                        <a14:foregroundMark x1="45362" y1="74461" x2="46267" y2="81385"/>
                        <a14:foregroundMark x1="4638" y1="53916" x2="5882" y2="40182"/>
                        <a14:foregroundMark x1="5882" y1="40182" x2="18439" y2="26447"/>
                        <a14:foregroundMark x1="18439" y1="26447" x2="25905" y2="22701"/>
                        <a14:foregroundMark x1="25905" y1="22701" x2="35860" y2="24631"/>
                        <a14:foregroundMark x1="35860" y1="24631" x2="40611" y2="30420"/>
                        <a14:foregroundMark x1="39140" y1="20545" x2="21833" y2="19637"/>
                        <a14:foregroundMark x1="21833" y1="19637" x2="19005" y2="20772"/>
                        <a14:foregroundMark x1="33824" y1="16232" x2="29638" y2="17707"/>
                        <a14:foregroundMark x1="81900" y1="44722" x2="81787" y2="49489"/>
                        <a14:foregroundMark x1="79638" y1="47219" x2="79525" y2="69126"/>
                        <a14:foregroundMark x1="85520" y1="66402" x2="87783" y2="83428"/>
                        <a14:foregroundMark x1="1131" y1="63905" x2="1244" y2="66515"/>
                        <a14:foregroundMark x1="1923" y1="84109" x2="5090" y2="83087"/>
                        <a14:foregroundMark x1="57466" y1="61180" x2="55204" y2="57548"/>
                        <a14:foregroundMark x1="35294" y1="15323" x2="26471" y2="17026"/>
                        <a14:foregroundMark x1="26471" y1="17026" x2="26357" y2="17140"/>
                        <a14:foregroundMark x1="27489" y1="16345" x2="26244" y2="17140"/>
                      </a14:backgroundRemoval>
                    </a14:imgEffect>
                  </a14:imgLayer>
                </a14:imgProps>
              </a:ext>
              <a:ext uri="{28A0092B-C50C-407E-A947-70E740481C1C}">
                <a14:useLocalDpi xmlns:a14="http://schemas.microsoft.com/office/drawing/2010/main" val="0"/>
              </a:ext>
            </a:extLst>
          </a:blip>
          <a:srcRect t="11973" r="7198"/>
          <a:stretch/>
        </p:blipFill>
        <p:spPr>
          <a:xfrm>
            <a:off x="294679" y="2247857"/>
            <a:ext cx="4796933" cy="4534678"/>
          </a:xfrm>
          <a:prstGeom prst="rect">
            <a:avLst/>
          </a:prstGeom>
        </p:spPr>
      </p:pic>
      <p:sp>
        <p:nvSpPr>
          <p:cNvPr id="7" name="فقاعة الكلام: مستطيلة 6">
            <a:extLst>
              <a:ext uri="{FF2B5EF4-FFF2-40B4-BE49-F238E27FC236}">
                <a16:creationId xmlns:a16="http://schemas.microsoft.com/office/drawing/2014/main" id="{DAFC6EDD-C51B-9427-70D1-1AD96CEDB548}"/>
              </a:ext>
            </a:extLst>
          </p:cNvPr>
          <p:cNvSpPr/>
          <p:nvPr/>
        </p:nvSpPr>
        <p:spPr>
          <a:xfrm>
            <a:off x="3726128" y="3105758"/>
            <a:ext cx="7060059" cy="1792814"/>
          </a:xfrm>
          <a:prstGeom prst="wedgeRectCallout">
            <a:avLst>
              <a:gd name="adj1" fmla="val -73962"/>
              <a:gd name="adj2" fmla="val 9935"/>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هيا نتعرف على خواص واستعمالات هاليدات الألكيل من خلال الجدول 2-2 صفحة 63 </a:t>
            </a:r>
            <a:endParaRPr lang="en-US" sz="2800" b="1" dirty="0">
              <a:solidFill>
                <a:schemeClr val="tx1"/>
              </a:solidFill>
            </a:endParaRPr>
          </a:p>
        </p:txBody>
      </p:sp>
    </p:spTree>
    <p:extLst>
      <p:ext uri="{BB962C8B-B14F-4D97-AF65-F5344CB8AC3E}">
        <p14:creationId xmlns:p14="http://schemas.microsoft.com/office/powerpoint/2010/main" val="2821738305"/>
      </p:ext>
    </p:extLst>
  </p:cSld>
  <p:clrMapOvr>
    <a:masterClrMapping/>
  </p:clrMapOvr>
  <p:transition spd="slow">
    <p:comb/>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11102" y="131449"/>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pic>
        <p:nvPicPr>
          <p:cNvPr id="6" name="صورة 5">
            <a:extLst>
              <a:ext uri="{FF2B5EF4-FFF2-40B4-BE49-F238E27FC236}">
                <a16:creationId xmlns:a16="http://schemas.microsoft.com/office/drawing/2014/main" id="{0BAA2FD4-0614-974C-9C3F-797FA241F53A}"/>
              </a:ext>
            </a:extLst>
          </p:cNvPr>
          <p:cNvPicPr>
            <a:picLocks noChangeAspect="1"/>
          </p:cNvPicPr>
          <p:nvPr/>
        </p:nvPicPr>
        <p:blipFill rotWithShape="1">
          <a:blip r:embed="rId2">
            <a:extLst>
              <a:ext uri="{28A0092B-C50C-407E-A947-70E740481C1C}">
                <a14:useLocalDpi xmlns:a14="http://schemas.microsoft.com/office/drawing/2010/main" val="0"/>
              </a:ext>
            </a:extLst>
          </a:blip>
          <a:srcRect l="299" t="1992" r="697" b="3065"/>
          <a:stretch/>
        </p:blipFill>
        <p:spPr>
          <a:xfrm>
            <a:off x="250118" y="1212979"/>
            <a:ext cx="11691763" cy="4432041"/>
          </a:xfrm>
          <a:prstGeom prst="rect">
            <a:avLst/>
          </a:prstGeom>
        </p:spPr>
      </p:pic>
    </p:spTree>
    <p:extLst>
      <p:ext uri="{BB962C8B-B14F-4D97-AF65-F5344CB8AC3E}">
        <p14:creationId xmlns:p14="http://schemas.microsoft.com/office/powerpoint/2010/main" val="9453142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pic>
        <p:nvPicPr>
          <p:cNvPr id="4" name="صورة 3">
            <a:extLst>
              <a:ext uri="{FF2B5EF4-FFF2-40B4-BE49-F238E27FC236}">
                <a16:creationId xmlns:a16="http://schemas.microsoft.com/office/drawing/2014/main" id="{DFABD4BC-2F05-3AE7-C3A2-8F3DC96F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95" y="872306"/>
            <a:ext cx="10369934" cy="5708126"/>
          </a:xfrm>
          <a:prstGeom prst="rect">
            <a:avLst/>
          </a:prstGeom>
        </p:spPr>
      </p:pic>
      <p:sp>
        <p:nvSpPr>
          <p:cNvPr id="5" name="مستطيل: زوايا مستديرة 4">
            <a:extLst>
              <a:ext uri="{FF2B5EF4-FFF2-40B4-BE49-F238E27FC236}">
                <a16:creationId xmlns:a16="http://schemas.microsoft.com/office/drawing/2014/main" id="{F1F3C086-40B3-70DC-0C62-D8EAD5C9F764}"/>
              </a:ext>
            </a:extLst>
          </p:cNvPr>
          <p:cNvSpPr/>
          <p:nvPr/>
        </p:nvSpPr>
        <p:spPr>
          <a:xfrm>
            <a:off x="108856" y="125927"/>
            <a:ext cx="2251789" cy="29585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استراتيجية القراءة الموجهة</a:t>
            </a:r>
          </a:p>
        </p:txBody>
      </p:sp>
    </p:spTree>
    <p:extLst>
      <p:ext uri="{BB962C8B-B14F-4D97-AF65-F5344CB8AC3E}">
        <p14:creationId xmlns:p14="http://schemas.microsoft.com/office/powerpoint/2010/main" val="3440719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09D0CA92-3C72-F5ED-8A95-36B5B6B2A72E}"/>
              </a:ext>
            </a:extLst>
          </p:cNvPr>
          <p:cNvSpPr/>
          <p:nvPr/>
        </p:nvSpPr>
        <p:spPr>
          <a:xfrm>
            <a:off x="11015041" y="103258"/>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sp>
        <p:nvSpPr>
          <p:cNvPr id="4" name="مستطيل: زوايا مستديرة 3">
            <a:extLst>
              <a:ext uri="{FF2B5EF4-FFF2-40B4-BE49-F238E27FC236}">
                <a16:creationId xmlns:a16="http://schemas.microsoft.com/office/drawing/2014/main" id="{2412353D-8814-FA06-5F8E-4C27BD376ECD}"/>
              </a:ext>
            </a:extLst>
          </p:cNvPr>
          <p:cNvSpPr/>
          <p:nvPr/>
        </p:nvSpPr>
        <p:spPr>
          <a:xfrm>
            <a:off x="87086" y="6475445"/>
            <a:ext cx="2516155" cy="270588"/>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تقوم درجة غليان الهاليدات العضوية</a:t>
            </a:r>
          </a:p>
        </p:txBody>
      </p:sp>
      <p:sp>
        <p:nvSpPr>
          <p:cNvPr id="5" name="مستطيل 4">
            <a:extLst>
              <a:ext uri="{FF2B5EF4-FFF2-40B4-BE49-F238E27FC236}">
                <a16:creationId xmlns:a16="http://schemas.microsoft.com/office/drawing/2014/main" id="{E37F6085-6937-C5D2-A2A0-94F9C21C0807}"/>
              </a:ext>
            </a:extLst>
          </p:cNvPr>
          <p:cNvSpPr/>
          <p:nvPr/>
        </p:nvSpPr>
        <p:spPr>
          <a:xfrm>
            <a:off x="3054946" y="103258"/>
            <a:ext cx="6082114" cy="707886"/>
          </a:xfrm>
          <a:prstGeom prst="rect">
            <a:avLst/>
          </a:prstGeom>
          <a:noFill/>
        </p:spPr>
        <p:txBody>
          <a:bodyPr wrap="none" lIns="91440" tIns="45720" rIns="91440" bIns="45720">
            <a:spAutoFit/>
          </a:bodyPr>
          <a:lstStyle/>
          <a:p>
            <a:pPr algn="ctr"/>
            <a:r>
              <a:rPr lang="ar-SA" sz="4000" b="1" dirty="0">
                <a:solidFill>
                  <a:schemeClr val="bg1"/>
                </a:solidFill>
              </a:rPr>
              <a:t>خواص واستعمالات هاليدات الألكيل </a:t>
            </a:r>
          </a:p>
        </p:txBody>
      </p:sp>
      <p:pic>
        <p:nvPicPr>
          <p:cNvPr id="6" name="صورة 5">
            <a:extLst>
              <a:ext uri="{FF2B5EF4-FFF2-40B4-BE49-F238E27FC236}">
                <a16:creationId xmlns:a16="http://schemas.microsoft.com/office/drawing/2014/main" id="{FC99CD5E-3E2E-ABDB-822D-4A449B46BF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7" name="فقاعة الكلام: مستطيلة 6">
            <a:extLst>
              <a:ext uri="{FF2B5EF4-FFF2-40B4-BE49-F238E27FC236}">
                <a16:creationId xmlns:a16="http://schemas.microsoft.com/office/drawing/2014/main" id="{81ABED25-9DD9-F9AF-9F9A-CA643AA2F924}"/>
              </a:ext>
            </a:extLst>
          </p:cNvPr>
          <p:cNvSpPr/>
          <p:nvPr/>
        </p:nvSpPr>
        <p:spPr>
          <a:xfrm>
            <a:off x="2924369" y="1115009"/>
            <a:ext cx="6724261" cy="913816"/>
          </a:xfrm>
          <a:prstGeom prst="wedgeRectCallout">
            <a:avLst>
              <a:gd name="adj1" fmla="val -72967"/>
              <a:gd name="adj2" fmla="val 134381"/>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قارني بين درجة غليان هاليد الألكيل والألكان المقابل له</a:t>
            </a:r>
          </a:p>
        </p:txBody>
      </p:sp>
      <p:pic>
        <p:nvPicPr>
          <p:cNvPr id="8" name="صورة 7">
            <a:extLst>
              <a:ext uri="{FF2B5EF4-FFF2-40B4-BE49-F238E27FC236}">
                <a16:creationId xmlns:a16="http://schemas.microsoft.com/office/drawing/2014/main" id="{C1C1654D-D46D-2F1F-CBE3-375A0EAA642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9" name="فقاعة الكلام: مستطيلة 8">
            <a:extLst>
              <a:ext uri="{FF2B5EF4-FFF2-40B4-BE49-F238E27FC236}">
                <a16:creationId xmlns:a16="http://schemas.microsoft.com/office/drawing/2014/main" id="{70EFC7A6-880B-35FE-967D-F4F928CA4488}"/>
              </a:ext>
            </a:extLst>
          </p:cNvPr>
          <p:cNvSpPr/>
          <p:nvPr/>
        </p:nvSpPr>
        <p:spPr>
          <a:xfrm>
            <a:off x="2924369" y="2245437"/>
            <a:ext cx="6724261" cy="737276"/>
          </a:xfrm>
          <a:prstGeom prst="wedgeRectCallout">
            <a:avLst>
              <a:gd name="adj1" fmla="val 67178"/>
              <a:gd name="adj2" fmla="val 106511"/>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درجة غليان الهاليد أعلى من اللكان المقابل له</a:t>
            </a:r>
          </a:p>
        </p:txBody>
      </p:sp>
      <p:sp>
        <p:nvSpPr>
          <p:cNvPr id="10" name="فقاعة الكلام: مستطيلة 9">
            <a:extLst>
              <a:ext uri="{FF2B5EF4-FFF2-40B4-BE49-F238E27FC236}">
                <a16:creationId xmlns:a16="http://schemas.microsoft.com/office/drawing/2014/main" id="{50FA7A9F-CEE6-7BE0-4B76-9E3EFC271F57}"/>
              </a:ext>
            </a:extLst>
          </p:cNvPr>
          <p:cNvSpPr/>
          <p:nvPr/>
        </p:nvSpPr>
        <p:spPr>
          <a:xfrm>
            <a:off x="2845837" y="3547927"/>
            <a:ext cx="6802793" cy="913816"/>
          </a:xfrm>
          <a:prstGeom prst="wedgeRectCallout">
            <a:avLst>
              <a:gd name="adj1" fmla="val -71817"/>
              <a:gd name="adj2" fmla="val -125415"/>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قارني درجة غليان هاليد الألكيل عند الانتقال من الفور إلى اليود؟</a:t>
            </a:r>
          </a:p>
        </p:txBody>
      </p:sp>
      <p:sp>
        <p:nvSpPr>
          <p:cNvPr id="11" name="فقاعة الكلام: مستطيلة 10">
            <a:extLst>
              <a:ext uri="{FF2B5EF4-FFF2-40B4-BE49-F238E27FC236}">
                <a16:creationId xmlns:a16="http://schemas.microsoft.com/office/drawing/2014/main" id="{96998347-383D-68C6-DA85-455CFF09B606}"/>
              </a:ext>
            </a:extLst>
          </p:cNvPr>
          <p:cNvSpPr/>
          <p:nvPr/>
        </p:nvSpPr>
        <p:spPr>
          <a:xfrm>
            <a:off x="2693621" y="4709296"/>
            <a:ext cx="6724261" cy="1033695"/>
          </a:xfrm>
          <a:prstGeom prst="wedgeRectCallout">
            <a:avLst>
              <a:gd name="adj1" fmla="val 70854"/>
              <a:gd name="adj2" fmla="val -154674"/>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تزداد درجة الغليان عند الانتقال من الفور إلى اليود</a:t>
            </a:r>
          </a:p>
        </p:txBody>
      </p:sp>
    </p:spTree>
    <p:extLst>
      <p:ext uri="{BB962C8B-B14F-4D97-AF65-F5344CB8AC3E}">
        <p14:creationId xmlns:p14="http://schemas.microsoft.com/office/powerpoint/2010/main" val="482656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5156B02D-0118-5441-10E9-43F9C3C7BD6E}"/>
              </a:ext>
            </a:extLst>
          </p:cNvPr>
          <p:cNvSpPr/>
          <p:nvPr/>
        </p:nvSpPr>
        <p:spPr>
          <a:xfrm>
            <a:off x="42241" y="75465"/>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pic>
        <p:nvPicPr>
          <p:cNvPr id="5" name="صورة 4">
            <a:extLst>
              <a:ext uri="{FF2B5EF4-FFF2-40B4-BE49-F238E27FC236}">
                <a16:creationId xmlns:a16="http://schemas.microsoft.com/office/drawing/2014/main" id="{F2C2D3B5-66F4-838D-94A1-BCDD8931E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323" b="98638" l="1018" r="87783">
                        <a14:foregroundMark x1="39140" y1="33371" x2="39140" y2="95119"/>
                        <a14:foregroundMark x1="44570" y1="34733" x2="39819" y2="92395"/>
                        <a14:foregroundMark x1="40498" y1="98751" x2="23756" y2="98184"/>
                        <a14:foregroundMark x1="6335" y1="86266" x2="5995" y2="97276"/>
                        <a14:foregroundMark x1="7353" y1="79228" x2="12896" y2="35074"/>
                        <a14:foregroundMark x1="20701" y1="25539" x2="14140" y2="53348"/>
                        <a14:foregroundMark x1="14140" y1="53348" x2="14140" y2="54030"/>
                        <a14:foregroundMark x1="19005" y1="40522" x2="40271" y2="40182"/>
                        <a14:foregroundMark x1="40271" y1="40182" x2="40498" y2="40295"/>
                        <a14:foregroundMark x1="18213" y1="44608" x2="18213" y2="50738"/>
                        <a14:foregroundMark x1="7240" y1="53462" x2="4751" y2="77639"/>
                        <a14:foregroundMark x1="45362" y1="74461" x2="46267" y2="81385"/>
                        <a14:foregroundMark x1="4638" y1="53916" x2="5882" y2="40182"/>
                        <a14:foregroundMark x1="5882" y1="40182" x2="18439" y2="26447"/>
                        <a14:foregroundMark x1="18439" y1="26447" x2="25905" y2="22701"/>
                        <a14:foregroundMark x1="25905" y1="22701" x2="35860" y2="24631"/>
                        <a14:foregroundMark x1="35860" y1="24631" x2="40611" y2="30420"/>
                        <a14:foregroundMark x1="39140" y1="20545" x2="21833" y2="19637"/>
                        <a14:foregroundMark x1="21833" y1="19637" x2="19005" y2="20772"/>
                        <a14:foregroundMark x1="33824" y1="16232" x2="29638" y2="17707"/>
                        <a14:foregroundMark x1="81900" y1="44722" x2="81787" y2="49489"/>
                        <a14:foregroundMark x1="79638" y1="47219" x2="79525" y2="69126"/>
                        <a14:foregroundMark x1="85520" y1="66402" x2="87783" y2="83428"/>
                        <a14:foregroundMark x1="1131" y1="63905" x2="1244" y2="66515"/>
                        <a14:foregroundMark x1="1923" y1="84109" x2="5090" y2="83087"/>
                        <a14:foregroundMark x1="57466" y1="61180" x2="55204" y2="57548"/>
                        <a14:foregroundMark x1="35294" y1="15323" x2="26471" y2="17026"/>
                        <a14:foregroundMark x1="26471" y1="17026" x2="26357" y2="17140"/>
                        <a14:foregroundMark x1="27489" y1="16345" x2="26244" y2="17140"/>
                      </a14:backgroundRemoval>
                    </a14:imgEffect>
                  </a14:imgLayer>
                </a14:imgProps>
              </a:ext>
              <a:ext uri="{28A0092B-C50C-407E-A947-70E740481C1C}">
                <a14:useLocalDpi xmlns:a14="http://schemas.microsoft.com/office/drawing/2010/main" val="0"/>
              </a:ext>
            </a:extLst>
          </a:blip>
          <a:srcRect t="11973" r="7198"/>
          <a:stretch/>
        </p:blipFill>
        <p:spPr>
          <a:xfrm>
            <a:off x="294679" y="2247857"/>
            <a:ext cx="4796933" cy="4534678"/>
          </a:xfrm>
          <a:prstGeom prst="rect">
            <a:avLst/>
          </a:prstGeom>
        </p:spPr>
      </p:pic>
      <p:sp>
        <p:nvSpPr>
          <p:cNvPr id="6" name="مستطيل: زوايا مستديرة 5">
            <a:extLst>
              <a:ext uri="{FF2B5EF4-FFF2-40B4-BE49-F238E27FC236}">
                <a16:creationId xmlns:a16="http://schemas.microsoft.com/office/drawing/2014/main" id="{C227BA47-ADF7-A661-C003-AFF8F38A71FC}"/>
              </a:ext>
            </a:extLst>
          </p:cNvPr>
          <p:cNvSpPr/>
          <p:nvPr/>
        </p:nvSpPr>
        <p:spPr>
          <a:xfrm>
            <a:off x="5261163" y="161771"/>
            <a:ext cx="1090574" cy="404248"/>
          </a:xfrm>
          <a:prstGeom prst="roundRect">
            <a:avLst>
              <a:gd name="adj" fmla="val 0"/>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rPr>
              <a:t>ماذا قرأت</a:t>
            </a:r>
          </a:p>
        </p:txBody>
      </p:sp>
      <p:sp>
        <p:nvSpPr>
          <p:cNvPr id="7" name="فقاعة الكلام: مستطيلة 6">
            <a:extLst>
              <a:ext uri="{FF2B5EF4-FFF2-40B4-BE49-F238E27FC236}">
                <a16:creationId xmlns:a16="http://schemas.microsoft.com/office/drawing/2014/main" id="{DAFC6EDD-C51B-9427-70D1-1AD96CEDB548}"/>
              </a:ext>
            </a:extLst>
          </p:cNvPr>
          <p:cNvSpPr/>
          <p:nvPr/>
        </p:nvSpPr>
        <p:spPr>
          <a:xfrm>
            <a:off x="3744789" y="997040"/>
            <a:ext cx="7060059" cy="1792814"/>
          </a:xfrm>
          <a:prstGeom prst="wedgeRectCallout">
            <a:avLst>
              <a:gd name="adj1" fmla="val -73962"/>
              <a:gd name="adj2" fmla="val 12183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اشرح العلاقة بين عدد الإلكترونات في الهالوجين ودرجة الغليان؟</a:t>
            </a:r>
          </a:p>
        </p:txBody>
      </p:sp>
      <p:sp>
        <p:nvSpPr>
          <p:cNvPr id="8" name="فقاعة الكلام: مستطيلة 7">
            <a:extLst>
              <a:ext uri="{FF2B5EF4-FFF2-40B4-BE49-F238E27FC236}">
                <a16:creationId xmlns:a16="http://schemas.microsoft.com/office/drawing/2014/main" id="{4CE21287-A67B-CBE5-5AE3-9F6FFE12220C}"/>
              </a:ext>
            </a:extLst>
          </p:cNvPr>
          <p:cNvSpPr/>
          <p:nvPr/>
        </p:nvSpPr>
        <p:spPr>
          <a:xfrm>
            <a:off x="3744789" y="4228197"/>
            <a:ext cx="7060059" cy="1792814"/>
          </a:xfrm>
          <a:prstGeom prst="wedgeRectCallout">
            <a:avLst>
              <a:gd name="adj1" fmla="val -73830"/>
              <a:gd name="adj2" fmla="val -46793"/>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كلما زاد عدد الإلكترونات الخارجية في ذرات الهالوجينات، زادت درجة الغليان بسبب زيادة قوة التجاذب الثنائية بين الجسيمات</a:t>
            </a:r>
          </a:p>
        </p:txBody>
      </p:sp>
    </p:spTree>
    <p:extLst>
      <p:ext uri="{BB962C8B-B14F-4D97-AF65-F5344CB8AC3E}">
        <p14:creationId xmlns:p14="http://schemas.microsoft.com/office/powerpoint/2010/main" val="6560197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sp>
        <p:nvSpPr>
          <p:cNvPr id="5" name="مستطيل: زوايا مستديرة 4">
            <a:extLst>
              <a:ext uri="{FF2B5EF4-FFF2-40B4-BE49-F238E27FC236}">
                <a16:creationId xmlns:a16="http://schemas.microsoft.com/office/drawing/2014/main" id="{F1F3C086-40B3-70DC-0C62-D8EAD5C9F764}"/>
              </a:ext>
            </a:extLst>
          </p:cNvPr>
          <p:cNvSpPr/>
          <p:nvPr/>
        </p:nvSpPr>
        <p:spPr>
          <a:xfrm>
            <a:off x="108856" y="125927"/>
            <a:ext cx="2251789" cy="29585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استراتيجية القراءة الموجهة</a:t>
            </a:r>
          </a:p>
        </p:txBody>
      </p:sp>
      <p:pic>
        <p:nvPicPr>
          <p:cNvPr id="6" name="صورة 5">
            <a:extLst>
              <a:ext uri="{FF2B5EF4-FFF2-40B4-BE49-F238E27FC236}">
                <a16:creationId xmlns:a16="http://schemas.microsoft.com/office/drawing/2014/main" id="{48786262-D2E4-AA6F-580E-25C84E089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65" y="729593"/>
            <a:ext cx="10217269" cy="5649913"/>
          </a:xfrm>
          <a:prstGeom prst="rect">
            <a:avLst/>
          </a:prstGeom>
        </p:spPr>
      </p:pic>
    </p:spTree>
    <p:extLst>
      <p:ext uri="{BB962C8B-B14F-4D97-AF65-F5344CB8AC3E}">
        <p14:creationId xmlns:p14="http://schemas.microsoft.com/office/powerpoint/2010/main" val="34687598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09D0CA92-3C72-F5ED-8A95-36B5B6B2A72E}"/>
              </a:ext>
            </a:extLst>
          </p:cNvPr>
          <p:cNvSpPr/>
          <p:nvPr/>
        </p:nvSpPr>
        <p:spPr>
          <a:xfrm>
            <a:off x="11015041" y="103258"/>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sp>
        <p:nvSpPr>
          <p:cNvPr id="4" name="مستطيل: زوايا مستديرة 3">
            <a:extLst>
              <a:ext uri="{FF2B5EF4-FFF2-40B4-BE49-F238E27FC236}">
                <a16:creationId xmlns:a16="http://schemas.microsoft.com/office/drawing/2014/main" id="{2412353D-8814-FA06-5F8E-4C27BD376ECD}"/>
              </a:ext>
            </a:extLst>
          </p:cNvPr>
          <p:cNvSpPr/>
          <p:nvPr/>
        </p:nvSpPr>
        <p:spPr>
          <a:xfrm>
            <a:off x="87086" y="6475445"/>
            <a:ext cx="2516155" cy="270588"/>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solidFill>
                  <a:schemeClr val="tx1"/>
                </a:solidFill>
              </a:rPr>
              <a:t>تقوم درجة غليان الهاليدات العضوية</a:t>
            </a:r>
          </a:p>
        </p:txBody>
      </p:sp>
      <p:sp>
        <p:nvSpPr>
          <p:cNvPr id="5" name="مستطيل 4">
            <a:extLst>
              <a:ext uri="{FF2B5EF4-FFF2-40B4-BE49-F238E27FC236}">
                <a16:creationId xmlns:a16="http://schemas.microsoft.com/office/drawing/2014/main" id="{E37F6085-6937-C5D2-A2A0-94F9C21C0807}"/>
              </a:ext>
            </a:extLst>
          </p:cNvPr>
          <p:cNvSpPr/>
          <p:nvPr/>
        </p:nvSpPr>
        <p:spPr>
          <a:xfrm>
            <a:off x="3054946" y="103258"/>
            <a:ext cx="6082114" cy="707886"/>
          </a:xfrm>
          <a:prstGeom prst="rect">
            <a:avLst/>
          </a:prstGeom>
          <a:noFill/>
        </p:spPr>
        <p:txBody>
          <a:bodyPr wrap="none" lIns="91440" tIns="45720" rIns="91440" bIns="45720">
            <a:spAutoFit/>
          </a:bodyPr>
          <a:lstStyle/>
          <a:p>
            <a:pPr algn="ctr"/>
            <a:r>
              <a:rPr lang="ar-SA" sz="4000" b="1" dirty="0">
                <a:solidFill>
                  <a:schemeClr val="bg1"/>
                </a:solidFill>
              </a:rPr>
              <a:t>خواص واستعمالات هاليدات الألكيل </a:t>
            </a:r>
          </a:p>
        </p:txBody>
      </p:sp>
      <p:pic>
        <p:nvPicPr>
          <p:cNvPr id="6" name="صورة 5">
            <a:extLst>
              <a:ext uri="{FF2B5EF4-FFF2-40B4-BE49-F238E27FC236}">
                <a16:creationId xmlns:a16="http://schemas.microsoft.com/office/drawing/2014/main" id="{FC99CD5E-3E2E-ABDB-822D-4A449B46BF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7" name="فقاعة الكلام: مستطيلة 6">
            <a:extLst>
              <a:ext uri="{FF2B5EF4-FFF2-40B4-BE49-F238E27FC236}">
                <a16:creationId xmlns:a16="http://schemas.microsoft.com/office/drawing/2014/main" id="{81ABED25-9DD9-F9AF-9F9A-CA643AA2F924}"/>
              </a:ext>
            </a:extLst>
          </p:cNvPr>
          <p:cNvSpPr/>
          <p:nvPr/>
        </p:nvSpPr>
        <p:spPr>
          <a:xfrm>
            <a:off x="2924369" y="1115009"/>
            <a:ext cx="6724261" cy="913816"/>
          </a:xfrm>
          <a:prstGeom prst="wedgeRectCallout">
            <a:avLst>
              <a:gd name="adj1" fmla="val -72967"/>
              <a:gd name="adj2" fmla="val 134381"/>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كثيراً ما تستعمل هاليدات الألكيل مواد أولية في الصناعة، لماذا؟</a:t>
            </a:r>
          </a:p>
        </p:txBody>
      </p:sp>
      <p:pic>
        <p:nvPicPr>
          <p:cNvPr id="8" name="صورة 7">
            <a:extLst>
              <a:ext uri="{FF2B5EF4-FFF2-40B4-BE49-F238E27FC236}">
                <a16:creationId xmlns:a16="http://schemas.microsoft.com/office/drawing/2014/main" id="{C1C1654D-D46D-2F1F-CBE3-375A0EAA642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9" name="فقاعة الكلام: مستطيلة 8">
            <a:extLst>
              <a:ext uri="{FF2B5EF4-FFF2-40B4-BE49-F238E27FC236}">
                <a16:creationId xmlns:a16="http://schemas.microsoft.com/office/drawing/2014/main" id="{70EFC7A6-880B-35FE-967D-F4F928CA4488}"/>
              </a:ext>
            </a:extLst>
          </p:cNvPr>
          <p:cNvSpPr/>
          <p:nvPr/>
        </p:nvSpPr>
        <p:spPr>
          <a:xfrm>
            <a:off x="2924369" y="2245437"/>
            <a:ext cx="6724261" cy="1183564"/>
          </a:xfrm>
          <a:prstGeom prst="wedgeRectCallout">
            <a:avLst>
              <a:gd name="adj1" fmla="val 67594"/>
              <a:gd name="adj2" fmla="val 61575"/>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إن ذرات الهالوجين التي ترتبط بذرات الكربون أكثر نشاطًا من ذرات الهيدروجين المستبدلة</a:t>
            </a:r>
          </a:p>
        </p:txBody>
      </p:sp>
      <p:sp>
        <p:nvSpPr>
          <p:cNvPr id="11" name="فقاعة الكلام: مستطيلة 10">
            <a:extLst>
              <a:ext uri="{FF2B5EF4-FFF2-40B4-BE49-F238E27FC236}">
                <a16:creationId xmlns:a16="http://schemas.microsoft.com/office/drawing/2014/main" id="{96998347-383D-68C6-DA85-455CFF09B606}"/>
              </a:ext>
            </a:extLst>
          </p:cNvPr>
          <p:cNvSpPr/>
          <p:nvPr/>
        </p:nvSpPr>
        <p:spPr>
          <a:xfrm>
            <a:off x="2470111" y="4369619"/>
            <a:ext cx="7302759" cy="1580418"/>
          </a:xfrm>
          <a:prstGeom prst="wedgeRectCallout">
            <a:avLst>
              <a:gd name="adj1" fmla="val 66060"/>
              <a:gd name="adj2" fmla="val -91627"/>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ولهذا السبب، كثيرًا ما تستعمل هاليدات الألكيل موادَّ أولية في الصناعات الكيميائية بوصفها مذيبات ومواد تنظيف؛ لأنها تذيب الجزيئات غير القطبية بسهولة، ومنها الدهون والزيوت</a:t>
            </a:r>
          </a:p>
        </p:txBody>
      </p:sp>
    </p:spTree>
    <p:extLst>
      <p:ext uri="{BB962C8B-B14F-4D97-AF65-F5344CB8AC3E}">
        <p14:creationId xmlns:p14="http://schemas.microsoft.com/office/powerpoint/2010/main" val="2569996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4AF4A29-ADCE-1720-7468-0A8C7BF1E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92" y="216891"/>
            <a:ext cx="4831499" cy="6424217"/>
          </a:xfrm>
          <a:prstGeom prst="rect">
            <a:avLst/>
          </a:prstGeom>
        </p:spPr>
      </p:pic>
      <p:sp>
        <p:nvSpPr>
          <p:cNvPr id="4" name="مستطيل 3">
            <a:extLst>
              <a:ext uri="{FF2B5EF4-FFF2-40B4-BE49-F238E27FC236}">
                <a16:creationId xmlns:a16="http://schemas.microsoft.com/office/drawing/2014/main" id="{1895CC1E-E39A-64E6-ADDE-B6BF762DBBB8}"/>
              </a:ext>
            </a:extLst>
          </p:cNvPr>
          <p:cNvSpPr/>
          <p:nvPr/>
        </p:nvSpPr>
        <p:spPr>
          <a:xfrm>
            <a:off x="7141911" y="397866"/>
            <a:ext cx="2696571" cy="830997"/>
          </a:xfrm>
          <a:prstGeom prst="rect">
            <a:avLst/>
          </a:prstGeom>
          <a:noFill/>
        </p:spPr>
        <p:txBody>
          <a:bodyPr wrap="none" lIns="91440" tIns="45720" rIns="91440" bIns="45720">
            <a:spAutoFit/>
          </a:bodyPr>
          <a:lstStyle/>
          <a:p>
            <a:pPr algn="ctr"/>
            <a:r>
              <a:rPr lang="ar-SA" sz="4800" b="1" dirty="0">
                <a:solidFill>
                  <a:schemeClr val="bg1"/>
                </a:solidFill>
              </a:rPr>
              <a:t>الفصل الثاني</a:t>
            </a:r>
            <a:endParaRPr lang="ar-SA" sz="4800" b="0" cap="none" spc="0" dirty="0">
              <a:ln w="0"/>
              <a:solidFill>
                <a:schemeClr val="bg1"/>
              </a:solidFill>
              <a:effectLst>
                <a:outerShdw blurRad="38100" dist="19050" dir="2700000" algn="tl" rotWithShape="0">
                  <a:schemeClr val="dk1">
                    <a:alpha val="40000"/>
                  </a:schemeClr>
                </a:outerShdw>
              </a:effectLst>
            </a:endParaRPr>
          </a:p>
        </p:txBody>
      </p:sp>
      <p:sp>
        <p:nvSpPr>
          <p:cNvPr id="5" name="مستطيل: زوايا مستديرة 4">
            <a:extLst>
              <a:ext uri="{FF2B5EF4-FFF2-40B4-BE49-F238E27FC236}">
                <a16:creationId xmlns:a16="http://schemas.microsoft.com/office/drawing/2014/main" id="{B3BEF406-9CD6-F073-00B6-9A3BE436D9C7}"/>
              </a:ext>
            </a:extLst>
          </p:cNvPr>
          <p:cNvSpPr/>
          <p:nvPr/>
        </p:nvSpPr>
        <p:spPr>
          <a:xfrm>
            <a:off x="5319968" y="2933115"/>
            <a:ext cx="6249299" cy="2458035"/>
          </a:xfrm>
          <a:prstGeom prst="roundRect">
            <a:avLst>
              <a:gd name="adj" fmla="val 12264"/>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buFont typeface="Wingdings" panose="05000000000000000000" pitchFamily="2" charset="2"/>
              <a:buChar char="§"/>
            </a:pPr>
            <a:r>
              <a:rPr lang="ar-SA" sz="2400" b="1" dirty="0">
                <a:solidFill>
                  <a:schemeClr val="tx1"/>
                </a:solidFill>
              </a:rPr>
              <a:t>تفرز يرقة فراشة العث  </a:t>
            </a:r>
            <a:r>
              <a:rPr lang="en-US" sz="2400" b="1" dirty="0">
                <a:solidFill>
                  <a:schemeClr val="tx1"/>
                </a:solidFill>
              </a:rPr>
              <a:t> </a:t>
            </a:r>
            <a:r>
              <a:rPr lang="en-US" sz="2400" b="1" dirty="0">
                <a:solidFill>
                  <a:schemeClr val="tx1"/>
                </a:solidFill>
                <a:latin typeface="Arial" panose="020B0604020202020204" pitchFamily="34" charset="0"/>
                <a:cs typeface="Arial" panose="020B0604020202020204" pitchFamily="34" charset="0"/>
              </a:rPr>
              <a:t>Larva</a:t>
            </a:r>
            <a:r>
              <a:rPr lang="ar-SA" sz="2400" b="1" dirty="0">
                <a:solidFill>
                  <a:schemeClr val="tx1"/>
                </a:solidFill>
              </a:rPr>
              <a:t>نافورة من حمض </a:t>
            </a:r>
            <a:r>
              <a:rPr lang="ar-SA" sz="2400" b="1" dirty="0" err="1">
                <a:solidFill>
                  <a:schemeClr val="tx1"/>
                </a:solidFill>
              </a:rPr>
              <a:t>الفورميك</a:t>
            </a:r>
            <a:r>
              <a:rPr lang="ar-SA" sz="2400" b="1" dirty="0">
                <a:solidFill>
                  <a:schemeClr val="tx1"/>
                </a:solidFill>
              </a:rPr>
              <a:t> عندما تتعرض لتهديد.</a:t>
            </a:r>
          </a:p>
          <a:p>
            <a:pPr marL="342900" indent="-342900">
              <a:buFont typeface="Wingdings" panose="05000000000000000000" pitchFamily="2" charset="2"/>
              <a:buChar char="§"/>
            </a:pPr>
            <a:r>
              <a:rPr lang="ar-SA" sz="2400" b="1" dirty="0">
                <a:solidFill>
                  <a:schemeClr val="tx1"/>
                </a:solidFill>
              </a:rPr>
              <a:t>تحتوي قرون استشعار الفراشة البالغة على مستقبلات كيميائية للكشف عن المركبات العضوية.</a:t>
            </a:r>
          </a:p>
        </p:txBody>
      </p:sp>
      <p:sp>
        <p:nvSpPr>
          <p:cNvPr id="6" name="مستطيل: زوايا مستديرة 5">
            <a:extLst>
              <a:ext uri="{FF2B5EF4-FFF2-40B4-BE49-F238E27FC236}">
                <a16:creationId xmlns:a16="http://schemas.microsoft.com/office/drawing/2014/main" id="{EB880735-433C-2AAF-AC11-E26A987A97C2}"/>
              </a:ext>
            </a:extLst>
          </p:cNvPr>
          <p:cNvSpPr/>
          <p:nvPr/>
        </p:nvSpPr>
        <p:spPr>
          <a:xfrm>
            <a:off x="6706016" y="1932698"/>
            <a:ext cx="3477205" cy="648578"/>
          </a:xfrm>
          <a:prstGeom prst="roundRect">
            <a:avLst>
              <a:gd name="adj" fmla="val 50000"/>
            </a:avLst>
          </a:prstGeom>
          <a:solidFill>
            <a:srgbClr val="94002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حقائق كيميائية</a:t>
            </a:r>
          </a:p>
        </p:txBody>
      </p:sp>
    </p:spTree>
    <p:extLst>
      <p:ext uri="{BB962C8B-B14F-4D97-AF65-F5344CB8AC3E}">
        <p14:creationId xmlns:p14="http://schemas.microsoft.com/office/powerpoint/2010/main" val="285608792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sp>
        <p:nvSpPr>
          <p:cNvPr id="5" name="مستطيل: زوايا مستديرة 4">
            <a:extLst>
              <a:ext uri="{FF2B5EF4-FFF2-40B4-BE49-F238E27FC236}">
                <a16:creationId xmlns:a16="http://schemas.microsoft.com/office/drawing/2014/main" id="{F1F3C086-40B3-70DC-0C62-D8EAD5C9F764}"/>
              </a:ext>
            </a:extLst>
          </p:cNvPr>
          <p:cNvSpPr/>
          <p:nvPr/>
        </p:nvSpPr>
        <p:spPr>
          <a:xfrm>
            <a:off x="4970105" y="125927"/>
            <a:ext cx="2251789" cy="29585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أمثلة على الهاليدات الألكيل</a:t>
            </a:r>
          </a:p>
        </p:txBody>
      </p:sp>
      <p:pic>
        <p:nvPicPr>
          <p:cNvPr id="4" name="صورة 3" descr="صورة تحتوي على مخطط بياني&#10;&#10;تم إنشاء الوصف تلقائياً">
            <a:extLst>
              <a:ext uri="{FF2B5EF4-FFF2-40B4-BE49-F238E27FC236}">
                <a16:creationId xmlns:a16="http://schemas.microsoft.com/office/drawing/2014/main" id="{F21F558A-FE1E-16ED-3E97-6FD9078FC566}"/>
              </a:ext>
            </a:extLst>
          </p:cNvPr>
          <p:cNvPicPr>
            <a:picLocks noChangeAspect="1"/>
          </p:cNvPicPr>
          <p:nvPr/>
        </p:nvPicPr>
        <p:blipFill rotWithShape="1">
          <a:blip r:embed="rId2">
            <a:extLst>
              <a:ext uri="{28A0092B-C50C-407E-A947-70E740481C1C}">
                <a14:useLocalDpi xmlns:a14="http://schemas.microsoft.com/office/drawing/2010/main" val="0"/>
              </a:ext>
            </a:extLst>
          </a:blip>
          <a:srcRect l="18535" t="51893" r="35655" b="18320"/>
          <a:stretch/>
        </p:blipFill>
        <p:spPr>
          <a:xfrm>
            <a:off x="8924245" y="1027359"/>
            <a:ext cx="2431109" cy="2401641"/>
          </a:xfrm>
          <a:prstGeom prst="rect">
            <a:avLst/>
          </a:prstGeom>
          <a:ln>
            <a:solidFill>
              <a:schemeClr val="tx1"/>
            </a:solidFill>
          </a:ln>
        </p:spPr>
      </p:pic>
      <p:sp>
        <p:nvSpPr>
          <p:cNvPr id="7" name="مستطيل: زوايا مستديرة 6">
            <a:extLst>
              <a:ext uri="{FF2B5EF4-FFF2-40B4-BE49-F238E27FC236}">
                <a16:creationId xmlns:a16="http://schemas.microsoft.com/office/drawing/2014/main" id="{8FA5C7D7-E85B-32D7-D3E3-53899BD57B5E}"/>
              </a:ext>
            </a:extLst>
          </p:cNvPr>
          <p:cNvSpPr/>
          <p:nvPr/>
        </p:nvSpPr>
        <p:spPr>
          <a:xfrm>
            <a:off x="4898570" y="3728431"/>
            <a:ext cx="6543869" cy="1003777"/>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الشكل 2-4 </a:t>
            </a:r>
          </a:p>
          <a:p>
            <a:pPr algn="ctr"/>
            <a:r>
              <a:rPr lang="ar-SA" sz="2000" b="1" dirty="0">
                <a:solidFill>
                  <a:schemeClr val="tx1"/>
                </a:solidFill>
              </a:rPr>
              <a:t>رباعي </a:t>
            </a:r>
            <a:r>
              <a:rPr lang="ar-SA" sz="2000" b="1" dirty="0" err="1">
                <a:solidFill>
                  <a:schemeClr val="tx1"/>
                </a:solidFill>
              </a:rPr>
              <a:t>فلورو</a:t>
            </a:r>
            <a:r>
              <a:rPr lang="ar-SA" sz="2000" b="1" dirty="0">
                <a:solidFill>
                  <a:schemeClr val="tx1"/>
                </a:solidFill>
              </a:rPr>
              <a:t> بولي </a:t>
            </a:r>
            <a:r>
              <a:rPr lang="ar-SA" sz="2000" b="1" dirty="0" err="1">
                <a:solidFill>
                  <a:schemeClr val="tx1"/>
                </a:solidFill>
              </a:rPr>
              <a:t>إيثين</a:t>
            </a:r>
            <a:r>
              <a:rPr lang="ar-SA" sz="2000" b="1" dirty="0">
                <a:solidFill>
                  <a:schemeClr val="tx1"/>
                </a:solidFill>
              </a:rPr>
              <a:t> ( </a:t>
            </a:r>
            <a:r>
              <a:rPr lang="en-US" sz="2000" b="1" dirty="0">
                <a:solidFill>
                  <a:schemeClr val="tx1"/>
                </a:solidFill>
                <a:latin typeface="Arial" panose="020B0604020202020204" pitchFamily="34" charset="0"/>
                <a:cs typeface="Arial" panose="020B0604020202020204" pitchFamily="34" charset="0"/>
              </a:rPr>
              <a:t>PTFE</a:t>
            </a:r>
            <a:r>
              <a:rPr lang="ar-SA" sz="2000" b="1" dirty="0">
                <a:solidFill>
                  <a:schemeClr val="tx1"/>
                </a:solidFill>
                <a:latin typeface="Arial" panose="020B0604020202020204" pitchFamily="34" charset="0"/>
                <a:cs typeface="Arial" panose="020B0604020202020204" pitchFamily="34" charset="0"/>
              </a:rPr>
              <a:t> </a:t>
            </a:r>
            <a:r>
              <a:rPr lang="ar-SA" sz="2000" b="1" dirty="0">
                <a:solidFill>
                  <a:schemeClr val="tx1"/>
                </a:solidFill>
              </a:rPr>
              <a:t>) مكون من مئات الوحدات. ويوفر سطحاً غير لاصق لكثير من أدوات المطبخ، ومن ذلك أدوات الخبر </a:t>
            </a:r>
          </a:p>
        </p:txBody>
      </p:sp>
      <p:pic>
        <p:nvPicPr>
          <p:cNvPr id="9" name="صورة 8">
            <a:extLst>
              <a:ext uri="{FF2B5EF4-FFF2-40B4-BE49-F238E27FC236}">
                <a16:creationId xmlns:a16="http://schemas.microsoft.com/office/drawing/2014/main" id="{DD08D156-D7D7-60F8-6D9F-B171C8046039}"/>
              </a:ext>
            </a:extLst>
          </p:cNvPr>
          <p:cNvPicPr>
            <a:picLocks noChangeAspect="1"/>
          </p:cNvPicPr>
          <p:nvPr/>
        </p:nvPicPr>
        <p:blipFill rotWithShape="1">
          <a:blip r:embed="rId3">
            <a:extLst>
              <a:ext uri="{28A0092B-C50C-407E-A947-70E740481C1C}">
                <a14:useLocalDpi xmlns:a14="http://schemas.microsoft.com/office/drawing/2010/main" val="0"/>
              </a:ext>
            </a:extLst>
          </a:blip>
          <a:srcRect l="6258" t="14997" r="4035" b="26051"/>
          <a:stretch/>
        </p:blipFill>
        <p:spPr>
          <a:xfrm>
            <a:off x="4823927" y="831613"/>
            <a:ext cx="3974841" cy="2793131"/>
          </a:xfrm>
          <a:prstGeom prst="rect">
            <a:avLst/>
          </a:prstGeom>
        </p:spPr>
      </p:pic>
      <p:sp>
        <p:nvSpPr>
          <p:cNvPr id="10" name="مستطيل: زوايا مستديرة 9">
            <a:extLst>
              <a:ext uri="{FF2B5EF4-FFF2-40B4-BE49-F238E27FC236}">
                <a16:creationId xmlns:a16="http://schemas.microsoft.com/office/drawing/2014/main" id="{BB641958-EFDA-98FC-BC5F-39BEAC36A7C3}"/>
              </a:ext>
            </a:extLst>
          </p:cNvPr>
          <p:cNvSpPr/>
          <p:nvPr/>
        </p:nvSpPr>
        <p:spPr>
          <a:xfrm>
            <a:off x="4823927" y="4835895"/>
            <a:ext cx="6618512" cy="58815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ويعرف باسم </a:t>
            </a:r>
            <a:r>
              <a:rPr lang="ar-SA" sz="2000" b="1" dirty="0" err="1">
                <a:solidFill>
                  <a:schemeClr val="tx1"/>
                </a:solidFill>
              </a:rPr>
              <a:t>تيفلون</a:t>
            </a:r>
            <a:r>
              <a:rPr lang="ar-SA" sz="2000" b="1" dirty="0">
                <a:solidFill>
                  <a:schemeClr val="tx1"/>
                </a:solidFill>
              </a:rPr>
              <a:t>، يمتاز </a:t>
            </a:r>
            <a:r>
              <a:rPr lang="ar-SA" sz="2000" b="1" dirty="0" err="1">
                <a:solidFill>
                  <a:schemeClr val="tx1"/>
                </a:solidFill>
              </a:rPr>
              <a:t>التيفلون</a:t>
            </a:r>
            <a:r>
              <a:rPr lang="ar-SA" sz="2000" b="1" dirty="0">
                <a:solidFill>
                  <a:schemeClr val="tx1"/>
                </a:solidFill>
              </a:rPr>
              <a:t> بمقاومته للمواد الكيميائية وخواصه العازل</a:t>
            </a:r>
          </a:p>
        </p:txBody>
      </p:sp>
      <p:sp>
        <p:nvSpPr>
          <p:cNvPr id="3" name="مستطيل: زوايا مستديرة 2">
            <a:extLst>
              <a:ext uri="{FF2B5EF4-FFF2-40B4-BE49-F238E27FC236}">
                <a16:creationId xmlns:a16="http://schemas.microsoft.com/office/drawing/2014/main" id="{A9CE4AFA-D039-BC7B-03E4-2A65837A4AED}"/>
              </a:ext>
            </a:extLst>
          </p:cNvPr>
          <p:cNvSpPr/>
          <p:nvPr/>
        </p:nvSpPr>
        <p:spPr>
          <a:xfrm>
            <a:off x="113525" y="3728431"/>
            <a:ext cx="4337178" cy="162786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بلاستيك آخر شائع يسمى </a:t>
            </a:r>
            <a:r>
              <a:rPr lang="ar-SA" sz="2000" b="1" dirty="0" err="1">
                <a:solidFill>
                  <a:schemeClr val="tx1"/>
                </a:solidFill>
              </a:rPr>
              <a:t>الفينيل</a:t>
            </a:r>
            <a:r>
              <a:rPr lang="ar-SA" sz="2000" b="1" dirty="0">
                <a:solidFill>
                  <a:schemeClr val="tx1"/>
                </a:solidFill>
              </a:rPr>
              <a:t> وهو كلوريد البولي فينيل ( </a:t>
            </a:r>
            <a:r>
              <a:rPr lang="en-US" sz="2000" b="1" dirty="0">
                <a:solidFill>
                  <a:schemeClr val="tx1"/>
                </a:solidFill>
                <a:latin typeface="Arial" panose="020B0604020202020204" pitchFamily="34" charset="0"/>
                <a:cs typeface="Arial" panose="020B0604020202020204" pitchFamily="34" charset="0"/>
              </a:rPr>
              <a:t>PVC</a:t>
            </a:r>
            <a:r>
              <a:rPr lang="ar-SA" sz="2000" b="1" dirty="0">
                <a:solidFill>
                  <a:schemeClr val="tx1"/>
                </a:solidFill>
              </a:rPr>
              <a:t>) الذي يمكن صناعته في صورة لينة أو صلبة، ويمكن تشكيله على شكل صفائح رقيقة، أو نماذج للألعاب.</a:t>
            </a:r>
          </a:p>
        </p:txBody>
      </p:sp>
      <p:pic>
        <p:nvPicPr>
          <p:cNvPr id="12" name="صورة 11">
            <a:extLst>
              <a:ext uri="{FF2B5EF4-FFF2-40B4-BE49-F238E27FC236}">
                <a16:creationId xmlns:a16="http://schemas.microsoft.com/office/drawing/2014/main" id="{21C768FD-94F5-FAE0-93E8-BA0864D3A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802" y="2435290"/>
            <a:ext cx="1806348" cy="836941"/>
          </a:xfrm>
          <a:prstGeom prst="rect">
            <a:avLst/>
          </a:prstGeom>
        </p:spPr>
      </p:pic>
      <p:pic>
        <p:nvPicPr>
          <p:cNvPr id="14" name="صورة 13" descr="صورة تحتوي على أزرق&#10;&#10;تم إنشاء الوصف تلقائياً">
            <a:extLst>
              <a:ext uri="{FF2B5EF4-FFF2-40B4-BE49-F238E27FC236}">
                <a16:creationId xmlns:a16="http://schemas.microsoft.com/office/drawing/2014/main" id="{0C492DEA-4A32-B923-F65A-4C6C85116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33" y="1995051"/>
            <a:ext cx="2059672" cy="1433949"/>
          </a:xfrm>
          <a:prstGeom prst="rect">
            <a:avLst/>
          </a:prstGeom>
        </p:spPr>
      </p:pic>
    </p:spTree>
    <p:extLst>
      <p:ext uri="{BB962C8B-B14F-4D97-AF65-F5344CB8AC3E}">
        <p14:creationId xmlns:p14="http://schemas.microsoft.com/office/powerpoint/2010/main" val="15713289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65</a:t>
            </a:r>
          </a:p>
        </p:txBody>
      </p:sp>
      <p:sp>
        <p:nvSpPr>
          <p:cNvPr id="5" name="مستطيل: زوايا مستديرة 4">
            <a:extLst>
              <a:ext uri="{FF2B5EF4-FFF2-40B4-BE49-F238E27FC236}">
                <a16:creationId xmlns:a16="http://schemas.microsoft.com/office/drawing/2014/main" id="{F1F3C086-40B3-70DC-0C62-D8EAD5C9F764}"/>
              </a:ext>
            </a:extLst>
          </p:cNvPr>
          <p:cNvSpPr/>
          <p:nvPr/>
        </p:nvSpPr>
        <p:spPr>
          <a:xfrm>
            <a:off x="4970105" y="125927"/>
            <a:ext cx="2251789" cy="29585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أمثلة على الهاليدات الألكيل</a:t>
            </a:r>
          </a:p>
        </p:txBody>
      </p:sp>
      <p:sp>
        <p:nvSpPr>
          <p:cNvPr id="7" name="مستطيل: زوايا مستديرة 6">
            <a:extLst>
              <a:ext uri="{FF2B5EF4-FFF2-40B4-BE49-F238E27FC236}">
                <a16:creationId xmlns:a16="http://schemas.microsoft.com/office/drawing/2014/main" id="{8FA5C7D7-E85B-32D7-D3E3-53899BD57B5E}"/>
              </a:ext>
            </a:extLst>
          </p:cNvPr>
          <p:cNvSpPr/>
          <p:nvPr/>
        </p:nvSpPr>
        <p:spPr>
          <a:xfrm>
            <a:off x="2617235" y="4617901"/>
            <a:ext cx="6957528" cy="1003777"/>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الشكل 2-6 </a:t>
            </a:r>
          </a:p>
          <a:p>
            <a:pPr algn="ctr"/>
            <a:r>
              <a:rPr lang="ar-SA" sz="2000" b="1" dirty="0">
                <a:solidFill>
                  <a:schemeClr val="tx1"/>
                </a:solidFill>
              </a:rPr>
              <a:t>استعمل </a:t>
            </a:r>
            <a:r>
              <a:rPr lang="ar-SA" sz="2000" b="1" dirty="0" err="1">
                <a:solidFill>
                  <a:schemeClr val="tx1"/>
                </a:solidFill>
              </a:rPr>
              <a:t>الهالوثان</a:t>
            </a:r>
            <a:r>
              <a:rPr lang="ar-SA" sz="2000" b="1" dirty="0">
                <a:solidFill>
                  <a:schemeClr val="tx1"/>
                </a:solidFill>
              </a:rPr>
              <a:t> في الطب في خمسينيات القرن الماضي مخدراً عاماً للمرضى عند إجراء العمليات الجراحية</a:t>
            </a:r>
          </a:p>
        </p:txBody>
      </p:sp>
      <p:pic>
        <p:nvPicPr>
          <p:cNvPr id="12" name="صورة 11">
            <a:extLst>
              <a:ext uri="{FF2B5EF4-FFF2-40B4-BE49-F238E27FC236}">
                <a16:creationId xmlns:a16="http://schemas.microsoft.com/office/drawing/2014/main" id="{B5E156B7-C7DC-19E1-0302-A15C9BDE2F52}"/>
              </a:ext>
            </a:extLst>
          </p:cNvPr>
          <p:cNvPicPr>
            <a:picLocks noChangeAspect="1"/>
          </p:cNvPicPr>
          <p:nvPr/>
        </p:nvPicPr>
        <p:blipFill rotWithShape="1">
          <a:blip r:embed="rId2">
            <a:extLst>
              <a:ext uri="{28A0092B-C50C-407E-A947-70E740481C1C}">
                <a14:useLocalDpi xmlns:a14="http://schemas.microsoft.com/office/drawing/2010/main" val="0"/>
              </a:ext>
            </a:extLst>
          </a:blip>
          <a:srcRect l="33805" t="3996" r="3402"/>
          <a:stretch/>
        </p:blipFill>
        <p:spPr>
          <a:xfrm>
            <a:off x="2688771" y="938464"/>
            <a:ext cx="6885992" cy="3423966"/>
          </a:xfrm>
          <a:prstGeom prst="rect">
            <a:avLst/>
          </a:prstGeom>
        </p:spPr>
      </p:pic>
    </p:spTree>
    <p:extLst>
      <p:ext uri="{BB962C8B-B14F-4D97-AF65-F5344CB8AC3E}">
        <p14:creationId xmlns:p14="http://schemas.microsoft.com/office/powerpoint/2010/main" val="17123943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5156B02D-0118-5441-10E9-43F9C3C7BD6E}"/>
              </a:ext>
            </a:extLst>
          </p:cNvPr>
          <p:cNvSpPr/>
          <p:nvPr/>
        </p:nvSpPr>
        <p:spPr>
          <a:xfrm>
            <a:off x="42241" y="75465"/>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63</a:t>
            </a:r>
          </a:p>
        </p:txBody>
      </p:sp>
      <p:pic>
        <p:nvPicPr>
          <p:cNvPr id="5" name="صورة 4">
            <a:extLst>
              <a:ext uri="{FF2B5EF4-FFF2-40B4-BE49-F238E27FC236}">
                <a16:creationId xmlns:a16="http://schemas.microsoft.com/office/drawing/2014/main" id="{F2C2D3B5-66F4-838D-94A1-BCDD8931E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323" b="98638" l="1018" r="87783">
                        <a14:foregroundMark x1="39140" y1="33371" x2="39140" y2="95119"/>
                        <a14:foregroundMark x1="44570" y1="34733" x2="39819" y2="92395"/>
                        <a14:foregroundMark x1="40498" y1="98751" x2="23756" y2="98184"/>
                        <a14:foregroundMark x1="6335" y1="86266" x2="5995" y2="97276"/>
                        <a14:foregroundMark x1="7353" y1="79228" x2="12896" y2="35074"/>
                        <a14:foregroundMark x1="20701" y1="25539" x2="14140" y2="53348"/>
                        <a14:foregroundMark x1="14140" y1="53348" x2="14140" y2="54030"/>
                        <a14:foregroundMark x1="19005" y1="40522" x2="40271" y2="40182"/>
                        <a14:foregroundMark x1="40271" y1="40182" x2="40498" y2="40295"/>
                        <a14:foregroundMark x1="18213" y1="44608" x2="18213" y2="50738"/>
                        <a14:foregroundMark x1="7240" y1="53462" x2="4751" y2="77639"/>
                        <a14:foregroundMark x1="45362" y1="74461" x2="46267" y2="81385"/>
                        <a14:foregroundMark x1="4638" y1="53916" x2="5882" y2="40182"/>
                        <a14:foregroundMark x1="5882" y1="40182" x2="18439" y2="26447"/>
                        <a14:foregroundMark x1="18439" y1="26447" x2="25905" y2="22701"/>
                        <a14:foregroundMark x1="25905" y1="22701" x2="35860" y2="24631"/>
                        <a14:foregroundMark x1="35860" y1="24631" x2="40611" y2="30420"/>
                        <a14:foregroundMark x1="39140" y1="20545" x2="21833" y2="19637"/>
                        <a14:foregroundMark x1="21833" y1="19637" x2="19005" y2="20772"/>
                        <a14:foregroundMark x1="33824" y1="16232" x2="29638" y2="17707"/>
                        <a14:foregroundMark x1="81900" y1="44722" x2="81787" y2="49489"/>
                        <a14:foregroundMark x1="79638" y1="47219" x2="79525" y2="69126"/>
                        <a14:foregroundMark x1="85520" y1="66402" x2="87783" y2="83428"/>
                        <a14:foregroundMark x1="1131" y1="63905" x2="1244" y2="66515"/>
                        <a14:foregroundMark x1="1923" y1="84109" x2="5090" y2="83087"/>
                        <a14:foregroundMark x1="57466" y1="61180" x2="55204" y2="57548"/>
                        <a14:foregroundMark x1="35294" y1="15323" x2="26471" y2="17026"/>
                        <a14:foregroundMark x1="26471" y1="17026" x2="26357" y2="17140"/>
                        <a14:foregroundMark x1="27489" y1="16345" x2="26244" y2="17140"/>
                      </a14:backgroundRemoval>
                    </a14:imgEffect>
                  </a14:imgLayer>
                </a14:imgProps>
              </a:ext>
              <a:ext uri="{28A0092B-C50C-407E-A947-70E740481C1C}">
                <a14:useLocalDpi xmlns:a14="http://schemas.microsoft.com/office/drawing/2010/main" val="0"/>
              </a:ext>
            </a:extLst>
          </a:blip>
          <a:srcRect t="11973" r="7198"/>
          <a:stretch/>
        </p:blipFill>
        <p:spPr>
          <a:xfrm>
            <a:off x="294679" y="2247857"/>
            <a:ext cx="4796933" cy="4534678"/>
          </a:xfrm>
          <a:prstGeom prst="rect">
            <a:avLst/>
          </a:prstGeom>
        </p:spPr>
      </p:pic>
      <p:sp>
        <p:nvSpPr>
          <p:cNvPr id="7" name="فقاعة الكلام: مستطيلة 6">
            <a:extLst>
              <a:ext uri="{FF2B5EF4-FFF2-40B4-BE49-F238E27FC236}">
                <a16:creationId xmlns:a16="http://schemas.microsoft.com/office/drawing/2014/main" id="{DAFC6EDD-C51B-9427-70D1-1AD96CEDB548}"/>
              </a:ext>
            </a:extLst>
          </p:cNvPr>
          <p:cNvSpPr/>
          <p:nvPr/>
        </p:nvSpPr>
        <p:spPr>
          <a:xfrm>
            <a:off x="3726128" y="3105758"/>
            <a:ext cx="7060059" cy="1792814"/>
          </a:xfrm>
          <a:prstGeom prst="wedgeRectCallout">
            <a:avLst>
              <a:gd name="adj1" fmla="val -73962"/>
              <a:gd name="adj2" fmla="val 9935"/>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هيا نتعرف على بعض تفاعلات الهاليدات من خلال الجدول 2-3 صفحة 64 </a:t>
            </a:r>
            <a:endParaRPr lang="en-US" sz="2800" b="1" dirty="0">
              <a:solidFill>
                <a:schemeClr val="tx1"/>
              </a:solidFill>
            </a:endParaRPr>
          </a:p>
        </p:txBody>
      </p:sp>
    </p:spTree>
    <p:extLst>
      <p:ext uri="{BB962C8B-B14F-4D97-AF65-F5344CB8AC3E}">
        <p14:creationId xmlns:p14="http://schemas.microsoft.com/office/powerpoint/2010/main" val="2024592825"/>
      </p:ext>
    </p:extLst>
  </p:cSld>
  <p:clrMapOvr>
    <a:masterClrMapping/>
  </p:clrMapOvr>
  <p:transition spd="slow">
    <p:comb/>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pic>
        <p:nvPicPr>
          <p:cNvPr id="4" name="صورة 3">
            <a:extLst>
              <a:ext uri="{FF2B5EF4-FFF2-40B4-BE49-F238E27FC236}">
                <a16:creationId xmlns:a16="http://schemas.microsoft.com/office/drawing/2014/main" id="{66CC5EE3-64BC-8BBB-86CE-9231F04BBCE3}"/>
              </a:ext>
            </a:extLst>
          </p:cNvPr>
          <p:cNvPicPr>
            <a:picLocks noChangeAspect="1"/>
          </p:cNvPicPr>
          <p:nvPr/>
        </p:nvPicPr>
        <p:blipFill rotWithShape="1">
          <a:blip r:embed="rId2">
            <a:extLst>
              <a:ext uri="{28A0092B-C50C-407E-A947-70E740481C1C}">
                <a14:useLocalDpi xmlns:a14="http://schemas.microsoft.com/office/drawing/2010/main" val="0"/>
              </a:ext>
            </a:extLst>
          </a:blip>
          <a:srcRect t="4440" r="385" b="5572"/>
          <a:stretch/>
        </p:blipFill>
        <p:spPr>
          <a:xfrm>
            <a:off x="505321" y="1133670"/>
            <a:ext cx="11181358" cy="4590660"/>
          </a:xfrm>
          <a:prstGeom prst="rect">
            <a:avLst/>
          </a:prstGeom>
          <a:ln>
            <a:solidFill>
              <a:schemeClr val="tx1"/>
            </a:solidFill>
          </a:ln>
        </p:spPr>
      </p:pic>
    </p:spTree>
    <p:extLst>
      <p:ext uri="{BB962C8B-B14F-4D97-AF65-F5344CB8AC3E}">
        <p14:creationId xmlns:p14="http://schemas.microsoft.com/office/powerpoint/2010/main" val="11549361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sp>
        <p:nvSpPr>
          <p:cNvPr id="7" name="مستطيل: زوايا مستديرة 6">
            <a:extLst>
              <a:ext uri="{FF2B5EF4-FFF2-40B4-BE49-F238E27FC236}">
                <a16:creationId xmlns:a16="http://schemas.microsoft.com/office/drawing/2014/main" id="{8FA5C7D7-E85B-32D7-D3E3-53899BD57B5E}"/>
              </a:ext>
            </a:extLst>
          </p:cNvPr>
          <p:cNvSpPr/>
          <p:nvPr/>
        </p:nvSpPr>
        <p:spPr>
          <a:xfrm>
            <a:off x="5295121" y="4332008"/>
            <a:ext cx="6596743" cy="942392"/>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الشكل 2-5 </a:t>
            </a:r>
          </a:p>
          <a:p>
            <a:pPr algn="ctr"/>
            <a:r>
              <a:rPr lang="ar-SA" sz="2000" b="1" dirty="0">
                <a:solidFill>
                  <a:schemeClr val="tx1"/>
                </a:solidFill>
              </a:rPr>
              <a:t>عمال حقول النفط ينقبون عن البترول. ويمكن استخراج ما يزيد على 100 ألف برميل يومياً من بئر النفط الواحد. </a:t>
            </a:r>
          </a:p>
        </p:txBody>
      </p:sp>
      <p:pic>
        <p:nvPicPr>
          <p:cNvPr id="4" name="صورة 3">
            <a:extLst>
              <a:ext uri="{FF2B5EF4-FFF2-40B4-BE49-F238E27FC236}">
                <a16:creationId xmlns:a16="http://schemas.microsoft.com/office/drawing/2014/main" id="{E1C79095-AB63-9C1A-3ECC-97CE121E2941}"/>
              </a:ext>
            </a:extLst>
          </p:cNvPr>
          <p:cNvPicPr>
            <a:picLocks noChangeAspect="1"/>
          </p:cNvPicPr>
          <p:nvPr/>
        </p:nvPicPr>
        <p:blipFill rotWithShape="1">
          <a:blip r:embed="rId2">
            <a:extLst>
              <a:ext uri="{28A0092B-C50C-407E-A947-70E740481C1C}">
                <a14:useLocalDpi xmlns:a14="http://schemas.microsoft.com/office/drawing/2010/main" val="0"/>
              </a:ext>
            </a:extLst>
          </a:blip>
          <a:srcRect l="1645" t="3961" r="37990" b="8475"/>
          <a:stretch/>
        </p:blipFill>
        <p:spPr>
          <a:xfrm>
            <a:off x="5295121" y="983743"/>
            <a:ext cx="6596743" cy="3256384"/>
          </a:xfrm>
          <a:prstGeom prst="rect">
            <a:avLst/>
          </a:prstGeom>
        </p:spPr>
      </p:pic>
      <p:sp>
        <p:nvSpPr>
          <p:cNvPr id="6" name="مستطيل: زوايا مستديرة 5">
            <a:extLst>
              <a:ext uri="{FF2B5EF4-FFF2-40B4-BE49-F238E27FC236}">
                <a16:creationId xmlns:a16="http://schemas.microsoft.com/office/drawing/2014/main" id="{276BF86C-454B-BA83-57E4-AF11CFF4F0E3}"/>
              </a:ext>
            </a:extLst>
          </p:cNvPr>
          <p:cNvSpPr/>
          <p:nvPr/>
        </p:nvSpPr>
        <p:spPr>
          <a:xfrm>
            <a:off x="410546" y="1793836"/>
            <a:ext cx="4480249" cy="912041"/>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اشرح العلاقة بين النفط والمركبات العضوية الصناعية؟</a:t>
            </a:r>
          </a:p>
        </p:txBody>
      </p:sp>
      <p:sp>
        <p:nvSpPr>
          <p:cNvPr id="10" name="مستطيل: زوايا مستديرة 9">
            <a:extLst>
              <a:ext uri="{FF2B5EF4-FFF2-40B4-BE49-F238E27FC236}">
                <a16:creationId xmlns:a16="http://schemas.microsoft.com/office/drawing/2014/main" id="{B7536BCD-A19A-C006-556A-D839BC2A10EA}"/>
              </a:ext>
            </a:extLst>
          </p:cNvPr>
          <p:cNvSpPr/>
          <p:nvPr/>
        </p:nvSpPr>
        <p:spPr>
          <a:xfrm>
            <a:off x="387219" y="3048166"/>
            <a:ext cx="4480250" cy="1486512"/>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يحتوي البترول على الألكانات التي يمكن تحويلها إلى مركبات هيدروكربونية أخر، مثل هاليدات الألكيل والكحولات والأمينات، وتستعمل في تحضير المركبات العضوية الاصطناعية.</a:t>
            </a:r>
          </a:p>
        </p:txBody>
      </p:sp>
    </p:spTree>
    <p:extLst>
      <p:ext uri="{BB962C8B-B14F-4D97-AF65-F5344CB8AC3E}">
        <p14:creationId xmlns:p14="http://schemas.microsoft.com/office/powerpoint/2010/main" val="1315705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5156B02D-0118-5441-10E9-43F9C3C7BD6E}"/>
              </a:ext>
            </a:extLst>
          </p:cNvPr>
          <p:cNvSpPr/>
          <p:nvPr/>
        </p:nvSpPr>
        <p:spPr>
          <a:xfrm>
            <a:off x="42241" y="75465"/>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pic>
        <p:nvPicPr>
          <p:cNvPr id="5" name="صورة 4">
            <a:extLst>
              <a:ext uri="{FF2B5EF4-FFF2-40B4-BE49-F238E27FC236}">
                <a16:creationId xmlns:a16="http://schemas.microsoft.com/office/drawing/2014/main" id="{F2C2D3B5-66F4-838D-94A1-BCDD8931E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323" b="98638" l="1018" r="87783">
                        <a14:foregroundMark x1="39140" y1="33371" x2="39140" y2="95119"/>
                        <a14:foregroundMark x1="44570" y1="34733" x2="39819" y2="92395"/>
                        <a14:foregroundMark x1="40498" y1="98751" x2="23756" y2="98184"/>
                        <a14:foregroundMark x1="6335" y1="86266" x2="5995" y2="97276"/>
                        <a14:foregroundMark x1="7353" y1="79228" x2="12896" y2="35074"/>
                        <a14:foregroundMark x1="20701" y1="25539" x2="14140" y2="53348"/>
                        <a14:foregroundMark x1="14140" y1="53348" x2="14140" y2="54030"/>
                        <a14:foregroundMark x1="19005" y1="40522" x2="40271" y2="40182"/>
                        <a14:foregroundMark x1="40271" y1="40182" x2="40498" y2="40295"/>
                        <a14:foregroundMark x1="18213" y1="44608" x2="18213" y2="50738"/>
                        <a14:foregroundMark x1="7240" y1="53462" x2="4751" y2="77639"/>
                        <a14:foregroundMark x1="45362" y1="74461" x2="46267" y2="81385"/>
                        <a14:foregroundMark x1="4638" y1="53916" x2="5882" y2="40182"/>
                        <a14:foregroundMark x1="5882" y1="40182" x2="18439" y2="26447"/>
                        <a14:foregroundMark x1="18439" y1="26447" x2="25905" y2="22701"/>
                        <a14:foregroundMark x1="25905" y1="22701" x2="35860" y2="24631"/>
                        <a14:foregroundMark x1="35860" y1="24631" x2="40611" y2="30420"/>
                        <a14:foregroundMark x1="39140" y1="20545" x2="21833" y2="19637"/>
                        <a14:foregroundMark x1="21833" y1="19637" x2="19005" y2="20772"/>
                        <a14:foregroundMark x1="33824" y1="16232" x2="29638" y2="17707"/>
                        <a14:foregroundMark x1="81900" y1="44722" x2="81787" y2="49489"/>
                        <a14:foregroundMark x1="79638" y1="47219" x2="79525" y2="69126"/>
                        <a14:foregroundMark x1="85520" y1="66402" x2="87783" y2="83428"/>
                        <a14:foregroundMark x1="1131" y1="63905" x2="1244" y2="66515"/>
                        <a14:foregroundMark x1="1923" y1="84109" x2="5090" y2="83087"/>
                        <a14:foregroundMark x1="57466" y1="61180" x2="55204" y2="57548"/>
                        <a14:foregroundMark x1="35294" y1="15323" x2="26471" y2="17026"/>
                        <a14:foregroundMark x1="26471" y1="17026" x2="26357" y2="17140"/>
                        <a14:foregroundMark x1="27489" y1="16345" x2="26244" y2="17140"/>
                      </a14:backgroundRemoval>
                    </a14:imgEffect>
                  </a14:imgLayer>
                </a14:imgProps>
              </a:ext>
              <a:ext uri="{28A0092B-C50C-407E-A947-70E740481C1C}">
                <a14:useLocalDpi xmlns:a14="http://schemas.microsoft.com/office/drawing/2010/main" val="0"/>
              </a:ext>
            </a:extLst>
          </a:blip>
          <a:srcRect t="11973" r="7198"/>
          <a:stretch/>
        </p:blipFill>
        <p:spPr>
          <a:xfrm>
            <a:off x="294679" y="2247857"/>
            <a:ext cx="4796933" cy="4534678"/>
          </a:xfrm>
          <a:prstGeom prst="rect">
            <a:avLst/>
          </a:prstGeom>
        </p:spPr>
      </p:pic>
      <p:sp>
        <p:nvSpPr>
          <p:cNvPr id="7" name="فقاعة الكلام: مستطيلة 6">
            <a:extLst>
              <a:ext uri="{FF2B5EF4-FFF2-40B4-BE49-F238E27FC236}">
                <a16:creationId xmlns:a16="http://schemas.microsoft.com/office/drawing/2014/main" id="{DAFC6EDD-C51B-9427-70D1-1AD96CEDB548}"/>
              </a:ext>
            </a:extLst>
          </p:cNvPr>
          <p:cNvSpPr/>
          <p:nvPr/>
        </p:nvSpPr>
        <p:spPr>
          <a:xfrm>
            <a:off x="4090022" y="1378684"/>
            <a:ext cx="7060059" cy="3806890"/>
          </a:xfrm>
          <a:prstGeom prst="wedgeRectCallout">
            <a:avLst>
              <a:gd name="adj1" fmla="val -80041"/>
              <a:gd name="adj2" fmla="val 21700"/>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من أين يأتي التنوع الهائل للمركبات العضوية؟ يعد البترول المصدر الأول لجميع المركبات العضوية الصناعية. </a:t>
            </a:r>
          </a:p>
          <a:p>
            <a:pPr algn="ctr"/>
            <a:r>
              <a:rPr lang="ar-SA" sz="2800" b="1" dirty="0">
                <a:solidFill>
                  <a:schemeClr val="tx1"/>
                </a:solidFill>
              </a:rPr>
              <a:t>ويُظهر الشكل (2-5)  عمال حقول النفط وهم ينقبون عن النفط، وهو أحد أشكال الوقود الأحفوري الذي يتألف مجمله من مواد هيدروكربونية تقريبًا، وبخاصة الألكانات. كيف يمكن تحويل الألكانات إلى مركبات مختلفة مثل هاليدات الألكيل والكحولات والأمينات؟</a:t>
            </a:r>
            <a:endParaRPr lang="en-US" sz="2800" b="1" dirty="0">
              <a:solidFill>
                <a:schemeClr val="tx1"/>
              </a:solidFill>
            </a:endParaRPr>
          </a:p>
        </p:txBody>
      </p:sp>
    </p:spTree>
    <p:extLst>
      <p:ext uri="{BB962C8B-B14F-4D97-AF65-F5344CB8AC3E}">
        <p14:creationId xmlns:p14="http://schemas.microsoft.com/office/powerpoint/2010/main" val="2056855554"/>
      </p:ext>
    </p:extLst>
  </p:cSld>
  <p:clrMapOvr>
    <a:masterClrMapping/>
  </p:clrMapOvr>
  <p:transition spd="slow">
    <p:comb/>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1363D76-D4A3-A7F6-4F94-0C057F9B1868}"/>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pic>
        <p:nvPicPr>
          <p:cNvPr id="3" name="صورة 2">
            <a:extLst>
              <a:ext uri="{FF2B5EF4-FFF2-40B4-BE49-F238E27FC236}">
                <a16:creationId xmlns:a16="http://schemas.microsoft.com/office/drawing/2014/main" id="{ADB8F611-55C6-BA50-FEDE-0367BF1A19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4" name="فقاعة الكلام: مستطيلة 3">
            <a:extLst>
              <a:ext uri="{FF2B5EF4-FFF2-40B4-BE49-F238E27FC236}">
                <a16:creationId xmlns:a16="http://schemas.microsoft.com/office/drawing/2014/main" id="{9BDF7582-CE40-7357-4108-E99AB1D18B0A}"/>
              </a:ext>
            </a:extLst>
          </p:cNvPr>
          <p:cNvSpPr/>
          <p:nvPr/>
        </p:nvSpPr>
        <p:spPr>
          <a:xfrm>
            <a:off x="2924369" y="1115009"/>
            <a:ext cx="6724261" cy="913816"/>
          </a:xfrm>
          <a:prstGeom prst="wedgeRectCallout">
            <a:avLst>
              <a:gd name="adj1" fmla="val -72967"/>
              <a:gd name="adj2" fmla="val 134381"/>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 هو المقصود بتفاعلات الاستبدال؟</a:t>
            </a:r>
          </a:p>
        </p:txBody>
      </p:sp>
      <p:pic>
        <p:nvPicPr>
          <p:cNvPr id="5" name="صورة 4">
            <a:extLst>
              <a:ext uri="{FF2B5EF4-FFF2-40B4-BE49-F238E27FC236}">
                <a16:creationId xmlns:a16="http://schemas.microsoft.com/office/drawing/2014/main" id="{8ADBD32A-7E3A-E565-CC7E-69CEF77AF7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6" name="فقاعة الكلام: مستطيلة 5">
            <a:extLst>
              <a:ext uri="{FF2B5EF4-FFF2-40B4-BE49-F238E27FC236}">
                <a16:creationId xmlns:a16="http://schemas.microsoft.com/office/drawing/2014/main" id="{B4BA142C-12B4-09D9-BD72-3C7889914EEF}"/>
              </a:ext>
            </a:extLst>
          </p:cNvPr>
          <p:cNvSpPr/>
          <p:nvPr/>
        </p:nvSpPr>
        <p:spPr>
          <a:xfrm>
            <a:off x="2924369" y="2245437"/>
            <a:ext cx="6724261" cy="1183564"/>
          </a:xfrm>
          <a:prstGeom prst="wedgeRectCallout">
            <a:avLst>
              <a:gd name="adj1" fmla="val 67594"/>
              <a:gd name="adj2" fmla="val 61575"/>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تحل ذرة أو مجموعة ذرية محل ذرة أو مجموعة ذرية أخرى في المركب </a:t>
            </a:r>
          </a:p>
        </p:txBody>
      </p:sp>
      <p:sp>
        <p:nvSpPr>
          <p:cNvPr id="8" name="مستطيل 7">
            <a:extLst>
              <a:ext uri="{FF2B5EF4-FFF2-40B4-BE49-F238E27FC236}">
                <a16:creationId xmlns:a16="http://schemas.microsoft.com/office/drawing/2014/main" id="{507B3383-6CA3-C261-DF9C-4C449AB6B2EF}"/>
              </a:ext>
            </a:extLst>
          </p:cNvPr>
          <p:cNvSpPr/>
          <p:nvPr/>
        </p:nvSpPr>
        <p:spPr>
          <a:xfrm>
            <a:off x="4540133" y="103258"/>
            <a:ext cx="3111749" cy="707886"/>
          </a:xfrm>
          <a:prstGeom prst="rect">
            <a:avLst/>
          </a:prstGeom>
          <a:noFill/>
        </p:spPr>
        <p:txBody>
          <a:bodyPr wrap="none" lIns="91440" tIns="45720" rIns="91440" bIns="45720">
            <a:spAutoFit/>
          </a:bodyPr>
          <a:lstStyle/>
          <a:p>
            <a:pPr algn="ctr"/>
            <a:r>
              <a:rPr lang="ar-SA" sz="4000" b="1" dirty="0">
                <a:solidFill>
                  <a:schemeClr val="bg1"/>
                </a:solidFill>
              </a:rPr>
              <a:t>تفاعلات الاستبدال</a:t>
            </a:r>
          </a:p>
        </p:txBody>
      </p:sp>
      <p:sp>
        <p:nvSpPr>
          <p:cNvPr id="10" name="فقاعة الكلام: مستطيلة 9">
            <a:extLst>
              <a:ext uri="{FF2B5EF4-FFF2-40B4-BE49-F238E27FC236}">
                <a16:creationId xmlns:a16="http://schemas.microsoft.com/office/drawing/2014/main" id="{D144446D-4130-A87A-6465-459A06E31A4D}"/>
              </a:ext>
            </a:extLst>
          </p:cNvPr>
          <p:cNvSpPr/>
          <p:nvPr/>
        </p:nvSpPr>
        <p:spPr>
          <a:xfrm>
            <a:off x="2924368" y="3757344"/>
            <a:ext cx="6724261" cy="913816"/>
          </a:xfrm>
          <a:prstGeom prst="wedgeRectCallout">
            <a:avLst>
              <a:gd name="adj1" fmla="val -73522"/>
              <a:gd name="adj2" fmla="val -148453"/>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ما هو المقصود بعملية </a:t>
            </a:r>
            <a:r>
              <a:rPr lang="ar-SA" sz="2800" b="1" dirty="0" err="1">
                <a:solidFill>
                  <a:schemeClr val="tx1"/>
                </a:solidFill>
              </a:rPr>
              <a:t>الهلجنة</a:t>
            </a:r>
            <a:r>
              <a:rPr lang="ar-SA" sz="2800" b="1" dirty="0">
                <a:solidFill>
                  <a:schemeClr val="tx1"/>
                </a:solidFill>
              </a:rPr>
              <a:t>؟</a:t>
            </a:r>
          </a:p>
        </p:txBody>
      </p:sp>
      <p:sp>
        <p:nvSpPr>
          <p:cNvPr id="11" name="فقاعة الكلام: مستطيلة 10">
            <a:extLst>
              <a:ext uri="{FF2B5EF4-FFF2-40B4-BE49-F238E27FC236}">
                <a16:creationId xmlns:a16="http://schemas.microsoft.com/office/drawing/2014/main" id="{1597CA22-E382-1954-975B-DF7F71F6E9DA}"/>
              </a:ext>
            </a:extLst>
          </p:cNvPr>
          <p:cNvSpPr/>
          <p:nvPr/>
        </p:nvSpPr>
        <p:spPr>
          <a:xfrm>
            <a:off x="2819231" y="5046284"/>
            <a:ext cx="6724261" cy="1183564"/>
          </a:xfrm>
          <a:prstGeom prst="wedgeRectCallout">
            <a:avLst>
              <a:gd name="adj1" fmla="val 70785"/>
              <a:gd name="adj2" fmla="val -161528"/>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تفاعل تحل فيه ذرة هالوجين – مثل الكلور أو البروم- محل ذرة هيدروجين</a:t>
            </a:r>
          </a:p>
        </p:txBody>
      </p:sp>
    </p:spTree>
    <p:extLst>
      <p:ext uri="{BB962C8B-B14F-4D97-AF65-F5344CB8AC3E}">
        <p14:creationId xmlns:p14="http://schemas.microsoft.com/office/powerpoint/2010/main" val="1567298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990401C-2E8A-6E85-76CA-FFEF8DDBED3E}"/>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pic>
        <p:nvPicPr>
          <p:cNvPr id="4" name="صورة 3">
            <a:extLst>
              <a:ext uri="{FF2B5EF4-FFF2-40B4-BE49-F238E27FC236}">
                <a16:creationId xmlns:a16="http://schemas.microsoft.com/office/drawing/2014/main" id="{66CC5EE3-64BC-8BBB-86CE-9231F04BBCE3}"/>
              </a:ext>
            </a:extLst>
          </p:cNvPr>
          <p:cNvPicPr>
            <a:picLocks noChangeAspect="1"/>
          </p:cNvPicPr>
          <p:nvPr/>
        </p:nvPicPr>
        <p:blipFill rotWithShape="1">
          <a:blip r:embed="rId2">
            <a:extLst>
              <a:ext uri="{28A0092B-C50C-407E-A947-70E740481C1C}">
                <a14:useLocalDpi xmlns:a14="http://schemas.microsoft.com/office/drawing/2010/main" val="0"/>
              </a:ext>
            </a:extLst>
          </a:blip>
          <a:srcRect t="4440" r="385" b="57791"/>
          <a:stretch/>
        </p:blipFill>
        <p:spPr>
          <a:xfrm>
            <a:off x="505321" y="2113384"/>
            <a:ext cx="11181358" cy="1926771"/>
          </a:xfrm>
          <a:prstGeom prst="rect">
            <a:avLst/>
          </a:prstGeom>
          <a:ln>
            <a:solidFill>
              <a:schemeClr val="tx1"/>
            </a:solidFill>
          </a:ln>
        </p:spPr>
      </p:pic>
    </p:spTree>
    <p:extLst>
      <p:ext uri="{BB962C8B-B14F-4D97-AF65-F5344CB8AC3E}">
        <p14:creationId xmlns:p14="http://schemas.microsoft.com/office/powerpoint/2010/main" val="6182672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1363D76-D4A3-A7F6-4F94-0C057F9B1868}"/>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pic>
        <p:nvPicPr>
          <p:cNvPr id="3" name="صورة 2">
            <a:extLst>
              <a:ext uri="{FF2B5EF4-FFF2-40B4-BE49-F238E27FC236}">
                <a16:creationId xmlns:a16="http://schemas.microsoft.com/office/drawing/2014/main" id="{ADB8F611-55C6-BA50-FEDE-0367BF1A19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4" name="فقاعة الكلام: مستطيلة 3">
            <a:extLst>
              <a:ext uri="{FF2B5EF4-FFF2-40B4-BE49-F238E27FC236}">
                <a16:creationId xmlns:a16="http://schemas.microsoft.com/office/drawing/2014/main" id="{9BDF7582-CE40-7357-4108-E99AB1D18B0A}"/>
              </a:ext>
            </a:extLst>
          </p:cNvPr>
          <p:cNvSpPr/>
          <p:nvPr/>
        </p:nvSpPr>
        <p:spPr>
          <a:xfrm>
            <a:off x="2759360" y="1994520"/>
            <a:ext cx="6724261" cy="913816"/>
          </a:xfrm>
          <a:prstGeom prst="wedgeRectCallout">
            <a:avLst>
              <a:gd name="adj1" fmla="val -71857"/>
              <a:gd name="adj2" fmla="val 43507"/>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في تفاعلات الاستبدال، لماذا لا يوجد اليود فيها؟</a:t>
            </a:r>
          </a:p>
        </p:txBody>
      </p:sp>
      <p:pic>
        <p:nvPicPr>
          <p:cNvPr id="5" name="صورة 4">
            <a:extLst>
              <a:ext uri="{FF2B5EF4-FFF2-40B4-BE49-F238E27FC236}">
                <a16:creationId xmlns:a16="http://schemas.microsoft.com/office/drawing/2014/main" id="{8ADBD32A-7E3A-E565-CC7E-69CEF77AF7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6" name="فقاعة الكلام: مستطيلة 5">
            <a:extLst>
              <a:ext uri="{FF2B5EF4-FFF2-40B4-BE49-F238E27FC236}">
                <a16:creationId xmlns:a16="http://schemas.microsoft.com/office/drawing/2014/main" id="{B4BA142C-12B4-09D9-BD72-3C7889914EEF}"/>
              </a:ext>
            </a:extLst>
          </p:cNvPr>
          <p:cNvSpPr/>
          <p:nvPr/>
        </p:nvSpPr>
        <p:spPr>
          <a:xfrm>
            <a:off x="2859054" y="3898576"/>
            <a:ext cx="6724261" cy="913816"/>
          </a:xfrm>
          <a:prstGeom prst="wedgeRectCallout">
            <a:avLst>
              <a:gd name="adj1" fmla="val 69398"/>
              <a:gd name="adj2" fmla="val -78310"/>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لأن اليود لا يتفاعل جيداً مع الألكانات</a:t>
            </a:r>
          </a:p>
        </p:txBody>
      </p:sp>
      <p:sp>
        <p:nvSpPr>
          <p:cNvPr id="8" name="مستطيل 7">
            <a:extLst>
              <a:ext uri="{FF2B5EF4-FFF2-40B4-BE49-F238E27FC236}">
                <a16:creationId xmlns:a16="http://schemas.microsoft.com/office/drawing/2014/main" id="{507B3383-6CA3-C261-DF9C-4C449AB6B2EF}"/>
              </a:ext>
            </a:extLst>
          </p:cNvPr>
          <p:cNvSpPr/>
          <p:nvPr/>
        </p:nvSpPr>
        <p:spPr>
          <a:xfrm>
            <a:off x="4540133" y="103258"/>
            <a:ext cx="3111749" cy="707886"/>
          </a:xfrm>
          <a:prstGeom prst="rect">
            <a:avLst/>
          </a:prstGeom>
          <a:noFill/>
        </p:spPr>
        <p:txBody>
          <a:bodyPr wrap="none" lIns="91440" tIns="45720" rIns="91440" bIns="45720">
            <a:spAutoFit/>
          </a:bodyPr>
          <a:lstStyle/>
          <a:p>
            <a:pPr algn="ctr"/>
            <a:r>
              <a:rPr lang="ar-SA" sz="4000" b="1" dirty="0">
                <a:solidFill>
                  <a:schemeClr val="bg1"/>
                </a:solidFill>
              </a:rPr>
              <a:t>تفاعلات الاستبدال</a:t>
            </a:r>
          </a:p>
        </p:txBody>
      </p:sp>
    </p:spTree>
    <p:extLst>
      <p:ext uri="{BB962C8B-B14F-4D97-AF65-F5344CB8AC3E}">
        <p14:creationId xmlns:p14="http://schemas.microsoft.com/office/powerpoint/2010/main" val="3478807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2C2D3B5-66F4-838D-94A1-BCDD8931E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323" b="98638" l="1018" r="87783">
                        <a14:foregroundMark x1="39140" y1="33371" x2="39140" y2="95119"/>
                        <a14:foregroundMark x1="44570" y1="34733" x2="39819" y2="92395"/>
                        <a14:foregroundMark x1="40498" y1="98751" x2="23756" y2="98184"/>
                        <a14:foregroundMark x1="6335" y1="86266" x2="5995" y2="97276"/>
                        <a14:foregroundMark x1="7353" y1="79228" x2="12896" y2="35074"/>
                        <a14:foregroundMark x1="20701" y1="25539" x2="14140" y2="53348"/>
                        <a14:foregroundMark x1="14140" y1="53348" x2="14140" y2="54030"/>
                        <a14:foregroundMark x1="19005" y1="40522" x2="40271" y2="40182"/>
                        <a14:foregroundMark x1="40271" y1="40182" x2="40498" y2="40295"/>
                        <a14:foregroundMark x1="18213" y1="44608" x2="18213" y2="50738"/>
                        <a14:foregroundMark x1="7240" y1="53462" x2="4751" y2="77639"/>
                        <a14:foregroundMark x1="45362" y1="74461" x2="46267" y2="81385"/>
                        <a14:foregroundMark x1="4638" y1="53916" x2="5882" y2="40182"/>
                        <a14:foregroundMark x1="5882" y1="40182" x2="18439" y2="26447"/>
                        <a14:foregroundMark x1="18439" y1="26447" x2="25905" y2="22701"/>
                        <a14:foregroundMark x1="25905" y1="22701" x2="35860" y2="24631"/>
                        <a14:foregroundMark x1="35860" y1="24631" x2="40611" y2="30420"/>
                        <a14:foregroundMark x1="39140" y1="20545" x2="21833" y2="19637"/>
                        <a14:foregroundMark x1="21833" y1="19637" x2="19005" y2="20772"/>
                        <a14:foregroundMark x1="33824" y1="16232" x2="29638" y2="17707"/>
                        <a14:foregroundMark x1="81900" y1="44722" x2="81787" y2="49489"/>
                        <a14:foregroundMark x1="79638" y1="47219" x2="79525" y2="69126"/>
                        <a14:foregroundMark x1="85520" y1="66402" x2="87783" y2="83428"/>
                        <a14:foregroundMark x1="1131" y1="63905" x2="1244" y2="66515"/>
                        <a14:foregroundMark x1="1923" y1="84109" x2="5090" y2="83087"/>
                        <a14:foregroundMark x1="57466" y1="61180" x2="55204" y2="57548"/>
                        <a14:foregroundMark x1="35294" y1="15323" x2="26471" y2="17026"/>
                        <a14:foregroundMark x1="26471" y1="17026" x2="26357" y2="17140"/>
                        <a14:foregroundMark x1="27489" y1="16345" x2="26244" y2="17140"/>
                      </a14:backgroundRemoval>
                    </a14:imgEffect>
                  </a14:imgLayer>
                </a14:imgProps>
              </a:ext>
              <a:ext uri="{28A0092B-C50C-407E-A947-70E740481C1C}">
                <a14:useLocalDpi xmlns:a14="http://schemas.microsoft.com/office/drawing/2010/main" val="0"/>
              </a:ext>
            </a:extLst>
          </a:blip>
          <a:srcRect t="11973" r="7198"/>
          <a:stretch/>
        </p:blipFill>
        <p:spPr>
          <a:xfrm>
            <a:off x="294679" y="2247857"/>
            <a:ext cx="4796933" cy="4534678"/>
          </a:xfrm>
          <a:prstGeom prst="rect">
            <a:avLst/>
          </a:prstGeom>
        </p:spPr>
      </p:pic>
      <p:sp>
        <p:nvSpPr>
          <p:cNvPr id="6" name="مستطيل: زوايا مستديرة 5">
            <a:extLst>
              <a:ext uri="{FF2B5EF4-FFF2-40B4-BE49-F238E27FC236}">
                <a16:creationId xmlns:a16="http://schemas.microsoft.com/office/drawing/2014/main" id="{C227BA47-ADF7-A661-C003-AFF8F38A71FC}"/>
              </a:ext>
            </a:extLst>
          </p:cNvPr>
          <p:cNvSpPr/>
          <p:nvPr/>
        </p:nvSpPr>
        <p:spPr>
          <a:xfrm>
            <a:off x="5261163" y="161771"/>
            <a:ext cx="1090574" cy="404248"/>
          </a:xfrm>
          <a:prstGeom prst="roundRect">
            <a:avLst>
              <a:gd name="adj" fmla="val 0"/>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rPr>
              <a:t>ماذا قرأت</a:t>
            </a:r>
          </a:p>
        </p:txBody>
      </p:sp>
      <p:sp>
        <p:nvSpPr>
          <p:cNvPr id="7" name="فقاعة الكلام: مستطيلة 6">
            <a:extLst>
              <a:ext uri="{FF2B5EF4-FFF2-40B4-BE49-F238E27FC236}">
                <a16:creationId xmlns:a16="http://schemas.microsoft.com/office/drawing/2014/main" id="{DAFC6EDD-C51B-9427-70D1-1AD96CEDB548}"/>
              </a:ext>
            </a:extLst>
          </p:cNvPr>
          <p:cNvSpPr/>
          <p:nvPr/>
        </p:nvSpPr>
        <p:spPr>
          <a:xfrm>
            <a:off x="3744789" y="997040"/>
            <a:ext cx="7060059" cy="1792814"/>
          </a:xfrm>
          <a:prstGeom prst="wedgeRectCallout">
            <a:avLst>
              <a:gd name="adj1" fmla="val -73962"/>
              <a:gd name="adj2" fmla="val 121831"/>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ارسم الصيغة البنائية </a:t>
            </a:r>
            <a:r>
              <a:rPr lang="ar-SA" sz="2800" b="1" dirty="0" err="1">
                <a:solidFill>
                  <a:schemeClr val="tx1"/>
                </a:solidFill>
              </a:rPr>
              <a:t>للهالوثان</a:t>
            </a:r>
            <a:r>
              <a:rPr lang="ar-SA" sz="2800" b="1" dirty="0">
                <a:solidFill>
                  <a:schemeClr val="tx1"/>
                </a:solidFill>
              </a:rPr>
              <a:t>؟</a:t>
            </a:r>
          </a:p>
        </p:txBody>
      </p:sp>
      <p:sp>
        <p:nvSpPr>
          <p:cNvPr id="8" name="فقاعة الكلام: مستطيلة 7">
            <a:extLst>
              <a:ext uri="{FF2B5EF4-FFF2-40B4-BE49-F238E27FC236}">
                <a16:creationId xmlns:a16="http://schemas.microsoft.com/office/drawing/2014/main" id="{4CE21287-A67B-CBE5-5AE3-9F6FFE12220C}"/>
              </a:ext>
            </a:extLst>
          </p:cNvPr>
          <p:cNvSpPr/>
          <p:nvPr/>
        </p:nvSpPr>
        <p:spPr>
          <a:xfrm>
            <a:off x="3744789" y="4265520"/>
            <a:ext cx="7060059" cy="1792814"/>
          </a:xfrm>
          <a:prstGeom prst="wedgeRectCallout">
            <a:avLst>
              <a:gd name="adj1" fmla="val -73830"/>
              <a:gd name="adj2" fmla="val -46793"/>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F−C−C−H</a:t>
            </a:r>
            <a:endParaRPr lang="ar-SA" sz="2800" b="1" dirty="0">
              <a:solidFill>
                <a:schemeClr val="tx1"/>
              </a:solidFill>
              <a:latin typeface="Arial" panose="020B0604020202020204" pitchFamily="34" charset="0"/>
              <a:cs typeface="Arial" panose="020B0604020202020204" pitchFamily="34" charset="0"/>
            </a:endParaRPr>
          </a:p>
        </p:txBody>
      </p:sp>
      <p:cxnSp>
        <p:nvCxnSpPr>
          <p:cNvPr id="12" name="رابط مستقيم 11">
            <a:extLst>
              <a:ext uri="{FF2B5EF4-FFF2-40B4-BE49-F238E27FC236}">
                <a16:creationId xmlns:a16="http://schemas.microsoft.com/office/drawing/2014/main" id="{19A45C8F-4D7D-F652-E8EC-A9B6FAA43A56}"/>
              </a:ext>
            </a:extLst>
          </p:cNvPr>
          <p:cNvCxnSpPr/>
          <p:nvPr/>
        </p:nvCxnSpPr>
        <p:spPr>
          <a:xfrm>
            <a:off x="7100596" y="4711139"/>
            <a:ext cx="0" cy="271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a:extLst>
              <a:ext uri="{FF2B5EF4-FFF2-40B4-BE49-F238E27FC236}">
                <a16:creationId xmlns:a16="http://schemas.microsoft.com/office/drawing/2014/main" id="{3C1E68B4-A315-AA1C-D1D8-2E697C4A4728}"/>
              </a:ext>
            </a:extLst>
          </p:cNvPr>
          <p:cNvCxnSpPr/>
          <p:nvPr/>
        </p:nvCxnSpPr>
        <p:spPr>
          <a:xfrm>
            <a:off x="7100596" y="5302078"/>
            <a:ext cx="0" cy="271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a16="http://schemas.microsoft.com/office/drawing/2014/main" id="{6E7C80E0-6FE7-CCA7-33B0-79A38CF3D892}"/>
              </a:ext>
            </a:extLst>
          </p:cNvPr>
          <p:cNvCxnSpPr/>
          <p:nvPr/>
        </p:nvCxnSpPr>
        <p:spPr>
          <a:xfrm>
            <a:off x="7436498" y="4711139"/>
            <a:ext cx="0" cy="271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a:extLst>
              <a:ext uri="{FF2B5EF4-FFF2-40B4-BE49-F238E27FC236}">
                <a16:creationId xmlns:a16="http://schemas.microsoft.com/office/drawing/2014/main" id="{08D7F26F-1DFF-45ED-A450-03983BCDDD69}"/>
              </a:ext>
            </a:extLst>
          </p:cNvPr>
          <p:cNvCxnSpPr/>
          <p:nvPr/>
        </p:nvCxnSpPr>
        <p:spPr>
          <a:xfrm>
            <a:off x="7436498" y="5302078"/>
            <a:ext cx="0" cy="271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مستطيل: زوايا مستديرة 15">
            <a:extLst>
              <a:ext uri="{FF2B5EF4-FFF2-40B4-BE49-F238E27FC236}">
                <a16:creationId xmlns:a16="http://schemas.microsoft.com/office/drawing/2014/main" id="{86C4C94C-5A3C-7C29-D4EC-347F650C186A}"/>
              </a:ext>
            </a:extLst>
          </p:cNvPr>
          <p:cNvSpPr/>
          <p:nvPr/>
        </p:nvSpPr>
        <p:spPr>
          <a:xfrm>
            <a:off x="110665" y="75465"/>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64</a:t>
            </a:r>
          </a:p>
        </p:txBody>
      </p:sp>
      <p:sp>
        <p:nvSpPr>
          <p:cNvPr id="3" name="مستطيل: زوايا مستديرة 2">
            <a:extLst>
              <a:ext uri="{FF2B5EF4-FFF2-40B4-BE49-F238E27FC236}">
                <a16:creationId xmlns:a16="http://schemas.microsoft.com/office/drawing/2014/main" id="{5156B02D-0118-5441-10E9-43F9C3C7BD6E}"/>
              </a:ext>
            </a:extLst>
          </p:cNvPr>
          <p:cNvSpPr/>
          <p:nvPr/>
        </p:nvSpPr>
        <p:spPr>
          <a:xfrm>
            <a:off x="6910921" y="4224391"/>
            <a:ext cx="378937" cy="5278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endParaRPr lang="ar-SA" dirty="0">
              <a:solidFill>
                <a:schemeClr val="tx1"/>
              </a:solidFill>
            </a:endParaRPr>
          </a:p>
        </p:txBody>
      </p:sp>
      <p:sp>
        <p:nvSpPr>
          <p:cNvPr id="17" name="مستطيل: زوايا مستديرة 16">
            <a:extLst>
              <a:ext uri="{FF2B5EF4-FFF2-40B4-BE49-F238E27FC236}">
                <a16:creationId xmlns:a16="http://schemas.microsoft.com/office/drawing/2014/main" id="{9EE28FBE-7E29-C6ED-C1C8-FBF7117327EC}"/>
              </a:ext>
            </a:extLst>
          </p:cNvPr>
          <p:cNvSpPr/>
          <p:nvPr/>
        </p:nvSpPr>
        <p:spPr>
          <a:xfrm>
            <a:off x="6910920" y="5508943"/>
            <a:ext cx="378937" cy="5278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endParaRPr lang="ar-SA" dirty="0">
              <a:solidFill>
                <a:schemeClr val="tx1"/>
              </a:solidFill>
            </a:endParaRPr>
          </a:p>
        </p:txBody>
      </p:sp>
      <p:sp>
        <p:nvSpPr>
          <p:cNvPr id="18" name="مستطيل: زوايا مستديرة 17">
            <a:extLst>
              <a:ext uri="{FF2B5EF4-FFF2-40B4-BE49-F238E27FC236}">
                <a16:creationId xmlns:a16="http://schemas.microsoft.com/office/drawing/2014/main" id="{E84F95A5-C3D7-162A-028F-B065948B4363}"/>
              </a:ext>
            </a:extLst>
          </p:cNvPr>
          <p:cNvSpPr/>
          <p:nvPr/>
        </p:nvSpPr>
        <p:spPr>
          <a:xfrm>
            <a:off x="7217609" y="5487429"/>
            <a:ext cx="612964" cy="5278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a:t>
            </a:r>
            <a:endParaRPr lang="ar-SA" dirty="0">
              <a:solidFill>
                <a:schemeClr val="tx1"/>
              </a:solidFill>
            </a:endParaRPr>
          </a:p>
        </p:txBody>
      </p:sp>
      <p:sp>
        <p:nvSpPr>
          <p:cNvPr id="19" name="مستطيل: زوايا مستديرة 18">
            <a:extLst>
              <a:ext uri="{FF2B5EF4-FFF2-40B4-BE49-F238E27FC236}">
                <a16:creationId xmlns:a16="http://schemas.microsoft.com/office/drawing/2014/main" id="{C8FED1C6-7D1E-4B53-64F9-AE111F618D1A}"/>
              </a:ext>
            </a:extLst>
          </p:cNvPr>
          <p:cNvSpPr/>
          <p:nvPr/>
        </p:nvSpPr>
        <p:spPr>
          <a:xfrm>
            <a:off x="7217609" y="4260843"/>
            <a:ext cx="612964" cy="5278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a:t>
            </a:r>
            <a:endParaRPr lang="ar-SA" dirty="0">
              <a:solidFill>
                <a:schemeClr val="tx1"/>
              </a:solidFill>
            </a:endParaRPr>
          </a:p>
        </p:txBody>
      </p:sp>
    </p:spTree>
    <p:extLst>
      <p:ext uri="{BB962C8B-B14F-4D97-AF65-F5344CB8AC3E}">
        <p14:creationId xmlns:p14="http://schemas.microsoft.com/office/powerpoint/2010/main" val="18058157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4595688-969B-DE3A-51E6-A9A1E5236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35" y="168770"/>
            <a:ext cx="4884843" cy="6203218"/>
          </a:xfrm>
          <a:prstGeom prst="rect">
            <a:avLst/>
          </a:prstGeom>
        </p:spPr>
      </p:pic>
      <p:sp>
        <p:nvSpPr>
          <p:cNvPr id="4" name="مستطيل: زوايا مستديرة 3">
            <a:extLst>
              <a:ext uri="{FF2B5EF4-FFF2-40B4-BE49-F238E27FC236}">
                <a16:creationId xmlns:a16="http://schemas.microsoft.com/office/drawing/2014/main" id="{02046FD5-B3F3-FE67-6BDB-10A315D508ED}"/>
              </a:ext>
            </a:extLst>
          </p:cNvPr>
          <p:cNvSpPr/>
          <p:nvPr/>
        </p:nvSpPr>
        <p:spPr>
          <a:xfrm>
            <a:off x="11047445" y="168770"/>
            <a:ext cx="1034590" cy="323269"/>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rPr>
              <a:t>صفحة 59</a:t>
            </a:r>
          </a:p>
        </p:txBody>
      </p:sp>
      <p:sp>
        <p:nvSpPr>
          <p:cNvPr id="5" name="مستطيل 4">
            <a:extLst>
              <a:ext uri="{FF2B5EF4-FFF2-40B4-BE49-F238E27FC236}">
                <a16:creationId xmlns:a16="http://schemas.microsoft.com/office/drawing/2014/main" id="{90188A2F-7B28-63B7-DDA0-52CF4D1110AB}"/>
              </a:ext>
            </a:extLst>
          </p:cNvPr>
          <p:cNvSpPr/>
          <p:nvPr/>
        </p:nvSpPr>
        <p:spPr>
          <a:xfrm>
            <a:off x="7050769" y="2916436"/>
            <a:ext cx="3688830" cy="707886"/>
          </a:xfrm>
          <a:prstGeom prst="rect">
            <a:avLst/>
          </a:prstGeom>
          <a:noFill/>
        </p:spPr>
        <p:txBody>
          <a:bodyPr wrap="none" lIns="91440" tIns="45720" rIns="91440" bIns="45720">
            <a:spAutoFit/>
          </a:bodyPr>
          <a:lstStyle/>
          <a:p>
            <a:pPr algn="ctr"/>
            <a:r>
              <a:rPr lang="ar-SA" sz="4000" b="1" dirty="0">
                <a:solidFill>
                  <a:schemeClr val="bg1"/>
                </a:solidFill>
              </a:rPr>
              <a:t>كيف تعد عجينة لزجة</a:t>
            </a:r>
          </a:p>
        </p:txBody>
      </p:sp>
      <p:sp>
        <p:nvSpPr>
          <p:cNvPr id="6" name="مستطيل 5">
            <a:extLst>
              <a:ext uri="{FF2B5EF4-FFF2-40B4-BE49-F238E27FC236}">
                <a16:creationId xmlns:a16="http://schemas.microsoft.com/office/drawing/2014/main" id="{DE2AA989-D520-5EB8-BEC4-19123EF3810A}"/>
              </a:ext>
            </a:extLst>
          </p:cNvPr>
          <p:cNvSpPr/>
          <p:nvPr/>
        </p:nvSpPr>
        <p:spPr>
          <a:xfrm>
            <a:off x="7468351" y="1716518"/>
            <a:ext cx="2853666" cy="707886"/>
          </a:xfrm>
          <a:prstGeom prst="rect">
            <a:avLst/>
          </a:prstGeom>
          <a:noFill/>
        </p:spPr>
        <p:txBody>
          <a:bodyPr wrap="none" lIns="91440" tIns="45720" rIns="91440" bIns="45720">
            <a:spAutoFit/>
          </a:bodyPr>
          <a:lstStyle/>
          <a:p>
            <a:pPr algn="ctr"/>
            <a:r>
              <a:rPr lang="ar-SA" sz="4000" b="1" dirty="0">
                <a:solidFill>
                  <a:schemeClr val="bg1"/>
                </a:solidFill>
              </a:rPr>
              <a:t>تجربة استهلالية</a:t>
            </a:r>
          </a:p>
        </p:txBody>
      </p:sp>
    </p:spTree>
    <p:extLst>
      <p:ext uri="{BB962C8B-B14F-4D97-AF65-F5344CB8AC3E}">
        <p14:creationId xmlns:p14="http://schemas.microsoft.com/office/powerpoint/2010/main" val="40097423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1363D76-D4A3-A7F6-4F94-0C057F9B1868}"/>
              </a:ext>
            </a:extLst>
          </p:cNvPr>
          <p:cNvSpPr/>
          <p:nvPr/>
        </p:nvSpPr>
        <p:spPr>
          <a:xfrm>
            <a:off x="10968388" y="133353"/>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65</a:t>
            </a:r>
          </a:p>
        </p:txBody>
      </p:sp>
      <p:pic>
        <p:nvPicPr>
          <p:cNvPr id="3" name="صورة 2">
            <a:extLst>
              <a:ext uri="{FF2B5EF4-FFF2-40B4-BE49-F238E27FC236}">
                <a16:creationId xmlns:a16="http://schemas.microsoft.com/office/drawing/2014/main" id="{ADB8F611-55C6-BA50-FEDE-0367BF1A19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341" b="98618" l="886" r="87440">
                        <a14:foregroundMark x1="42593" y1="27967" x2="42593" y2="78943"/>
                        <a14:foregroundMark x1="28261" y1="22927" x2="15781" y2="39512"/>
                        <a14:foregroundMark x1="15781" y1="39512" x2="10225" y2="64959"/>
                        <a14:foregroundMark x1="10225" y1="64959" x2="11433" y2="70407"/>
                        <a14:foregroundMark x1="11433" y1="81463" x2="21739" y2="98780"/>
                        <a14:foregroundMark x1="21739" y1="98780" x2="21739" y2="98780"/>
                        <a14:foregroundMark x1="7729" y1="96504" x2="47262" y2="96504"/>
                        <a14:foregroundMark x1="47262" y1="63821" x2="73752" y2="65447"/>
                        <a14:foregroundMark x1="78744" y1="60081" x2="81240" y2="76748"/>
                        <a14:foregroundMark x1="85910" y1="70407" x2="85910" y2="82358"/>
                        <a14:foregroundMark x1="86473" y1="64146" x2="86473" y2="82114"/>
                        <a14:foregroundMark x1="80274" y1="52195" x2="80918" y2="72033"/>
                        <a14:foregroundMark x1="83736" y1="87398" x2="87440" y2="85203"/>
                        <a14:foregroundMark x1="49758" y1="30813" x2="50403" y2="72358"/>
                        <a14:foregroundMark x1="41304" y1="25447" x2="50081" y2="86341"/>
                        <a14:foregroundMark x1="50081" y1="86341" x2="49758" y2="86829"/>
                        <a14:foregroundMark x1="38889" y1="19837" x2="15539" y2="33821"/>
                        <a14:foregroundMark x1="15539" y1="33821" x2="8937" y2="66016"/>
                        <a14:foregroundMark x1="13285" y1="32358" x2="5233" y2="60732"/>
                        <a14:foregroundMark x1="5233" y1="60732" x2="5233" y2="68862"/>
                        <a14:foregroundMark x1="20451" y1="46504" x2="20451" y2="83008"/>
                        <a14:foregroundMark x1="5233" y1="84553" x2="886" y2="55041"/>
                        <a14:foregroundMark x1="28261" y1="16341" x2="34219" y2="17317"/>
                      </a14:backgroundRemoval>
                    </a14:imgEffect>
                  </a14:imgLayer>
                </a14:imgProps>
              </a:ext>
              <a:ext uri="{28A0092B-C50C-407E-A947-70E740481C1C}">
                <a14:useLocalDpi xmlns:a14="http://schemas.microsoft.com/office/drawing/2010/main" val="0"/>
              </a:ext>
            </a:extLst>
          </a:blip>
          <a:srcRect t="11163" r="4469"/>
          <a:stretch/>
        </p:blipFill>
        <p:spPr>
          <a:xfrm>
            <a:off x="254639" y="1765031"/>
            <a:ext cx="2862184" cy="2635896"/>
          </a:xfrm>
          <a:prstGeom prst="rect">
            <a:avLst/>
          </a:prstGeom>
        </p:spPr>
      </p:pic>
      <p:sp>
        <p:nvSpPr>
          <p:cNvPr id="4" name="فقاعة الكلام: مستطيلة 3">
            <a:extLst>
              <a:ext uri="{FF2B5EF4-FFF2-40B4-BE49-F238E27FC236}">
                <a16:creationId xmlns:a16="http://schemas.microsoft.com/office/drawing/2014/main" id="{9BDF7582-CE40-7357-4108-E99AB1D18B0A}"/>
              </a:ext>
            </a:extLst>
          </p:cNvPr>
          <p:cNvSpPr/>
          <p:nvPr/>
        </p:nvSpPr>
        <p:spPr>
          <a:xfrm>
            <a:off x="2859053" y="1198632"/>
            <a:ext cx="6724261" cy="913816"/>
          </a:xfrm>
          <a:prstGeom prst="wedgeRectCallout">
            <a:avLst>
              <a:gd name="adj1" fmla="val -72828"/>
              <a:gd name="adj2" fmla="val 126213"/>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chemeClr val="tx1"/>
                </a:solidFill>
              </a:rPr>
              <a:t>هل يوجد تفاعلات استبدال أخرى؟</a:t>
            </a:r>
          </a:p>
        </p:txBody>
      </p:sp>
      <p:pic>
        <p:nvPicPr>
          <p:cNvPr id="5" name="صورة 4">
            <a:extLst>
              <a:ext uri="{FF2B5EF4-FFF2-40B4-BE49-F238E27FC236}">
                <a16:creationId xmlns:a16="http://schemas.microsoft.com/office/drawing/2014/main" id="{8ADBD32A-7E3A-E565-CC7E-69CEF77AF7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278" b="98056" l="2500" r="86806">
                        <a14:foregroundMark x1="82222" y1="65694" x2="84167" y2="82222"/>
                        <a14:foregroundMark x1="86111" y1="66944" x2="86944" y2="82917"/>
                        <a14:foregroundMark x1="79306" y1="65139" x2="78194" y2="83194"/>
                        <a14:foregroundMark x1="19167" y1="89444" x2="36944" y2="98194"/>
                        <a14:foregroundMark x1="5000" y1="98333" x2="7639" y2="87639"/>
                        <a14:foregroundMark x1="7639" y1="87639" x2="8056" y2="63194"/>
                        <a14:foregroundMark x1="8056" y1="63194" x2="15833" y2="32500"/>
                        <a14:foregroundMark x1="15833" y1="32500" x2="21389" y2="24167"/>
                        <a14:foregroundMark x1="21389" y1="24167" x2="32222" y2="22500"/>
                        <a14:foregroundMark x1="32222" y1="22500" x2="38472" y2="25000"/>
                        <a14:foregroundMark x1="37500" y1="18889" x2="18333" y2="21667"/>
                        <a14:foregroundMark x1="18333" y1="21667" x2="18056" y2="21944"/>
                        <a14:foregroundMark x1="33194" y1="15278" x2="27500" y2="15833"/>
                        <a14:foregroundMark x1="4444" y1="63333" x2="3333" y2="76806"/>
                        <a14:foregroundMark x1="2778" y1="62222" x2="2500" y2="64583"/>
                      </a14:backgroundRemoval>
                    </a14:imgEffect>
                  </a14:imgLayer>
                </a14:imgProps>
              </a:ext>
              <a:ext uri="{28A0092B-C50C-407E-A947-70E740481C1C}">
                <a14:useLocalDpi xmlns:a14="http://schemas.microsoft.com/office/drawing/2010/main" val="0"/>
              </a:ext>
            </a:extLst>
          </a:blip>
          <a:srcRect t="11827" r="5964"/>
          <a:stretch/>
        </p:blipFill>
        <p:spPr>
          <a:xfrm flipH="1">
            <a:off x="9126158" y="2523931"/>
            <a:ext cx="2811200" cy="2635897"/>
          </a:xfrm>
          <a:prstGeom prst="rect">
            <a:avLst/>
          </a:prstGeom>
        </p:spPr>
      </p:pic>
      <p:sp>
        <p:nvSpPr>
          <p:cNvPr id="6" name="فقاعة الكلام: مستطيلة 5">
            <a:extLst>
              <a:ext uri="{FF2B5EF4-FFF2-40B4-BE49-F238E27FC236}">
                <a16:creationId xmlns:a16="http://schemas.microsoft.com/office/drawing/2014/main" id="{B4BA142C-12B4-09D9-BD72-3C7889914EEF}"/>
              </a:ext>
            </a:extLst>
          </p:cNvPr>
          <p:cNvSpPr/>
          <p:nvPr/>
        </p:nvSpPr>
        <p:spPr>
          <a:xfrm>
            <a:off x="2859052" y="2378392"/>
            <a:ext cx="6724261" cy="1447159"/>
          </a:xfrm>
          <a:prstGeom prst="wedgeRectCallout">
            <a:avLst>
              <a:gd name="adj1" fmla="val 68149"/>
              <a:gd name="adj2" fmla="val 31298"/>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عندما تتم </a:t>
            </a:r>
            <a:r>
              <a:rPr lang="ar-SA" sz="2800" b="1" dirty="0" err="1">
                <a:solidFill>
                  <a:srgbClr val="0000CC"/>
                </a:solidFill>
              </a:rPr>
              <a:t>هلجنة</a:t>
            </a:r>
            <a:r>
              <a:rPr lang="ar-SA" sz="2800" b="1" dirty="0">
                <a:solidFill>
                  <a:srgbClr val="0000CC"/>
                </a:solidFill>
              </a:rPr>
              <a:t> الألكانات يصبح هاليد الألكيل الناتج قابلاً للدخول في تفاعل استبدال آخر؛ حيث تحل ذرة أو مجموعة من الذرات محل ذرة الهالوجين</a:t>
            </a:r>
          </a:p>
        </p:txBody>
      </p:sp>
      <p:sp>
        <p:nvSpPr>
          <p:cNvPr id="8" name="مستطيل 7">
            <a:extLst>
              <a:ext uri="{FF2B5EF4-FFF2-40B4-BE49-F238E27FC236}">
                <a16:creationId xmlns:a16="http://schemas.microsoft.com/office/drawing/2014/main" id="{507B3383-6CA3-C261-DF9C-4C449AB6B2EF}"/>
              </a:ext>
            </a:extLst>
          </p:cNvPr>
          <p:cNvSpPr/>
          <p:nvPr/>
        </p:nvSpPr>
        <p:spPr>
          <a:xfrm>
            <a:off x="4002833" y="103258"/>
            <a:ext cx="4516016" cy="707886"/>
          </a:xfrm>
          <a:prstGeom prst="rect">
            <a:avLst/>
          </a:prstGeom>
          <a:noFill/>
        </p:spPr>
        <p:txBody>
          <a:bodyPr wrap="square" lIns="91440" tIns="45720" rIns="91440" bIns="45720">
            <a:spAutoFit/>
          </a:bodyPr>
          <a:lstStyle/>
          <a:p>
            <a:pPr algn="ctr"/>
            <a:r>
              <a:rPr lang="ar-SA" sz="4000" b="1" dirty="0">
                <a:solidFill>
                  <a:schemeClr val="bg1"/>
                </a:solidFill>
              </a:rPr>
              <a:t>تفاعلات استبدال أخرى</a:t>
            </a:r>
          </a:p>
        </p:txBody>
      </p:sp>
      <p:sp>
        <p:nvSpPr>
          <p:cNvPr id="10" name="فقاعة الكلام: مستطيلة 9">
            <a:extLst>
              <a:ext uri="{FF2B5EF4-FFF2-40B4-BE49-F238E27FC236}">
                <a16:creationId xmlns:a16="http://schemas.microsoft.com/office/drawing/2014/main" id="{4999C357-0F1C-E1D3-3B71-CAC7990C24AE}"/>
              </a:ext>
            </a:extLst>
          </p:cNvPr>
          <p:cNvSpPr/>
          <p:nvPr/>
        </p:nvSpPr>
        <p:spPr>
          <a:xfrm>
            <a:off x="1974980" y="4216946"/>
            <a:ext cx="7794172" cy="1876085"/>
          </a:xfrm>
          <a:prstGeom prst="wedgeRectCallout">
            <a:avLst>
              <a:gd name="adj1" fmla="val 65515"/>
              <a:gd name="adj2" fmla="val -77620"/>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a:solidFill>
                  <a:srgbClr val="0000CC"/>
                </a:solidFill>
              </a:rPr>
              <a:t>على سبيل المثال، تفاعل هاليد الألكيل مع المحاليل القاعدية، حيث تحل مجموعة </a:t>
            </a:r>
            <a:r>
              <a:rPr lang="en-US" sz="2800" b="1" dirty="0">
                <a:solidFill>
                  <a:srgbClr val="0000CC"/>
                </a:solidFill>
              </a:rPr>
              <a:t>OH</a:t>
            </a:r>
            <a:r>
              <a:rPr lang="en-US" sz="4400" b="1" baseline="30000" dirty="0">
                <a:solidFill>
                  <a:srgbClr val="0000CC"/>
                </a:solidFill>
              </a:rPr>
              <a:t>-</a:t>
            </a:r>
            <a:r>
              <a:rPr lang="ar-SA" sz="2800" b="1" dirty="0">
                <a:solidFill>
                  <a:srgbClr val="0000CC"/>
                </a:solidFill>
              </a:rPr>
              <a:t> محل ذرة الهالوجين لينتج الكحول </a:t>
            </a:r>
          </a:p>
          <a:p>
            <a:pPr algn="ctr"/>
            <a:r>
              <a:rPr lang="ar-SA" sz="2800" b="1" dirty="0">
                <a:solidFill>
                  <a:srgbClr val="0000CC"/>
                </a:solidFill>
              </a:rPr>
              <a:t>كما يؤدي تفاعل هاليد الألكيل مع الأمونيا </a:t>
            </a:r>
            <a:r>
              <a:rPr lang="en-US" sz="2800" b="1" dirty="0">
                <a:solidFill>
                  <a:srgbClr val="0000CC"/>
                </a:solidFill>
              </a:rPr>
              <a:t>NH</a:t>
            </a:r>
            <a:r>
              <a:rPr lang="en-US" sz="2800" b="1" baseline="-25000" dirty="0">
                <a:solidFill>
                  <a:srgbClr val="0000CC"/>
                </a:solidFill>
              </a:rPr>
              <a:t>3</a:t>
            </a:r>
            <a:r>
              <a:rPr lang="ar-SA" sz="2800" b="1" dirty="0">
                <a:solidFill>
                  <a:srgbClr val="0000CC"/>
                </a:solidFill>
              </a:rPr>
              <a:t> إلى أن تحل مجموعة الأمين </a:t>
            </a:r>
            <a:r>
              <a:rPr lang="en-US" sz="2800" b="1" dirty="0">
                <a:solidFill>
                  <a:srgbClr val="0000CC"/>
                </a:solidFill>
              </a:rPr>
              <a:t>NH</a:t>
            </a:r>
            <a:r>
              <a:rPr lang="en-US" sz="2800" b="1" baseline="-25000" dirty="0">
                <a:solidFill>
                  <a:srgbClr val="0000CC"/>
                </a:solidFill>
              </a:rPr>
              <a:t>2</a:t>
            </a:r>
            <a:r>
              <a:rPr lang="en-US" sz="2800" b="1" dirty="0">
                <a:solidFill>
                  <a:srgbClr val="0000CC"/>
                </a:solidFill>
              </a:rPr>
              <a:t> </a:t>
            </a:r>
            <a:r>
              <a:rPr lang="ar-SA" sz="2800" b="1" dirty="0">
                <a:solidFill>
                  <a:srgbClr val="0000CC"/>
                </a:solidFill>
              </a:rPr>
              <a:t> - محل ذرة الهالوجين لينتج الألكيل أمين</a:t>
            </a:r>
          </a:p>
        </p:txBody>
      </p:sp>
    </p:spTree>
    <p:extLst>
      <p:ext uri="{BB962C8B-B14F-4D97-AF65-F5344CB8AC3E}">
        <p14:creationId xmlns:p14="http://schemas.microsoft.com/office/powerpoint/2010/main" val="3090894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7F4AF42-B753-A901-CBC7-0EAF8E4C8DB5}"/>
              </a:ext>
            </a:extLst>
          </p:cNvPr>
          <p:cNvSpPr/>
          <p:nvPr/>
        </p:nvSpPr>
        <p:spPr>
          <a:xfrm>
            <a:off x="10106302" y="2995946"/>
            <a:ext cx="1571264" cy="707886"/>
          </a:xfrm>
          <a:prstGeom prst="rect">
            <a:avLst/>
          </a:prstGeom>
          <a:noFill/>
        </p:spPr>
        <p:txBody>
          <a:bodyPr wrap="none" lIns="91440" tIns="45720" rIns="91440" bIns="45720">
            <a:spAutoFit/>
          </a:bodyPr>
          <a:lstStyle/>
          <a:p>
            <a:pPr algn="ctr"/>
            <a:r>
              <a:rPr lang="ar-SA" sz="4000" b="1" dirty="0">
                <a:solidFill>
                  <a:schemeClr val="bg1"/>
                </a:solidFill>
              </a:rPr>
              <a:t>الخلاصة</a:t>
            </a:r>
          </a:p>
        </p:txBody>
      </p:sp>
      <p:sp>
        <p:nvSpPr>
          <p:cNvPr id="3" name="فقاعة الكلام: بيضاوية 2">
            <a:extLst>
              <a:ext uri="{FF2B5EF4-FFF2-40B4-BE49-F238E27FC236}">
                <a16:creationId xmlns:a16="http://schemas.microsoft.com/office/drawing/2014/main" id="{CD085BAD-A9BE-BA74-8742-F19426D0608C}"/>
              </a:ext>
            </a:extLst>
          </p:cNvPr>
          <p:cNvSpPr/>
          <p:nvPr/>
        </p:nvSpPr>
        <p:spPr>
          <a:xfrm>
            <a:off x="514434" y="2532593"/>
            <a:ext cx="2450737" cy="1792814"/>
          </a:xfrm>
          <a:prstGeom prst="wedgeEllipseCallou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tx1"/>
                </a:solidFill>
              </a:rPr>
              <a:t>ماذا تعلمنا</a:t>
            </a:r>
          </a:p>
        </p:txBody>
      </p:sp>
      <p:sp>
        <p:nvSpPr>
          <p:cNvPr id="4" name="مستطيل 3">
            <a:extLst>
              <a:ext uri="{FF2B5EF4-FFF2-40B4-BE49-F238E27FC236}">
                <a16:creationId xmlns:a16="http://schemas.microsoft.com/office/drawing/2014/main" id="{8E56F25B-5E80-6BE9-6E06-84258A3536A2}"/>
              </a:ext>
            </a:extLst>
          </p:cNvPr>
          <p:cNvSpPr/>
          <p:nvPr/>
        </p:nvSpPr>
        <p:spPr>
          <a:xfrm>
            <a:off x="3450362" y="2107753"/>
            <a:ext cx="6552053" cy="2837472"/>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rPr>
              <a:t>يؤدي حلول مجموعات وظيفية محل ذرة هيدروجين في الهيدروكربونات إلى تكوين مجموعة كبرة من المركبات العضوية.</a:t>
            </a:r>
          </a:p>
          <a:p>
            <a:pPr marL="457200" indent="-457200">
              <a:buFont typeface="Wingdings" panose="05000000000000000000" pitchFamily="2" charset="2"/>
              <a:buChar char="Ø"/>
            </a:pPr>
            <a:r>
              <a:rPr lang="ar-SA" sz="2800" b="1" dirty="0">
                <a:solidFill>
                  <a:schemeClr val="tx1"/>
                </a:solidFill>
              </a:rPr>
              <a:t>هاليد الألكيل مركب عضوي يحتوي على واحد أو أكثر من ذرات الهالوجين المرتبطة مع ذرة كربون في مركب </a:t>
            </a:r>
            <a:r>
              <a:rPr lang="ar-SA" sz="2800" b="1" dirty="0" err="1">
                <a:solidFill>
                  <a:schemeClr val="tx1"/>
                </a:solidFill>
              </a:rPr>
              <a:t>أليفاتي</a:t>
            </a:r>
            <a:r>
              <a:rPr lang="ar-SA" sz="2800" b="1" dirty="0">
                <a:solidFill>
                  <a:schemeClr val="tx1"/>
                </a:solidFill>
              </a:rPr>
              <a:t>.</a:t>
            </a:r>
          </a:p>
        </p:txBody>
      </p:sp>
    </p:spTree>
    <p:extLst>
      <p:ext uri="{BB962C8B-B14F-4D97-AF65-F5344CB8AC3E}">
        <p14:creationId xmlns:p14="http://schemas.microsoft.com/office/powerpoint/2010/main" val="131503709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2D9F4D7A-DD74-3969-8487-B415165D62C6}"/>
              </a:ext>
            </a:extLst>
          </p:cNvPr>
          <p:cNvSpPr/>
          <p:nvPr/>
        </p:nvSpPr>
        <p:spPr>
          <a:xfrm>
            <a:off x="10987049" y="122117"/>
            <a:ext cx="1090574" cy="559017"/>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تقويم</a:t>
            </a:r>
          </a:p>
          <a:p>
            <a:pPr algn="ctr"/>
            <a:r>
              <a:rPr lang="ar-SA" dirty="0">
                <a:solidFill>
                  <a:schemeClr val="tx1"/>
                </a:solidFill>
              </a:rPr>
              <a:t>تحصيلي </a:t>
            </a:r>
          </a:p>
        </p:txBody>
      </p:sp>
      <p:sp>
        <p:nvSpPr>
          <p:cNvPr id="3" name="مستطيل: زوايا مستديرة 2">
            <a:extLst>
              <a:ext uri="{FF2B5EF4-FFF2-40B4-BE49-F238E27FC236}">
                <a16:creationId xmlns:a16="http://schemas.microsoft.com/office/drawing/2014/main" id="{7F9E6110-51DD-9BF8-FA99-229B2BCC818E}"/>
              </a:ext>
            </a:extLst>
          </p:cNvPr>
          <p:cNvSpPr/>
          <p:nvPr/>
        </p:nvSpPr>
        <p:spPr>
          <a:xfrm>
            <a:off x="2275114" y="1076950"/>
            <a:ext cx="7641771" cy="55901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chemeClr val="bg1"/>
                </a:solidFill>
              </a:rPr>
              <a:t>المركب الذي له أعلى درجة غليان </a:t>
            </a:r>
          </a:p>
        </p:txBody>
      </p:sp>
      <p:graphicFrame>
        <p:nvGraphicFramePr>
          <p:cNvPr id="4" name="جدول 4">
            <a:extLst>
              <a:ext uri="{FF2B5EF4-FFF2-40B4-BE49-F238E27FC236}">
                <a16:creationId xmlns:a16="http://schemas.microsoft.com/office/drawing/2014/main" id="{244AE21A-B3DF-2409-4A92-3B9A613CA034}"/>
              </a:ext>
            </a:extLst>
          </p:cNvPr>
          <p:cNvGraphicFramePr>
            <a:graphicFrameLocks noGrp="1"/>
          </p:cNvGraphicFramePr>
          <p:nvPr>
            <p:extLst>
              <p:ext uri="{D42A27DB-BD31-4B8C-83A1-F6EECF244321}">
                <p14:modId xmlns:p14="http://schemas.microsoft.com/office/powerpoint/2010/main" val="1612659375"/>
              </p:ext>
            </p:extLst>
          </p:nvPr>
        </p:nvGraphicFramePr>
        <p:xfrm>
          <a:off x="1408922" y="1858000"/>
          <a:ext cx="9012334" cy="1036320"/>
        </p:xfrm>
        <a:graphic>
          <a:graphicData uri="http://schemas.openxmlformats.org/drawingml/2006/table">
            <a:tbl>
              <a:tblPr rtl="1" firstRow="1" bandRow="1">
                <a:tableStyleId>{5C22544A-7EE6-4342-B048-85BDC9FD1C3A}</a:tableStyleId>
              </a:tblPr>
              <a:tblGrid>
                <a:gridCol w="4506167">
                  <a:extLst>
                    <a:ext uri="{9D8B030D-6E8A-4147-A177-3AD203B41FA5}">
                      <a16:colId xmlns:a16="http://schemas.microsoft.com/office/drawing/2014/main" val="1025177417"/>
                    </a:ext>
                  </a:extLst>
                </a:gridCol>
                <a:gridCol w="4506167">
                  <a:extLst>
                    <a:ext uri="{9D8B030D-6E8A-4147-A177-3AD203B41FA5}">
                      <a16:colId xmlns:a16="http://schemas.microsoft.com/office/drawing/2014/main" val="1230473159"/>
                    </a:ext>
                  </a:extLst>
                </a:gridCol>
              </a:tblGrid>
              <a:tr h="468000">
                <a:tc>
                  <a:txBody>
                    <a:bodyPr/>
                    <a:lstStyle/>
                    <a:p>
                      <a:pPr rtl="1"/>
                      <a:r>
                        <a:rPr lang="ar-SA" sz="2800" b="1" dirty="0">
                          <a:solidFill>
                            <a:schemeClr val="tx1">
                              <a:lumMod val="95000"/>
                              <a:lumOff val="5000"/>
                            </a:schemeClr>
                          </a:solidFill>
                        </a:rPr>
                        <a:t>أ) 1-فلورو بنتان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rtl="1"/>
                      <a:r>
                        <a:rPr lang="ar-SA" sz="2800" b="1" dirty="0">
                          <a:solidFill>
                            <a:schemeClr val="tx1">
                              <a:lumMod val="95000"/>
                              <a:lumOff val="5000"/>
                            </a:schemeClr>
                          </a:solidFill>
                        </a:rPr>
                        <a:t>ج) 1- </a:t>
                      </a:r>
                      <a:r>
                        <a:rPr lang="ar-SA" sz="2800" b="1" dirty="0" err="1">
                          <a:solidFill>
                            <a:schemeClr val="tx1">
                              <a:lumMod val="95000"/>
                              <a:lumOff val="5000"/>
                            </a:schemeClr>
                          </a:solidFill>
                        </a:rPr>
                        <a:t>ايودو</a:t>
                      </a:r>
                      <a:r>
                        <a:rPr lang="ar-SA" sz="2800" b="1" dirty="0">
                          <a:solidFill>
                            <a:schemeClr val="tx1">
                              <a:lumMod val="95000"/>
                              <a:lumOff val="5000"/>
                            </a:schemeClr>
                          </a:solidFill>
                        </a:rPr>
                        <a:t> البنتان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74201255"/>
                  </a:ext>
                </a:extLst>
              </a:tr>
              <a:tr h="468000">
                <a:tc>
                  <a:txBody>
                    <a:bodyPr/>
                    <a:lstStyle/>
                    <a:p>
                      <a:pPr rtl="1"/>
                      <a:r>
                        <a:rPr lang="ar-SA" sz="2800" b="1" dirty="0">
                          <a:solidFill>
                            <a:schemeClr val="tx1">
                              <a:lumMod val="95000"/>
                              <a:lumOff val="5000"/>
                            </a:schemeClr>
                          </a:solidFill>
                        </a:rPr>
                        <a:t>ب) 1-كلورو البنتان .</a:t>
                      </a:r>
                    </a:p>
                  </a:txBody>
                  <a:tcPr anchor="ctr">
                    <a:lnT w="38100" cap="flat" cmpd="sng" algn="ctr">
                      <a:solidFill>
                        <a:schemeClr val="bg1"/>
                      </a:solidFill>
                      <a:prstDash val="solid"/>
                      <a:round/>
                      <a:headEnd type="none" w="med" len="med"/>
                      <a:tailEnd type="none" w="med" len="med"/>
                    </a:lnT>
                  </a:tcPr>
                </a:tc>
                <a:tc>
                  <a:txBody>
                    <a:bodyPr/>
                    <a:lstStyle/>
                    <a:p>
                      <a:pPr rtl="1"/>
                      <a:r>
                        <a:rPr lang="ar-SA" sz="2800" b="1" dirty="0">
                          <a:solidFill>
                            <a:schemeClr val="tx1">
                              <a:lumMod val="95000"/>
                              <a:lumOff val="5000"/>
                            </a:schemeClr>
                          </a:solidFill>
                        </a:rPr>
                        <a:t>د) 1- برومو البنتان .</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84418086"/>
                  </a:ext>
                </a:extLst>
              </a:tr>
            </a:tbl>
          </a:graphicData>
        </a:graphic>
      </p:graphicFrame>
      <p:sp>
        <p:nvSpPr>
          <p:cNvPr id="7" name="مستطيل: زوايا مستديرة 6">
            <a:extLst>
              <a:ext uri="{FF2B5EF4-FFF2-40B4-BE49-F238E27FC236}">
                <a16:creationId xmlns:a16="http://schemas.microsoft.com/office/drawing/2014/main" id="{083ECD9F-FEDA-A670-7701-F68895686F5E}"/>
              </a:ext>
            </a:extLst>
          </p:cNvPr>
          <p:cNvSpPr/>
          <p:nvPr/>
        </p:nvSpPr>
        <p:spPr>
          <a:xfrm>
            <a:off x="2275114" y="3325627"/>
            <a:ext cx="7641771" cy="55901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en-US" sz="2800" b="1" dirty="0">
                <a:solidFill>
                  <a:schemeClr val="bg1"/>
                </a:solidFill>
                <a:latin typeface="Arial" panose="020B0604020202020204" pitchFamily="34" charset="0"/>
                <a:cs typeface="Arial" panose="020B0604020202020204" pitchFamily="34" charset="0"/>
              </a:rPr>
              <a:t>C</a:t>
            </a:r>
            <a:r>
              <a:rPr lang="en-US" sz="2800" b="1" baseline="-25000" dirty="0">
                <a:solidFill>
                  <a:schemeClr val="bg1"/>
                </a:solidFill>
                <a:latin typeface="Arial" panose="020B0604020202020204" pitchFamily="34" charset="0"/>
                <a:cs typeface="Arial" panose="020B0604020202020204" pitchFamily="34" charset="0"/>
              </a:rPr>
              <a:t>3</a:t>
            </a:r>
            <a:r>
              <a:rPr lang="en-US" sz="2800" b="1" dirty="0">
                <a:solidFill>
                  <a:schemeClr val="bg1"/>
                </a:solidFill>
                <a:latin typeface="Arial" panose="020B0604020202020204" pitchFamily="34" charset="0"/>
                <a:cs typeface="Arial" panose="020B0604020202020204" pitchFamily="34" charset="0"/>
              </a:rPr>
              <a:t>H</a:t>
            </a:r>
            <a:r>
              <a:rPr lang="en-US" sz="2800" b="1" baseline="-25000" dirty="0">
                <a:solidFill>
                  <a:schemeClr val="bg1"/>
                </a:solidFill>
                <a:latin typeface="Arial" panose="020B0604020202020204" pitchFamily="34" charset="0"/>
                <a:cs typeface="Arial" panose="020B0604020202020204" pitchFamily="34" charset="0"/>
              </a:rPr>
              <a:t>8</a:t>
            </a:r>
            <a:r>
              <a:rPr lang="en-US" sz="2800" b="1" dirty="0">
                <a:solidFill>
                  <a:schemeClr val="bg1"/>
                </a:solidFill>
                <a:latin typeface="Arial" panose="020B0604020202020204" pitchFamily="34" charset="0"/>
                <a:cs typeface="Arial" panose="020B0604020202020204" pitchFamily="34" charset="0"/>
              </a:rPr>
              <a:t>+Cl</a:t>
            </a:r>
            <a:r>
              <a:rPr lang="en-US" sz="2800" b="1" baseline="-25000" dirty="0">
                <a:solidFill>
                  <a:schemeClr val="bg1"/>
                </a:solidFill>
                <a:latin typeface="Arial" panose="020B0604020202020204" pitchFamily="34" charset="0"/>
                <a:cs typeface="Arial" panose="020B0604020202020204" pitchFamily="34" charset="0"/>
              </a:rPr>
              <a:t>2</a:t>
            </a:r>
            <a:r>
              <a:rPr lang="en-US" sz="2800" b="1" dirty="0">
                <a:solidFill>
                  <a:schemeClr val="bg1"/>
                </a:solidFill>
                <a:latin typeface="Arial" panose="020B0604020202020204" pitchFamily="34" charset="0"/>
                <a:cs typeface="Arial" panose="020B0604020202020204" pitchFamily="34" charset="0"/>
              </a:rPr>
              <a:t>→</a:t>
            </a:r>
          </a:p>
        </p:txBody>
      </p:sp>
      <p:graphicFrame>
        <p:nvGraphicFramePr>
          <p:cNvPr id="8" name="جدول 4">
            <a:extLst>
              <a:ext uri="{FF2B5EF4-FFF2-40B4-BE49-F238E27FC236}">
                <a16:creationId xmlns:a16="http://schemas.microsoft.com/office/drawing/2014/main" id="{DC850679-BA8F-9199-DB91-B5322100F894}"/>
              </a:ext>
            </a:extLst>
          </p:cNvPr>
          <p:cNvGraphicFramePr>
            <a:graphicFrameLocks noGrp="1"/>
          </p:cNvGraphicFramePr>
          <p:nvPr>
            <p:extLst>
              <p:ext uri="{D42A27DB-BD31-4B8C-83A1-F6EECF244321}">
                <p14:modId xmlns:p14="http://schemas.microsoft.com/office/powerpoint/2010/main" val="3943797176"/>
              </p:ext>
            </p:extLst>
          </p:nvPr>
        </p:nvGraphicFramePr>
        <p:xfrm>
          <a:off x="1408922" y="4106677"/>
          <a:ext cx="9012334" cy="1036320"/>
        </p:xfrm>
        <a:graphic>
          <a:graphicData uri="http://schemas.openxmlformats.org/drawingml/2006/table">
            <a:tbl>
              <a:tblPr rtl="1" firstRow="1" bandRow="1">
                <a:tableStyleId>{5C22544A-7EE6-4342-B048-85BDC9FD1C3A}</a:tableStyleId>
              </a:tblPr>
              <a:tblGrid>
                <a:gridCol w="4506167">
                  <a:extLst>
                    <a:ext uri="{9D8B030D-6E8A-4147-A177-3AD203B41FA5}">
                      <a16:colId xmlns:a16="http://schemas.microsoft.com/office/drawing/2014/main" val="1025177417"/>
                    </a:ext>
                  </a:extLst>
                </a:gridCol>
                <a:gridCol w="4506167">
                  <a:extLst>
                    <a:ext uri="{9D8B030D-6E8A-4147-A177-3AD203B41FA5}">
                      <a16:colId xmlns:a16="http://schemas.microsoft.com/office/drawing/2014/main" val="1230473159"/>
                    </a:ext>
                  </a:extLst>
                </a:gridCol>
              </a:tblGrid>
              <a:tr h="468000">
                <a:tc>
                  <a:txBody>
                    <a:bodyPr/>
                    <a:lstStyle/>
                    <a:p>
                      <a:pPr rtl="1"/>
                      <a:r>
                        <a:rPr lang="ar-SA" sz="2800" b="1" dirty="0">
                          <a:solidFill>
                            <a:schemeClr val="tx1">
                              <a:lumMod val="95000"/>
                              <a:lumOff val="5000"/>
                            </a:schemeClr>
                          </a:solidFill>
                        </a:rPr>
                        <a:t>أ) </a:t>
                      </a:r>
                      <a:r>
                        <a:rPr lang="en-US" sz="2800" b="1" dirty="0">
                          <a:solidFill>
                            <a:schemeClr val="tx1">
                              <a:lumMod val="95000"/>
                              <a:lumOff val="5000"/>
                            </a:schemeClr>
                          </a:solidFill>
                        </a:rPr>
                        <a:t>C</a:t>
                      </a:r>
                      <a:r>
                        <a:rPr lang="en-US" sz="2800" b="1" baseline="-25000" dirty="0">
                          <a:solidFill>
                            <a:schemeClr val="tx1">
                              <a:lumMod val="95000"/>
                              <a:lumOff val="5000"/>
                            </a:schemeClr>
                          </a:solidFill>
                        </a:rPr>
                        <a:t>3</a:t>
                      </a:r>
                      <a:r>
                        <a:rPr lang="en-US" sz="2800" b="1" dirty="0">
                          <a:solidFill>
                            <a:schemeClr val="tx1">
                              <a:lumMod val="95000"/>
                              <a:lumOff val="5000"/>
                            </a:schemeClr>
                          </a:solidFill>
                        </a:rPr>
                        <a:t>H</a:t>
                      </a:r>
                      <a:r>
                        <a:rPr lang="en-US" sz="2800" b="1" baseline="-25000" dirty="0">
                          <a:solidFill>
                            <a:schemeClr val="tx1">
                              <a:lumMod val="95000"/>
                              <a:lumOff val="5000"/>
                            </a:schemeClr>
                          </a:solidFill>
                        </a:rPr>
                        <a:t>6</a:t>
                      </a:r>
                      <a:r>
                        <a:rPr lang="en-US" sz="2800" b="1" dirty="0">
                          <a:solidFill>
                            <a:schemeClr val="tx1">
                              <a:lumMod val="95000"/>
                              <a:lumOff val="5000"/>
                            </a:schemeClr>
                          </a:solidFill>
                        </a:rPr>
                        <a:t>Cl+HCl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rtl="1"/>
                      <a:r>
                        <a:rPr lang="ar-SA" sz="2800" b="1" dirty="0">
                          <a:solidFill>
                            <a:schemeClr val="tx1">
                              <a:lumMod val="95000"/>
                              <a:lumOff val="5000"/>
                            </a:schemeClr>
                          </a:solidFill>
                        </a:rPr>
                        <a:t>ج) </a:t>
                      </a:r>
                      <a:r>
                        <a:rPr lang="en-US" sz="2800" b="1" dirty="0">
                          <a:solidFill>
                            <a:schemeClr val="tx1">
                              <a:lumMod val="95000"/>
                              <a:lumOff val="5000"/>
                            </a:schemeClr>
                          </a:solidFill>
                        </a:rPr>
                        <a:t>C</a:t>
                      </a:r>
                      <a:r>
                        <a:rPr lang="en-US" sz="2800" b="1" baseline="-25000" dirty="0">
                          <a:solidFill>
                            <a:schemeClr val="tx1">
                              <a:lumMod val="95000"/>
                              <a:lumOff val="5000"/>
                            </a:schemeClr>
                          </a:solidFill>
                        </a:rPr>
                        <a:t>3</a:t>
                      </a:r>
                      <a:r>
                        <a:rPr lang="en-US" sz="2800" b="1" dirty="0">
                          <a:solidFill>
                            <a:schemeClr val="tx1">
                              <a:lumMod val="95000"/>
                              <a:lumOff val="5000"/>
                            </a:schemeClr>
                          </a:solidFill>
                        </a:rPr>
                        <a:t>H</a:t>
                      </a:r>
                      <a:r>
                        <a:rPr lang="en-US" sz="2800" b="1" baseline="-25000" dirty="0">
                          <a:solidFill>
                            <a:schemeClr val="tx1">
                              <a:lumMod val="95000"/>
                              <a:lumOff val="5000"/>
                            </a:schemeClr>
                          </a:solidFill>
                        </a:rPr>
                        <a:t>7</a:t>
                      </a:r>
                      <a:r>
                        <a:rPr lang="en-US" sz="2800" b="1" dirty="0">
                          <a:solidFill>
                            <a:schemeClr val="tx1">
                              <a:lumMod val="95000"/>
                              <a:lumOff val="5000"/>
                            </a:schemeClr>
                          </a:solidFill>
                        </a:rPr>
                        <a:t>Cl+HCl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74201255"/>
                  </a:ext>
                </a:extLst>
              </a:tr>
              <a:tr h="468000">
                <a:tc>
                  <a:txBody>
                    <a:bodyPr/>
                    <a:lstStyle/>
                    <a:p>
                      <a:pPr rtl="1"/>
                      <a:r>
                        <a:rPr lang="ar-SA" sz="2800" b="1" dirty="0">
                          <a:solidFill>
                            <a:schemeClr val="tx1">
                              <a:lumMod val="95000"/>
                              <a:lumOff val="5000"/>
                            </a:schemeClr>
                          </a:solidFill>
                        </a:rPr>
                        <a:t>ب) </a:t>
                      </a:r>
                      <a:r>
                        <a:rPr lang="en-US" sz="2800" b="1" dirty="0">
                          <a:solidFill>
                            <a:schemeClr val="tx1">
                              <a:lumMod val="95000"/>
                              <a:lumOff val="5000"/>
                            </a:schemeClr>
                          </a:solidFill>
                        </a:rPr>
                        <a:t>C</a:t>
                      </a:r>
                      <a:r>
                        <a:rPr lang="en-US" sz="2800" b="1" baseline="-25000" dirty="0">
                          <a:solidFill>
                            <a:schemeClr val="tx1">
                              <a:lumMod val="95000"/>
                              <a:lumOff val="5000"/>
                            </a:schemeClr>
                          </a:solidFill>
                        </a:rPr>
                        <a:t>3</a:t>
                      </a:r>
                      <a:r>
                        <a:rPr lang="en-US" sz="2800" b="1" dirty="0">
                          <a:solidFill>
                            <a:schemeClr val="tx1">
                              <a:lumMod val="95000"/>
                              <a:lumOff val="5000"/>
                            </a:schemeClr>
                          </a:solidFill>
                        </a:rPr>
                        <a:t>H</a:t>
                      </a:r>
                      <a:r>
                        <a:rPr lang="en-US" sz="2800" b="1" baseline="-25000" dirty="0">
                          <a:solidFill>
                            <a:schemeClr val="tx1">
                              <a:lumMod val="95000"/>
                              <a:lumOff val="5000"/>
                            </a:schemeClr>
                          </a:solidFill>
                        </a:rPr>
                        <a:t>7</a:t>
                      </a:r>
                      <a:r>
                        <a:rPr lang="en-US" sz="2800" b="1" dirty="0">
                          <a:solidFill>
                            <a:schemeClr val="tx1">
                              <a:lumMod val="95000"/>
                              <a:lumOff val="5000"/>
                            </a:schemeClr>
                          </a:solidFill>
                        </a:rPr>
                        <a:t>Cl</a:t>
                      </a:r>
                    </a:p>
                  </a:txBody>
                  <a:tcPr anchor="ctr">
                    <a:lnT w="38100" cap="flat" cmpd="sng" algn="ctr">
                      <a:solidFill>
                        <a:schemeClr val="bg1"/>
                      </a:solidFill>
                      <a:prstDash val="solid"/>
                      <a:round/>
                      <a:headEnd type="none" w="med" len="med"/>
                      <a:tailEnd type="none" w="med" len="med"/>
                    </a:lnT>
                  </a:tcPr>
                </a:tc>
                <a:tc>
                  <a:txBody>
                    <a:bodyPr/>
                    <a:lstStyle/>
                    <a:p>
                      <a:pPr rtl="1"/>
                      <a:r>
                        <a:rPr lang="ar-SA" sz="2800" b="1" dirty="0">
                          <a:solidFill>
                            <a:schemeClr val="tx1">
                              <a:lumMod val="95000"/>
                              <a:lumOff val="5000"/>
                            </a:schemeClr>
                          </a:solidFill>
                        </a:rPr>
                        <a:t>د) </a:t>
                      </a:r>
                      <a:r>
                        <a:rPr lang="en-US" sz="2800" b="1" dirty="0">
                          <a:solidFill>
                            <a:schemeClr val="tx1">
                              <a:lumMod val="95000"/>
                              <a:lumOff val="5000"/>
                            </a:schemeClr>
                          </a:solidFill>
                        </a:rPr>
                        <a:t>C</a:t>
                      </a:r>
                      <a:r>
                        <a:rPr lang="en-US" sz="2800" b="1" baseline="-25000" dirty="0">
                          <a:solidFill>
                            <a:schemeClr val="tx1">
                              <a:lumMod val="95000"/>
                              <a:lumOff val="5000"/>
                            </a:schemeClr>
                          </a:solidFill>
                        </a:rPr>
                        <a:t>3</a:t>
                      </a:r>
                      <a:r>
                        <a:rPr lang="en-US" sz="2800" b="1" dirty="0">
                          <a:solidFill>
                            <a:schemeClr val="tx1">
                              <a:lumMod val="95000"/>
                              <a:lumOff val="5000"/>
                            </a:schemeClr>
                          </a:solidFill>
                        </a:rPr>
                        <a:t>H</a:t>
                      </a:r>
                      <a:r>
                        <a:rPr lang="en-US" sz="2800" b="1" baseline="-25000" dirty="0">
                          <a:solidFill>
                            <a:schemeClr val="tx1">
                              <a:lumMod val="95000"/>
                              <a:lumOff val="5000"/>
                            </a:schemeClr>
                          </a:solidFill>
                        </a:rPr>
                        <a:t>8</a:t>
                      </a:r>
                      <a:r>
                        <a:rPr lang="en-US" sz="2800" b="1" dirty="0">
                          <a:solidFill>
                            <a:schemeClr val="tx1">
                              <a:lumMod val="95000"/>
                              <a:lumOff val="5000"/>
                            </a:schemeClr>
                          </a:solidFill>
                        </a:rPr>
                        <a:t>Cl+HCl</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84418086"/>
                  </a:ext>
                </a:extLst>
              </a:tr>
            </a:tbl>
          </a:graphicData>
        </a:graphic>
      </p:graphicFrame>
    </p:spTree>
    <p:extLst>
      <p:ext uri="{BB962C8B-B14F-4D97-AF65-F5344CB8AC3E}">
        <p14:creationId xmlns:p14="http://schemas.microsoft.com/office/powerpoint/2010/main" val="275965160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8FA8304-0638-4C8A-D353-7F1413E231FA}"/>
              </a:ext>
            </a:extLst>
          </p:cNvPr>
          <p:cNvSpPr/>
          <p:nvPr/>
        </p:nvSpPr>
        <p:spPr>
          <a:xfrm>
            <a:off x="3907972" y="2831105"/>
            <a:ext cx="4704184" cy="2076797"/>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solidFill>
                  <a:schemeClr val="bg1"/>
                </a:solidFill>
              </a:rPr>
              <a:t>الواجب </a:t>
            </a:r>
          </a:p>
          <a:p>
            <a:pPr algn="ctr"/>
            <a:r>
              <a:rPr lang="ar-SA" sz="2800" b="1" dirty="0">
                <a:solidFill>
                  <a:schemeClr val="bg1"/>
                </a:solidFill>
              </a:rPr>
              <a:t>صفحة 65 </a:t>
            </a:r>
          </a:p>
          <a:p>
            <a:pPr algn="ctr"/>
            <a:r>
              <a:rPr lang="ar-SA" sz="2800" b="1" dirty="0">
                <a:solidFill>
                  <a:schemeClr val="bg1"/>
                </a:solidFill>
              </a:rPr>
              <a:t>سؤال 7 </a:t>
            </a:r>
          </a:p>
        </p:txBody>
      </p:sp>
    </p:spTree>
    <p:extLst>
      <p:ext uri="{BB962C8B-B14F-4D97-AF65-F5344CB8AC3E}">
        <p14:creationId xmlns:p14="http://schemas.microsoft.com/office/powerpoint/2010/main" val="361074718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812AFA85-E93A-68E5-AEEA-81AAC12441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12" b="96476" l="8027" r="85034">
                        <a14:foregroundMark x1="40680" y1="9104" x2="59048" y2="9545"/>
                        <a14:foregroundMark x1="38231" y1="4552" x2="54558" y2="5140"/>
                        <a14:foregroundMark x1="85714" y1="57709" x2="80000" y2="61968"/>
                        <a14:foregroundMark x1="52789" y1="52570" x2="52517" y2="60646"/>
                        <a14:foregroundMark x1="48571" y1="50220" x2="51293" y2="70338"/>
                        <a14:foregroundMark x1="11701" y1="55653" x2="13333" y2="65051"/>
                        <a14:foregroundMark x1="13333" y1="65051" x2="13469" y2="65345"/>
                        <a14:foregroundMark x1="8435" y1="54185" x2="9524" y2="59765"/>
                        <a14:foregroundMark x1="45986" y1="88693" x2="59755" y2="89526"/>
                        <a14:foregroundMark x1="49388" y1="93539" x2="50068" y2="96182"/>
                        <a14:foregroundMark x1="54558" y1="95301" x2="54830" y2="96476"/>
                        <a14:backgroundMark x1="59728" y1="89574" x2="61361" y2="89427"/>
                      </a14:backgroundRemoval>
                    </a14:imgEffect>
                  </a14:imgLayer>
                </a14:imgProps>
              </a:ext>
              <a:ext uri="{28A0092B-C50C-407E-A947-70E740481C1C}">
                <a14:useLocalDpi xmlns:a14="http://schemas.microsoft.com/office/drawing/2010/main" val="0"/>
              </a:ext>
            </a:extLst>
          </a:blip>
          <a:srcRect l="6720" t="2449" r="10333" b="2449"/>
          <a:stretch/>
        </p:blipFill>
        <p:spPr>
          <a:xfrm flipH="1">
            <a:off x="5934268" y="167950"/>
            <a:ext cx="6139543" cy="6522100"/>
          </a:xfrm>
          <a:prstGeom prst="rect">
            <a:avLst/>
          </a:prstGeom>
        </p:spPr>
      </p:pic>
      <p:sp>
        <p:nvSpPr>
          <p:cNvPr id="6" name="فقاعة التفكير: على شكل سحابة 5">
            <a:extLst>
              <a:ext uri="{FF2B5EF4-FFF2-40B4-BE49-F238E27FC236}">
                <a16:creationId xmlns:a16="http://schemas.microsoft.com/office/drawing/2014/main" id="{9C618976-6A80-2D20-3254-313AA3664D3C}"/>
              </a:ext>
            </a:extLst>
          </p:cNvPr>
          <p:cNvSpPr/>
          <p:nvPr/>
        </p:nvSpPr>
        <p:spPr>
          <a:xfrm>
            <a:off x="2136711" y="1026369"/>
            <a:ext cx="4240764" cy="3480317"/>
          </a:xfrm>
          <a:prstGeom prst="cloudCallout">
            <a:avLst>
              <a:gd name="adj1" fmla="val 95293"/>
              <a:gd name="adj2" fmla="val 4159"/>
            </a:avLst>
          </a:prstGeom>
          <a:solidFill>
            <a:schemeClr val="bg1"/>
          </a:solidFill>
          <a:ln w="28575">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إلى اللقاء في الحصة القادمة </a:t>
            </a:r>
          </a:p>
        </p:txBody>
      </p:sp>
    </p:spTree>
    <p:extLst>
      <p:ext uri="{BB962C8B-B14F-4D97-AF65-F5344CB8AC3E}">
        <p14:creationId xmlns:p14="http://schemas.microsoft.com/office/powerpoint/2010/main" val="781399406"/>
      </p:ext>
    </p:extLst>
  </p:cSld>
  <p:clrMapOvr>
    <a:masterClrMapping/>
  </p:clrMapOvr>
  <mc:AlternateContent xmlns:mc="http://schemas.openxmlformats.org/markup-compatibility/2006">
    <mc:Choice xmlns:p14="http://schemas.microsoft.com/office/powerpoint/2010/main" Requires="p14">
      <p:transition spd="slow" p14:dur="1600">
        <p14:conveyor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تجربة _ كيف تعد عجينة لزجة">
            <a:hlinkClick r:id="" action="ppaction://media"/>
            <a:extLst>
              <a:ext uri="{FF2B5EF4-FFF2-40B4-BE49-F238E27FC236}">
                <a16:creationId xmlns:a16="http://schemas.microsoft.com/office/drawing/2014/main" id="{348448BD-F8BC-FD40-8A10-9AB1B55E742B}"/>
              </a:ext>
            </a:extLst>
          </p:cNvPr>
          <p:cNvPicPr>
            <a:picLocks noChangeAspect="1"/>
          </p:cNvPicPr>
          <p:nvPr>
            <a:videoFile r:link="rId1"/>
            <p:extLst>
              <p:ext uri="{DAA4B4D4-6D71-4841-9C94-3DE7FCFB9230}">
                <p14:media xmlns:p14="http://schemas.microsoft.com/office/powerpoint/2010/main" r:embed="rId2">
                  <p14:trim end="1005.9114"/>
                </p14:media>
              </p:ext>
            </p:extLst>
          </p:nvPr>
        </p:nvPicPr>
        <p:blipFill>
          <a:blip r:embed="rId4"/>
          <a:stretch>
            <a:fillRect/>
          </a:stretch>
        </p:blipFill>
        <p:spPr>
          <a:xfrm>
            <a:off x="273082" y="153609"/>
            <a:ext cx="11645835" cy="6550782"/>
          </a:xfrm>
          <a:prstGeom prst="rect">
            <a:avLst/>
          </a:prstGeom>
        </p:spPr>
      </p:pic>
    </p:spTree>
    <p:extLst>
      <p:ext uri="{BB962C8B-B14F-4D97-AF65-F5344CB8AC3E}">
        <p14:creationId xmlns:p14="http://schemas.microsoft.com/office/powerpoint/2010/main" val="3757217794"/>
      </p:ext>
    </p:extLst>
  </p:cSld>
  <p:clrMapOvr>
    <a:masterClrMapping/>
  </p:clrMapOvr>
  <p:transition spd="slow">
    <p:cover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CA7F1193-9CAE-2137-95A9-E34DB7B31F2D}"/>
              </a:ext>
            </a:extLst>
          </p:cNvPr>
          <p:cNvSpPr/>
          <p:nvPr/>
        </p:nvSpPr>
        <p:spPr>
          <a:xfrm>
            <a:off x="10991461" y="168771"/>
            <a:ext cx="1090574" cy="288430"/>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صفحة 59</a:t>
            </a:r>
          </a:p>
        </p:txBody>
      </p:sp>
      <p:sp>
        <p:nvSpPr>
          <p:cNvPr id="3" name="مستطيل 2">
            <a:extLst>
              <a:ext uri="{FF2B5EF4-FFF2-40B4-BE49-F238E27FC236}">
                <a16:creationId xmlns:a16="http://schemas.microsoft.com/office/drawing/2014/main" id="{7C55CA43-7EB6-38BA-96B1-FC17C4F79F09}"/>
              </a:ext>
            </a:extLst>
          </p:cNvPr>
          <p:cNvSpPr/>
          <p:nvPr/>
        </p:nvSpPr>
        <p:spPr>
          <a:xfrm>
            <a:off x="4669167" y="138096"/>
            <a:ext cx="2853666" cy="707886"/>
          </a:xfrm>
          <a:prstGeom prst="rect">
            <a:avLst/>
          </a:prstGeom>
          <a:noFill/>
        </p:spPr>
        <p:txBody>
          <a:bodyPr wrap="none" lIns="91440" tIns="45720" rIns="91440" bIns="45720">
            <a:spAutoFit/>
          </a:bodyPr>
          <a:lstStyle/>
          <a:p>
            <a:pPr algn="ctr"/>
            <a:r>
              <a:rPr lang="ar-SA" sz="4000" b="1" dirty="0">
                <a:solidFill>
                  <a:schemeClr val="bg1"/>
                </a:solidFill>
              </a:rPr>
              <a:t>تجربة استهلالية</a:t>
            </a:r>
          </a:p>
        </p:txBody>
      </p:sp>
      <p:sp>
        <p:nvSpPr>
          <p:cNvPr id="4" name="مستطيل: زوايا مستديرة 3">
            <a:extLst>
              <a:ext uri="{FF2B5EF4-FFF2-40B4-BE49-F238E27FC236}">
                <a16:creationId xmlns:a16="http://schemas.microsoft.com/office/drawing/2014/main" id="{F5B5BB5D-6A76-DD0E-B338-68A145F0769B}"/>
              </a:ext>
            </a:extLst>
          </p:cNvPr>
          <p:cNvSpPr/>
          <p:nvPr/>
        </p:nvSpPr>
        <p:spPr>
          <a:xfrm>
            <a:off x="2556588" y="1810127"/>
            <a:ext cx="6788825" cy="63449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قارن الخواص الفيزيائية للمادة المتفاعلة والمواد الناتجة؟</a:t>
            </a:r>
          </a:p>
        </p:txBody>
      </p:sp>
      <p:sp>
        <p:nvSpPr>
          <p:cNvPr id="5" name="مستطيل: زوايا مستديرة 4">
            <a:extLst>
              <a:ext uri="{FF2B5EF4-FFF2-40B4-BE49-F238E27FC236}">
                <a16:creationId xmlns:a16="http://schemas.microsoft.com/office/drawing/2014/main" id="{7A74575B-DB40-6636-6A4B-668F011CA950}"/>
              </a:ext>
            </a:extLst>
          </p:cNvPr>
          <p:cNvSpPr/>
          <p:nvPr/>
        </p:nvSpPr>
        <p:spPr>
          <a:xfrm>
            <a:off x="1719942" y="3155296"/>
            <a:ext cx="8752115" cy="547408"/>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اشرح كيف أثرت قوى التجاذب بين السلاسل الجزيئة في لزوجة المحلول؟</a:t>
            </a:r>
          </a:p>
        </p:txBody>
      </p:sp>
      <p:sp>
        <p:nvSpPr>
          <p:cNvPr id="8" name="مستطيل 7">
            <a:extLst>
              <a:ext uri="{FF2B5EF4-FFF2-40B4-BE49-F238E27FC236}">
                <a16:creationId xmlns:a16="http://schemas.microsoft.com/office/drawing/2014/main" id="{B49B8500-EEB9-B571-DBE8-B7B37FF42F89}"/>
              </a:ext>
            </a:extLst>
          </p:cNvPr>
          <p:cNvSpPr/>
          <p:nvPr/>
        </p:nvSpPr>
        <p:spPr>
          <a:xfrm>
            <a:off x="4954501" y="970057"/>
            <a:ext cx="2282997" cy="707886"/>
          </a:xfrm>
          <a:prstGeom prst="rect">
            <a:avLst/>
          </a:prstGeom>
          <a:noFill/>
        </p:spPr>
        <p:txBody>
          <a:bodyPr wrap="none" lIns="91440" tIns="45720" rIns="91440" bIns="45720">
            <a:spAutoFit/>
          </a:bodyPr>
          <a:lstStyle/>
          <a:p>
            <a:pPr algn="ctr"/>
            <a:r>
              <a:rPr lang="ar-SA" sz="4000" b="1" dirty="0">
                <a:solidFill>
                  <a:schemeClr val="bg1"/>
                </a:solidFill>
              </a:rPr>
              <a:t>تحليل النتائج</a:t>
            </a:r>
          </a:p>
        </p:txBody>
      </p:sp>
      <p:sp>
        <p:nvSpPr>
          <p:cNvPr id="9" name="مستطيل: زوايا مستديرة 8">
            <a:extLst>
              <a:ext uri="{FF2B5EF4-FFF2-40B4-BE49-F238E27FC236}">
                <a16:creationId xmlns:a16="http://schemas.microsoft.com/office/drawing/2014/main" id="{A68D3074-89F1-36FA-7F00-5794215BBC8F}"/>
              </a:ext>
            </a:extLst>
          </p:cNvPr>
          <p:cNvSpPr/>
          <p:nvPr/>
        </p:nvSpPr>
        <p:spPr>
          <a:xfrm>
            <a:off x="1719942" y="4659112"/>
            <a:ext cx="8752115" cy="939256"/>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ما النسبة بين محلولي رابع بورات الصوديوم وكحول البولي فينيل؟ والذي تحصل عليه لو غيرت هذه النسبة؟</a:t>
            </a:r>
          </a:p>
        </p:txBody>
      </p:sp>
    </p:spTree>
    <p:extLst>
      <p:ext uri="{BB962C8B-B14F-4D97-AF65-F5344CB8AC3E}">
        <p14:creationId xmlns:p14="http://schemas.microsoft.com/office/powerpoint/2010/main" val="59763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5579FC54-9F16-AFCF-DAB5-4B68EE5921C6}"/>
              </a:ext>
            </a:extLst>
          </p:cNvPr>
          <p:cNvSpPr/>
          <p:nvPr/>
        </p:nvSpPr>
        <p:spPr>
          <a:xfrm>
            <a:off x="5448076" y="84794"/>
            <a:ext cx="1295847" cy="484373"/>
          </a:xfrm>
          <a:prstGeom prst="roundRect">
            <a:avLst>
              <a:gd name="adj" fmla="val 5000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التركيز</a:t>
            </a:r>
          </a:p>
        </p:txBody>
      </p:sp>
      <p:pic>
        <p:nvPicPr>
          <p:cNvPr id="4" name="صورة 3" descr="صورة تحتوي على داخلي&#10;&#10;تم إنشاء الوصف تلقائياً">
            <a:extLst>
              <a:ext uri="{FF2B5EF4-FFF2-40B4-BE49-F238E27FC236}">
                <a16:creationId xmlns:a16="http://schemas.microsoft.com/office/drawing/2014/main" id="{2B4C5CEA-BFE9-35AE-0D06-25AC65D8A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14" y="1042885"/>
            <a:ext cx="3458424" cy="2317687"/>
          </a:xfrm>
          <a:prstGeom prst="rect">
            <a:avLst/>
          </a:prstGeom>
        </p:spPr>
      </p:pic>
      <p:pic>
        <p:nvPicPr>
          <p:cNvPr id="6" name="صورة 5">
            <a:extLst>
              <a:ext uri="{FF2B5EF4-FFF2-40B4-BE49-F238E27FC236}">
                <a16:creationId xmlns:a16="http://schemas.microsoft.com/office/drawing/2014/main" id="{AD925DBE-B149-CA2F-5321-3EB4B91DF5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45" b="98879" l="600" r="99300">
                        <a14:foregroundMark x1="93100" y1="70846" x2="92700" y2="85831"/>
                        <a14:foregroundMark x1="92700" y1="85831" x2="92700" y2="85831"/>
                        <a14:foregroundMark x1="97700" y1="71967" x2="93300" y2="83588"/>
                        <a14:foregroundMark x1="93300" y1="83588" x2="89200" y2="88073"/>
                        <a14:foregroundMark x1="90800" y1="81448" x2="79700" y2="92762"/>
                        <a14:foregroundMark x1="79700" y1="92762" x2="76600" y2="93986"/>
                        <a14:foregroundMark x1="69600" y1="95107" x2="81900" y2="96330"/>
                        <a14:foregroundMark x1="96000" y1="72273" x2="96900" y2="78186"/>
                        <a14:foregroundMark x1="96700" y1="70642" x2="98700" y2="72273"/>
                        <a14:foregroundMark x1="96800" y1="69419" x2="83200" y2="63507"/>
                        <a14:foregroundMark x1="35300" y1="11315" x2="25500" y2="6728"/>
                        <a14:foregroundMark x1="25500" y1="6728" x2="20200" y2="8155"/>
                        <a14:foregroundMark x1="22600" y1="2446" x2="14200" y2="8563"/>
                        <a14:foregroundMark x1="6800" y1="9378" x2="6800" y2="24261"/>
                        <a14:foregroundMark x1="600" y1="22324" x2="1100" y2="28746"/>
                        <a14:foregroundMark x1="94400" y1="67584" x2="99300" y2="70336"/>
                        <a14:foregroundMark x1="98100" y1="77778" x2="93500" y2="84404"/>
                        <a14:foregroundMark x1="94000" y1="87258" x2="81500" y2="98063"/>
                        <a14:foregroundMark x1="81500" y1="98063" x2="81500" y2="98063"/>
                        <a14:foregroundMark x1="75200" y1="98879" x2="72200" y2="98471"/>
                      </a14:backgroundRemoval>
                    </a14:imgEffect>
                  </a14:imgLayer>
                </a14:imgProps>
              </a:ext>
              <a:ext uri="{28A0092B-C50C-407E-A947-70E740481C1C}">
                <a14:useLocalDpi xmlns:a14="http://schemas.microsoft.com/office/drawing/2010/main" val="0"/>
              </a:ext>
            </a:extLst>
          </a:blip>
          <a:stretch>
            <a:fillRect/>
          </a:stretch>
        </p:blipFill>
        <p:spPr>
          <a:xfrm>
            <a:off x="2231726" y="4586477"/>
            <a:ext cx="1507866" cy="1479217"/>
          </a:xfrm>
          <a:prstGeom prst="rect">
            <a:avLst/>
          </a:prstGeom>
        </p:spPr>
      </p:pic>
      <p:pic>
        <p:nvPicPr>
          <p:cNvPr id="8" name="صورة 7">
            <a:extLst>
              <a:ext uri="{FF2B5EF4-FFF2-40B4-BE49-F238E27FC236}">
                <a16:creationId xmlns:a16="http://schemas.microsoft.com/office/drawing/2014/main" id="{2643B8D4-D00B-B001-D362-537D5A9255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293" b="88158" l="6338" r="98592">
                        <a14:foregroundMark x1="58592" y1="17857" x2="70704" y2="22180"/>
                        <a14:foregroundMark x1="70704" y1="22180" x2="85352" y2="34023"/>
                        <a14:foregroundMark x1="85352" y1="34023" x2="91690" y2="45113"/>
                        <a14:foregroundMark x1="95915" y1="37594" x2="95211" y2="68421"/>
                        <a14:foregroundMark x1="97465" y1="38158" x2="98873" y2="48872"/>
                        <a14:foregroundMark x1="83662" y1="25940" x2="74930" y2="23308"/>
                        <a14:foregroundMark x1="71127" y1="17481" x2="50141" y2="17481"/>
                        <a14:foregroundMark x1="31831" y1="39286" x2="32817" y2="44925"/>
                        <a14:foregroundMark x1="22817" y1="84398" x2="44930" y2="84398"/>
                        <a14:foregroundMark x1="6620" y1="85714" x2="6338" y2="88158"/>
                        <a14:foregroundMark x1="80000" y1="22744" x2="87746" y2="28947"/>
                        <a14:foregroundMark x1="90000" y1="29699" x2="96056" y2="35714"/>
                        <a14:foregroundMark x1="96056" y1="35714" x2="96620" y2="35714"/>
                        <a14:foregroundMark x1="89859" y1="31015" x2="97324" y2="34398"/>
                      </a14:backgroundRemoval>
                    </a14:imgEffect>
                  </a14:imgLayer>
                </a14:imgProps>
              </a:ext>
              <a:ext uri="{28A0092B-C50C-407E-A947-70E740481C1C}">
                <a14:useLocalDpi xmlns:a14="http://schemas.microsoft.com/office/drawing/2010/main" val="0"/>
              </a:ext>
            </a:extLst>
          </a:blip>
          <a:srcRect t="10779" b="3691"/>
          <a:stretch/>
        </p:blipFill>
        <p:spPr>
          <a:xfrm>
            <a:off x="3235422" y="5574130"/>
            <a:ext cx="1808895" cy="1159274"/>
          </a:xfrm>
          <a:prstGeom prst="rect">
            <a:avLst/>
          </a:prstGeom>
        </p:spPr>
      </p:pic>
      <p:pic>
        <p:nvPicPr>
          <p:cNvPr id="10" name="صورة 9" descr="صورة تحتوي على غطاء الرأس, تلبيس, خوذة&#10;&#10;تم إنشاء الوصف تلقائياً">
            <a:extLst>
              <a:ext uri="{FF2B5EF4-FFF2-40B4-BE49-F238E27FC236}">
                <a16:creationId xmlns:a16="http://schemas.microsoft.com/office/drawing/2014/main" id="{E28131C7-1723-75E0-1267-DDE6B00FCCF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667" b="90519" l="20889" r="76667">
                        <a14:foregroundMark x1="39000" y1="9333" x2="57667" y2="8444"/>
                        <a14:foregroundMark x1="20889" y1="46370" x2="22000" y2="59852"/>
                        <a14:foregroundMark x1="76000" y1="48444" x2="76667" y2="66222"/>
                        <a14:foregroundMark x1="61667" y1="56889" x2="60333" y2="60148"/>
                        <a14:foregroundMark x1="60333" y1="60593" x2="60333" y2="71111"/>
                        <a14:foregroundMark x1="49000" y1="40000" x2="49000" y2="49630"/>
                        <a14:foregroundMark x1="44889" y1="9630" x2="50556" y2="8741"/>
                        <a14:foregroundMark x1="44444" y1="6667" x2="48111" y2="6667"/>
                        <a14:foregroundMark x1="45778" y1="90519" x2="55556" y2="90519"/>
                      </a14:backgroundRemoval>
                    </a14:imgEffect>
                  </a14:imgLayer>
                </a14:imgProps>
              </a:ext>
              <a:ext uri="{28A0092B-C50C-407E-A947-70E740481C1C}">
                <a14:useLocalDpi xmlns:a14="http://schemas.microsoft.com/office/drawing/2010/main" val="0"/>
              </a:ext>
            </a:extLst>
          </a:blip>
          <a:srcRect l="15683" r="17923"/>
          <a:stretch/>
        </p:blipFill>
        <p:spPr>
          <a:xfrm>
            <a:off x="1259461" y="3533332"/>
            <a:ext cx="1172924" cy="1324947"/>
          </a:xfrm>
          <a:prstGeom prst="rect">
            <a:avLst/>
          </a:prstGeom>
        </p:spPr>
      </p:pic>
      <p:pic>
        <p:nvPicPr>
          <p:cNvPr id="12" name="صورة 11" descr="صورة تحتوي على زهري, زجاجة&#10;&#10;تم إنشاء الوصف تلقائياً">
            <a:extLst>
              <a:ext uri="{FF2B5EF4-FFF2-40B4-BE49-F238E27FC236}">
                <a16:creationId xmlns:a16="http://schemas.microsoft.com/office/drawing/2014/main" id="{CF8A4389-B2BC-6380-C225-524FE6A163A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1300" b="91700" l="31600" r="61500">
                        <a14:foregroundMark x1="37400" y1="13500" x2="46100" y2="16700"/>
                        <a14:foregroundMark x1="46100" y1="16700" x2="50800" y2="22400"/>
                        <a14:foregroundMark x1="35800" y1="11300" x2="42900" y2="13500"/>
                        <a14:foregroundMark x1="34200" y1="11800" x2="41200" y2="12000"/>
                        <a14:foregroundMark x1="34300" y1="12100" x2="35800" y2="13300"/>
                        <a14:foregroundMark x1="38000" y1="19200" x2="33100" y2="25000"/>
                        <a14:foregroundMark x1="33100" y1="25000" x2="33100" y2="25000"/>
                        <a14:foregroundMark x1="48300" y1="26300" x2="48700" y2="28300"/>
                        <a14:foregroundMark x1="50100" y1="29400" x2="50100" y2="42300"/>
                        <a14:foregroundMark x1="54300" y1="19700" x2="54900" y2="19900"/>
                        <a14:foregroundMark x1="60300" y1="67500" x2="61400" y2="86000"/>
                        <a14:foregroundMark x1="61500" y1="89700" x2="54900" y2="91700"/>
                        <a14:foregroundMark x1="54900" y1="91700" x2="54300" y2="91700"/>
                        <a14:foregroundMark x1="47800" y1="28800" x2="47800" y2="32800"/>
                        <a14:foregroundMark x1="40300" y1="18400" x2="40300" y2="22600"/>
                        <a14:foregroundMark x1="33900" y1="11800" x2="36800" y2="13100"/>
                      </a14:backgroundRemoval>
                    </a14:imgEffect>
                  </a14:imgLayer>
                </a14:imgProps>
              </a:ext>
              <a:ext uri="{28A0092B-C50C-407E-A947-70E740481C1C}">
                <a14:useLocalDpi xmlns:a14="http://schemas.microsoft.com/office/drawing/2010/main" val="0"/>
              </a:ext>
            </a:extLst>
          </a:blip>
          <a:srcRect l="27914" t="8299" r="34671" b="4081"/>
          <a:stretch/>
        </p:blipFill>
        <p:spPr>
          <a:xfrm>
            <a:off x="281168" y="3429000"/>
            <a:ext cx="810091" cy="1897086"/>
          </a:xfrm>
          <a:prstGeom prst="rect">
            <a:avLst/>
          </a:prstGeom>
        </p:spPr>
      </p:pic>
      <p:pic>
        <p:nvPicPr>
          <p:cNvPr id="14" name="صورة 13" descr="صورة تحتوي على الإلكترونيات&#10;&#10;تم إنشاء الوصف تلقائياً">
            <a:extLst>
              <a:ext uri="{FF2B5EF4-FFF2-40B4-BE49-F238E27FC236}">
                <a16:creationId xmlns:a16="http://schemas.microsoft.com/office/drawing/2014/main" id="{57766721-241C-F80A-D8A1-3A3330CF89E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254187"/>
            <a:ext cx="2545985" cy="1479217"/>
          </a:xfrm>
          <a:prstGeom prst="rect">
            <a:avLst/>
          </a:prstGeom>
        </p:spPr>
      </p:pic>
      <p:pic>
        <p:nvPicPr>
          <p:cNvPr id="16" name="صورة 15" descr="صورة تحتوي على أدوات المطبخ, مقلاة&#10;&#10;تم إنشاء الوصف تلقائياً">
            <a:extLst>
              <a:ext uri="{FF2B5EF4-FFF2-40B4-BE49-F238E27FC236}">
                <a16:creationId xmlns:a16="http://schemas.microsoft.com/office/drawing/2014/main" id="{CFF3C862-70C1-50E9-F242-848533009C1F}"/>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421" t="27538" r="7943" b="30167"/>
          <a:stretch/>
        </p:blipFill>
        <p:spPr>
          <a:xfrm>
            <a:off x="2599125" y="3799449"/>
            <a:ext cx="2092047" cy="934642"/>
          </a:xfrm>
          <a:prstGeom prst="rect">
            <a:avLst/>
          </a:prstGeom>
        </p:spPr>
      </p:pic>
      <p:sp>
        <p:nvSpPr>
          <p:cNvPr id="17" name="مستطيل: زوايا مستديرة 16">
            <a:extLst>
              <a:ext uri="{FF2B5EF4-FFF2-40B4-BE49-F238E27FC236}">
                <a16:creationId xmlns:a16="http://schemas.microsoft.com/office/drawing/2014/main" id="{A7D42FCE-135E-643A-6169-8B96DA6F278F}"/>
              </a:ext>
            </a:extLst>
          </p:cNvPr>
          <p:cNvSpPr/>
          <p:nvPr/>
        </p:nvSpPr>
        <p:spPr>
          <a:xfrm>
            <a:off x="5042962" y="1474759"/>
            <a:ext cx="6646524" cy="48437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من أي العناصر تصنع القوالب الظاهرة في الصورة؟ </a:t>
            </a:r>
          </a:p>
        </p:txBody>
      </p:sp>
      <p:sp>
        <p:nvSpPr>
          <p:cNvPr id="18" name="مستطيل: زوايا مستديرة 17">
            <a:extLst>
              <a:ext uri="{FF2B5EF4-FFF2-40B4-BE49-F238E27FC236}">
                <a16:creationId xmlns:a16="http://schemas.microsoft.com/office/drawing/2014/main" id="{6CA16D76-BF0F-BFCC-A8D5-9704A31BB2B4}"/>
              </a:ext>
            </a:extLst>
          </p:cNvPr>
          <p:cNvSpPr/>
          <p:nvPr/>
        </p:nvSpPr>
        <p:spPr>
          <a:xfrm>
            <a:off x="5042962" y="2201728"/>
            <a:ext cx="6646524" cy="48437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قوالب الفحم مكونة من عنصر الكربون</a:t>
            </a:r>
          </a:p>
        </p:txBody>
      </p:sp>
      <p:sp>
        <p:nvSpPr>
          <p:cNvPr id="19" name="مستطيل: زوايا مستديرة 18">
            <a:extLst>
              <a:ext uri="{FF2B5EF4-FFF2-40B4-BE49-F238E27FC236}">
                <a16:creationId xmlns:a16="http://schemas.microsoft.com/office/drawing/2014/main" id="{134C1BD0-2F05-0E09-9498-913EF0543F46}"/>
              </a:ext>
            </a:extLst>
          </p:cNvPr>
          <p:cNvSpPr/>
          <p:nvPr/>
        </p:nvSpPr>
        <p:spPr>
          <a:xfrm>
            <a:off x="5042962" y="2864724"/>
            <a:ext cx="6646524" cy="1054133"/>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يعد العنصر الذي ذكرته مصدرا لمواد أخرى مفيدة ما هذه المواد ؟</a:t>
            </a:r>
          </a:p>
        </p:txBody>
      </p:sp>
      <p:sp>
        <p:nvSpPr>
          <p:cNvPr id="20" name="مستطيل: زوايا مستديرة 19">
            <a:extLst>
              <a:ext uri="{FF2B5EF4-FFF2-40B4-BE49-F238E27FC236}">
                <a16:creationId xmlns:a16="http://schemas.microsoft.com/office/drawing/2014/main" id="{7EADA8FB-7DEB-AD65-04EA-568E28361B03}"/>
              </a:ext>
            </a:extLst>
          </p:cNvPr>
          <p:cNvSpPr/>
          <p:nvPr/>
        </p:nvSpPr>
        <p:spPr>
          <a:xfrm>
            <a:off x="5042962" y="4097480"/>
            <a:ext cx="6646524" cy="1827459"/>
          </a:xfrm>
          <a:prstGeom prst="roundRect">
            <a:avLst>
              <a:gd name="adj"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تشمل المواد الطلاء الغير اللاصق على المقلاة بولي كلوريد</a:t>
            </a:r>
          </a:p>
          <a:p>
            <a:pPr algn="ctr"/>
            <a:r>
              <a:rPr lang="ar-SA" sz="2800" b="1" dirty="0" err="1">
                <a:solidFill>
                  <a:schemeClr val="tx1"/>
                </a:solidFill>
              </a:rPr>
              <a:t>الفينيل</a:t>
            </a:r>
            <a:r>
              <a:rPr lang="ar-SA" sz="2800" b="1" dirty="0">
                <a:solidFill>
                  <a:schemeClr val="tx1"/>
                </a:solidFill>
              </a:rPr>
              <a:t> (أنابيب </a:t>
            </a:r>
            <a:r>
              <a:rPr lang="en-US" sz="2800" b="1" dirty="0">
                <a:solidFill>
                  <a:schemeClr val="tx1"/>
                </a:solidFill>
              </a:rPr>
              <a:t> PVC </a:t>
            </a:r>
            <a:r>
              <a:rPr lang="ar-SA" sz="2800" b="1" dirty="0">
                <a:solidFill>
                  <a:schemeClr val="tx1"/>
                </a:solidFill>
              </a:rPr>
              <a:t>) والتغليف البلاستيكي للمواد الغذائية.</a:t>
            </a:r>
          </a:p>
        </p:txBody>
      </p:sp>
    </p:spTree>
    <p:extLst>
      <p:ext uri="{BB962C8B-B14F-4D97-AF65-F5344CB8AC3E}">
        <p14:creationId xmlns:p14="http://schemas.microsoft.com/office/powerpoint/2010/main" val="4467318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theme/theme1.xml><?xml version="1.0" encoding="utf-8"?>
<a:theme xmlns:a="http://schemas.openxmlformats.org/drawingml/2006/main" name="نسق Office">
  <a:themeElements>
    <a:clrScheme name="برتقالي">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2002</Words>
  <Application>Microsoft Office PowerPoint</Application>
  <PresentationFormat>شاشة عريضة</PresentationFormat>
  <Paragraphs>308</Paragraphs>
  <Slides>64</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64</vt:i4>
      </vt:variant>
    </vt:vector>
  </HeadingPairs>
  <TitlesOfParts>
    <vt:vector size="69" baseType="lpstr">
      <vt:lpstr>Arial</vt:lpstr>
      <vt:lpstr>Calibri</vt:lpstr>
      <vt:lpstr>Calibri Light</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Ameenanh Al-Omran</dc:creator>
  <cp:lastModifiedBy>Ameenanh Al-Omran</cp:lastModifiedBy>
  <cp:revision>11</cp:revision>
  <dcterms:created xsi:type="dcterms:W3CDTF">2023-03-31T10:20:33Z</dcterms:created>
  <dcterms:modified xsi:type="dcterms:W3CDTF">2023-04-01T17:10:37Z</dcterms:modified>
</cp:coreProperties>
</file>