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2"/>
  </p:notesMasterIdLst>
  <p:sldIdLst>
    <p:sldId id="256" r:id="rId2"/>
    <p:sldId id="277" r:id="rId3"/>
    <p:sldId id="268" r:id="rId4"/>
    <p:sldId id="278" r:id="rId5"/>
    <p:sldId id="269" r:id="rId6"/>
    <p:sldId id="276" r:id="rId7"/>
    <p:sldId id="273" r:id="rId8"/>
    <p:sldId id="301" r:id="rId9"/>
    <p:sldId id="300" r:id="rId10"/>
    <p:sldId id="270" r:id="rId11"/>
    <p:sldId id="281" r:id="rId12"/>
    <p:sldId id="280" r:id="rId13"/>
    <p:sldId id="282" r:id="rId14"/>
    <p:sldId id="279" r:id="rId15"/>
    <p:sldId id="298" r:id="rId16"/>
    <p:sldId id="283" r:id="rId17"/>
    <p:sldId id="271" r:id="rId18"/>
    <p:sldId id="289" r:id="rId19"/>
    <p:sldId id="296" r:id="rId20"/>
    <p:sldId id="297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FA"/>
    <a:srgbClr val="FEF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07/09/44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946993" y="1886999"/>
            <a:ext cx="4738777" cy="202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8 - 2</a:t>
            </a:r>
          </a:p>
          <a:p>
            <a:pPr algn="ctr"/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cs typeface="Mudir MT" pitchFamily="2" charset="-78"/>
            </a:endParaRPr>
          </a:p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الزوايا المتتامة والمتكاملة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8778812" y="752841"/>
            <a:ext cx="611771" cy="1151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645" y="548469"/>
            <a:ext cx="1014055" cy="119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5058790" y="1016049"/>
            <a:ext cx="3605916" cy="703540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تحديد نوع الزوايا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C323F10-1C03-C5BE-DDB3-355B9A3882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437" t="30286" r="32940" b="45356"/>
          <a:stretch/>
        </p:blipFill>
        <p:spPr>
          <a:xfrm>
            <a:off x="1846070" y="2137059"/>
            <a:ext cx="8420992" cy="3313408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53E0BBAA-C03B-50C9-666A-1E2D6579F683}"/>
              </a:ext>
            </a:extLst>
          </p:cNvPr>
          <p:cNvCxnSpPr>
            <a:cxnSpLocks/>
          </p:cNvCxnSpPr>
          <p:nvPr/>
        </p:nvCxnSpPr>
        <p:spPr>
          <a:xfrm flipH="1">
            <a:off x="7028986" y="3251200"/>
            <a:ext cx="2286464" cy="495300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1700FA19-D6AA-49B9-7577-C3D3D46F07F4}"/>
              </a:ext>
            </a:extLst>
          </p:cNvPr>
          <p:cNvSpPr/>
          <p:nvPr/>
        </p:nvSpPr>
        <p:spPr>
          <a:xfrm>
            <a:off x="8002095" y="3089933"/>
            <a:ext cx="340246" cy="339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BC8BFD3A-68A9-52F3-E9F1-5BFD1F5E2AE3}"/>
              </a:ext>
            </a:extLst>
          </p:cNvPr>
          <p:cNvSpPr/>
          <p:nvPr/>
        </p:nvSpPr>
        <p:spPr>
          <a:xfrm>
            <a:off x="7498217" y="3262466"/>
            <a:ext cx="340246" cy="339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2E3C4A82-A92A-6663-E1EF-6588878EA9FB}"/>
              </a:ext>
            </a:extLst>
          </p:cNvPr>
          <p:cNvSpPr/>
          <p:nvPr/>
        </p:nvSpPr>
        <p:spPr>
          <a:xfrm>
            <a:off x="3778250" y="2825751"/>
            <a:ext cx="581779" cy="4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3F354340-2C76-2755-866B-6CA1BADFFB78}"/>
              </a:ext>
            </a:extLst>
          </p:cNvPr>
          <p:cNvSpPr/>
          <p:nvPr/>
        </p:nvSpPr>
        <p:spPr>
          <a:xfrm>
            <a:off x="2542542" y="3601533"/>
            <a:ext cx="581779" cy="4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546B516B-77FF-E604-3525-B04E1E65EC2E}"/>
              </a:ext>
            </a:extLst>
          </p:cNvPr>
          <p:cNvSpPr/>
          <p:nvPr/>
        </p:nvSpPr>
        <p:spPr>
          <a:xfrm>
            <a:off x="5308600" y="4432300"/>
            <a:ext cx="4283864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3764A2D-CFC1-F127-0BA4-5DBCAB530E5E}"/>
              </a:ext>
            </a:extLst>
          </p:cNvPr>
          <p:cNvSpPr/>
          <p:nvPr/>
        </p:nvSpPr>
        <p:spPr>
          <a:xfrm>
            <a:off x="2044700" y="4417924"/>
            <a:ext cx="2874164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2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10779573" y="776031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8123560" y="1189658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326042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3080004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B2075D4-B02D-2616-48B6-6C0995901E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624" t="36739" r="34938" b="43426"/>
          <a:stretch/>
        </p:blipFill>
        <p:spPr>
          <a:xfrm>
            <a:off x="3088575" y="2086698"/>
            <a:ext cx="7635833" cy="255683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F4BEF4-0657-91F5-2963-72F4F611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Picture 35" descr="Picture 35">
            <a:extLst>
              <a:ext uri="{FF2B5EF4-FFF2-40B4-BE49-F238E27FC236}">
                <a16:creationId xmlns:a16="http://schemas.microsoft.com/office/drawing/2014/main" id="{F4587841-909E-7CB9-F3F1-BF3AD927A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DC9DCFA-EA08-EAF8-72A9-1B6A331B8E22}"/>
              </a:ext>
            </a:extLst>
          </p:cNvPr>
          <p:cNvSpPr/>
          <p:nvPr/>
        </p:nvSpPr>
        <p:spPr>
          <a:xfrm>
            <a:off x="5257782" y="938024"/>
            <a:ext cx="3158902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أوجه التشابه والاختلاف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CF02C81C-375F-365E-7D52-B4CE22E8A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469536" y="499446"/>
            <a:ext cx="508929" cy="977944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A65285-4373-653C-1451-A8F02E56EA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5126" b="21633"/>
          <a:stretch/>
        </p:blipFill>
        <p:spPr>
          <a:xfrm rot="2090649">
            <a:off x="2326735" y="1737695"/>
            <a:ext cx="4217161" cy="396795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49F7F6D-537F-F346-DF11-1223734C71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5126" b="21633"/>
          <a:stretch/>
        </p:blipFill>
        <p:spPr>
          <a:xfrm rot="2090649">
            <a:off x="6193837" y="2015267"/>
            <a:ext cx="4217161" cy="396795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3E6A015-7C00-1E7C-D644-8C83B8BA6FD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5126" b="21633"/>
          <a:stretch/>
        </p:blipFill>
        <p:spPr>
          <a:xfrm rot="1535258">
            <a:off x="4756837" y="2112950"/>
            <a:ext cx="2883637" cy="322109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A803020-AECE-8B80-3B12-2DF3F0A08B8B}"/>
              </a:ext>
            </a:extLst>
          </p:cNvPr>
          <p:cNvSpPr/>
          <p:nvPr/>
        </p:nvSpPr>
        <p:spPr>
          <a:xfrm>
            <a:off x="6198655" y="2562866"/>
            <a:ext cx="1306388" cy="4677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التشابه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CF43468-3679-4C4D-D1A9-CE4EDFED7FB2}"/>
              </a:ext>
            </a:extLst>
          </p:cNvPr>
          <p:cNvSpPr/>
          <p:nvPr/>
        </p:nvSpPr>
        <p:spPr>
          <a:xfrm>
            <a:off x="8341121" y="2845757"/>
            <a:ext cx="1675806" cy="4677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الزوايا المتتامة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99E5C90-2019-26B2-95AA-F540DF5108FE}"/>
              </a:ext>
            </a:extLst>
          </p:cNvPr>
          <p:cNvSpPr/>
          <p:nvPr/>
        </p:nvSpPr>
        <p:spPr>
          <a:xfrm>
            <a:off x="2812460" y="2602010"/>
            <a:ext cx="1764484" cy="4677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الزوايا المتكاملة</a:t>
            </a:r>
          </a:p>
        </p:txBody>
      </p:sp>
    </p:spTree>
    <p:extLst>
      <p:ext uri="{BB962C8B-B14F-4D97-AF65-F5344CB8AC3E}">
        <p14:creationId xmlns:p14="http://schemas.microsoft.com/office/powerpoint/2010/main" val="83654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10457068" y="805823"/>
            <a:ext cx="882033" cy="1147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4A2972-E44A-5494-A4F9-EF42FE1EC9C5}"/>
              </a:ext>
            </a:extLst>
          </p:cNvPr>
          <p:cNvSpPr txBox="1"/>
          <p:nvPr/>
        </p:nvSpPr>
        <p:spPr>
          <a:xfrm>
            <a:off x="3807514" y="1204613"/>
            <a:ext cx="7141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  <a:sym typeface="Arial"/>
              </a:rPr>
              <a:t>يمكن استعمال العلاقة بين الزوايا لإيجاد قياس الزاوية المجهولة</a:t>
            </a:r>
            <a:endParaRPr lang="ar-SA" sz="2400" b="1" kern="0" dirty="0">
              <a:solidFill>
                <a:srgbClr val="C00000"/>
              </a:solidFill>
              <a:highlight>
                <a:srgbClr val="FFFF00"/>
              </a:highlight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467157" y="542893"/>
            <a:ext cx="4147382" cy="555427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ثانياً / إيجاد قياس الزاوية المجهولة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3AFC732B-B1B1-B518-C0B2-A1B302BDBF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198" t="34886" r="35472" b="51793"/>
          <a:stretch/>
        </p:blipFill>
        <p:spPr>
          <a:xfrm>
            <a:off x="4320008" y="1764165"/>
            <a:ext cx="5312942" cy="133393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90ABFE2A-38B3-5E1E-6059-56B61826609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8" t="30683" r="67284" b="51482"/>
          <a:stretch/>
        </p:blipFill>
        <p:spPr>
          <a:xfrm>
            <a:off x="2750606" y="1739726"/>
            <a:ext cx="1678960" cy="1643351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7F2E71C8-1638-697C-DA78-F71542CD65C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8" t="47778" r="35067" b="16591"/>
          <a:stretch/>
        </p:blipFill>
        <p:spPr>
          <a:xfrm>
            <a:off x="4353422" y="2929286"/>
            <a:ext cx="5570417" cy="3119237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6DC739B5-1557-BC2D-EB5A-D91F9BBB908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9197" t="40186" r="12790" b="45175"/>
          <a:stretch/>
        </p:blipFill>
        <p:spPr>
          <a:xfrm>
            <a:off x="1021075" y="3586742"/>
            <a:ext cx="3138071" cy="170029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31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5666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27896">
            <a:off x="9573129" y="708412"/>
            <a:ext cx="676965" cy="11735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2F21B6-DC76-0230-86EF-2A0D54A7EE2F}"/>
              </a:ext>
            </a:extLst>
          </p:cNvPr>
          <p:cNvSpPr/>
          <p:nvPr/>
        </p:nvSpPr>
        <p:spPr>
          <a:xfrm>
            <a:off x="7041686" y="109160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20" name="IMG_0547.gif" descr="IMG_0547.gif">
            <a:extLst>
              <a:ext uri="{FF2B5EF4-FFF2-40B4-BE49-F238E27FC236}">
                <a16:creationId xmlns:a16="http://schemas.microsoft.com/office/drawing/2014/main" id="{62A3A944-0248-9FDA-0109-FCEDB0C25F2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3452" y="4890114"/>
            <a:ext cx="2507455" cy="1129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461D18B1-0844-CFC3-2D07-2331B8275E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AB1832F-5306-B34A-D186-7C8B0FBDC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B9A3222-0996-4E0D-93F7-11AC3A7E90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665" t="67524" r="35494" b="26365"/>
          <a:stretch/>
        </p:blipFill>
        <p:spPr>
          <a:xfrm>
            <a:off x="6666110" y="2336301"/>
            <a:ext cx="2874215" cy="69530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D7D263E-96CB-7648-558F-BCE9A229B9B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531" t="61204" r="59775" b="26365"/>
          <a:stretch/>
        </p:blipFill>
        <p:spPr>
          <a:xfrm>
            <a:off x="3807080" y="1880498"/>
            <a:ext cx="2457450" cy="115111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127ACDF-247E-FCA5-BE69-E6E2429A7D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531" t="72702" r="35494" b="17753"/>
          <a:stretch/>
        </p:blipFill>
        <p:spPr>
          <a:xfrm>
            <a:off x="3807080" y="3758997"/>
            <a:ext cx="6010980" cy="109761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6C05C6B4-82BC-BE9E-1CD7-598AC2F16EA0}"/>
              </a:ext>
            </a:extLst>
          </p:cNvPr>
          <p:cNvSpPr/>
          <p:nvPr/>
        </p:nvSpPr>
        <p:spPr>
          <a:xfrm>
            <a:off x="3543300" y="4254500"/>
            <a:ext cx="14859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50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88B16C27-46F1-271F-CB9B-1B2E419E4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408F46A-488E-520C-1B97-1BB2BA733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Picture 4" descr="مشاهدة صورة المصدر">
            <a:extLst>
              <a:ext uri="{FF2B5EF4-FFF2-40B4-BE49-F238E27FC236}">
                <a16:creationId xmlns:a16="http://schemas.microsoft.com/office/drawing/2014/main" id="{72A6A3D4-2C67-0414-245C-7EB6E83CA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3525" r="-1"/>
          <a:stretch/>
        </p:blipFill>
        <p:spPr bwMode="auto">
          <a:xfrm>
            <a:off x="6749404" y="1061530"/>
            <a:ext cx="4312003" cy="477735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Pin on إسلامي حياة">
            <a:extLst>
              <a:ext uri="{FF2B5EF4-FFF2-40B4-BE49-F238E27FC236}">
                <a16:creationId xmlns:a16="http://schemas.microsoft.com/office/drawing/2014/main" id="{592BF602-04FD-A512-690C-93AC1AEE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03" y="1049007"/>
            <a:ext cx="4068860" cy="477735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FECF7754-15F1-A471-6F01-0E875AE198AD}"/>
              </a:ext>
            </a:extLst>
          </p:cNvPr>
          <p:cNvSpPr/>
          <p:nvPr/>
        </p:nvSpPr>
        <p:spPr>
          <a:xfrm>
            <a:off x="1534799" y="1061530"/>
            <a:ext cx="1584405" cy="1046837"/>
          </a:xfrm>
          <a:prstGeom prst="roundRect">
            <a:avLst>
              <a:gd name="adj" fmla="val 26000"/>
            </a:avLst>
          </a:prstGeom>
          <a:solidFill>
            <a:srgbClr val="F5F9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ln w="12700">
                  <a:solidFill>
                    <a:srgbClr val="EEEEEE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rgbClr val="EEEEEE">
                      <a:lumMod val="7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صلاة مكملة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A8F9BB33-2365-4E40-945A-A928BD8895B1}"/>
              </a:ext>
            </a:extLst>
          </p:cNvPr>
          <p:cNvSpPr/>
          <p:nvPr/>
        </p:nvSpPr>
        <p:spPr>
          <a:xfrm>
            <a:off x="6472795" y="1061530"/>
            <a:ext cx="2047381" cy="786320"/>
          </a:xfrm>
          <a:prstGeom prst="roundRect">
            <a:avLst/>
          </a:prstGeom>
          <a:solidFill>
            <a:srgbClr val="FE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2667" b="1" kern="0" dirty="0">
                <a:ln w="12700">
                  <a:solidFill>
                    <a:srgbClr val="EEEEEE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صلاة مفروضة متممة</a:t>
            </a:r>
          </a:p>
        </p:txBody>
      </p:sp>
    </p:spTree>
    <p:extLst>
      <p:ext uri="{BB962C8B-B14F-4D97-AF65-F5344CB8AC3E}">
        <p14:creationId xmlns:p14="http://schemas.microsoft.com/office/powerpoint/2010/main" val="301190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58C48DF0-6FAB-DEDC-84E9-8F4D719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933" y="4248604"/>
            <a:ext cx="3097341" cy="121343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26499">
            <a:off x="9665253" y="407308"/>
            <a:ext cx="488006" cy="918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6A4CFB4-BFE3-7A25-AFDF-B43010B0E294}"/>
              </a:ext>
            </a:extLst>
          </p:cNvPr>
          <p:cNvSpPr/>
          <p:nvPr/>
        </p:nvSpPr>
        <p:spPr>
          <a:xfrm>
            <a:off x="5926915" y="5351992"/>
            <a:ext cx="1613933" cy="784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الاتجاه الصحيح</a:t>
            </a:r>
          </a:p>
        </p:txBody>
      </p:sp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6BFC5ED-72D6-BD76-A87F-369EEBC0CC55}"/>
              </a:ext>
            </a:extLst>
          </p:cNvPr>
          <p:cNvSpPr/>
          <p:nvPr/>
        </p:nvSpPr>
        <p:spPr>
          <a:xfrm>
            <a:off x="8369247" y="4482673"/>
            <a:ext cx="1070954" cy="7773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الزوايا المتتامة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D71138A-5A41-C865-07CB-45A9663D02EF}"/>
              </a:ext>
            </a:extLst>
          </p:cNvPr>
          <p:cNvSpPr/>
          <p:nvPr/>
        </p:nvSpPr>
        <p:spPr>
          <a:xfrm>
            <a:off x="3691557" y="4482673"/>
            <a:ext cx="1113544" cy="7773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الزوايا المتكاملة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F2D9B99C-3DE2-7FAA-3359-65143B7EAE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99" t="19407" r="31297" b="75648"/>
          <a:stretch/>
        </p:blipFill>
        <p:spPr>
          <a:xfrm>
            <a:off x="2982650" y="965428"/>
            <a:ext cx="6722158" cy="619478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C31130BA-6473-B27D-5E95-6F5B23BB888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969" t="24109" r="31457" b="62272"/>
          <a:stretch/>
        </p:blipFill>
        <p:spPr>
          <a:xfrm>
            <a:off x="8980598" y="1973314"/>
            <a:ext cx="2518321" cy="172137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A220DD5-5F23-1C58-94FC-CD36249B59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272" t="77540" r="31457" b="16489"/>
          <a:stretch/>
        </p:blipFill>
        <p:spPr>
          <a:xfrm>
            <a:off x="3716976" y="2214842"/>
            <a:ext cx="2663610" cy="109625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AC94634-7AEF-8929-87E6-6D6138F67E2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517" t="24006" r="54693" b="64281"/>
          <a:stretch/>
        </p:blipFill>
        <p:spPr>
          <a:xfrm>
            <a:off x="6587559" y="2007768"/>
            <a:ext cx="2393039" cy="164028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DDBBAEA-919D-7F81-E2D0-297269137E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050" t="76579" r="49995" b="10977"/>
          <a:stretch/>
        </p:blipFill>
        <p:spPr>
          <a:xfrm>
            <a:off x="913711" y="2007768"/>
            <a:ext cx="2663610" cy="13033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6853380" y="350484"/>
            <a:ext cx="1941600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– تدرب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5567439" y="402069"/>
            <a:ext cx="1160645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68013" y="486614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424033" y="839447"/>
            <a:ext cx="543883" cy="10235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462" y="639911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1448B457-32B6-D536-DB5F-E0FFABC06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0256D67-A21C-728C-B701-C513DB8976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9DD4FDC-73E2-029C-D8A2-F9422DE8838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851" t="44243" r="31111" b="49554"/>
          <a:stretch/>
        </p:blipFill>
        <p:spPr>
          <a:xfrm>
            <a:off x="4077637" y="1598282"/>
            <a:ext cx="5890376" cy="594131"/>
          </a:xfrm>
          <a:prstGeom prst="rect">
            <a:avLst/>
          </a:prstGeom>
          <a:ln w="19050">
            <a:noFill/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275FFD7-BB08-321D-FDD7-B75D7C6D7A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185" t="41979" r="72840" b="46759"/>
          <a:stretch/>
        </p:blipFill>
        <p:spPr>
          <a:xfrm>
            <a:off x="2251991" y="1421164"/>
            <a:ext cx="1657350" cy="1039116"/>
          </a:xfrm>
          <a:prstGeom prst="rect">
            <a:avLst/>
          </a:prstGeom>
          <a:ln w="19050">
            <a:noFill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E1EED9A-8219-1F0B-3CE0-73DE3E04170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346" t="25868" r="27716" b="41389"/>
          <a:stretch/>
        </p:blipFill>
        <p:spPr>
          <a:xfrm>
            <a:off x="2352803" y="2765167"/>
            <a:ext cx="7615210" cy="2866638"/>
          </a:xfrm>
          <a:prstGeom prst="rect">
            <a:avLst/>
          </a:prstGeom>
        </p:spPr>
      </p:pic>
      <p:pic>
        <p:nvPicPr>
          <p:cNvPr id="24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78D74E39-89B8-E1A0-61E7-58FEB9E7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5" y="3853719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9F2A7C3-6E1E-3C96-C7B7-5E0AE2D58A0A}"/>
              </a:ext>
            </a:extLst>
          </p:cNvPr>
          <p:cNvSpPr/>
          <p:nvPr/>
        </p:nvSpPr>
        <p:spPr>
          <a:xfrm>
            <a:off x="565300" y="3544389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E472F390-A738-03D4-10D9-9FCD0E9057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385046">
            <a:off x="904771" y="2115395"/>
            <a:ext cx="1232666" cy="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22000" y="358053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659340" y="1182021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3298BEF-DBB5-FCF8-B7AD-F743D6C55C6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852" t="65370" r="27284" b="23811"/>
          <a:stretch/>
        </p:blipFill>
        <p:spPr>
          <a:xfrm>
            <a:off x="2323085" y="2202245"/>
            <a:ext cx="8409663" cy="11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91050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76895" y="60870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956" y="627787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B89F54A-AAF3-F27F-D761-2208F02F43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164" t="28749" r="14950" b="22519"/>
          <a:stretch/>
        </p:blipFill>
        <p:spPr>
          <a:xfrm>
            <a:off x="1675019" y="1585278"/>
            <a:ext cx="8603743" cy="3999635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5FF5B50-328D-56FC-78B2-1780E1ACE1C0}"/>
              </a:ext>
            </a:extLst>
          </p:cNvPr>
          <p:cNvSpPr/>
          <p:nvPr/>
        </p:nvSpPr>
        <p:spPr>
          <a:xfrm>
            <a:off x="8450500" y="3058471"/>
            <a:ext cx="1329753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D934330-56CF-FB14-8EF0-BA9A0F0B7FC7}"/>
              </a:ext>
            </a:extLst>
          </p:cNvPr>
          <p:cNvSpPr/>
          <p:nvPr/>
        </p:nvSpPr>
        <p:spPr>
          <a:xfrm>
            <a:off x="4114799" y="4910506"/>
            <a:ext cx="1403351" cy="387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039" y="1805178"/>
            <a:ext cx="5434390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05525" y="2834576"/>
            <a:ext cx="41100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جدول التعلم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 err="1">
                <a:solidFill>
                  <a:prstClr val="black"/>
                </a:solidFill>
                <a:latin typeface="Calibri"/>
                <a:cs typeface="Mudir MT" pitchFamily="2" charset="-78"/>
              </a:rPr>
              <a:t>الاتجاة</a:t>
            </a: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 الصحيح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التشابه والاختلاف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2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878418" y="1836594"/>
            <a:ext cx="3611136" cy="25171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52754" y="2125680"/>
            <a:ext cx="3030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cs typeface="Mudir MT" pitchFamily="2" charset="-78"/>
              </a:rPr>
              <a:t>فكرة الدرس</a:t>
            </a:r>
          </a:p>
          <a:p>
            <a:pPr algn="ctr"/>
            <a:endParaRPr lang="ar-SA" sz="2400" b="1" dirty="0">
              <a:cs typeface="Mudir MT" pitchFamily="2" charset="-78"/>
            </a:endParaRPr>
          </a:p>
          <a:p>
            <a:pPr algn="ctr"/>
            <a:r>
              <a:rPr lang="ar-SA" sz="2400" b="1" dirty="0">
                <a:cs typeface="Mudir MT" pitchFamily="2" charset="-78"/>
              </a:rPr>
              <a:t>أحدد الزوايا المتتامة والمتكاملة ، وأحدد القياس المجهول للزاوية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581676" y="1521667"/>
            <a:ext cx="4782154" cy="493772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374194" y="979247"/>
            <a:ext cx="2669247" cy="257241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6" y="859257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58332" y="3271940"/>
            <a:ext cx="41100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cs typeface="Mudir MT" pitchFamily="2" charset="-78"/>
              </a:rPr>
              <a:t>الزوايا المتتامة</a:t>
            </a:r>
          </a:p>
          <a:p>
            <a:pPr algn="ctr"/>
            <a:r>
              <a:rPr lang="ar-SA" sz="3200" dirty="0">
                <a:cs typeface="Mudir MT" pitchFamily="2" charset="-78"/>
              </a:rPr>
              <a:t>الزوايا المتكاملة</a:t>
            </a:r>
          </a:p>
          <a:p>
            <a:pPr algn="ctr"/>
            <a:endParaRPr lang="ar-SA" sz="3200" dirty="0">
              <a:cs typeface="Mudir MT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B064FD-F8F1-AF29-7362-E4D5A1655295}"/>
              </a:ext>
            </a:extLst>
          </p:cNvPr>
          <p:cNvSpPr txBox="1"/>
          <p:nvPr/>
        </p:nvSpPr>
        <p:spPr>
          <a:xfrm>
            <a:off x="2453921" y="2083601"/>
            <a:ext cx="3318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cs typeface="Mudir MT" pitchFamily="2" charset="-78"/>
              </a:rPr>
              <a:t>المفردات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id="{BD5E9D18-3F10-38DB-CEAE-FB358D03D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6954136" y="1697010"/>
            <a:ext cx="4458059" cy="46030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4620" y="469340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A79C888-80FF-2B3B-DAB6-2310BCC66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8864699" y="768148"/>
            <a:ext cx="2400148" cy="205887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10919764" y="567918"/>
            <a:ext cx="786391" cy="112439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7E31CC6-9B16-DD8A-AD3E-6CCB703073EB}"/>
              </a:ext>
            </a:extLst>
          </p:cNvPr>
          <p:cNvSpPr txBox="1"/>
          <p:nvPr/>
        </p:nvSpPr>
        <p:spPr>
          <a:xfrm>
            <a:off x="9383008" y="1535976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أعرف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3ECCA3B-2A25-25CB-5F53-CCD63805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3285336" y="1819696"/>
            <a:ext cx="4458059" cy="460308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F397424-7602-8916-3B4D-5FCFE4EE0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5102559" y="850206"/>
            <a:ext cx="2400148" cy="205887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722F526D-DEA0-EA17-1AC5-1F6A3A00A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7158647" y="731777"/>
            <a:ext cx="786391" cy="112439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529F0FD-A7E7-C7B4-95BC-5119400DE84B}"/>
              </a:ext>
            </a:extLst>
          </p:cNvPr>
          <p:cNvSpPr txBox="1"/>
          <p:nvPr/>
        </p:nvSpPr>
        <p:spPr>
          <a:xfrm>
            <a:off x="5640965" y="1457907"/>
            <a:ext cx="1897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أريد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أن أعرف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CC6C8B2F-6A6E-FE72-DA73-5E88A0994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-412559" y="2018293"/>
            <a:ext cx="4458059" cy="460308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D1670D1-678E-257C-B8CA-6ADD0326C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1677270" y="1232384"/>
            <a:ext cx="2400148" cy="2058876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3B26414A-DCCC-0E03-28E3-D237ED36BF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3840126" y="1147410"/>
            <a:ext cx="786391" cy="112439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EF3BE89-9AD6-4C81-BE40-25801AC6F0CA}"/>
              </a:ext>
            </a:extLst>
          </p:cNvPr>
          <p:cNvSpPr txBox="1"/>
          <p:nvPr/>
        </p:nvSpPr>
        <p:spPr>
          <a:xfrm>
            <a:off x="2209544" y="1947952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تعلمت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888173" y="180001"/>
            <a:ext cx="202802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جدول التعلم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4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7781046" y="1845750"/>
            <a:ext cx="2855017" cy="275144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419644">
            <a:off x="10345887" y="1796661"/>
            <a:ext cx="786391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7975600" y="2895601"/>
            <a:ext cx="3255077" cy="650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Mudir MT" pitchFamily="2" charset="-78"/>
              </a:rPr>
              <a:t>معرفة سابقة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40D5BC8-AFEB-4EE6-6625-EFED7E56BDB8}"/>
              </a:ext>
            </a:extLst>
          </p:cNvPr>
          <p:cNvGrpSpPr/>
          <p:nvPr/>
        </p:nvGrpSpPr>
        <p:grpSpPr>
          <a:xfrm>
            <a:off x="2017023" y="2496864"/>
            <a:ext cx="5368027" cy="1802085"/>
            <a:chOff x="2107550" y="1636398"/>
            <a:chExt cx="4744970" cy="2037851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4877354F-0B9D-F878-F600-98B2BDED3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550" y="2043425"/>
              <a:ext cx="1848108" cy="962159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FA6774-ADD8-DFD4-31AD-1D19D7E31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2150" y="1636398"/>
              <a:ext cx="1400370" cy="1475588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A031395E-51D6-FE89-7D76-66243A96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46481" y="3216985"/>
              <a:ext cx="1724266" cy="457264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48A86A6E-0EA8-38CD-9F9F-5357211A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03246" y="3216985"/>
              <a:ext cx="1324160" cy="457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2913" y="512575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75670" y="38365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617375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70B1B3A4-4F59-E417-8078-A75C7FB85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9912" y="936887"/>
            <a:ext cx="7004074" cy="5065031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F8ADD42-6D06-3A5C-3AF1-84EDAFACAF37}"/>
              </a:ext>
            </a:extLst>
          </p:cNvPr>
          <p:cNvSpPr txBox="1"/>
          <p:nvPr/>
        </p:nvSpPr>
        <p:spPr>
          <a:xfrm>
            <a:off x="2287360" y="2150387"/>
            <a:ext cx="1816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0070C0"/>
                </a:solidFill>
                <a:cs typeface="Mudir MT" pitchFamily="2" charset="-78"/>
              </a:rPr>
              <a:t>قائمة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B89D3BFB-F6A5-E404-D41E-F21506A48F85}"/>
              </a:ext>
            </a:extLst>
          </p:cNvPr>
          <p:cNvSpPr txBox="1"/>
          <p:nvPr/>
        </p:nvSpPr>
        <p:spPr>
          <a:xfrm>
            <a:off x="5588000" y="3705071"/>
            <a:ext cx="1165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90°</a:t>
            </a:r>
            <a:endParaRPr lang="ar-SA" sz="3200" dirty="0">
              <a:solidFill>
                <a:srgbClr val="0070C0"/>
              </a:solidFill>
              <a:cs typeface="Mudir MT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F8430B3-838F-38AE-2CA6-21804BB8834A}"/>
              </a:ext>
            </a:extLst>
          </p:cNvPr>
          <p:cNvSpPr txBox="1"/>
          <p:nvPr/>
        </p:nvSpPr>
        <p:spPr>
          <a:xfrm>
            <a:off x="2122666" y="4844389"/>
            <a:ext cx="248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المجموع = 90°</a:t>
            </a:r>
            <a:endParaRPr lang="ar-SA" sz="3200" dirty="0">
              <a:solidFill>
                <a:srgbClr val="0070C0"/>
              </a:solidFill>
              <a:cs typeface="Mudir MT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67EB458A-2BC0-C901-4EBA-362E510D0C9A}"/>
              </a:ext>
            </a:extLst>
          </p:cNvPr>
          <p:cNvSpPr txBox="1"/>
          <p:nvPr/>
        </p:nvSpPr>
        <p:spPr>
          <a:xfrm>
            <a:off x="5513408" y="3282959"/>
            <a:ext cx="1165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45°</a:t>
            </a:r>
            <a:endParaRPr lang="ar-SA" sz="3200" dirty="0">
              <a:solidFill>
                <a:srgbClr val="0070C0"/>
              </a:solidFill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88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43292" y="305854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8853684" y="914174"/>
            <a:ext cx="1891909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في اللغة</a:t>
            </a:r>
            <a:endParaRPr sz="4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9224691" y="3137690"/>
            <a:ext cx="1964378" cy="1204058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في الدين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5BF658-B614-3C0A-F5AF-CA3DAE616DE1}"/>
              </a:ext>
            </a:extLst>
          </p:cNvPr>
          <p:cNvSpPr txBox="1"/>
          <p:nvPr/>
        </p:nvSpPr>
        <p:spPr>
          <a:xfrm>
            <a:off x="5037143" y="918806"/>
            <a:ext cx="343179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يعني </a:t>
            </a:r>
            <a:r>
              <a:rPr lang="ar-SA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التتامُّ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لغةً ؟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77A0BE2-9858-C0F6-0F76-BF16719891B7}"/>
              </a:ext>
            </a:extLst>
          </p:cNvPr>
          <p:cNvSpPr txBox="1"/>
          <p:nvPr/>
        </p:nvSpPr>
        <p:spPr>
          <a:xfrm>
            <a:off x="5090084" y="1732634"/>
            <a:ext cx="343179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يعني التكامل لغةً ؟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2D2BD31-2EE6-DB83-549B-C6722B6AB141}"/>
              </a:ext>
            </a:extLst>
          </p:cNvPr>
          <p:cNvSpPr txBox="1"/>
          <p:nvPr/>
        </p:nvSpPr>
        <p:spPr>
          <a:xfrm>
            <a:off x="3175296" y="929413"/>
            <a:ext cx="20157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تمام العدد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8B8F499-7564-17BB-F05C-8580E6A6FCCD}"/>
              </a:ext>
            </a:extLst>
          </p:cNvPr>
          <p:cNvSpPr txBox="1"/>
          <p:nvPr/>
        </p:nvSpPr>
        <p:spPr>
          <a:xfrm>
            <a:off x="989463" y="1727949"/>
            <a:ext cx="426151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اكتمال الوصف أو النوع أو الكيفية</a:t>
            </a:r>
          </a:p>
        </p:txBody>
      </p:sp>
      <p:pic>
        <p:nvPicPr>
          <p:cNvPr id="24" name="Picture 14">
            <a:extLst>
              <a:ext uri="{FF2B5EF4-FFF2-40B4-BE49-F238E27FC236}">
                <a16:creationId xmlns:a16="http://schemas.microsoft.com/office/drawing/2014/main" id="{A5395DA3-A73C-C81C-8505-F398FE6FC9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126499">
            <a:off x="10723994" y="2442212"/>
            <a:ext cx="635623" cy="146408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5532454-5B8B-E42A-C60B-F75D7CC3175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301" t="40426" r="21043" b="30574"/>
          <a:stretch/>
        </p:blipFill>
        <p:spPr>
          <a:xfrm>
            <a:off x="1017126" y="2933690"/>
            <a:ext cx="8004067" cy="1872671"/>
          </a:xfrm>
          <a:custGeom>
            <a:avLst/>
            <a:gdLst>
              <a:gd name="connsiteX0" fmla="*/ 0 w 8004067"/>
              <a:gd name="connsiteY0" fmla="*/ 0 h 1872671"/>
              <a:gd name="connsiteX1" fmla="*/ 8004067 w 8004067"/>
              <a:gd name="connsiteY1" fmla="*/ 0 h 1872671"/>
              <a:gd name="connsiteX2" fmla="*/ 8004067 w 8004067"/>
              <a:gd name="connsiteY2" fmla="*/ 1872671 h 1872671"/>
              <a:gd name="connsiteX3" fmla="*/ 0 w 8004067"/>
              <a:gd name="connsiteY3" fmla="*/ 1872671 h 1872671"/>
              <a:gd name="connsiteX4" fmla="*/ 0 w 8004067"/>
              <a:gd name="connsiteY4" fmla="*/ 0 h 187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067" h="1872671" fill="none" extrusionOk="0">
                <a:moveTo>
                  <a:pt x="0" y="0"/>
                </a:moveTo>
                <a:cubicBezTo>
                  <a:pt x="1798619" y="-97633"/>
                  <a:pt x="5449730" y="61167"/>
                  <a:pt x="8004067" y="0"/>
                </a:cubicBezTo>
                <a:cubicBezTo>
                  <a:pt x="7975753" y="661472"/>
                  <a:pt x="7947739" y="1229982"/>
                  <a:pt x="8004067" y="1872671"/>
                </a:cubicBezTo>
                <a:cubicBezTo>
                  <a:pt x="4861673" y="1929100"/>
                  <a:pt x="2055404" y="1721543"/>
                  <a:pt x="0" y="1872671"/>
                </a:cubicBezTo>
                <a:cubicBezTo>
                  <a:pt x="40495" y="1143645"/>
                  <a:pt x="32789" y="723135"/>
                  <a:pt x="0" y="0"/>
                </a:cubicBezTo>
                <a:close/>
              </a:path>
              <a:path w="8004067" h="1872671" stroke="0" extrusionOk="0">
                <a:moveTo>
                  <a:pt x="0" y="0"/>
                </a:moveTo>
                <a:cubicBezTo>
                  <a:pt x="3439252" y="116559"/>
                  <a:pt x="4245702" y="-99797"/>
                  <a:pt x="8004067" y="0"/>
                </a:cubicBezTo>
                <a:cubicBezTo>
                  <a:pt x="7836225" y="738662"/>
                  <a:pt x="8122555" y="939100"/>
                  <a:pt x="8004067" y="1872671"/>
                </a:cubicBezTo>
                <a:cubicBezTo>
                  <a:pt x="4255545" y="1814455"/>
                  <a:pt x="2395583" y="1861926"/>
                  <a:pt x="0" y="1872671"/>
                </a:cubicBezTo>
                <a:cubicBezTo>
                  <a:pt x="35943" y="1086706"/>
                  <a:pt x="53261" y="680144"/>
                  <a:pt x="0" y="0"/>
                </a:cubicBezTo>
                <a:close/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269538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1D8FE3D-56FD-744C-21D0-556A58DDCB5E}"/>
              </a:ext>
            </a:extLst>
          </p:cNvPr>
          <p:cNvSpPr/>
          <p:nvPr/>
        </p:nvSpPr>
        <p:spPr>
          <a:xfrm>
            <a:off x="1670603" y="4879367"/>
            <a:ext cx="3093784" cy="937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219170" rtl="0">
              <a:buClr>
                <a:srgbClr val="000000"/>
              </a:buClr>
            </a:pPr>
            <a:r>
              <a:rPr lang="ar-SA" sz="28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اتم النعمة بإكمال الدين </a:t>
            </a:r>
          </a:p>
          <a:p>
            <a:pPr algn="ctr" defTabSz="1219170" rtl="0">
              <a:buClr>
                <a:srgbClr val="000000"/>
              </a:buClr>
            </a:pPr>
            <a:r>
              <a:rPr lang="ar-SA" sz="28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فالله الحمد والمنة</a:t>
            </a:r>
          </a:p>
        </p:txBody>
      </p:sp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29543">
            <a:off x="10532288" y="838687"/>
            <a:ext cx="635623" cy="15734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8223176" y="1695457"/>
            <a:ext cx="2986802" cy="1418658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في الرياضيات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5BF658-B614-3C0A-F5AF-CA3DAE616DE1}"/>
              </a:ext>
            </a:extLst>
          </p:cNvPr>
          <p:cNvSpPr txBox="1"/>
          <p:nvPr/>
        </p:nvSpPr>
        <p:spPr>
          <a:xfrm>
            <a:off x="1015283" y="1946103"/>
            <a:ext cx="686268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تعني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هاتان الكلمتان اصطلاحًا بالنسبة للزوايا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2D2BD31-2EE6-DB83-549B-C6722B6AB141}"/>
              </a:ext>
            </a:extLst>
          </p:cNvPr>
          <p:cNvSpPr txBox="1"/>
          <p:nvPr/>
        </p:nvSpPr>
        <p:spPr>
          <a:xfrm>
            <a:off x="715410" y="2772076"/>
            <a:ext cx="749674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الزاويتان المتتامتان : تتم أحدهما الأخرى إلى 90 °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الزاويتان المتكاملتان : زاويتان تكمل أحدهما الأخرى إلى 180 °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64E6F0A-4638-A294-7C50-B7B689BD04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210" t="34443" r="39184" b="61640"/>
          <a:stretch/>
        </p:blipFill>
        <p:spPr>
          <a:xfrm>
            <a:off x="958850" y="4518008"/>
            <a:ext cx="8830822" cy="86552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09691">
            <a:off x="10004523" y="679529"/>
            <a:ext cx="856819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10031449" y="1751233"/>
            <a:ext cx="1733080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90A1307-095B-BE91-0ED9-7A3AEAF20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210" t="38845" r="39184" b="17569"/>
          <a:stretch/>
        </p:blipFill>
        <p:spPr>
          <a:xfrm>
            <a:off x="2463867" y="1007080"/>
            <a:ext cx="7184208" cy="4917471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F47039F-C2BB-4B25-E6BB-976979522B48}"/>
              </a:ext>
            </a:extLst>
          </p:cNvPr>
          <p:cNvSpPr txBox="1"/>
          <p:nvPr/>
        </p:nvSpPr>
        <p:spPr>
          <a:xfrm>
            <a:off x="428052" y="2967374"/>
            <a:ext cx="2205038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يمكنك استعمال هذه العلاقات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للتعرف على الزوايا المتتامة والمتكاملة</a:t>
            </a:r>
          </a:p>
        </p:txBody>
      </p:sp>
    </p:spTree>
    <p:extLst>
      <p:ext uri="{BB962C8B-B14F-4D97-AF65-F5344CB8AC3E}">
        <p14:creationId xmlns:p14="http://schemas.microsoft.com/office/powerpoint/2010/main" val="39213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شاشة عريضة</PresentationFormat>
  <Paragraphs>67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12</cp:revision>
  <dcterms:created xsi:type="dcterms:W3CDTF">2023-03-22T18:02:01Z</dcterms:created>
  <dcterms:modified xsi:type="dcterms:W3CDTF">2023-03-28T14:17:55Z</dcterms:modified>
</cp:coreProperties>
</file>